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52"/>
  </p:notesMasterIdLst>
  <p:sldIdLst>
    <p:sldId id="256" r:id="rId2"/>
    <p:sldId id="286" r:id="rId3"/>
    <p:sldId id="331" r:id="rId4"/>
    <p:sldId id="324" r:id="rId5"/>
    <p:sldId id="332" r:id="rId6"/>
    <p:sldId id="334" r:id="rId7"/>
    <p:sldId id="335" r:id="rId8"/>
    <p:sldId id="337" r:id="rId9"/>
    <p:sldId id="338" r:id="rId10"/>
    <p:sldId id="339" r:id="rId11"/>
    <p:sldId id="395" r:id="rId12"/>
    <p:sldId id="355" r:id="rId13"/>
    <p:sldId id="396" r:id="rId14"/>
    <p:sldId id="340" r:id="rId15"/>
    <p:sldId id="357" r:id="rId16"/>
    <p:sldId id="404" r:id="rId17"/>
    <p:sldId id="358" r:id="rId18"/>
    <p:sldId id="359" r:id="rId19"/>
    <p:sldId id="397" r:id="rId20"/>
    <p:sldId id="398" r:id="rId21"/>
    <p:sldId id="341" r:id="rId22"/>
    <p:sldId id="360" r:id="rId23"/>
    <p:sldId id="399" r:id="rId24"/>
    <p:sldId id="342" r:id="rId25"/>
    <p:sldId id="400" r:id="rId26"/>
    <p:sldId id="343" r:id="rId27"/>
    <p:sldId id="363" r:id="rId28"/>
    <p:sldId id="364" r:id="rId29"/>
    <p:sldId id="401" r:id="rId30"/>
    <p:sldId id="344" r:id="rId31"/>
    <p:sldId id="368" r:id="rId32"/>
    <p:sldId id="369" r:id="rId33"/>
    <p:sldId id="402" r:id="rId34"/>
    <p:sldId id="345" r:id="rId35"/>
    <p:sldId id="374" r:id="rId36"/>
    <p:sldId id="375" r:id="rId37"/>
    <p:sldId id="376" r:id="rId38"/>
    <p:sldId id="405" r:id="rId39"/>
    <p:sldId id="346" r:id="rId40"/>
    <p:sldId id="377" r:id="rId41"/>
    <p:sldId id="403" r:id="rId42"/>
    <p:sldId id="347" r:id="rId43"/>
    <p:sldId id="407" r:id="rId44"/>
    <p:sldId id="408" r:id="rId45"/>
    <p:sldId id="409" r:id="rId46"/>
    <p:sldId id="350" r:id="rId47"/>
    <p:sldId id="380" r:id="rId48"/>
    <p:sldId id="381" r:id="rId49"/>
    <p:sldId id="410" r:id="rId50"/>
    <p:sldId id="406" r:id="rId5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4660"/>
  </p:normalViewPr>
  <p:slideViewPr>
    <p:cSldViewPr>
      <p:cViewPr varScale="1">
        <p:scale>
          <a:sx n="77" d="100"/>
          <a:sy n="77" d="100"/>
        </p:scale>
        <p:origin x="-6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3745800-A035-4716-AB1C-8113ECB87CFE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00435D8-4B45-4659-98B3-21DFFAFC63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89D3A-D838-4629-9BBC-C0163C1057B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D4FED-4AA7-49F7-8C14-8ADCC9E19C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270A8-16F3-45FA-A258-61B1B338996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24C2C-1CFC-4DD9-9692-C59E941A73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BE7A9-78BE-49E6-BDF4-B744FA5FE1F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3792D-8B95-46E3-9448-B88F1FD0DDD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A09A2-1BED-47CB-BE84-F56C37D879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9DF31-4B37-4F7E-8B9A-301D19D8097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342C3-5252-4F0B-BC11-A7BA35477F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7BC01-2E94-4C98-B4A3-337C3A16A7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C382F-C8FF-4C0A-9EBA-A1F9A90E26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8FC9FB-E542-4370-BF3A-67CA84AAF4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447800"/>
            <a:ext cx="7678738" cy="822325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Опухоли костей. Способы диагностики и лечения. </a:t>
            </a:r>
            <a:endParaRPr lang="ru-RU" altLang="ru-RU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762000"/>
          </a:xfrm>
        </p:spPr>
        <p:txBody>
          <a:bodyPr/>
          <a:lstStyle/>
          <a:p>
            <a:r>
              <a:rPr lang="ru-RU" altLang="ru-RU" sz="2400" b="1" u="sng" smtClean="0"/>
              <a:t>Доброкачественные опухоли костей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5813"/>
            <a:ext cx="8472488" cy="5691187"/>
          </a:xfrm>
        </p:spPr>
        <p:txBody>
          <a:bodyPr/>
          <a:lstStyle/>
          <a:p>
            <a:pPr algn="just"/>
            <a:r>
              <a:rPr lang="ru-RU" altLang="ru-RU" sz="2000" b="1" u="sng" dirty="0" smtClean="0"/>
              <a:t>ОСТЕОМА.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Выделяют компактную и губчатую формы. Характеризуется длительным бессимптомным течением и медленным ростом. Компактная остеома преимущественно локализуется в костях черепа (гайморова пазуха, лобная пазуха, решетчатый лабиринт), реже в позвонках. При значительных размерах может пальпироваться как безболезненное неподвижное образование костной плотности. </a:t>
            </a:r>
            <a:r>
              <a:rPr lang="ru-RU" sz="2000" dirty="0" smtClean="0"/>
              <a:t>В большинстве случаев не </a:t>
            </a:r>
            <a:r>
              <a:rPr lang="ru-RU" sz="2000" dirty="0" err="1" smtClean="0"/>
              <a:t>малигнизируется</a:t>
            </a:r>
            <a:r>
              <a:rPr lang="ru-RU" sz="2000" dirty="0" smtClean="0"/>
              <a:t>.</a:t>
            </a:r>
            <a:endParaRPr lang="ru-RU" altLang="ru-RU" sz="2000" dirty="0" smtClean="0"/>
          </a:p>
          <a:p>
            <a:pPr algn="just"/>
            <a:r>
              <a:rPr lang="ru-RU" altLang="ru-RU" sz="2000" b="1" i="1" dirty="0" smtClean="0"/>
              <a:t>Рентгенологически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характеризуется дополнительным образованием небольших размеров, большой плотности с четкими контурами в проекции придаточных пазух или задних отделов позвонков. Губчатая или смешанные остеомы напоминают </a:t>
            </a:r>
            <a:r>
              <a:rPr lang="ru-RU" altLang="ru-RU" sz="2000" dirty="0" err="1" smtClean="0"/>
              <a:t>остеохондрому</a:t>
            </a:r>
            <a:r>
              <a:rPr lang="ru-RU" altLang="ru-RU" sz="2000" dirty="0" smtClean="0"/>
              <a:t> или костно-хрящевой экзостоз, исходящий из </a:t>
            </a:r>
            <a:r>
              <a:rPr lang="ru-RU" altLang="ru-RU" sz="2000" dirty="0" err="1" smtClean="0"/>
              <a:t>метафизарных</a:t>
            </a:r>
            <a:r>
              <a:rPr lang="ru-RU" altLang="ru-RU" sz="2000" dirty="0" smtClean="0"/>
              <a:t> или </a:t>
            </a:r>
            <a:r>
              <a:rPr lang="ru-RU" altLang="ru-RU" sz="2000" dirty="0" err="1" smtClean="0"/>
              <a:t>метадиафизарных</a:t>
            </a:r>
            <a:r>
              <a:rPr lang="ru-RU" altLang="ru-RU" sz="2000" dirty="0" smtClean="0"/>
              <a:t> отделов с широкой ножкой, имеющий четкий контур, без наличия обызвествлений. В отличие от </a:t>
            </a:r>
            <a:r>
              <a:rPr lang="ru-RU" altLang="ru-RU" sz="2000" dirty="0" err="1" smtClean="0"/>
              <a:t>остеохондромы</a:t>
            </a:r>
            <a:r>
              <a:rPr lang="ru-RU" altLang="ru-RU" sz="2000" dirty="0" smtClean="0"/>
              <a:t> не имеет хрящевого покрытия.</a:t>
            </a:r>
          </a:p>
          <a:p>
            <a:pPr algn="just"/>
            <a:r>
              <a:rPr lang="ru-RU" altLang="ru-RU" sz="2000" b="1" i="1" dirty="0" smtClean="0"/>
              <a:t>Лечение. </a:t>
            </a:r>
            <a:r>
              <a:rPr lang="ru-RU" altLang="ru-RU" sz="2000" dirty="0" smtClean="0"/>
              <a:t>При росте опухоли показана краевая резекция кости.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0898" name="Picture 2" descr="https://rak-info.ru/wp-content/uploads/2018/10/Osteoma_-_foto__kak_vyglyadit_osteoma_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672" y="0"/>
            <a:ext cx="4801328" cy="6868566"/>
          </a:xfrm>
          <a:prstGeom prst="rect">
            <a:avLst/>
          </a:prstGeom>
          <a:noFill/>
        </p:spPr>
      </p:pic>
      <p:pic>
        <p:nvPicPr>
          <p:cNvPr id="80900" name="Picture 4" descr="https://cf3.ppt-online.org/files3/slide/p/pdgayTimPowl82EbrDZXfFIhcW30G9OYkRQJ6C/slide-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-171400"/>
            <a:ext cx="4962504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576262"/>
          </a:xfrm>
        </p:spPr>
        <p:txBody>
          <a:bodyPr/>
          <a:lstStyle/>
          <a:p>
            <a:r>
              <a:rPr lang="ru-RU" altLang="ru-RU" sz="2400" b="1" u="sng" smtClean="0"/>
              <a:t>Доброкачественные опухоли костей</a:t>
            </a:r>
            <a:endParaRPr lang="ru-RU" altLang="ru-RU" sz="240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07950" y="549275"/>
            <a:ext cx="8856663" cy="5832475"/>
          </a:xfrm>
        </p:spPr>
        <p:txBody>
          <a:bodyPr/>
          <a:lstStyle/>
          <a:p>
            <a:pPr algn="just"/>
            <a:r>
              <a:rPr lang="ru-RU" altLang="ru-RU" sz="2000" b="1" u="sng" dirty="0" smtClean="0"/>
              <a:t>ОСТЕОИД-ОСТЕОМА</a:t>
            </a:r>
          </a:p>
          <a:p>
            <a:pPr algn="just"/>
            <a:r>
              <a:rPr lang="ru-RU" altLang="ru-RU" sz="2000" b="1" i="1" dirty="0" smtClean="0"/>
              <a:t>Клиника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характеризуется длительными, упорными ночными болями, проходящими при приеме анальгетиков, с постепенно повышающейся дозировкой. Несмотря на длительное течение, интенсивность болей не нарастает. Процесс, как правило, локализуется в диафизах и </a:t>
            </a:r>
            <a:r>
              <a:rPr lang="ru-RU" altLang="ru-RU" sz="2000" dirty="0" err="1" smtClean="0"/>
              <a:t>метадиафизах</a:t>
            </a:r>
            <a:r>
              <a:rPr lang="ru-RU" altLang="ru-RU" sz="2000" dirty="0" smtClean="0"/>
              <a:t> длинных трубчатых костей. Возможна локализация в коротких трубчатых, губчатых костях, плоских костях. </a:t>
            </a:r>
          </a:p>
          <a:p>
            <a:pPr algn="just"/>
            <a:r>
              <a:rPr lang="ru-RU" altLang="ru-RU" sz="2000" b="1" i="1" dirty="0" smtClean="0"/>
              <a:t>Рентгенологически</a:t>
            </a:r>
            <a:r>
              <a:rPr lang="ru-RU" altLang="ru-RU" sz="2000" dirty="0" smtClean="0"/>
              <a:t>- </a:t>
            </a:r>
            <a:r>
              <a:rPr lang="ru-RU" altLang="ru-RU" sz="2000" dirty="0" err="1" smtClean="0"/>
              <a:t>остеолитический</a:t>
            </a:r>
            <a:r>
              <a:rPr lang="ru-RU" altLang="ru-RU" sz="2000" dirty="0" smtClean="0"/>
              <a:t> очаг небольших размеров, отграниченный от неизмененной костной ткани широкой зоной склероза с наличием очага просветления в центре </a:t>
            </a:r>
            <a:r>
              <a:rPr lang="ru-RU" altLang="ru-RU" sz="2000" i="1" dirty="0" smtClean="0"/>
              <a:t>(гнездо </a:t>
            </a:r>
            <a:r>
              <a:rPr lang="ru-RU" altLang="ru-RU" sz="2000" i="1" dirty="0" err="1" smtClean="0"/>
              <a:t>остеоид</a:t>
            </a:r>
            <a:r>
              <a:rPr lang="ru-RU" altLang="ru-RU" sz="2000" i="1" dirty="0" smtClean="0"/>
              <a:t> остеомы). </a:t>
            </a:r>
            <a:r>
              <a:rPr lang="ru-RU" altLang="ru-RU" sz="2000" dirty="0" smtClean="0"/>
              <a:t>Очаг сопровождается утолщением кортикального слоя за счет частично слившихся </a:t>
            </a:r>
            <a:r>
              <a:rPr lang="ru-RU" altLang="ru-RU" sz="2000" dirty="0" err="1" smtClean="0"/>
              <a:t>периостальных</a:t>
            </a:r>
            <a:r>
              <a:rPr lang="ru-RU" altLang="ru-RU" sz="2000" dirty="0" smtClean="0"/>
              <a:t> наслоений. При локализации </a:t>
            </a:r>
            <a:r>
              <a:rPr lang="ru-RU" altLang="ru-RU" sz="2000" dirty="0" err="1" smtClean="0"/>
              <a:t>остеоид-остеомы</a:t>
            </a:r>
            <a:r>
              <a:rPr lang="ru-RU" altLang="ru-RU" sz="2000" dirty="0" smtClean="0"/>
              <a:t> в губчатых костях характерен остеосклероз вокруг гнезда. </a:t>
            </a:r>
          </a:p>
          <a:p>
            <a:pPr algn="just"/>
            <a:r>
              <a:rPr lang="ru-RU" altLang="ru-RU" sz="2000" b="1" i="1" dirty="0" smtClean="0"/>
              <a:t>Лечение -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хирургическое: краевая резекция с обязательным удалением гнезда </a:t>
            </a:r>
            <a:r>
              <a:rPr lang="ru-RU" altLang="ru-RU" sz="2000" dirty="0" err="1" smtClean="0"/>
              <a:t>остеоид-остеомы</a:t>
            </a:r>
            <a:r>
              <a:rPr lang="ru-RU" altLang="ru-RU" sz="2000" dirty="0" smtClean="0"/>
              <a:t>. Показателем удаления гнезда является исчезновение характерных для </a:t>
            </a:r>
            <a:r>
              <a:rPr lang="ru-RU" altLang="ru-RU" sz="2000" dirty="0" err="1" smtClean="0"/>
              <a:t>остеоид-остеомы</a:t>
            </a:r>
            <a:r>
              <a:rPr lang="ru-RU" altLang="ru-RU" sz="2000" dirty="0" smtClean="0"/>
              <a:t> болей в первый послеоперационный дней.</a:t>
            </a:r>
          </a:p>
          <a:p>
            <a:pPr algn="just"/>
            <a:endParaRPr lang="ru-RU" altLang="ru-RU" sz="2000" dirty="0" smtClean="0">
              <a:solidFill>
                <a:srgbClr val="FFFF00"/>
              </a:solidFill>
            </a:endParaRPr>
          </a:p>
          <a:p>
            <a:pPr algn="just"/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22" name="Picture 2" descr="https://radiomed.ru/sites/default/files/user/12/4.oo_.slayd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ru-RU" altLang="ru-RU" sz="2400" b="1" u="sng" smtClean="0"/>
              <a:t>Доброкачественные опухоли костей</a:t>
            </a:r>
            <a:endParaRPr lang="ru-RU" altLang="ru-RU" sz="2400" u="sng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28688"/>
            <a:ext cx="8186738" cy="5624512"/>
          </a:xfrm>
        </p:spPr>
        <p:txBody>
          <a:bodyPr/>
          <a:lstStyle/>
          <a:p>
            <a:pPr algn="just">
              <a:defRPr/>
            </a:pPr>
            <a:r>
              <a:rPr lang="ru-RU" sz="1800" b="1" u="sng" dirty="0" smtClean="0"/>
              <a:t>ОСТЕОБЛАСТОМА</a:t>
            </a:r>
          </a:p>
          <a:p>
            <a:pPr algn="just">
              <a:defRPr/>
            </a:pPr>
            <a:r>
              <a:rPr lang="ru-RU" sz="2000" b="1" i="1" dirty="0" smtClean="0"/>
              <a:t>Клиника. </a:t>
            </a:r>
            <a:r>
              <a:rPr lang="ru-RU" sz="2000" dirty="0" smtClean="0"/>
              <a:t>Характерны длительные интенсивные боли, преимущественно в ночное время. Боли снимаются или значительно облегчаются приемом анальгетиков. Течение заболевания длительное (годами до рентгенологического выявления очага деструкции кости). Излюбленная локализация в дужках позвонков, костях запястья, предплюсны, редко в длинных трубчатых костях. </a:t>
            </a:r>
          </a:p>
          <a:p>
            <a:pPr algn="just">
              <a:buFontTx/>
              <a:buNone/>
              <a:defRPr/>
            </a:pPr>
            <a:r>
              <a:rPr lang="ru-RU" sz="2000" dirty="0" smtClean="0"/>
              <a:t>      При локализации опухоли в костях кисти и стопы отмечается увеличение объема мягких тканей над очагом деструкции, болезненное при пальпации. </a:t>
            </a:r>
            <a:endParaRPr lang="ru-RU" sz="1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7772400" cy="479425"/>
          </a:xfrm>
        </p:spPr>
        <p:txBody>
          <a:bodyPr/>
          <a:lstStyle/>
          <a:p>
            <a:r>
              <a:rPr lang="ru-RU" altLang="ru-RU" sz="2400" b="1" u="sng" smtClean="0"/>
              <a:t>Доброкачественные опухоли костей</a:t>
            </a:r>
            <a:endParaRPr lang="ru-RU" altLang="ru-RU" sz="2400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688012"/>
          </a:xfrm>
        </p:spPr>
        <p:txBody>
          <a:bodyPr/>
          <a:lstStyle/>
          <a:p>
            <a:pPr algn="just"/>
            <a:r>
              <a:rPr lang="ru-RU" altLang="ru-RU" sz="2000" b="1" u="sng" dirty="0" smtClean="0"/>
              <a:t>ОСТЕОБЛАСТОМА</a:t>
            </a:r>
          </a:p>
          <a:p>
            <a:pPr algn="just"/>
            <a:r>
              <a:rPr lang="ru-RU" altLang="ru-RU" sz="2000" b="1" i="1" dirty="0" smtClean="0"/>
              <a:t>Рентгенологически</a:t>
            </a:r>
            <a:r>
              <a:rPr lang="ru-RU" altLang="ru-RU" sz="2000" b="1" dirty="0" smtClean="0"/>
              <a:t> - </a:t>
            </a:r>
            <a:r>
              <a:rPr lang="ru-RU" altLang="ru-RU" sz="2000" dirty="0" err="1" smtClean="0"/>
              <a:t>литический</a:t>
            </a:r>
            <a:r>
              <a:rPr lang="ru-RU" altLang="ru-RU" sz="2000" dirty="0" smtClean="0"/>
              <a:t> очаг деструкции округлой формы с четкими, возможно фестончатыми, контурами, отграниченный от смежных отделов костной ткани узкой зоной склероза. Опухоль вызывает истончение и вздутие кортикального слоя. Мягкие ткани над очагом увеличены в объеме. Возможны участки обызвествления в проекции очага деструкции. </a:t>
            </a:r>
          </a:p>
          <a:p>
            <a:pPr algn="just"/>
            <a:r>
              <a:rPr lang="ru-RU" altLang="ru-RU" sz="2000" dirty="0" smtClean="0"/>
              <a:t>Значительную помощь в визуализации опухоли оказывают КТ и МРТ.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При значительных размерах опухоли возможен разрыв кортикального слоя с выходом опухоли в окружающие мягкие ткани. При </a:t>
            </a:r>
            <a:r>
              <a:rPr lang="en-US" altLang="ru-RU" sz="2000" dirty="0" smtClean="0"/>
              <a:t>c</a:t>
            </a:r>
            <a:r>
              <a:rPr lang="ru-RU" altLang="ru-RU" sz="2000" dirty="0" err="1" smtClean="0"/>
              <a:t>ходной</a:t>
            </a:r>
            <a:r>
              <a:rPr lang="ru-RU" altLang="ru-RU" sz="2000" dirty="0" smtClean="0"/>
              <a:t> клинической картине с </a:t>
            </a:r>
            <a:r>
              <a:rPr lang="ru-RU" altLang="ru-RU" sz="2000" dirty="0" err="1" smtClean="0"/>
              <a:t>остеоид-остеомой</a:t>
            </a:r>
            <a:r>
              <a:rPr lang="ru-RU" altLang="ru-RU" sz="2000" dirty="0" smtClean="0"/>
              <a:t> в рентгенологическом </a:t>
            </a:r>
            <a:r>
              <a:rPr lang="en-US" altLang="ru-RU" sz="2000" dirty="0" smtClean="0"/>
              <a:t>o</a:t>
            </a:r>
            <a:r>
              <a:rPr lang="ru-RU" altLang="ru-RU" sz="2000" dirty="0" err="1" smtClean="0"/>
              <a:t>тображении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остеобластома</a:t>
            </a:r>
            <a:r>
              <a:rPr lang="ru-RU" altLang="ru-RU" sz="2000" dirty="0" smtClean="0"/>
              <a:t> отличается большими размерами, отсутствием гнезда и менее выраженными </a:t>
            </a:r>
            <a:r>
              <a:rPr lang="ru-RU" altLang="ru-RU" sz="2000" dirty="0" err="1" smtClean="0"/>
              <a:t>периостальными</a:t>
            </a:r>
            <a:r>
              <a:rPr lang="ru-RU" altLang="ru-RU" sz="2000" dirty="0" smtClean="0"/>
              <a:t> наслоениями.  </a:t>
            </a:r>
          </a:p>
          <a:p>
            <a:pPr algn="just"/>
            <a:r>
              <a:rPr lang="ru-RU" altLang="ru-RU" sz="2000" b="1" i="1" dirty="0" smtClean="0"/>
              <a:t>Лечение - </a:t>
            </a:r>
            <a:r>
              <a:rPr lang="ru-RU" altLang="ru-RU" sz="2000" dirty="0" smtClean="0"/>
              <a:t>хирургическое краевая или сегментарная резекция кости с </a:t>
            </a:r>
            <a:r>
              <a:rPr lang="ru-RU" altLang="ru-RU" sz="2000" dirty="0" err="1" smtClean="0"/>
              <a:t>ауто</a:t>
            </a:r>
            <a:r>
              <a:rPr lang="ru-RU" altLang="ru-RU" sz="2000" dirty="0" smtClean="0"/>
              <a:t>- или аллопластическим замещением дефекта.</a:t>
            </a:r>
          </a:p>
          <a:p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4" name="Picture 2" descr="https://msk.vsedoctora.gippokrates.ru/wp-content/uploads/2021/10/slide_8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714375"/>
          </a:xfrm>
        </p:spPr>
        <p:txBody>
          <a:bodyPr/>
          <a:lstStyle/>
          <a:p>
            <a:r>
              <a:rPr lang="ru-RU" altLang="ru-RU" sz="2400" b="1" u="sng" smtClean="0"/>
              <a:t>Доброкачественные опухоли костей</a:t>
            </a:r>
            <a:endParaRPr lang="ru-RU" altLang="ru-RU" sz="2400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algn="just">
              <a:buNone/>
            </a:pPr>
            <a:r>
              <a:rPr lang="ru-RU" altLang="ru-RU" sz="2000" b="1" u="sng" dirty="0" smtClean="0"/>
              <a:t>ХОНДРОМА</a:t>
            </a:r>
          </a:p>
          <a:p>
            <a:pPr algn="just"/>
            <a:r>
              <a:rPr lang="ru-RU" altLang="ru-RU" sz="2000" dirty="0" smtClean="0"/>
              <a:t>Редко встречающаяся </a:t>
            </a:r>
            <a:r>
              <a:rPr lang="ru-RU" altLang="ru-RU" sz="2000" dirty="0" err="1" smtClean="0"/>
              <a:t>солитарная</a:t>
            </a:r>
            <a:r>
              <a:rPr lang="ru-RU" altLang="ru-RU" sz="2000" dirty="0" smtClean="0"/>
              <a:t> доброкачественная хрящевая опухоль, Множественные хондромы развиваются вторично у больных, страдающих врождённым </a:t>
            </a:r>
            <a:r>
              <a:rPr lang="ru-RU" altLang="ru-RU" sz="2000" dirty="0" err="1" smtClean="0"/>
              <a:t>диспластичееким</a:t>
            </a:r>
            <a:r>
              <a:rPr lang="ru-RU" altLang="ru-RU" sz="2000" dirty="0" smtClean="0"/>
              <a:t> процессом - множественным </a:t>
            </a:r>
            <a:r>
              <a:rPr lang="ru-RU" altLang="ru-RU" sz="2000" dirty="0" err="1" smtClean="0"/>
              <a:t>хондроматозом</a:t>
            </a:r>
            <a:r>
              <a:rPr lang="ru-RU" altLang="ru-RU" sz="2000" dirty="0" smtClean="0"/>
              <a:t> костей (болезнь </a:t>
            </a:r>
            <a:r>
              <a:rPr lang="ru-RU" altLang="ru-RU" sz="2000" dirty="0" err="1" smtClean="0"/>
              <a:t>Олье</a:t>
            </a:r>
            <a:r>
              <a:rPr lang="ru-RU" altLang="ru-RU" sz="2000" dirty="0" smtClean="0"/>
              <a:t>). Хондромы чаще</a:t>
            </a:r>
            <a:r>
              <a:rPr lang="ru-RU" altLang="ru-RU" sz="2000" baseline="30000" dirty="0" smtClean="0"/>
              <a:t> </a:t>
            </a:r>
            <a:r>
              <a:rPr lang="ru-RU" altLang="ru-RU" sz="2000" dirty="0" smtClean="0"/>
              <a:t>всего локализуются в костях кисти и стопы, реже в </a:t>
            </a:r>
            <a:r>
              <a:rPr lang="ru-RU" altLang="ru-RU" sz="2000" dirty="0" err="1" smtClean="0"/>
              <a:t>метафизарных</a:t>
            </a:r>
            <a:r>
              <a:rPr lang="ru-RU" altLang="ru-RU" sz="2000" dirty="0" smtClean="0"/>
              <a:t> отделах длинных трубчатых костей, плоских костях. </a:t>
            </a:r>
            <a:r>
              <a:rPr lang="ru-RU" sz="2000" dirty="0" smtClean="0"/>
              <a:t>Страдают преимущественно пациенты молодого возраста (от 10 до 30 лет), пик заболеваемости приходится на 11-16 лет.</a:t>
            </a:r>
            <a:endParaRPr lang="ru-RU" altLang="ru-RU" sz="2000" dirty="0" smtClean="0"/>
          </a:p>
          <a:p>
            <a:pPr algn="just"/>
            <a:r>
              <a:rPr lang="ru-RU" altLang="ru-RU" sz="2000" b="1" i="1" dirty="0" smtClean="0"/>
              <a:t>Клиника. </a:t>
            </a:r>
            <a:r>
              <a:rPr lang="ru-RU" altLang="ru-RU" sz="2000" dirty="0" smtClean="0"/>
              <a:t>Течение большинства хондром бессимптомное. Могут беспокоить периодически возникающие ноющие боли в близлежащем суставе.</a:t>
            </a:r>
          </a:p>
          <a:p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792163"/>
          </a:xfrm>
        </p:spPr>
        <p:txBody>
          <a:bodyPr/>
          <a:lstStyle/>
          <a:p>
            <a:r>
              <a:rPr lang="ru-RU" altLang="ru-RU" sz="2400" b="1" u="sng" smtClean="0"/>
              <a:t>Доброкачественные опухоли костей</a:t>
            </a:r>
            <a:endParaRPr lang="ru-RU" altLang="ru-RU" sz="240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50825" y="1500188"/>
            <a:ext cx="8569325" cy="4595812"/>
          </a:xfrm>
        </p:spPr>
        <p:txBody>
          <a:bodyPr/>
          <a:lstStyle/>
          <a:p>
            <a:r>
              <a:rPr lang="ru-RU" altLang="ru-RU" sz="2000" b="1" u="sng" dirty="0" smtClean="0"/>
              <a:t>ХОНДРОМА</a:t>
            </a:r>
          </a:p>
          <a:p>
            <a:pPr algn="just"/>
            <a:r>
              <a:rPr lang="ru-RU" altLang="ru-RU" sz="2000" b="1" i="1" dirty="0" smtClean="0"/>
              <a:t>Виды: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экхондрома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энхопдрома</a:t>
            </a:r>
            <a:r>
              <a:rPr lang="ru-RU" altLang="ru-RU" sz="2000" dirty="0" smtClean="0"/>
              <a:t> </a:t>
            </a:r>
            <a:endParaRPr lang="ru-RU" altLang="ru-RU" sz="2000" b="1" i="1" dirty="0" smtClean="0"/>
          </a:p>
          <a:p>
            <a:pPr algn="just"/>
            <a:r>
              <a:rPr lang="ru-RU" altLang="ru-RU" sz="2000" b="1" i="1" dirty="0" smtClean="0"/>
              <a:t>Рентгенологически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отмечается </a:t>
            </a:r>
            <a:r>
              <a:rPr lang="ru-RU" altLang="ru-RU" sz="2000" dirty="0" err="1" smtClean="0"/>
              <a:t>остеолитический</a:t>
            </a:r>
            <a:r>
              <a:rPr lang="ru-RU" altLang="ru-RU" sz="2000" dirty="0" smtClean="0"/>
              <a:t> очаг деструкции, отграниченный от неизмененных отделов кости зоной склероза. </a:t>
            </a:r>
            <a:r>
              <a:rPr lang="ru-RU" altLang="ru-RU" sz="2000" dirty="0" err="1" smtClean="0"/>
              <a:t>Остеолитический</a:t>
            </a:r>
            <a:r>
              <a:rPr lang="ru-RU" altLang="ru-RU" sz="2000" dirty="0" smtClean="0"/>
              <a:t> очаг может иметь центральное расположение (</a:t>
            </a:r>
            <a:r>
              <a:rPr lang="ru-RU" altLang="ru-RU" sz="2000" dirty="0" err="1" smtClean="0"/>
              <a:t>энхондрома</a:t>
            </a:r>
            <a:r>
              <a:rPr lang="ru-RU" altLang="ru-RU" sz="2000" dirty="0" smtClean="0"/>
              <a:t>) или эксцентрическое расположение (</a:t>
            </a:r>
            <a:r>
              <a:rPr lang="ru-RU" altLang="ru-RU" sz="2000" dirty="0" err="1" smtClean="0"/>
              <a:t>экхондрома</a:t>
            </a:r>
            <a:r>
              <a:rPr lang="ru-RU" altLang="ru-RU" sz="2000" dirty="0" smtClean="0"/>
              <a:t>). В динамике при длительном наблюдении возможно истончение кортикального слоя и его вздутие без нарушения целостности.</a:t>
            </a:r>
          </a:p>
          <a:p>
            <a:pPr algn="just"/>
            <a:r>
              <a:rPr lang="ru-RU" altLang="ru-RU" sz="2000" b="1" i="1" dirty="0" smtClean="0"/>
              <a:t>Лечение.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Только хирургическое - краевая или реже сегментарная резекция кости с </a:t>
            </a:r>
            <a:r>
              <a:rPr lang="ru-RU" altLang="ru-RU" sz="2000" dirty="0" err="1" smtClean="0"/>
              <a:t>ауто</a:t>
            </a:r>
            <a:r>
              <a:rPr lang="ru-RU" altLang="ru-RU" sz="2000" dirty="0" smtClean="0"/>
              <a:t>- или аллопластикой дефекта. Операция должна быть радикальной и </a:t>
            </a:r>
            <a:r>
              <a:rPr lang="ru-RU" altLang="ru-RU" sz="2000" dirty="0" err="1" smtClean="0"/>
              <a:t>абластичной</a:t>
            </a:r>
            <a:r>
              <a:rPr lang="ru-RU" altLang="ru-RU" sz="2000" dirty="0" smtClean="0"/>
              <a:t>, т.к. нередко такая опухоль уже является вторичной </a:t>
            </a:r>
            <a:r>
              <a:rPr lang="ru-RU" altLang="ru-RU" sz="2000" dirty="0" err="1" smtClean="0"/>
              <a:t>хондросаркомой</a:t>
            </a:r>
            <a:r>
              <a:rPr lang="ru-RU" altLang="ru-RU" sz="2000" dirty="0" smtClean="0"/>
              <a:t>. </a:t>
            </a:r>
          </a:p>
          <a:p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6" name="Picture 2" descr="https://radiomed.ru/sites/default/files/1.OChEN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60648"/>
            <a:ext cx="9726026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Эпидемиология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524000"/>
            <a:ext cx="8072437" cy="49530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dirty="0" smtClean="0">
                <a:solidFill>
                  <a:schemeClr val="folHlink"/>
                </a:solidFill>
              </a:rPr>
              <a:t>	</a:t>
            </a:r>
            <a:r>
              <a:rPr lang="ru-RU" altLang="ru-RU" sz="2400" b="1" u="sng" dirty="0" smtClean="0"/>
              <a:t>Первичные опухоли костей</a:t>
            </a:r>
          </a:p>
          <a:p>
            <a:pPr algn="just">
              <a:buFontTx/>
              <a:buNone/>
            </a:pPr>
            <a:r>
              <a:rPr lang="ru-RU" altLang="ru-RU" sz="2400" dirty="0" smtClean="0"/>
              <a:t>Встречаются сравнительно редко и частота не превышает 1% от всех злокачественных новообразований человека.</a:t>
            </a:r>
          </a:p>
          <a:p>
            <a:pPr algn="just">
              <a:buFontTx/>
              <a:buNone/>
            </a:pPr>
            <a:r>
              <a:rPr lang="ru-RU" altLang="ru-RU" sz="2400" dirty="0" smtClean="0"/>
              <a:t>Заболеваемость: мужчины - 1 на 100 тыс. населения, женщины  - 0,6-0,7.</a:t>
            </a:r>
          </a:p>
          <a:p>
            <a:pPr algn="just">
              <a:buFontTx/>
              <a:buNone/>
            </a:pPr>
            <a:r>
              <a:rPr lang="ru-RU" altLang="ru-RU" sz="2400" dirty="0" smtClean="0"/>
              <a:t>Доброкачественные опухоли костей  встречаются в 2,5 раза реже, опухоли костей в большинстве случаев возникают у людей молодого и среднего возраста, чаще поражаются длинные трубчатые кости и кости таза. </a:t>
            </a:r>
          </a:p>
          <a:p>
            <a:pPr algn="just">
              <a:buFontTx/>
              <a:buNone/>
            </a:pPr>
            <a:r>
              <a:rPr lang="ru-RU" altLang="ru-RU" sz="2400" dirty="0" smtClean="0"/>
              <a:t>Этиология и патогенез первичных опухолей костей окончательно не выяснены.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pro-rak.com/wp-content/uploads/2018/07/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2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ru-RU" altLang="ru-RU" sz="2400" b="1" u="sng" smtClean="0"/>
              <a:t>Доброкачественные опухоли костей</a:t>
            </a:r>
            <a:endParaRPr lang="ru-RU" altLang="ru-RU" sz="2400" u="sng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14400"/>
            <a:ext cx="8713787" cy="5638800"/>
          </a:xfrm>
        </p:spPr>
        <p:txBody>
          <a:bodyPr/>
          <a:lstStyle/>
          <a:p>
            <a:pPr algn="just">
              <a:defRPr/>
            </a:pPr>
            <a:r>
              <a:rPr lang="ru-RU" sz="2000" b="1" u="sng" dirty="0" smtClean="0"/>
              <a:t>КОСТНО-ХРЯЩЕВОЙ ЭКЗОСТОЗ (ОСТЕОХОНДРОМА).</a:t>
            </a:r>
          </a:p>
          <a:p>
            <a:pPr algn="just">
              <a:defRPr/>
            </a:pPr>
            <a:r>
              <a:rPr lang="ru-RU" sz="2000" dirty="0" smtClean="0"/>
              <a:t>Достаточно частое заболевание костной системы (30-40% от </a:t>
            </a:r>
            <a:r>
              <a:rPr lang="ru-RU" sz="2000" dirty="0" err="1" smtClean="0"/>
              <a:t>доб</a:t>
            </a:r>
            <a:r>
              <a:rPr lang="ru-RU" sz="2000" dirty="0" smtClean="0"/>
              <a:t>. Оп.), которое вероятнее всего представляет собой порок развития и может быть связано с наследственными факторами.  Возникает практически в любой кости, которая проходит хрящевую фазу развития. </a:t>
            </a:r>
            <a:r>
              <a:rPr lang="ru-RU" sz="2000" dirty="0" err="1" smtClean="0"/>
              <a:t>Остеохондрома</a:t>
            </a:r>
            <a:r>
              <a:rPr lang="ru-RU" sz="2000" dirty="0" smtClean="0"/>
              <a:t> </a:t>
            </a:r>
            <a:r>
              <a:rPr lang="en-US" sz="2000" dirty="0" err="1" smtClean="0"/>
              <a:t>coc</a:t>
            </a:r>
            <a:r>
              <a:rPr lang="ru-RU" sz="2000" dirty="0" err="1" smtClean="0"/>
              <a:t>тоит</a:t>
            </a:r>
            <a:r>
              <a:rPr lang="ru-RU" sz="2000" dirty="0" smtClean="0"/>
              <a:t> из  костного основания и его хрящевого покрытия. Интенсивный рост экзостоза или возобновление его роста после остановки роста скелета характеризует его превращение в хрящевую опухоль – хондрому или вторичную </a:t>
            </a:r>
            <a:r>
              <a:rPr lang="ru-RU" sz="2000" dirty="0" err="1" smtClean="0"/>
              <a:t>хондросаркому</a:t>
            </a:r>
            <a:r>
              <a:rPr lang="ru-RU" sz="2000" dirty="0" smtClean="0"/>
              <a:t>. </a:t>
            </a:r>
          </a:p>
          <a:p>
            <a:pPr algn="just">
              <a:defRPr/>
            </a:pPr>
            <a:r>
              <a:rPr lang="ru-RU" sz="2000" b="1" i="1" dirty="0" smtClean="0"/>
              <a:t>Клиника. </a:t>
            </a:r>
            <a:r>
              <a:rPr lang="ru-RU" sz="2000" dirty="0" smtClean="0"/>
              <a:t>Единичные или множественные образования. Как правило, опухоль безболезненна. Рост – медленный. Клинические размеры приблизительно соответствуют рентгенологическим. Чаще всего локализуется в </a:t>
            </a:r>
            <a:r>
              <a:rPr lang="ru-RU" sz="2000" dirty="0" err="1" smtClean="0"/>
              <a:t>метафизарных</a:t>
            </a:r>
            <a:r>
              <a:rPr lang="ru-RU" sz="2000" dirty="0" smtClean="0"/>
              <a:t> отделах плечевой, большеберцовой и бедренной костей. Большинство больных в возрасте до 20 лет. Несколько чаще болезнь проявляется у лиц мужского пола. </a:t>
            </a:r>
          </a:p>
          <a:p>
            <a:pPr algn="just">
              <a:defRPr/>
            </a:pPr>
            <a:endParaRPr lang="ru-RU" sz="1800" dirty="0" smtClean="0">
              <a:solidFill>
                <a:srgbClr val="FFFF00"/>
              </a:solidFill>
            </a:endParaRPr>
          </a:p>
          <a:p>
            <a:pPr marL="812800" indent="-812800" algn="just">
              <a:buFontTx/>
              <a:buNone/>
              <a:defRPr/>
            </a:pPr>
            <a:endParaRPr lang="ru-RU" sz="1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85813"/>
          </a:xfrm>
        </p:spPr>
        <p:txBody>
          <a:bodyPr/>
          <a:lstStyle/>
          <a:p>
            <a:r>
              <a:rPr lang="ru-RU" altLang="ru-RU" sz="2400" b="1" u="sng" smtClean="0"/>
              <a:t>Доброкачественные опухоли костей</a:t>
            </a:r>
            <a:endParaRPr lang="ru-RU" altLang="ru-RU" sz="2400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57188" y="857250"/>
            <a:ext cx="8558212" cy="5238750"/>
          </a:xfrm>
        </p:spPr>
        <p:txBody>
          <a:bodyPr/>
          <a:lstStyle/>
          <a:p>
            <a:pPr algn="just"/>
            <a:r>
              <a:rPr lang="ru-RU" altLang="ru-RU" sz="2000" b="1" i="1" dirty="0" smtClean="0"/>
              <a:t>Рентгенологически </a:t>
            </a:r>
            <a:r>
              <a:rPr lang="ru-RU" altLang="ru-RU" sz="2000" dirty="0" smtClean="0"/>
              <a:t>определяется изменение формы кости за счет наличия дополнительного образования, исходящего тонкой или широкой ножкой. Контур кортикального слоя четкий, плавно переходит в основание ножки. Дистальные отделы образования имеют неровный контур. Возможны известковые вкрапления. Иногда отмечается увеличение объема мягких тканей над образованием и оттеснение мышечных групп. </a:t>
            </a:r>
            <a:r>
              <a:rPr lang="ru-RU" altLang="ru-RU" sz="2000" dirty="0" err="1" smtClean="0"/>
              <a:t>Озлокачествление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остеоходром</a:t>
            </a:r>
            <a:r>
              <a:rPr lang="ru-RU" altLang="ru-RU" sz="2000" dirty="0" smtClean="0"/>
              <a:t> отмечается в 1-2% случаев. Малигнизация проявляется заметным ускорением роста, иногда появлением болей. На рентгенограммах появляются размытость контуров, увеличение обызвествлении в </a:t>
            </a:r>
            <a:r>
              <a:rPr lang="ru-RU" altLang="ru-RU" sz="2000" dirty="0" err="1" smtClean="0"/>
              <a:t>мягкотканном</a:t>
            </a:r>
            <a:r>
              <a:rPr lang="ru-RU" altLang="ru-RU" sz="2000" dirty="0" smtClean="0"/>
              <a:t> компоненте опухоли. </a:t>
            </a:r>
          </a:p>
          <a:p>
            <a:pPr algn="just"/>
            <a:r>
              <a:rPr lang="ru-RU" altLang="ru-RU" sz="2000" b="1" i="1" dirty="0" smtClean="0"/>
              <a:t>Лечение. </a:t>
            </a:r>
            <a:r>
              <a:rPr lang="ru-RU" altLang="ru-RU" sz="2000" dirty="0" smtClean="0"/>
              <a:t>Единственным методом лечения является хирургический - краевая резекция кости с обязательным удалением основания ножки экзостоза.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4994" name="Picture 2" descr="https://msk.vsedoctora.gippokrates.ru/wp-content/uploads/2021/10/gettyimages-15376787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7738576" cy="8303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550863"/>
          </a:xfrm>
        </p:spPr>
        <p:txBody>
          <a:bodyPr/>
          <a:lstStyle/>
          <a:p>
            <a:r>
              <a:rPr lang="ru-RU" altLang="ru-RU" sz="2400" b="1" u="sng" smtClean="0"/>
              <a:t>Доброкачественные опухоли костей</a:t>
            </a:r>
            <a:endParaRPr lang="ru-RU" altLang="ru-RU" sz="2400" u="sng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13787" cy="5735637"/>
          </a:xfrm>
        </p:spPr>
        <p:txBody>
          <a:bodyPr>
            <a:normAutofit/>
          </a:bodyPr>
          <a:lstStyle/>
          <a:p>
            <a:pPr marL="812800" indent="-812800" algn="just">
              <a:lnSpc>
                <a:spcPct val="90000"/>
              </a:lnSpc>
              <a:buFontTx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    </a:t>
            </a:r>
            <a:r>
              <a:rPr lang="ru-RU" sz="1800" b="1" dirty="0" smtClean="0"/>
              <a:t>   </a:t>
            </a:r>
            <a:r>
              <a:rPr lang="ru-RU" sz="2000" b="1" u="sng" dirty="0" smtClean="0"/>
              <a:t>ХОНДРОБЛАСТОМА</a:t>
            </a:r>
            <a:endParaRPr lang="ru-RU" sz="2000" u="sng" dirty="0" smtClean="0"/>
          </a:p>
          <a:p>
            <a:pPr algn="just">
              <a:defRPr/>
            </a:pPr>
            <a:r>
              <a:rPr lang="ru-RU" sz="2000" dirty="0" smtClean="0"/>
              <a:t> Редкая опухоль, локализующаяся в эпифизах и </a:t>
            </a:r>
            <a:r>
              <a:rPr lang="ru-RU" sz="2000" dirty="0" err="1" smtClean="0"/>
              <a:t>эпиметафизах</a:t>
            </a:r>
            <a:r>
              <a:rPr lang="ru-RU" sz="2000" dirty="0" smtClean="0"/>
              <a:t> длинных трубчатых костей.</a:t>
            </a:r>
          </a:p>
          <a:p>
            <a:pPr algn="just">
              <a:defRPr/>
            </a:pPr>
            <a:r>
              <a:rPr lang="ru-RU" sz="2000" b="1" i="1" dirty="0" smtClean="0"/>
              <a:t>Клиника.</a:t>
            </a:r>
            <a:r>
              <a:rPr lang="ru-RU" sz="2000" b="1" dirty="0" smtClean="0"/>
              <a:t> </a:t>
            </a:r>
            <a:r>
              <a:rPr lang="ru-RU" sz="2000" dirty="0" smtClean="0"/>
              <a:t>Характерна длительно существующая, непостоянной интенсивности боль ноющего характера. повышение</a:t>
            </a:r>
            <a:r>
              <a:rPr lang="en-US" sz="2000" dirty="0" smtClean="0"/>
              <a:t> </a:t>
            </a:r>
            <a:r>
              <a:rPr lang="ru-RU" sz="2000" dirty="0" smtClean="0"/>
              <a:t>местной температуры над опухолью. </a:t>
            </a:r>
          </a:p>
          <a:p>
            <a:pPr algn="just">
              <a:defRPr/>
            </a:pPr>
            <a:r>
              <a:rPr lang="ru-RU" altLang="ru-RU" sz="2000" b="1" i="1" dirty="0" smtClean="0"/>
              <a:t>Рентгенологически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выявляется эксцентрически расположенный бесструктурный очаг деструкции литического характера округлой или овальной формы с участками крапчатого обызвествления, локализующийся, в подавляющем большинстве случаев, в </a:t>
            </a:r>
            <a:r>
              <a:rPr lang="ru-RU" altLang="ru-RU" sz="2000" dirty="0" err="1" smtClean="0"/>
              <a:t>эпифизарном</a:t>
            </a:r>
            <a:r>
              <a:rPr lang="ru-RU" altLang="ru-RU" sz="2000" dirty="0" smtClean="0"/>
              <a:t> отделе. При незакрытой зоне роста возможно ее разрушение опухолью и распространение процесса на область </a:t>
            </a:r>
            <a:r>
              <a:rPr lang="ru-RU" altLang="ru-RU" sz="2000" dirty="0" err="1" smtClean="0"/>
              <a:t>метафиза</a:t>
            </a:r>
            <a:r>
              <a:rPr lang="ru-RU" altLang="ru-RU" sz="2000" dirty="0" smtClean="0"/>
              <a:t>. Очаг деструкции отграничен от неизмененных отделов кости зоной склероза. Суставная щель может быть расширена в связи с выпотом в суставе. </a:t>
            </a:r>
          </a:p>
          <a:p>
            <a:pPr algn="just">
              <a:defRPr/>
            </a:pPr>
            <a:r>
              <a:rPr lang="ru-RU" altLang="ru-RU" sz="2000" b="1" i="1" dirty="0" smtClean="0"/>
              <a:t>Лечение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хирургическое и заключается в околосуставной резекции с </a:t>
            </a:r>
            <a:r>
              <a:rPr lang="ru-RU" altLang="ru-RU" sz="2000" dirty="0" err="1" smtClean="0"/>
              <a:t>ауто</a:t>
            </a:r>
            <a:r>
              <a:rPr lang="ru-RU" altLang="ru-RU" sz="2000" dirty="0" smtClean="0"/>
              <a:t>-</a:t>
            </a:r>
            <a:r>
              <a:rPr lang="ru-RU" altLang="ru-RU" sz="2000" i="1" dirty="0" smtClean="0"/>
              <a:t> </a:t>
            </a:r>
            <a:r>
              <a:rPr lang="ru-RU" altLang="ru-RU" sz="2000" dirty="0" smtClean="0"/>
              <a:t>или аллопластическим замещением дефекта кости. </a:t>
            </a:r>
            <a:endParaRPr lang="ru-RU" sz="2000" dirty="0" smtClean="0"/>
          </a:p>
          <a:p>
            <a:pPr marL="812800" indent="-812800" algn="just">
              <a:lnSpc>
                <a:spcPct val="90000"/>
              </a:lnSpc>
              <a:buFontTx/>
              <a:buNone/>
              <a:defRPr/>
            </a:pPr>
            <a:endParaRPr lang="ru-RU" sz="1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6018" name="Picture 2" descr="https://curebonecancer.com/wp-content/uploads/2018/12/Chondroblastoma-bone-cancer-clinic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5175"/>
          </a:xfrm>
        </p:spPr>
        <p:txBody>
          <a:bodyPr/>
          <a:lstStyle/>
          <a:p>
            <a:r>
              <a:rPr lang="ru-RU" altLang="ru-RU" sz="2400" b="1" u="sng" smtClean="0"/>
              <a:t>Доброкачественные опухоли костей</a:t>
            </a:r>
            <a:endParaRPr lang="ru-RU" altLang="ru-RU" sz="2400" u="sng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8640763" cy="5375275"/>
          </a:xfrm>
        </p:spPr>
        <p:txBody>
          <a:bodyPr/>
          <a:lstStyle/>
          <a:p>
            <a:pPr marL="812800" indent="-812800" algn="just">
              <a:lnSpc>
                <a:spcPct val="90000"/>
              </a:lnSpc>
              <a:defRPr/>
            </a:pPr>
            <a:r>
              <a:rPr lang="ru-RU" sz="1800" b="1" u="sng" dirty="0" smtClean="0"/>
              <a:t>ГИГАНТОКЛЕТОЧНАЯ ОПУХОЛЬ</a:t>
            </a:r>
            <a:r>
              <a:rPr lang="ru-RU" sz="1800" dirty="0" smtClean="0"/>
              <a:t>  (</a:t>
            </a:r>
            <a:r>
              <a:rPr lang="ru-RU" sz="1800" dirty="0" err="1" smtClean="0"/>
              <a:t>Остеобластокластома</a:t>
            </a:r>
            <a:r>
              <a:rPr lang="ru-RU" sz="1800" dirty="0" smtClean="0"/>
              <a:t>)</a:t>
            </a:r>
          </a:p>
          <a:p>
            <a:pPr algn="just">
              <a:defRPr/>
            </a:pPr>
            <a:r>
              <a:rPr lang="ru-RU" sz="2000" b="1" i="1" dirty="0" smtClean="0"/>
              <a:t>Патологическая анатомия. </a:t>
            </a:r>
            <a:r>
              <a:rPr lang="ru-RU" sz="2000" dirty="0" smtClean="0"/>
              <a:t>Микроскопически опухоль состоит в основном из клеток двух типов: вытянутых с округлым или овальным ядром, и многоядерных гигантских, содержащих до100 ядер. </a:t>
            </a:r>
          </a:p>
          <a:p>
            <a:pPr algn="just">
              <a:defRPr/>
            </a:pPr>
            <a:r>
              <a:rPr lang="ru-RU" sz="2000" b="1" i="1" dirty="0" smtClean="0"/>
              <a:t>Клиника.</a:t>
            </a:r>
            <a:r>
              <a:rPr lang="ru-RU" sz="2000" b="1" dirty="0" smtClean="0"/>
              <a:t> </a:t>
            </a:r>
            <a:r>
              <a:rPr lang="ru-RU" sz="2000" dirty="0" smtClean="0"/>
              <a:t>Характерны умеренной интенсивности боли, усиливающиеся при физической нагрузке, возможны ночные боли, нарушение функции близлежащего сустава. Локализуется опухоль в </a:t>
            </a:r>
            <a:r>
              <a:rPr lang="ru-RU" sz="2000" dirty="0" err="1" smtClean="0"/>
              <a:t>метаэпифизах</a:t>
            </a:r>
            <a:r>
              <a:rPr lang="ru-RU" sz="2000" dirty="0" smtClean="0"/>
              <a:t> длинных трубчатых костей. Бывает нарушение конфигурации сустава, усиление сосудистого рисунка, ограничение движений, иногда встречается уменьшение объема конечности (атрофии мышц) и патологические переломы, которые могут срастаться при иммобилизации. Опухоль способна к рецидивам, к метастазированию в отдаленные органы</a:t>
            </a:r>
            <a:r>
              <a:rPr lang="ru-RU" sz="2000" dirty="0"/>
              <a:t>.</a:t>
            </a:r>
            <a:endParaRPr lang="ru-RU" sz="2000" dirty="0" smtClean="0"/>
          </a:p>
          <a:p>
            <a:pPr algn="just">
              <a:defRPr/>
            </a:pPr>
            <a:r>
              <a:rPr lang="ru-RU" sz="2000" dirty="0" smtClean="0"/>
              <a:t>Выделяются доброкачественные виды со спокойным течением (рентгенологически ячеистая фаза) и более агрессивным (рентгенологически литическая фаза). </a:t>
            </a:r>
          </a:p>
          <a:p>
            <a:pPr marL="812800" indent="-812800" algn="just">
              <a:lnSpc>
                <a:spcPct val="90000"/>
              </a:lnSpc>
              <a:defRPr/>
            </a:pPr>
            <a:endParaRPr lang="ru-RU" sz="1800" dirty="0" smtClean="0">
              <a:solidFill>
                <a:srgbClr val="FFFF00"/>
              </a:solidFill>
            </a:endParaRPr>
          </a:p>
          <a:p>
            <a:pPr marL="812800" indent="-812800" algn="just">
              <a:lnSpc>
                <a:spcPct val="90000"/>
              </a:lnSpc>
              <a:buFontTx/>
              <a:buNone/>
              <a:defRPr/>
            </a:pPr>
            <a:endParaRPr lang="ru-RU" sz="2800" b="1" u="sng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334962"/>
          </a:xfrm>
        </p:spPr>
        <p:txBody>
          <a:bodyPr>
            <a:normAutofit fontScale="90000"/>
          </a:bodyPr>
          <a:lstStyle/>
          <a:p>
            <a:r>
              <a:rPr lang="ru-RU" altLang="ru-RU" sz="2400" b="1" u="sng" smtClean="0"/>
              <a:t>Доброкачественные опухоли костей</a:t>
            </a:r>
            <a:endParaRPr lang="ru-RU" altLang="ru-RU" sz="2400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285750" y="692150"/>
            <a:ext cx="8643938" cy="5403850"/>
          </a:xfrm>
        </p:spPr>
        <p:txBody>
          <a:bodyPr>
            <a:normAutofit/>
          </a:bodyPr>
          <a:lstStyle/>
          <a:p>
            <a:r>
              <a:rPr lang="ru-RU" altLang="ru-RU" sz="2000" b="1" u="sng" dirty="0" smtClean="0"/>
              <a:t>ГИГАНТОКЛЕТОЧНАЯ ОПУХОЛЬ</a:t>
            </a:r>
            <a:r>
              <a:rPr lang="ru-RU" altLang="ru-RU" sz="2000" dirty="0" smtClean="0"/>
              <a:t> </a:t>
            </a:r>
          </a:p>
          <a:p>
            <a:pPr algn="just"/>
            <a:r>
              <a:rPr lang="ru-RU" altLang="ru-RU" sz="2000" b="1" i="1" dirty="0" smtClean="0"/>
              <a:t>Рентгенологически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- очаг деструкции, центрально расположенный в</a:t>
            </a:r>
            <a:r>
              <a:rPr lang="en-US" altLang="ru-RU" sz="2000" dirty="0" smtClean="0"/>
              <a:t> </a:t>
            </a:r>
            <a:r>
              <a:rPr lang="ru-RU" altLang="ru-RU" sz="2000" dirty="0" err="1" smtClean="0"/>
              <a:t>метаэпифизарных</a:t>
            </a:r>
            <a:r>
              <a:rPr lang="ru-RU" altLang="ru-RU" sz="2000" dirty="0" smtClean="0"/>
              <a:t> отделах длинных трубчатых костей, отграниченный от неизмененной ткани слабо выраженной зоной склероза. Очаг деструкции при значительных размерах вызывает истончение и вздутие кортикального слоя с возможным его разрушением и выходом опухоли в мягкие ткани, что указывает на возможность инфильтрирующего роста. Очаг деструкции нередко имеет ячеистое строение. </a:t>
            </a:r>
          </a:p>
          <a:p>
            <a:pPr algn="just"/>
            <a:r>
              <a:rPr lang="ru-RU" altLang="ru-RU" sz="2000" dirty="0" smtClean="0"/>
              <a:t>Опухоль относится к условно доброкачественным</a:t>
            </a:r>
            <a:r>
              <a:rPr lang="ru-RU" altLang="ru-RU" sz="2000" i="1" dirty="0" smtClean="0"/>
              <a:t>.</a:t>
            </a:r>
            <a:r>
              <a:rPr lang="ru-RU" altLang="ru-RU" sz="2000" dirty="0" smtClean="0"/>
              <a:t> Возможно </a:t>
            </a:r>
            <a:r>
              <a:rPr lang="ru-RU" altLang="ru-RU" sz="2000" dirty="0" err="1" smtClean="0"/>
              <a:t>озлокачествление</a:t>
            </a:r>
            <a:r>
              <a:rPr lang="ru-RU" altLang="ru-RU" sz="2000" dirty="0" smtClean="0"/>
              <a:t>. </a:t>
            </a:r>
          </a:p>
          <a:p>
            <a:pPr algn="just">
              <a:buNone/>
            </a:pPr>
            <a:r>
              <a:rPr lang="ru-RU" altLang="ru-RU" sz="2000" dirty="0" smtClean="0"/>
              <a:t> Рентгенологические признаки: быстрое увеличение </a:t>
            </a:r>
            <a:r>
              <a:rPr lang="ru-RU" altLang="ru-RU" sz="2000" dirty="0" err="1" smtClean="0"/>
              <a:t>остеолитического</a:t>
            </a:r>
            <a:r>
              <a:rPr lang="ru-RU" altLang="ru-RU" sz="2000" dirty="0" smtClean="0"/>
              <a:t> очага деструкции с потерей четкости контуров и исчезновением зоны склероза, с разрушением  и </a:t>
            </a:r>
            <a:r>
              <a:rPr lang="ru-RU" altLang="ru-RU" sz="2000" dirty="0" err="1" smtClean="0"/>
              <a:t>разволокнением</a:t>
            </a:r>
            <a:r>
              <a:rPr lang="ru-RU" altLang="ru-RU" sz="2000" dirty="0" smtClean="0"/>
              <a:t> кортикального слоя. Возможны единичные и множественные метастазы в легкие.</a:t>
            </a:r>
          </a:p>
          <a:p>
            <a:pPr algn="just"/>
            <a:endParaRPr lang="ru-RU" altLang="ru-RU" sz="1800" dirty="0" smtClean="0">
              <a:solidFill>
                <a:srgbClr val="FFFF00"/>
              </a:solidFill>
            </a:endParaRPr>
          </a:p>
          <a:p>
            <a:pPr algn="just"/>
            <a:endParaRPr lang="ru-RU" altLang="ru-RU" sz="1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857250"/>
          </a:xfrm>
        </p:spPr>
        <p:txBody>
          <a:bodyPr/>
          <a:lstStyle/>
          <a:p>
            <a:r>
              <a:rPr lang="ru-RU" altLang="ru-RU" sz="2400" b="1" u="sng" smtClean="0"/>
              <a:t>Доброкачественные опухоли костей</a:t>
            </a:r>
            <a:endParaRPr lang="ru-RU" altLang="ru-RU" sz="2400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249238" y="1143000"/>
            <a:ext cx="8645525" cy="50244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2000" b="1" u="sng" dirty="0" smtClean="0"/>
              <a:t>ГИГАНТОКЛЕТОЧНАЯ ОПУХОЛЬ</a:t>
            </a:r>
            <a:r>
              <a:rPr lang="ru-RU" altLang="ru-RU" sz="2000" dirty="0" smtClean="0"/>
              <a:t> </a:t>
            </a:r>
          </a:p>
          <a:p>
            <a:pPr algn="just"/>
            <a:r>
              <a:rPr lang="ru-RU" altLang="ru-RU" sz="2000" b="1" i="1" dirty="0" smtClean="0"/>
              <a:t>Лечение - </a:t>
            </a:r>
            <a:r>
              <a:rPr lang="ru-RU" altLang="ru-RU" sz="2000" dirty="0" smtClean="0"/>
              <a:t>хирургическое. При ячеистой структуре и ограниченными размерами очага, спокойным клиническим течением производится околосуставная краевая резекция с </a:t>
            </a:r>
            <a:r>
              <a:rPr lang="ru-RU" altLang="ru-RU" sz="2000" dirty="0"/>
              <a:t>э</a:t>
            </a:r>
            <a:r>
              <a:rPr lang="ru-RU" altLang="ru-RU" sz="2000" dirty="0" smtClean="0"/>
              <a:t>лектрокоагуляцией стенок костной полости. </a:t>
            </a:r>
          </a:p>
          <a:p>
            <a:pPr algn="just"/>
            <a:r>
              <a:rPr lang="ru-RU" altLang="ru-RU" sz="2000" dirty="0" smtClean="0"/>
              <a:t>При </a:t>
            </a:r>
            <a:r>
              <a:rPr lang="ru-RU" altLang="ru-RU" sz="2000" dirty="0" err="1" smtClean="0"/>
              <a:t>литическнх</a:t>
            </a:r>
            <a:r>
              <a:rPr lang="ru-RU" altLang="ru-RU" sz="2000" dirty="0" smtClean="0"/>
              <a:t> формах с выраженной клинической картиной и при больших размерах патологического очага производится сегментарная резекция суставного конца кости с </a:t>
            </a:r>
            <a:r>
              <a:rPr lang="ru-RU" altLang="ru-RU" sz="2000" dirty="0" err="1" smtClean="0"/>
              <a:t>эндопротезированием</a:t>
            </a:r>
            <a:r>
              <a:rPr lang="ru-RU" altLang="ru-RU" sz="2000" dirty="0" smtClean="0"/>
              <a:t> или аллопластикой дефекта кости.</a:t>
            </a:r>
          </a:p>
          <a:p>
            <a:pPr algn="just"/>
            <a:r>
              <a:rPr lang="ru-RU" altLang="ru-RU" sz="2000" dirty="0" smtClean="0"/>
              <a:t>Процент рецидивов и метастазов возрастает при разрушении кортикального слоя кости, выходе опухоли в мягкие ткани и наличии патологического перелома. Показана предоперационная лучевая терапия. Её можно использовать при локализации опухоли в позвоночнике, крестце и других локализациях, когда радикальное и </a:t>
            </a:r>
            <a:r>
              <a:rPr lang="ru-RU" altLang="ru-RU" sz="2000" dirty="0" err="1" smtClean="0"/>
              <a:t>абластичное</a:t>
            </a:r>
            <a:r>
              <a:rPr lang="ru-RU" altLang="ru-RU" sz="2000" dirty="0" smtClean="0"/>
              <a:t> удаление опухоли затруднено. Доза – не выше 40 Гр. </a:t>
            </a:r>
          </a:p>
          <a:p>
            <a:pPr algn="just"/>
            <a:r>
              <a:rPr lang="ru-RU" altLang="ru-RU" sz="2000" dirty="0" smtClean="0"/>
              <a:t>5-летняя выживаемость составляет 96%. </a:t>
            </a:r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7042" name="Picture 2" descr="https://cf.ppt-online.org/files/slide/e/E6DQpj1fiWvHKzOqkbnwly5aSomUTrP4s8eM3B/slide-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ru-RU" altLang="ru-RU" smtClean="0"/>
              <a:t>Этиология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214438"/>
            <a:ext cx="8001000" cy="52625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dirty="0" smtClean="0">
                <a:solidFill>
                  <a:schemeClr val="folHlink"/>
                </a:solidFill>
              </a:rPr>
              <a:t>	</a:t>
            </a:r>
            <a:r>
              <a:rPr lang="ru-RU" altLang="ru-RU" b="1" u="sng" dirty="0" smtClean="0"/>
              <a:t>Вторичные опухоли костей</a:t>
            </a:r>
          </a:p>
          <a:p>
            <a:pPr algn="just">
              <a:buFontTx/>
              <a:buNone/>
            </a:pPr>
            <a:r>
              <a:rPr lang="ru-RU" altLang="ru-RU" sz="2400" dirty="0" smtClean="0"/>
              <a:t>Являются результатом малигнизации: множественного </a:t>
            </a:r>
            <a:r>
              <a:rPr lang="ru-RU" altLang="ru-RU" sz="2400" dirty="0" err="1" smtClean="0"/>
              <a:t>хондроматоза</a:t>
            </a:r>
            <a:r>
              <a:rPr lang="ru-RU" altLang="ru-RU" sz="2400" dirty="0" smtClean="0"/>
              <a:t> костей, д</a:t>
            </a:r>
            <a:r>
              <a:rPr lang="ru-RU" sz="2400" dirty="0" smtClean="0"/>
              <a:t>еформирующего остеита (Б. </a:t>
            </a:r>
            <a:r>
              <a:rPr lang="ru-RU" sz="2400" dirty="0" err="1" smtClean="0"/>
              <a:t>Паджета</a:t>
            </a:r>
            <a:r>
              <a:rPr lang="ru-RU" sz="2400" dirty="0" smtClean="0"/>
              <a:t>)</a:t>
            </a:r>
            <a:r>
              <a:rPr lang="ru-RU" altLang="ru-RU" sz="2400" dirty="0" smtClean="0"/>
              <a:t>. Я</a:t>
            </a:r>
            <a:r>
              <a:rPr lang="ru-RU" sz="2400" dirty="0" smtClean="0"/>
              <a:t>вляются </a:t>
            </a:r>
            <a:r>
              <a:rPr lang="ru-RU" altLang="ru-RU" sz="2400" dirty="0"/>
              <a:t>распространенным осложнением других злокачественных </a:t>
            </a:r>
            <a:r>
              <a:rPr lang="ru-RU" altLang="ru-RU" sz="2400" dirty="0" smtClean="0"/>
              <a:t>новообразований: молочной железы, рака легкого, предстательной железы.</a:t>
            </a:r>
            <a:endParaRPr lang="ru-RU" altLang="ru-RU" sz="2400" dirty="0"/>
          </a:p>
          <a:p>
            <a:pPr algn="just">
              <a:buFontTx/>
              <a:buNone/>
            </a:pPr>
            <a:endParaRPr lang="ru-RU" altLang="ru-RU" sz="24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643938" cy="838200"/>
          </a:xfrm>
        </p:spPr>
        <p:txBody>
          <a:bodyPr/>
          <a:lstStyle/>
          <a:p>
            <a:r>
              <a:rPr lang="ru-RU" altLang="ru-RU" sz="2400" b="1" u="sng" smtClean="0"/>
              <a:t>Злокачественные опухоли костей (ЗОК)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928688"/>
            <a:ext cx="8429625" cy="5572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/>
              <a:t>ОСТЕОСАРКОМА</a:t>
            </a:r>
          </a:p>
          <a:p>
            <a:pPr algn="just">
              <a:defRPr/>
            </a:pPr>
            <a:r>
              <a:rPr lang="ru-RU" sz="2000" dirty="0" smtClean="0"/>
              <a:t>По данным различных авторов, </a:t>
            </a:r>
            <a:r>
              <a:rPr lang="ru-RU" sz="2000" dirty="0" err="1" smtClean="0"/>
              <a:t>остеосаркома</a:t>
            </a:r>
            <a:r>
              <a:rPr lang="ru-RU" sz="2000" dirty="0" smtClean="0"/>
              <a:t> регистрируется в 30-80% всех сарком костей. Наиболее характерна заболеваемость у мужчин во втором десятилетии жизни. Редко может встречаться и в более старшем возрасте, а в пожилом возрасте — чаще всего на фоне </a:t>
            </a:r>
            <a:r>
              <a:rPr lang="ru-RU" sz="2000" i="1" dirty="0" smtClean="0"/>
              <a:t>болезни </a:t>
            </a:r>
            <a:r>
              <a:rPr lang="ru-RU" sz="2000" i="1" dirty="0" err="1" smtClean="0"/>
              <a:t>Педжета</a:t>
            </a:r>
            <a:r>
              <a:rPr lang="ru-RU" sz="2000" i="1" dirty="0" smtClean="0"/>
              <a:t>. </a:t>
            </a:r>
          </a:p>
          <a:p>
            <a:pPr algn="just">
              <a:defRPr/>
            </a:pPr>
            <a:r>
              <a:rPr lang="ru-RU" sz="2000" b="1" i="1" dirty="0" smtClean="0"/>
              <a:t>Клиника. </a:t>
            </a:r>
            <a:r>
              <a:rPr lang="ru-RU" sz="2000" dirty="0" smtClean="0"/>
              <a:t>Характерен выраженный </a:t>
            </a:r>
            <a:r>
              <a:rPr lang="ru-RU" sz="2000" i="1" dirty="0" smtClean="0"/>
              <a:t>болевой синдром, </a:t>
            </a:r>
            <a:r>
              <a:rPr lang="ru-RU" sz="2000" dirty="0" smtClean="0"/>
              <a:t>появляющийся с самых ранних стадий заболевания, усиливающийся по ночам. После приема анальгетиков, эффект незначительный, при приеме наркотиков боли снимаются лишь на время действия препарата. Локализуется чаще всего в </a:t>
            </a:r>
            <a:r>
              <a:rPr lang="ru-RU" sz="2000" dirty="0" err="1" smtClean="0"/>
              <a:t>метафизах</a:t>
            </a:r>
            <a:r>
              <a:rPr lang="ru-RU" sz="2000" dirty="0" smtClean="0"/>
              <a:t> длинных трубчатых костей, наиболее часто - в области коленного сустава, реже - в костях таза, но может поражать любую часть скелета. Выявляется увеличение окружности конечности над опухолью, усиление сосудистого рисунка, повышение местной температуры, ограничение движений в близлежащем суставе. Нередки - патологические переломы. Болезнь неуклонно прогрессирует, характерен небольшой срок от начала до момента обращения к врачу.</a:t>
            </a:r>
          </a:p>
          <a:p>
            <a:pPr marL="812800" indent="-812800" algn="just">
              <a:lnSpc>
                <a:spcPct val="90000"/>
              </a:lnSpc>
              <a:defRPr/>
            </a:pPr>
            <a:endParaRPr lang="ru-RU" sz="1800" b="1" u="sng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477837"/>
          </a:xfrm>
        </p:spPr>
        <p:txBody>
          <a:bodyPr/>
          <a:lstStyle/>
          <a:p>
            <a:r>
              <a:rPr lang="ru-RU" altLang="ru-RU" sz="2400" b="1" u="sng" smtClean="0"/>
              <a:t>Злокачественные опухоли костей (ЗОК)</a:t>
            </a:r>
            <a:endParaRPr lang="ru-RU" altLang="ru-RU" sz="2400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79388" y="692150"/>
            <a:ext cx="8713787" cy="5403850"/>
          </a:xfrm>
        </p:spPr>
        <p:txBody>
          <a:bodyPr>
            <a:normAutofit/>
          </a:bodyPr>
          <a:lstStyle/>
          <a:p>
            <a:r>
              <a:rPr lang="ru-RU" altLang="ru-RU" sz="2000" b="1" dirty="0" smtClean="0"/>
              <a:t>ОСТЕОСАРКОМА</a:t>
            </a:r>
          </a:p>
          <a:p>
            <a:pPr algn="just"/>
            <a:r>
              <a:rPr lang="ru-RU" altLang="ru-RU" sz="2000" b="1" i="1" dirty="0" smtClean="0"/>
              <a:t>Диагностика</a:t>
            </a:r>
            <a:r>
              <a:rPr lang="ru-RU" altLang="ru-RU" sz="2000" b="1" dirty="0" smtClean="0"/>
              <a:t>. </a:t>
            </a:r>
            <a:r>
              <a:rPr lang="ru-RU" altLang="ru-RU" sz="2000" u="sng" dirty="0" smtClean="0"/>
              <a:t>При рентгенографии </a:t>
            </a:r>
            <a:r>
              <a:rPr lang="ru-RU" altLang="ru-RU" sz="2000" dirty="0" smtClean="0"/>
              <a:t>характерно наличие очага деструкции без зоны склероза, не имеющего четких контуров. Кортикальный слой кости разрушен. Рано выявляется выход опухоли в окружающие мягкие ткани. Выделяют центральную и периферическую формы, а по характеру очага деструкции - 3 формы: </a:t>
            </a:r>
            <a:r>
              <a:rPr lang="ru-RU" altLang="ru-RU" sz="2000" dirty="0" err="1" smtClean="0"/>
              <a:t>остеолитическую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остеобластическую</a:t>
            </a:r>
            <a:r>
              <a:rPr lang="ru-RU" altLang="ru-RU" sz="2000" dirty="0" smtClean="0"/>
              <a:t> и смешанную. </a:t>
            </a:r>
            <a:r>
              <a:rPr lang="ru-RU" altLang="ru-RU" sz="2000" dirty="0" err="1" smtClean="0"/>
              <a:t>Остеолитическая</a:t>
            </a:r>
            <a:r>
              <a:rPr lang="ru-RU" altLang="ru-RU" sz="2000" dirty="0" smtClean="0"/>
              <a:t> - бесструктурный очаг разрушения кости, </a:t>
            </a:r>
            <a:r>
              <a:rPr lang="ru-RU" altLang="ru-RU" sz="2000" dirty="0" err="1" smtClean="0"/>
              <a:t>остеобластическая</a:t>
            </a:r>
            <a:r>
              <a:rPr lang="ru-RU" altLang="ru-RU" sz="2000" dirty="0" smtClean="0"/>
              <a:t> - очаг деструкции с участками склероза и уплотнения, смешанная - сочетание участков </a:t>
            </a:r>
            <a:r>
              <a:rPr lang="ru-RU" altLang="ru-RU" sz="2000" dirty="0" err="1" smtClean="0"/>
              <a:t>остеолитической</a:t>
            </a:r>
            <a:r>
              <a:rPr lang="ru-RU" altLang="ru-RU" sz="2000" dirty="0" smtClean="0"/>
              <a:t> и </a:t>
            </a:r>
            <a:r>
              <a:rPr lang="ru-RU" altLang="ru-RU" sz="2000" dirty="0" err="1" smtClean="0"/>
              <a:t>остеобластичсской</a:t>
            </a:r>
            <a:r>
              <a:rPr lang="ru-RU" altLang="ru-RU" sz="2000" dirty="0" smtClean="0"/>
              <a:t>. Во всех случаях очаг деструкции не имеет четких контуров. Характерна </a:t>
            </a:r>
            <a:r>
              <a:rPr lang="ru-RU" altLang="ru-RU" sz="2000" dirty="0" err="1" smtClean="0"/>
              <a:t>периостальная</a:t>
            </a:r>
            <a:r>
              <a:rPr lang="ru-RU" altLang="ru-RU" sz="2000" dirty="0" smtClean="0"/>
              <a:t> реакция в виде козырька </a:t>
            </a:r>
            <a:r>
              <a:rPr lang="ru-RU" altLang="ru-RU" sz="2000" dirty="0" err="1" smtClean="0"/>
              <a:t>Кодмена</a:t>
            </a:r>
            <a:r>
              <a:rPr lang="ru-RU" altLang="ru-RU" sz="2000" dirty="0" smtClean="0"/>
              <a:t>. В </a:t>
            </a:r>
            <a:r>
              <a:rPr lang="ru-RU" altLang="ru-RU" sz="2000" dirty="0" err="1" smtClean="0"/>
              <a:t>экстраостальном</a:t>
            </a:r>
            <a:r>
              <a:rPr lang="ru-RU" altLang="ru-RU" sz="2000" dirty="0" smtClean="0"/>
              <a:t> компоненте опухоли возможны участки </a:t>
            </a:r>
            <a:r>
              <a:rPr lang="ru-RU" altLang="ru-RU" sz="2000" dirty="0" err="1" smtClean="0"/>
              <a:t>оссификации</a:t>
            </a:r>
            <a:r>
              <a:rPr lang="ru-RU" altLang="ru-RU" sz="2000" dirty="0" smtClean="0"/>
              <a:t>. </a:t>
            </a:r>
          </a:p>
          <a:p>
            <a:pPr algn="just"/>
            <a:r>
              <a:rPr lang="ru-RU" altLang="ru-RU" sz="2000" dirty="0" smtClean="0"/>
              <a:t>Характерно ранее гематогенное метастазирование в легкие. </a:t>
            </a:r>
          </a:p>
          <a:p>
            <a:pPr algn="just"/>
            <a:r>
              <a:rPr lang="ru-RU" altLang="ru-RU" sz="2000" dirty="0" smtClean="0"/>
              <a:t>Во всех случаях до начала лечения необходима морфологическая верификация опухоли. Материал для исследования получается при операционной биопсии.</a:t>
            </a:r>
          </a:p>
          <a:p>
            <a:pPr algn="just"/>
            <a:endParaRPr lang="ru-RU" altLang="ru-RU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714375"/>
          </a:xfrm>
        </p:spPr>
        <p:txBody>
          <a:bodyPr/>
          <a:lstStyle/>
          <a:p>
            <a:r>
              <a:rPr lang="ru-RU" altLang="ru-RU" sz="2400" b="1" u="sng" smtClean="0"/>
              <a:t>Злокачественные опухоли костей (ЗОК)</a:t>
            </a:r>
            <a:endParaRPr lang="ru-RU" altLang="ru-RU" sz="2400" smtClean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179388" y="928688"/>
            <a:ext cx="8713787" cy="5167312"/>
          </a:xfrm>
        </p:spPr>
        <p:txBody>
          <a:bodyPr/>
          <a:lstStyle/>
          <a:p>
            <a:r>
              <a:rPr lang="ru-RU" altLang="ru-RU" sz="2000" b="1" u="sng" dirty="0" smtClean="0"/>
              <a:t>ОСТЕОСАРКОМА</a:t>
            </a:r>
          </a:p>
          <a:p>
            <a:pPr algn="just"/>
            <a:r>
              <a:rPr lang="ru-RU" altLang="ru-RU" sz="2000" b="1" i="1" dirty="0" smtClean="0"/>
              <a:t>Лечение.</a:t>
            </a:r>
            <a:r>
              <a:rPr lang="ru-RU" altLang="ru-RU" sz="2000" b="1" dirty="0" smtClean="0"/>
              <a:t> </a:t>
            </a:r>
            <a:endParaRPr lang="ru-RU" altLang="ru-RU" sz="2000" dirty="0" smtClean="0"/>
          </a:p>
          <a:p>
            <a:pPr algn="just">
              <a:buNone/>
            </a:pPr>
            <a:r>
              <a:rPr lang="ru-RU" altLang="ru-RU" sz="2000" dirty="0" smtClean="0"/>
              <a:t>Стандартным методом лечения </a:t>
            </a:r>
            <a:r>
              <a:rPr lang="ru-RU" altLang="ru-RU" sz="2000" dirty="0" err="1" smtClean="0"/>
              <a:t>остеосаркомы</a:t>
            </a:r>
            <a:r>
              <a:rPr lang="ru-RU" altLang="ru-RU" sz="2000" dirty="0" smtClean="0"/>
              <a:t> в настоящее время является </a:t>
            </a:r>
            <a:r>
              <a:rPr lang="ru-RU" altLang="ru-RU" sz="2000" dirty="0" err="1" smtClean="0"/>
              <a:t>неоадьювантный</a:t>
            </a:r>
            <a:r>
              <a:rPr lang="ru-RU" altLang="ru-RU" sz="2000" dirty="0" smtClean="0"/>
              <a:t> подход. До операции проводятся несколько (3-4) курсов химиотерапии, для уменьшения размеров опухоли, снижение риска рецидива при сохранных операциях и профилактика метастазирования.  </a:t>
            </a:r>
          </a:p>
          <a:p>
            <a:pPr algn="just">
              <a:buNone/>
            </a:pPr>
            <a:r>
              <a:rPr lang="ru-RU" altLang="ru-RU" sz="2000" dirty="0" smtClean="0"/>
              <a:t>Далее следует радикальное хирургическое лечение. При локализации в длинных трубчатых костях и небольшой опухоли проводят органосохраняющие операции - резекции суставного конца или тотальное удаление длинной трубчатой кости с </a:t>
            </a:r>
            <a:r>
              <a:rPr lang="ru-RU" altLang="ru-RU" sz="2000" dirty="0" err="1" smtClean="0"/>
              <a:t>эндопротезированием</a:t>
            </a:r>
            <a:r>
              <a:rPr lang="ru-RU" altLang="ru-RU" sz="2000" dirty="0" smtClean="0"/>
              <a:t>. При опухолях с большим </a:t>
            </a:r>
            <a:r>
              <a:rPr lang="ru-RU" altLang="ru-RU" sz="2000" dirty="0" err="1" smtClean="0"/>
              <a:t>внекостным</a:t>
            </a:r>
            <a:r>
              <a:rPr lang="ru-RU" altLang="ru-RU" sz="2000" dirty="0" smtClean="0"/>
              <a:t> компонентом показана ампутация (экзартикуляция) на уровне вышерасположенного сегмента конечности. </a:t>
            </a:r>
          </a:p>
          <a:p>
            <a:pPr algn="just">
              <a:buNone/>
            </a:pPr>
            <a:endParaRPr lang="ru-RU" altLang="ru-RU" sz="2000" b="1" dirty="0" smtClean="0">
              <a:solidFill>
                <a:srgbClr val="FFFF00"/>
              </a:solidFill>
            </a:endParaRPr>
          </a:p>
          <a:p>
            <a:endParaRPr lang="ru-RU" altLang="ru-RU" sz="18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8" name="Picture 4" descr="https://oncoved.ru/wp-content/uploads/2017/12/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051435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72500" cy="857250"/>
          </a:xfrm>
        </p:spPr>
        <p:txBody>
          <a:bodyPr/>
          <a:lstStyle/>
          <a:p>
            <a:r>
              <a:rPr lang="ru-RU" altLang="ru-RU" sz="2400" b="1" u="sng" smtClean="0"/>
              <a:t>Злокачественные опухоли костей (ЗОК)</a:t>
            </a:r>
            <a:endParaRPr lang="ru-RU" altLang="ru-RU" sz="2400" u="sng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857250"/>
            <a:ext cx="8715375" cy="5643563"/>
          </a:xfrm>
        </p:spPr>
        <p:txBody>
          <a:bodyPr>
            <a:normAutofit/>
          </a:bodyPr>
          <a:lstStyle/>
          <a:p>
            <a:pPr marL="812800" indent="-812800" algn="just">
              <a:lnSpc>
                <a:spcPct val="90000"/>
              </a:lnSpc>
              <a:defRPr/>
            </a:pPr>
            <a:r>
              <a:rPr lang="ru-RU" sz="1800" b="1" u="sng" dirty="0" smtClean="0"/>
              <a:t>ХОНДРОСАРКОМА</a:t>
            </a:r>
          </a:p>
          <a:p>
            <a:pPr algn="just">
              <a:defRPr/>
            </a:pPr>
            <a:r>
              <a:rPr lang="ru-RU" sz="2000" dirty="0"/>
              <a:t>В</a:t>
            </a:r>
            <a:r>
              <a:rPr lang="ru-RU" sz="2000" dirty="0" smtClean="0"/>
              <a:t>стречается в 2 раза чаще саркомы </a:t>
            </a:r>
            <a:r>
              <a:rPr lang="ru-RU" sz="2000" dirty="0" err="1" smtClean="0"/>
              <a:t>Юинга</a:t>
            </a:r>
            <a:r>
              <a:rPr lang="ru-RU" sz="2000" dirty="0" smtClean="0"/>
              <a:t> и в 2 раза реже </a:t>
            </a:r>
            <a:r>
              <a:rPr lang="ru-RU" sz="2000" dirty="0" err="1" smtClean="0"/>
              <a:t>остеосаркомы</a:t>
            </a:r>
            <a:r>
              <a:rPr lang="ru-RU" sz="2000" dirty="0" smtClean="0"/>
              <a:t>. Различают первичную и вторичную </a:t>
            </a:r>
            <a:r>
              <a:rPr lang="ru-RU" sz="2000" dirty="0" err="1" smtClean="0"/>
              <a:t>хондросаркомы</a:t>
            </a:r>
            <a:r>
              <a:rPr lang="ru-RU" sz="2000" dirty="0" smtClean="0"/>
              <a:t>. </a:t>
            </a:r>
            <a:r>
              <a:rPr lang="ru-RU" sz="2000" dirty="0"/>
              <a:t>М</a:t>
            </a:r>
            <a:r>
              <a:rPr lang="ru-RU" sz="2000" dirty="0" smtClean="0"/>
              <a:t>ужчины болеют в 1,5-2 раза чаще. Частой локализацией первичной </a:t>
            </a:r>
            <a:r>
              <a:rPr lang="ru-RU" sz="2000" dirty="0" err="1" smtClean="0"/>
              <a:t>хондросаркомы</a:t>
            </a:r>
            <a:r>
              <a:rPr lang="ru-RU" sz="2000" dirty="0" smtClean="0"/>
              <a:t> являются кости конечностей, таза, и ребер. </a:t>
            </a:r>
          </a:p>
          <a:p>
            <a:pPr algn="just">
              <a:defRPr/>
            </a:pPr>
            <a:r>
              <a:rPr lang="ru-RU" sz="2000" b="1" i="1" dirty="0" smtClean="0"/>
              <a:t>Клиника </a:t>
            </a:r>
            <a:r>
              <a:rPr lang="ru-RU" sz="2000" dirty="0" smtClean="0"/>
              <a:t>зависит от особенностей морфологического строения. Для высокодифференцированных опухолей характерен длительный (4-5 лет) анамнез с малой выраженностью симптомов и достижением больших размеров. При </a:t>
            </a:r>
            <a:r>
              <a:rPr lang="ru-RU" sz="2000" dirty="0" err="1" smtClean="0"/>
              <a:t>анаплазированных</a:t>
            </a:r>
            <a:r>
              <a:rPr lang="ru-RU" sz="2000" dirty="0" smtClean="0"/>
              <a:t> </a:t>
            </a:r>
            <a:r>
              <a:rPr lang="ru-RU" sz="2000" dirty="0" err="1" smtClean="0"/>
              <a:t>хондросаркомах</a:t>
            </a:r>
            <a:r>
              <a:rPr lang="ru-RU" sz="2000" dirty="0" smtClean="0"/>
              <a:t> (чаще у молодых) длительность симптомов не превышает 1-3 мес.</a:t>
            </a:r>
          </a:p>
          <a:p>
            <a:pPr algn="just">
              <a:defRPr/>
            </a:pPr>
            <a:r>
              <a:rPr lang="ru-RU" sz="2000" dirty="0" smtClean="0"/>
              <a:t>Основные симптомы – боли, припухлость. Боли отмечаются постоянством, прогрессивным нарастанием интенсивности. Увеличение размеров опухоли идёт месяцами, иногда годами, особенно при вторичных </a:t>
            </a:r>
            <a:r>
              <a:rPr lang="ru-RU" sz="2000" dirty="0" err="1" smtClean="0"/>
              <a:t>хондросаркомах</a:t>
            </a:r>
            <a:r>
              <a:rPr lang="ru-RU" sz="2000" dirty="0" smtClean="0"/>
              <a:t>. Другие местные симптомы, такие как расширение подкожных вен, местное повышение температуры, нарушение функции сустава, менее выражены, чем при </a:t>
            </a:r>
            <a:r>
              <a:rPr lang="ru-RU" sz="2000" dirty="0" err="1" smtClean="0"/>
              <a:t>остеосаркоме</a:t>
            </a:r>
            <a:r>
              <a:rPr lang="ru-RU" sz="2000" dirty="0" smtClean="0"/>
              <a:t> или совсем отсутствуют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714375"/>
          </a:xfrm>
        </p:spPr>
        <p:txBody>
          <a:bodyPr/>
          <a:lstStyle/>
          <a:p>
            <a:r>
              <a:rPr lang="ru-RU" altLang="ru-RU" sz="2400" b="1" u="sng" smtClean="0"/>
              <a:t>Злокачественные опухоли костей (ЗОК)</a:t>
            </a:r>
            <a:endParaRPr lang="ru-RU" altLang="ru-RU" sz="2400" smtClean="0"/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179388" y="928688"/>
            <a:ext cx="8640762" cy="5167312"/>
          </a:xfrm>
        </p:spPr>
        <p:txBody>
          <a:bodyPr/>
          <a:lstStyle/>
          <a:p>
            <a:endParaRPr lang="ru-RU" altLang="ru-RU" sz="1800" b="1" u="sng" dirty="0" smtClean="0">
              <a:solidFill>
                <a:srgbClr val="FF0000"/>
              </a:solidFill>
            </a:endParaRPr>
          </a:p>
          <a:p>
            <a:r>
              <a:rPr lang="ru-RU" altLang="ru-RU" sz="2000" b="1" u="sng" dirty="0" smtClean="0"/>
              <a:t>ХОНДРОСАРКОМА</a:t>
            </a:r>
          </a:p>
          <a:p>
            <a:pPr algn="just"/>
            <a:r>
              <a:rPr lang="ru-RU" altLang="ru-RU" sz="2000" b="1" i="1" dirty="0" smtClean="0"/>
              <a:t>Рентгенологически </a:t>
            </a:r>
            <a:r>
              <a:rPr lang="ru-RU" altLang="ru-RU" sz="2000" dirty="0" smtClean="0"/>
              <a:t>характеризуется наличием центрально или эксцентрически расположенного очага деструкции </a:t>
            </a:r>
            <a:r>
              <a:rPr lang="ru-RU" altLang="ru-RU" sz="2000" dirty="0" err="1" smtClean="0"/>
              <a:t>остеолитического</a:t>
            </a:r>
            <a:r>
              <a:rPr lang="ru-RU" altLang="ru-RU" sz="2000" dirty="0" smtClean="0"/>
              <a:t> характера, чаще больших размеров, с нечеткими контурами и отсутствием зоны склероза. Характерны участки обызвествления в проекции очага деструкции кости. Козырек </a:t>
            </a:r>
            <a:r>
              <a:rPr lang="ru-RU" altLang="ru-RU" sz="2000" dirty="0" err="1" smtClean="0"/>
              <a:t>Кодмена</a:t>
            </a:r>
            <a:r>
              <a:rPr lang="ru-RU" altLang="ru-RU" sz="2000" dirty="0" smtClean="0"/>
              <a:t> нехарактерен. Возможны слоистые и бахромчатые </a:t>
            </a:r>
            <a:r>
              <a:rPr lang="ru-RU" altLang="ru-RU" sz="2000" dirty="0" err="1" smtClean="0"/>
              <a:t>периостальные</a:t>
            </a:r>
            <a:r>
              <a:rPr lang="ru-RU" altLang="ru-RU" sz="2000" dirty="0" smtClean="0"/>
              <a:t> наслоения. Различают центральную </a:t>
            </a:r>
            <a:r>
              <a:rPr lang="ru-RU" altLang="ru-RU" sz="2000" dirty="0" err="1" smtClean="0"/>
              <a:t>хондросаркому</a:t>
            </a:r>
            <a:r>
              <a:rPr lang="ru-RU" altLang="ru-RU" sz="2000" dirty="0" smtClean="0"/>
              <a:t> (из внутренних отделов кости) и периферическую (из поверхностных слоев кости, врастающую в окружающие мягкие ткани).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4838"/>
          </a:xfrm>
        </p:spPr>
        <p:txBody>
          <a:bodyPr/>
          <a:lstStyle/>
          <a:p>
            <a:r>
              <a:rPr lang="ru-RU" altLang="ru-RU" sz="2400" b="1" u="sng" smtClean="0"/>
              <a:t>Злокачественные опухоли костей (ЗОК)</a:t>
            </a:r>
            <a:endParaRPr lang="ru-RU" altLang="ru-RU" sz="2400" smtClean="0"/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algn="just"/>
            <a:endParaRPr lang="ru-RU" altLang="ru-RU" sz="1800" b="1" u="sng" dirty="0" smtClean="0"/>
          </a:p>
          <a:p>
            <a:pPr algn="just"/>
            <a:endParaRPr lang="ru-RU" altLang="ru-RU" sz="1800" b="1" u="sng" dirty="0" smtClean="0"/>
          </a:p>
          <a:p>
            <a:pPr algn="just"/>
            <a:r>
              <a:rPr lang="ru-RU" altLang="ru-RU" sz="1800" b="1" u="sng" dirty="0" smtClean="0"/>
              <a:t>ХОНДРОСАРКОМА</a:t>
            </a:r>
          </a:p>
          <a:p>
            <a:pPr algn="just"/>
            <a:r>
              <a:rPr lang="ru-RU" altLang="ru-RU" sz="2000" b="1" i="1" dirty="0" smtClean="0"/>
              <a:t>Лечение.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Основной метод - радикальное оперативное удаление опухоли в пределах здоровых тканей. Чрезвычайно важным является </a:t>
            </a:r>
            <a:r>
              <a:rPr lang="ru-RU" altLang="ru-RU" sz="2000" dirty="0" err="1" smtClean="0"/>
              <a:t>абластичностъ</a:t>
            </a:r>
            <a:r>
              <a:rPr lang="ru-RU" altLang="ru-RU" sz="2000" dirty="0" smtClean="0"/>
              <a:t> проведения операции - удаление костной и </a:t>
            </a:r>
            <a:r>
              <a:rPr lang="ru-RU" altLang="ru-RU" sz="2000" dirty="0" err="1" smtClean="0"/>
              <a:t>мягкотканной</a:t>
            </a:r>
            <a:r>
              <a:rPr lang="ru-RU" altLang="ru-RU" sz="2000" dirty="0" smtClean="0"/>
              <a:t> опухоли единым блоком. При отсутствии большого </a:t>
            </a:r>
            <a:r>
              <a:rPr lang="ru-RU" altLang="ru-RU" sz="2000" dirty="0" err="1" smtClean="0"/>
              <a:t>мягкотканного</a:t>
            </a:r>
            <a:r>
              <a:rPr lang="ru-RU" altLang="ru-RU" sz="2000" dirty="0" smtClean="0"/>
              <a:t> компонента опухоли показаны резекции суставных концов длинных трубчатых костей или их тотальное удаление с </a:t>
            </a:r>
            <a:r>
              <a:rPr lang="ru-RU" altLang="ru-RU" sz="2000" dirty="0" err="1" smtClean="0"/>
              <a:t>эндопротезированием</a:t>
            </a:r>
            <a:r>
              <a:rPr lang="ru-RU" altLang="ru-RU" sz="2000" dirty="0" smtClean="0"/>
              <a:t> дефекта. При локализации в лопатке и костях таза - </a:t>
            </a:r>
            <a:r>
              <a:rPr lang="ru-RU" altLang="ru-RU" sz="2000" dirty="0" err="1" smtClean="0"/>
              <a:t>межлопаточно-грудная</a:t>
            </a:r>
            <a:r>
              <a:rPr lang="ru-RU" altLang="ru-RU" sz="2000" dirty="0" smtClean="0"/>
              <a:t> и </a:t>
            </a:r>
            <a:r>
              <a:rPr lang="ru-RU" altLang="ru-RU" sz="2000" dirty="0" err="1" smtClean="0"/>
              <a:t>меж-подвздошно-брюшная</a:t>
            </a:r>
            <a:r>
              <a:rPr lang="ru-RU" altLang="ru-RU" sz="2000" dirty="0" smtClean="0"/>
              <a:t> резекции соответственно.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576262"/>
          </a:xfrm>
        </p:spPr>
        <p:txBody>
          <a:bodyPr/>
          <a:lstStyle/>
          <a:p>
            <a:r>
              <a:rPr lang="ru-RU" altLang="ru-RU" sz="2400" b="1" u="sng" smtClean="0"/>
              <a:t>Злокачественные опухоли костей (ЗОК)</a:t>
            </a:r>
            <a:endParaRPr lang="ru-RU" altLang="ru-RU" sz="2400" smtClean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107950" y="765175"/>
            <a:ext cx="8712200" cy="5330825"/>
          </a:xfrm>
        </p:spPr>
        <p:txBody>
          <a:bodyPr/>
          <a:lstStyle/>
          <a:p>
            <a:pPr algn="just"/>
            <a:r>
              <a:rPr lang="ru-RU" altLang="ru-RU" sz="2000" b="1" u="sng" dirty="0" smtClean="0"/>
              <a:t>ХОНДРОСАРКОМА</a:t>
            </a:r>
          </a:p>
          <a:p>
            <a:pPr algn="just"/>
            <a:r>
              <a:rPr lang="ru-RU" altLang="ru-RU" sz="2000" b="1" i="1" dirty="0" smtClean="0"/>
              <a:t>Лечение. </a:t>
            </a:r>
            <a:r>
              <a:rPr lang="ru-RU" altLang="ru-RU" sz="2000" dirty="0" smtClean="0"/>
              <a:t>При больших опухолях - ампутация (экзартикуляция). Прогноз после радикальной операции благоприятен. Лучевое лечение дает паллиативный (обезболивающий) эффект.</a:t>
            </a:r>
          </a:p>
          <a:p>
            <a:pPr algn="just"/>
            <a:r>
              <a:rPr lang="ru-RU" altLang="ru-RU" sz="2000" dirty="0" smtClean="0"/>
              <a:t>      При низкодифференцированных </a:t>
            </a:r>
            <a:r>
              <a:rPr lang="ru-RU" altLang="ru-RU" sz="2000" dirty="0" err="1" smtClean="0"/>
              <a:t>хондросаркомах</a:t>
            </a:r>
            <a:r>
              <a:rPr lang="ru-RU" altLang="ru-RU" sz="2000" dirty="0" smtClean="0"/>
              <a:t> (</a:t>
            </a:r>
            <a:r>
              <a:rPr lang="en-US" altLang="ru-RU" sz="2000" dirty="0" smtClean="0"/>
              <a:t>III </a:t>
            </a:r>
            <a:r>
              <a:rPr lang="ru-RU" altLang="ru-RU" sz="2000" dirty="0" smtClean="0"/>
              <a:t>степень </a:t>
            </a:r>
            <a:r>
              <a:rPr lang="ru-RU" altLang="ru-RU" sz="2000" dirty="0" err="1" smtClean="0"/>
              <a:t>анаплазии</a:t>
            </a:r>
            <a:r>
              <a:rPr lang="en-US" altLang="ru-RU" sz="2000" dirty="0" smtClean="0"/>
              <a:t> - 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G3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дедифференцированная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мезенхимальная</a:t>
            </a:r>
            <a:r>
              <a:rPr lang="en-US" altLang="ru-RU" sz="2000" dirty="0" smtClean="0"/>
              <a:t> - G4</a:t>
            </a:r>
            <a:r>
              <a:rPr lang="ru-RU" altLang="ru-RU" sz="2000" dirty="0" smtClean="0"/>
              <a:t>) используются протоколы </a:t>
            </a:r>
            <a:r>
              <a:rPr lang="ru-RU" altLang="ru-RU" sz="2000" dirty="0" err="1" smtClean="0"/>
              <a:t>неоадъювантной</a:t>
            </a:r>
            <a:r>
              <a:rPr lang="ru-RU" altLang="ru-RU" sz="2000" dirty="0" smtClean="0"/>
              <a:t> химиотерапии, применяемые для лечения </a:t>
            </a:r>
            <a:r>
              <a:rPr lang="ru-RU" altLang="ru-RU" sz="2000" dirty="0" err="1" smtClean="0"/>
              <a:t>остеосаркомы</a:t>
            </a:r>
            <a:r>
              <a:rPr lang="ru-RU" altLang="ru-RU" sz="2000" dirty="0" smtClean="0"/>
              <a:t>.</a:t>
            </a:r>
          </a:p>
          <a:p>
            <a:pPr algn="just"/>
            <a:r>
              <a:rPr lang="ru-RU" altLang="ru-RU" sz="2000" b="1" i="1" dirty="0" smtClean="0"/>
              <a:t>Прогноз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лечения больных прямо </a:t>
            </a:r>
            <a:r>
              <a:rPr lang="ru-RU" altLang="ru-RU" sz="2000" dirty="0" err="1" smtClean="0"/>
              <a:t>коррелирует</a:t>
            </a:r>
            <a:r>
              <a:rPr lang="ru-RU" altLang="ru-RU" sz="2000" dirty="0" smtClean="0"/>
              <a:t> со степенью </a:t>
            </a:r>
            <a:r>
              <a:rPr lang="ru-RU" altLang="ru-RU" sz="2000" dirty="0" err="1" smtClean="0"/>
              <a:t>анаплазии</a:t>
            </a:r>
            <a:r>
              <a:rPr lang="ru-RU" altLang="ru-RU" sz="2000" dirty="0" smtClean="0"/>
              <a:t>. 5-летняя выживаемость при </a:t>
            </a:r>
            <a:r>
              <a:rPr lang="ru-RU" altLang="ru-RU" sz="2000" dirty="0" err="1" smtClean="0"/>
              <a:t>анаплазии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I </a:t>
            </a:r>
            <a:r>
              <a:rPr lang="ru-RU" altLang="ru-RU" sz="2000" dirty="0" smtClean="0"/>
              <a:t>степени составляет 83%, при </a:t>
            </a:r>
            <a:r>
              <a:rPr lang="ru-RU" altLang="ru-RU" sz="2000" dirty="0" err="1" smtClean="0"/>
              <a:t>анаплазии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II </a:t>
            </a:r>
            <a:r>
              <a:rPr lang="ru-RU" altLang="ru-RU" sz="2000" dirty="0" smtClean="0"/>
              <a:t>степени</a:t>
            </a:r>
            <a:r>
              <a:rPr lang="en-US" altLang="ru-RU" sz="2000" dirty="0" smtClean="0"/>
              <a:t> - </a:t>
            </a:r>
            <a:r>
              <a:rPr lang="ru-RU" altLang="ru-RU" sz="2000" dirty="0" smtClean="0"/>
              <a:t>60%, при </a:t>
            </a:r>
            <a:r>
              <a:rPr lang="ru-RU" altLang="ru-RU" sz="2000" dirty="0" err="1" smtClean="0"/>
              <a:t>анаплазии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III </a:t>
            </a:r>
            <a:r>
              <a:rPr lang="ru-RU" altLang="ru-RU" sz="2000" dirty="0" smtClean="0"/>
              <a:t>степени</a:t>
            </a:r>
            <a:r>
              <a:rPr lang="en-US" altLang="ru-RU" sz="2000" dirty="0" smtClean="0"/>
              <a:t> - </a:t>
            </a:r>
            <a:r>
              <a:rPr lang="ru-RU" altLang="ru-RU" sz="2000" dirty="0" smtClean="0"/>
              <a:t>19%. При </a:t>
            </a:r>
            <a:r>
              <a:rPr lang="ru-RU" altLang="ru-RU" sz="2000" dirty="0" err="1" smtClean="0"/>
              <a:t>мезенхимальной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хопдросаркоме</a:t>
            </a:r>
            <a:r>
              <a:rPr lang="en-US" altLang="ru-RU" sz="2000" dirty="0" smtClean="0"/>
              <a:t> - </a:t>
            </a:r>
            <a:r>
              <a:rPr lang="ru-RU" altLang="ru-RU" sz="2000" dirty="0" smtClean="0"/>
              <a:t>22%. При </a:t>
            </a:r>
            <a:r>
              <a:rPr lang="ru-RU" altLang="ru-RU" sz="2000" dirty="0" err="1" smtClean="0"/>
              <a:t>дедифференцированной</a:t>
            </a:r>
            <a:r>
              <a:rPr lang="en-US" altLang="ru-RU" sz="2000" dirty="0" smtClean="0"/>
              <a:t> – </a:t>
            </a:r>
            <a:r>
              <a:rPr lang="ru-RU" altLang="ru-RU" sz="2000" dirty="0" smtClean="0"/>
              <a:t>11</a:t>
            </a:r>
            <a:r>
              <a:rPr lang="en-US" altLang="ru-RU" sz="2000" dirty="0" smtClean="0"/>
              <a:t>%</a:t>
            </a:r>
            <a:r>
              <a:rPr lang="ru-RU" altLang="ru-RU" sz="2000" dirty="0" smtClean="0"/>
              <a:t>. </a:t>
            </a:r>
          </a:p>
          <a:p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1138" name="Picture 2" descr="https://myslide.ru/documents_7/6e82fb6fd2d108e554205350c70350a6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358188" cy="838200"/>
          </a:xfrm>
        </p:spPr>
        <p:txBody>
          <a:bodyPr/>
          <a:lstStyle/>
          <a:p>
            <a:r>
              <a:rPr lang="ru-RU" altLang="ru-RU" sz="2400" b="1" u="sng" smtClean="0"/>
              <a:t>Злокачественные опухоли костей (ЗОК)</a:t>
            </a:r>
            <a:endParaRPr lang="ru-RU" altLang="ru-RU" sz="2400" u="sng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549275"/>
            <a:ext cx="8535988" cy="5880100"/>
          </a:xfrm>
        </p:spPr>
        <p:txBody>
          <a:bodyPr>
            <a:normAutofit/>
          </a:bodyPr>
          <a:lstStyle/>
          <a:p>
            <a:pPr marL="812800" indent="-812800" algn="just">
              <a:defRPr/>
            </a:pPr>
            <a:r>
              <a:rPr lang="ru-RU" sz="2000" b="1" u="sng" dirty="0" smtClean="0"/>
              <a:t>САРКОМА ЮИНГА</a:t>
            </a:r>
          </a:p>
          <a:p>
            <a:pPr algn="just">
              <a:defRPr/>
            </a:pPr>
            <a:r>
              <a:rPr lang="ru-RU" sz="2000" dirty="0" smtClean="0"/>
              <a:t>Редкое злокачественное новообразование, встречается   у лиц молодого возраста, с агрессивным течением и ранней диссеминацией. </a:t>
            </a:r>
          </a:p>
          <a:p>
            <a:pPr algn="just">
              <a:defRPr/>
            </a:pPr>
            <a:r>
              <a:rPr lang="ru-RU" sz="2000" b="1" i="1" dirty="0" smtClean="0"/>
              <a:t>Клиника. </a:t>
            </a:r>
            <a:r>
              <a:rPr lang="ru-RU" sz="2000" dirty="0" smtClean="0"/>
              <a:t>Локализация - диафизы длинных трубчатых костей, реже - в плоских и коротких трубчатых костях. Характерно быстрое начало. Ранним и частым симптомом являются боли (80% больных) периодического характера. Наиболее важным признаком является выявление опухоли, которое удается уже при первичном осмотре, что подчеркивает тенденцию опухоли разрушать кортикальный слой и распространяться на мягкие ткани. Заболевание нередко началом напоминает остеомиелит - подъемы температуры у половины больных (38-39</a:t>
            </a:r>
            <a:r>
              <a:rPr lang="ru-RU" sz="2000" dirty="0" smtClean="0">
                <a:cs typeface="Arabic Transparent"/>
              </a:rPr>
              <a:t>°</a:t>
            </a:r>
            <a:r>
              <a:rPr lang="ru-RU" sz="2000" dirty="0" smtClean="0"/>
              <a:t>С), повышение местной температуры, сосудистый рисунок над опухолью, болезненная пальпация, увеличение объема конечности, иногда гиперемия. Симптомы быстро нарастают, но наряду с быстрым, даже с молниеносным течением у одних больных, у других отмечается более спокойное и длительное, иногда – волнообразное с периодами обострений и непродолжительными ремиссиями. Наиболее короткий анамнез - 2 </a:t>
            </a:r>
            <a:r>
              <a:rPr lang="ru-RU" sz="2000" dirty="0" err="1" smtClean="0"/>
              <a:t>нед</a:t>
            </a:r>
            <a:r>
              <a:rPr lang="ru-RU" sz="2000" dirty="0" smtClean="0"/>
              <a:t>., наиболее продолжительный - 2 года. </a:t>
            </a:r>
            <a:endParaRPr lang="ru-RU" sz="20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altLang="ru-RU" sz="2400" b="1" u="sng" dirty="0" smtClean="0"/>
              <a:t>Классификация ВОЗ первичных опухолей и опухолеподобных заболеваний костей.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812800" indent="-812800" algn="just">
              <a:lnSpc>
                <a:spcPct val="90000"/>
              </a:lnSpc>
              <a:buFontTx/>
              <a:buAutoNum type="romanUcPeriod"/>
            </a:pPr>
            <a:r>
              <a:rPr lang="ru-RU" altLang="ru-RU" sz="2400" b="1" dirty="0" smtClean="0"/>
              <a:t>Костеобразующие опухоли</a:t>
            </a:r>
            <a:r>
              <a:rPr lang="ru-RU" altLang="ru-RU" sz="2400" dirty="0" smtClean="0"/>
              <a:t> 			</a:t>
            </a:r>
          </a:p>
          <a:p>
            <a:pPr marL="812800" indent="-812800" algn="just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      </a:t>
            </a:r>
            <a:r>
              <a:rPr lang="ru-RU" altLang="ru-RU" sz="2400" u="sng" dirty="0" smtClean="0"/>
              <a:t>А. Доброкачественные опухоли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smtClean="0"/>
              <a:t>Остеома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err="1" smtClean="0"/>
              <a:t>Остеоидая</a:t>
            </a:r>
            <a:r>
              <a:rPr lang="ru-RU" altLang="ru-RU" sz="2400" dirty="0" smtClean="0"/>
              <a:t> остеома 	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err="1" smtClean="0"/>
              <a:t>Остеобластома</a:t>
            </a:r>
            <a:r>
              <a:rPr lang="ru-RU" altLang="ru-RU" sz="2400" dirty="0" smtClean="0"/>
              <a:t>	</a:t>
            </a:r>
          </a:p>
          <a:p>
            <a:pPr marL="812800" indent="-812800" algn="just">
              <a:lnSpc>
                <a:spcPct val="90000"/>
              </a:lnSpc>
              <a:buFontTx/>
              <a:buNone/>
            </a:pPr>
            <a:r>
              <a:rPr lang="ru-RU" altLang="ru-RU" sz="2400" u="sng" dirty="0" smtClean="0"/>
              <a:t>          В. Злокачественные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err="1" smtClean="0"/>
              <a:t>Остеосаркома</a:t>
            </a:r>
            <a:r>
              <a:rPr lang="ru-RU" altLang="ru-RU" sz="2400" dirty="0" smtClean="0"/>
              <a:t>: а) центральная (</a:t>
            </a:r>
            <a:r>
              <a:rPr lang="ru-RU" altLang="ru-RU" sz="2400" dirty="0" err="1" smtClean="0"/>
              <a:t>медулярная</a:t>
            </a:r>
            <a:r>
              <a:rPr lang="ru-RU" altLang="ru-RU" sz="2400" dirty="0" smtClean="0"/>
              <a:t>); б)поверхностная (периферическая): – </a:t>
            </a:r>
            <a:r>
              <a:rPr lang="ru-RU" altLang="ru-RU" sz="2400" dirty="0" err="1" smtClean="0"/>
              <a:t>параостальная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периостальная</a:t>
            </a: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685800" y="571500"/>
            <a:ext cx="7772400" cy="785813"/>
          </a:xfrm>
        </p:spPr>
        <p:txBody>
          <a:bodyPr/>
          <a:lstStyle/>
          <a:p>
            <a:r>
              <a:rPr lang="ru-RU" altLang="ru-RU" sz="2400" b="1" u="sng" smtClean="0"/>
              <a:t>Злокачественные опухоли костей (ЗОК)</a:t>
            </a:r>
            <a:endParaRPr lang="ru-RU" altLang="ru-RU" sz="2400" smtClean="0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250825" y="1357313"/>
            <a:ext cx="8642350" cy="4738687"/>
          </a:xfrm>
        </p:spPr>
        <p:txBody>
          <a:bodyPr/>
          <a:lstStyle/>
          <a:p>
            <a:endParaRPr lang="ru-RU" altLang="ru-RU" sz="2000" b="1" u="sng" dirty="0" smtClean="0">
              <a:solidFill>
                <a:srgbClr val="FF0000"/>
              </a:solidFill>
            </a:endParaRPr>
          </a:p>
          <a:p>
            <a:r>
              <a:rPr lang="ru-RU" altLang="ru-RU" sz="2000" b="1" u="sng" dirty="0" smtClean="0"/>
              <a:t>САРКОМА ЮИНГА</a:t>
            </a:r>
          </a:p>
          <a:p>
            <a:pPr algn="just"/>
            <a:r>
              <a:rPr lang="ru-RU" altLang="ru-RU" sz="2000" b="1" i="1" dirty="0" smtClean="0"/>
              <a:t>Рентгенологически - </a:t>
            </a:r>
            <a:r>
              <a:rPr lang="ru-RU" altLang="ru-RU" sz="2000" dirty="0" smtClean="0"/>
              <a:t>мелкоочаговая деструкция </a:t>
            </a:r>
            <a:r>
              <a:rPr lang="ru-RU" altLang="ru-RU" sz="2000" dirty="0" err="1" smtClean="0"/>
              <a:t>метадиафизарного</a:t>
            </a:r>
            <a:r>
              <a:rPr lang="ru-RU" altLang="ru-RU" sz="2000" dirty="0" smtClean="0"/>
              <a:t> отдела кости, без четких контуров и зоны склероза. Характерны </a:t>
            </a:r>
            <a:r>
              <a:rPr lang="ru-RU" altLang="ru-RU" sz="2000" dirty="0" err="1" smtClean="0"/>
              <a:t>разволокнение</a:t>
            </a:r>
            <a:r>
              <a:rPr lang="ru-RU" altLang="ru-RU" sz="2000" dirty="0" smtClean="0"/>
              <a:t> кортикального слоя, слоистый периостит. При значительных размерах возможно разрушение кортикального слоя с появлением игольчатого периостита.</a:t>
            </a:r>
          </a:p>
          <a:p>
            <a:pPr algn="just"/>
            <a:r>
              <a:rPr lang="ru-RU" altLang="ru-RU" sz="2000" b="1" i="1" dirty="0" smtClean="0"/>
              <a:t>Лечение - </a:t>
            </a:r>
            <a:r>
              <a:rPr lang="ru-RU" altLang="ru-RU" sz="2000" dirty="0" smtClean="0"/>
              <a:t>комбинированное с обязательным использованием химиотерапии.  До локального лечения проводят 4-6 курсов химиотерапии.  </a:t>
            </a:r>
            <a:endParaRPr lang="ru-RU" altLang="ru-RU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9090" name="Picture 2" descr="https://present5.com/presentation/133415028_186314893/imag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34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143875" cy="838200"/>
          </a:xfrm>
        </p:spPr>
        <p:txBody>
          <a:bodyPr/>
          <a:lstStyle/>
          <a:p>
            <a:r>
              <a:rPr lang="ru-RU" altLang="ru-RU" sz="2400" b="1" u="sng" smtClean="0"/>
              <a:t>Злокачественные опухоли костей (ЗОК)</a:t>
            </a:r>
            <a:endParaRPr lang="ru-RU" altLang="ru-RU" sz="2400" u="sng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838200"/>
            <a:ext cx="8429625" cy="5614988"/>
          </a:xfrm>
        </p:spPr>
        <p:txBody>
          <a:bodyPr/>
          <a:lstStyle/>
          <a:p>
            <a:pPr marL="812800" indent="-812800" algn="just">
              <a:defRPr/>
            </a:pPr>
            <a:r>
              <a:rPr lang="ru-RU" sz="2000" b="1" u="sng" dirty="0" smtClean="0"/>
              <a:t>ФИБРОСАРКОМА КОСТИ</a:t>
            </a:r>
          </a:p>
          <a:p>
            <a:pPr marL="0" indent="0" algn="just">
              <a:buFontTx/>
              <a:buNone/>
              <a:defRPr/>
            </a:pPr>
            <a:r>
              <a:rPr lang="ru-RU" sz="2000" b="1" i="1" dirty="0" smtClean="0"/>
              <a:t>Клиника.</a:t>
            </a:r>
            <a:r>
              <a:rPr lang="ru-RU" sz="2000" dirty="0" smtClean="0"/>
              <a:t> Встречается редко (1-4%), средний возраст - 32 года, до 70% случаев локализуется в костях, формирующих коленный сустав. Боль средней интенсивности, медленно прогрессирующая, усиливающаяся к ночи, локальная, купируется наркотическими анальгетиками. Видимая причина отсутствует, эффект от лечения отсутствует или кратковременный. Длительность заболевания до обращения к врачу более 6 мес. Часто определяется изменение контура крупного сустава или наличие опухолевидного образования, неподвижного относительно кости. </a:t>
            </a:r>
            <a:r>
              <a:rPr lang="ru-RU" sz="2000" b="1" i="1" dirty="0" smtClean="0"/>
              <a:t>Рентгенологически - </a:t>
            </a:r>
            <a:r>
              <a:rPr lang="ru-RU" sz="2000" dirty="0" smtClean="0"/>
              <a:t>очаг деструкции имеет центральное расположение, форма неправильная, контуры нечеткие, зона склероза отсутствует. Очаг -  </a:t>
            </a:r>
            <a:r>
              <a:rPr lang="ru-RU" sz="2000" dirty="0" err="1" smtClean="0"/>
              <a:t>остеолитический</a:t>
            </a:r>
            <a:r>
              <a:rPr lang="ru-RU" sz="2000" dirty="0" smtClean="0"/>
              <a:t>. обызвествления отсутствуют или неявно выражены, возможно наличие козырька     </a:t>
            </a:r>
            <a:r>
              <a:rPr lang="ru-RU" sz="2000" dirty="0" err="1" smtClean="0"/>
              <a:t>Кодмена</a:t>
            </a:r>
            <a:r>
              <a:rPr lang="ru-RU" sz="2000" dirty="0" smtClean="0"/>
              <a:t>,     разрушение     кортикального    слоя. Окончательный диагноз выставляется при гистологическом  исследовании.</a:t>
            </a:r>
          </a:p>
          <a:p>
            <a:pPr marL="0" indent="0" algn="just">
              <a:buFontTx/>
              <a:buNone/>
              <a:defRPr/>
            </a:pPr>
            <a:r>
              <a:rPr lang="ru-RU" sz="2000" b="1" i="1" dirty="0" smtClean="0"/>
              <a:t>Лечение.</a:t>
            </a:r>
            <a:r>
              <a:rPr lang="ru-RU" sz="2000" dirty="0" smtClean="0"/>
              <a:t> Не чувствительна к лучевой и химиотерапии. Лечение -  хирургическое. </a:t>
            </a:r>
            <a:endParaRPr lang="ru-RU" sz="20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4" y="0"/>
            <a:ext cx="923924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807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210"/>
            <a:ext cx="9144000" cy="689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643938" cy="549275"/>
          </a:xfrm>
        </p:spPr>
        <p:txBody>
          <a:bodyPr>
            <a:normAutofit fontScale="90000"/>
          </a:bodyPr>
          <a:lstStyle/>
          <a:p>
            <a:r>
              <a:rPr lang="ru-RU" altLang="ru-RU" sz="2400" b="1" u="sng" smtClean="0"/>
              <a:t>Основные принципы лечения опухолей костей.</a:t>
            </a:r>
            <a:r>
              <a:rPr lang="ru-RU" altLang="ru-RU" sz="4000" smtClean="0"/>
              <a:t> </a:t>
            </a:r>
            <a:endParaRPr lang="ru-RU" altLang="ru-RU" sz="3200" u="sng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692150"/>
            <a:ext cx="8572500" cy="5737225"/>
          </a:xfrm>
        </p:spPr>
        <p:txBody>
          <a:bodyPr/>
          <a:lstStyle/>
          <a:p>
            <a:pPr algn="just"/>
            <a:r>
              <a:rPr lang="ru-RU" altLang="ru-RU" sz="2000" dirty="0" smtClean="0"/>
              <a:t>Тактика лечения зависит от нескольких факторов:</a:t>
            </a:r>
          </a:p>
          <a:p>
            <a:pPr algn="just"/>
            <a:r>
              <a:rPr lang="en-US" altLang="ru-RU" sz="2000" dirty="0" smtClean="0"/>
              <a:t>I - </a:t>
            </a:r>
            <a:r>
              <a:rPr lang="ru-RU" altLang="ru-RU" sz="2000" u="sng" dirty="0" smtClean="0"/>
              <a:t>гистологическая форма опухоли</a:t>
            </a:r>
            <a:r>
              <a:rPr lang="ru-RU" altLang="ru-RU" sz="2000" dirty="0" smtClean="0"/>
              <a:t>. В лечении доброкачественных опухолей ведущим методом является хирургический. Злокачественные опухоли костей представляют собой разнородную группу нозологических форм, отличающихся по биологическим характеристикам, клиническими проявлениями, способностью к метастазированию, </a:t>
            </a:r>
            <a:r>
              <a:rPr lang="ru-RU" altLang="ru-RU" sz="2000" dirty="0" err="1" smtClean="0"/>
              <a:t>рецидивированию</a:t>
            </a:r>
            <a:r>
              <a:rPr lang="ru-RU" altLang="ru-RU" sz="2000" dirty="0" smtClean="0"/>
              <a:t>, чувствительностью к химиотерапии и лучевым методам воздействия. </a:t>
            </a:r>
          </a:p>
          <a:p>
            <a:pPr algn="just"/>
            <a:r>
              <a:rPr lang="en-US" altLang="ru-RU" sz="2000" dirty="0" smtClean="0"/>
              <a:t>II - </a:t>
            </a:r>
            <a:r>
              <a:rPr lang="ru-RU" altLang="ru-RU" sz="2000" u="sng" dirty="0" smtClean="0"/>
              <a:t>стадия заболевания</a:t>
            </a:r>
            <a:r>
              <a:rPr lang="ru-RU" altLang="ru-RU" sz="2000" dirty="0" smtClean="0"/>
              <a:t>. При наличии явных отдаленных метастазов, на первый план выходят лекарственные методы. В дальнейшем, в зависимости от характера ответа на проводимую терапию, в лечебную программу вносятся необходимые коррективы. </a:t>
            </a:r>
          </a:p>
          <a:p>
            <a:pPr algn="just"/>
            <a:r>
              <a:rPr lang="en-US" altLang="ru-RU" sz="2000" dirty="0" smtClean="0"/>
              <a:t>III – </a:t>
            </a:r>
            <a:r>
              <a:rPr lang="ru-RU" altLang="ru-RU" sz="2000" u="sng" dirty="0" smtClean="0"/>
              <a:t>определение объёма хирургического вмешательства. </a:t>
            </a:r>
            <a:r>
              <a:rPr lang="ru-RU" altLang="ru-RU" sz="2000" dirty="0" smtClean="0"/>
              <a:t>Главным условием операции является радикальность удаления опухоли, которая должна в дальнейшем гарантировать отсутствие местного рецидива. Радикальным считается удаление опухоли в пределах слоя здоровых мышечных тканей, отсутствие опухолевых клеток по линии костного спила, исключение вскрытия опухолевой </a:t>
            </a:r>
            <a:r>
              <a:rPr lang="ru-RU" altLang="ru-RU" sz="2000" dirty="0" err="1" smtClean="0"/>
              <a:t>псевдокапсулы</a:t>
            </a:r>
            <a:r>
              <a:rPr lang="ru-RU" altLang="ru-RU" sz="2000" dirty="0" smtClean="0"/>
              <a:t>.</a:t>
            </a:r>
            <a:endParaRPr lang="ru-RU" altLang="ru-RU" sz="2000" u="sng" dirty="0" smtClean="0"/>
          </a:p>
          <a:p>
            <a:pPr algn="just"/>
            <a:endParaRPr lang="ru-RU" altLang="ru-RU" sz="1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7772400" cy="857250"/>
          </a:xfrm>
        </p:spPr>
        <p:txBody>
          <a:bodyPr/>
          <a:lstStyle/>
          <a:p>
            <a:r>
              <a:rPr lang="ru-RU" altLang="ru-RU" sz="2400" b="1" u="sng" smtClean="0"/>
              <a:t>Основные принципы лечения опухолей костей.</a:t>
            </a:r>
            <a:endParaRPr lang="ru-RU" altLang="ru-RU" sz="2400" smtClean="0"/>
          </a:p>
        </p:txBody>
      </p:sp>
      <p:sp>
        <p:nvSpPr>
          <p:cNvPr id="69635" name="Содержимое 2"/>
          <p:cNvSpPr>
            <a:spLocks noGrp="1"/>
          </p:cNvSpPr>
          <p:nvPr>
            <p:ph idx="1"/>
          </p:nvPr>
        </p:nvSpPr>
        <p:spPr>
          <a:xfrm>
            <a:off x="179388" y="836613"/>
            <a:ext cx="8713787" cy="525938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ru-RU" sz="2000" dirty="0" smtClean="0"/>
              <a:t>III – </a:t>
            </a:r>
            <a:r>
              <a:rPr lang="ru-RU" altLang="ru-RU" sz="2000" u="sng" dirty="0" smtClean="0"/>
              <a:t>определение объёма хирургического вмешательства.</a:t>
            </a:r>
            <a:r>
              <a:rPr lang="ru-RU" altLang="ru-RU" sz="2000" dirty="0" smtClean="0"/>
              <a:t> Вид операции определяется в зависимости от возраста, гистологической формы опухоли, степени ее распространенности, вовлечения близлежащих сосудисто-нервных образований, характера ответа на предоперационное лечение. Операции могут быть калечащими (ампутации, экзартикуляции) и сохраняющими конечность. Калечащие показаны при опухолях, вовлекающих магистральные сосуды и нервы, кожу, при существовании угрозы распада опухоли. В других случаях нужно рассматривать возможность выполнения сохранной операции. Оба типа операций должны быть выполнены радикально и </a:t>
            </a:r>
            <a:r>
              <a:rPr lang="ru-RU" altLang="ru-RU" sz="2000" dirty="0" err="1" smtClean="0"/>
              <a:t>абластично</a:t>
            </a:r>
            <a:r>
              <a:rPr lang="ru-RU" altLang="ru-RU" sz="2000" dirty="0" smtClean="0"/>
              <a:t>. Опухоль удаляется с </a:t>
            </a:r>
            <a:r>
              <a:rPr lang="ru-RU" altLang="ru-RU" sz="2000" dirty="0" err="1" smtClean="0"/>
              <a:t>мышечно-фасциальным</a:t>
            </a:r>
            <a:r>
              <a:rPr lang="ru-RU" altLang="ru-RU" sz="2000" dirty="0" smtClean="0"/>
              <a:t> влагалищем, операция производится на вышележащем сегменте конечности с пересечением ее выше места прикрепления мышц, переходящих с пораженного на непораженный сегмент конечности </a:t>
            </a:r>
            <a:r>
              <a:rPr lang="ru-RU" altLang="ru-RU" sz="2000" i="1" u="sng" dirty="0" smtClean="0"/>
              <a:t>(принцип </a:t>
            </a:r>
            <a:r>
              <a:rPr lang="ru-RU" altLang="ru-RU" sz="2000" i="1" u="sng" dirty="0" err="1" smtClean="0"/>
              <a:t>футлярности</a:t>
            </a:r>
            <a:r>
              <a:rPr lang="ru-RU" altLang="ru-RU" sz="2000" i="1" dirty="0" smtClean="0"/>
              <a:t>). </a:t>
            </a:r>
            <a:r>
              <a:rPr lang="ru-RU" altLang="ru-RU" sz="2000" dirty="0" smtClean="0"/>
              <a:t>Опухоль удаляется с </a:t>
            </a:r>
            <a:r>
              <a:rPr lang="ru-RU" altLang="ru-RU" sz="2000" dirty="0" err="1" smtClean="0"/>
              <a:t>мышечно-фасциальным</a:t>
            </a:r>
            <a:r>
              <a:rPr lang="ru-RU" altLang="ru-RU" sz="2000" dirty="0" smtClean="0"/>
              <a:t> влагалищем. В зоне, где граница футляра технически недоступна, опухоль удаляется со значительным слоем окружающих ее мышц </a:t>
            </a:r>
            <a:r>
              <a:rPr lang="ru-RU" altLang="ru-RU" sz="2000" i="1" dirty="0" smtClean="0"/>
              <a:t>(</a:t>
            </a:r>
            <a:r>
              <a:rPr lang="ru-RU" altLang="ru-RU" sz="2000" i="1" u="sng" dirty="0" smtClean="0"/>
              <a:t>принцип зональности).</a:t>
            </a:r>
            <a:endParaRPr lang="ru-RU" altLang="ru-RU" sz="2000" u="sng" dirty="0" smtClean="0"/>
          </a:p>
          <a:p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719137"/>
          </a:xfrm>
        </p:spPr>
        <p:txBody>
          <a:bodyPr/>
          <a:lstStyle/>
          <a:p>
            <a:r>
              <a:rPr lang="ru-RU" altLang="ru-RU" sz="2400" b="1" u="sng" smtClean="0"/>
              <a:t>Основные принципы лечения опухолей костей.</a:t>
            </a:r>
            <a:endParaRPr lang="ru-RU" altLang="ru-RU" sz="2400" smtClean="0"/>
          </a:p>
        </p:txBody>
      </p:sp>
      <p:sp>
        <p:nvSpPr>
          <p:cNvPr id="70659" name="Содержимое 2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187950"/>
          </a:xfrm>
        </p:spPr>
        <p:txBody>
          <a:bodyPr>
            <a:normAutofit lnSpcReduction="10000"/>
          </a:bodyPr>
          <a:lstStyle/>
          <a:p>
            <a:endParaRPr lang="ru-RU" altLang="ru-RU" sz="2000" dirty="0" smtClean="0"/>
          </a:p>
          <a:p>
            <a:r>
              <a:rPr lang="en-US" altLang="ru-RU" sz="2000" dirty="0" smtClean="0"/>
              <a:t>III – </a:t>
            </a:r>
            <a:r>
              <a:rPr lang="ru-RU" altLang="ru-RU" sz="2000" u="sng" dirty="0" smtClean="0"/>
              <a:t>определение объёма хирургического вмешательства.</a:t>
            </a:r>
          </a:p>
          <a:p>
            <a:pPr algn="just"/>
            <a:r>
              <a:rPr lang="ru-RU" altLang="ru-RU" sz="2000" dirty="0" smtClean="0"/>
              <a:t>Применяемая в последние годы </a:t>
            </a:r>
            <a:r>
              <a:rPr lang="ru-RU" altLang="ru-RU" sz="2000" u="sng" dirty="0" smtClean="0"/>
              <a:t>предоперационная химиотерапия, </a:t>
            </a:r>
            <a:r>
              <a:rPr lang="ru-RU" altLang="ru-RU" sz="2000" dirty="0" smtClean="0"/>
              <a:t>может уменьшить размеры опухоли, способствовать ее отграничению </a:t>
            </a:r>
            <a:r>
              <a:rPr lang="ru-RU" altLang="ru-RU" sz="2000" dirty="0" err="1" smtClean="0"/>
              <a:t>псевдокапсулой</a:t>
            </a:r>
            <a:r>
              <a:rPr lang="ru-RU" altLang="ru-RU" sz="2000" dirty="0" smtClean="0"/>
              <a:t>, перевести ее из </a:t>
            </a:r>
            <a:r>
              <a:rPr lang="ru-RU" altLang="ru-RU" sz="2000" dirty="0" err="1" smtClean="0"/>
              <a:t>ампутабельной</a:t>
            </a:r>
            <a:r>
              <a:rPr lang="ru-RU" altLang="ru-RU" sz="2000" dirty="0" smtClean="0"/>
              <a:t> формы в </a:t>
            </a:r>
            <a:r>
              <a:rPr lang="ru-RU" altLang="ru-RU" sz="2000" dirty="0" err="1" smtClean="0"/>
              <a:t>резектабельную</a:t>
            </a:r>
            <a:r>
              <a:rPr lang="ru-RU" altLang="ru-RU" sz="2000" dirty="0" smtClean="0"/>
              <a:t>. Образовавшиеся после сегментарных резекций костные дефекты замещают с помощью металлических </a:t>
            </a:r>
            <a:r>
              <a:rPr lang="ru-RU" altLang="ru-RU" sz="2000" dirty="0" err="1" smtClean="0"/>
              <a:t>эндопротезов</a:t>
            </a:r>
            <a:r>
              <a:rPr lang="ru-RU" altLang="ru-RU" sz="2000" dirty="0" smtClean="0"/>
              <a:t> или костными трансплантатами. Существенно улучшаются исходы костной пластики при пересадке </a:t>
            </a:r>
            <a:r>
              <a:rPr lang="ru-RU" altLang="ru-RU" sz="2000" dirty="0" err="1" smtClean="0"/>
              <a:t>васкуляризированных</a:t>
            </a:r>
            <a:r>
              <a:rPr lang="ru-RU" altLang="ru-RU" sz="2000" dirty="0" smtClean="0"/>
              <a:t> трансплантатов с применением микрохирургической техники и </a:t>
            </a:r>
            <a:r>
              <a:rPr lang="ru-RU" altLang="ru-RU" sz="2000" dirty="0" err="1" smtClean="0"/>
              <a:t>внеочаговой</a:t>
            </a:r>
            <a:r>
              <a:rPr lang="ru-RU" altLang="ru-RU" sz="2000" dirty="0" smtClean="0"/>
              <a:t> фиксации аппаратом </a:t>
            </a:r>
            <a:r>
              <a:rPr lang="ru-RU" altLang="ru-RU" sz="2000" dirty="0" err="1" smtClean="0"/>
              <a:t>Илизарова</a:t>
            </a:r>
            <a:r>
              <a:rPr lang="ru-RU" altLang="ru-RU" sz="2000" dirty="0" smtClean="0"/>
              <a:t>.</a:t>
            </a:r>
          </a:p>
          <a:p>
            <a:pPr algn="just"/>
            <a:r>
              <a:rPr lang="ru-RU" altLang="ru-RU" sz="2000" u="sng" dirty="0" smtClean="0"/>
              <a:t>Лучевая терапия </a:t>
            </a:r>
            <a:r>
              <a:rPr lang="ru-RU" altLang="ru-RU" sz="2000" dirty="0" smtClean="0"/>
              <a:t>имеет ограниченное самостоятельное значение и используется только в сочетании с химиотерапией или в качестве предоперационной подготовки при ряде радиочувствительных сарком костей. Метод облучения, доза и источник облучения зависят от возраста больного, локализации и размеров опухоли и характера планируемого оперативного вмешательства.</a:t>
            </a:r>
          </a:p>
          <a:p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43862"/>
            <a:ext cx="8977331" cy="671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altLang="ru-RU" sz="2400" b="1" u="sng" smtClean="0"/>
              <a:t>Классификация ВОЗ первичных опухолей и опухолеподобных заболеваний костей.</a:t>
            </a:r>
            <a:endParaRPr lang="ru-RU" altLang="ru-RU" sz="24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marL="812800" indent="-812800" algn="just">
              <a:lnSpc>
                <a:spcPct val="90000"/>
              </a:lnSpc>
              <a:buFontTx/>
              <a:buAutoNum type="romanUcPeriod" startAt="2"/>
            </a:pPr>
            <a:r>
              <a:rPr lang="ru-RU" altLang="ru-RU" sz="2400" b="1" dirty="0" err="1" smtClean="0"/>
              <a:t>Хрящеобразующие</a:t>
            </a:r>
            <a:r>
              <a:rPr lang="ru-RU" altLang="ru-RU" sz="2400" b="1" dirty="0" smtClean="0"/>
              <a:t> опухоли</a:t>
            </a:r>
            <a:r>
              <a:rPr lang="ru-RU" altLang="ru-RU" sz="2400" dirty="0" smtClean="0"/>
              <a:t> </a:t>
            </a:r>
            <a:r>
              <a:rPr lang="ru-RU" altLang="ru-RU" sz="3600" dirty="0" smtClean="0"/>
              <a:t>			    </a:t>
            </a:r>
            <a:r>
              <a:rPr lang="ru-RU" altLang="ru-RU" sz="2400" u="sng" dirty="0" smtClean="0"/>
              <a:t>А. Доброкачественные 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smtClean="0"/>
              <a:t>Хондрома: </a:t>
            </a:r>
          </a:p>
          <a:p>
            <a:pPr marL="812800" indent="-812800" algn="just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2. </a:t>
            </a:r>
            <a:r>
              <a:rPr lang="ru-RU" altLang="ru-RU" sz="2400" dirty="0" err="1" smtClean="0"/>
              <a:t>Остеохондрома</a:t>
            </a:r>
            <a:r>
              <a:rPr lang="ru-RU" altLang="ru-RU" sz="2400" dirty="0" smtClean="0"/>
              <a:t> (костно-хрящевой экзостоз): а)</a:t>
            </a:r>
            <a:r>
              <a:rPr lang="ru-RU" altLang="ru-RU" sz="2400" dirty="0" err="1" smtClean="0"/>
              <a:t>солитарный</a:t>
            </a:r>
            <a:r>
              <a:rPr lang="ru-RU" altLang="ru-RU" sz="2400" dirty="0" smtClean="0"/>
              <a:t>;</a:t>
            </a:r>
          </a:p>
          <a:p>
            <a:pPr marL="812800" indent="-812800" algn="just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           б)множественный.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 startAt="3"/>
            </a:pPr>
            <a:r>
              <a:rPr lang="ru-RU" altLang="ru-RU" sz="2400" dirty="0" err="1" smtClean="0"/>
              <a:t>Хондробластома</a:t>
            </a:r>
            <a:r>
              <a:rPr lang="ru-RU" altLang="ru-RU" sz="2400" dirty="0" smtClean="0"/>
              <a:t> (</a:t>
            </a:r>
            <a:r>
              <a:rPr lang="ru-RU" altLang="ru-RU" sz="2400" dirty="0" err="1" smtClean="0"/>
              <a:t>эпифизарная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хондробластома</a:t>
            </a:r>
            <a:r>
              <a:rPr lang="ru-RU" altLang="ru-RU" sz="2400" dirty="0" smtClean="0"/>
              <a:t>).</a:t>
            </a:r>
          </a:p>
          <a:p>
            <a:pPr marL="812800" indent="-812800" algn="just">
              <a:buFontTx/>
              <a:buNone/>
            </a:pPr>
            <a:r>
              <a:rPr lang="ru-RU" altLang="ru-RU" sz="2400" b="1" dirty="0" smtClean="0"/>
              <a:t>              </a:t>
            </a:r>
            <a:r>
              <a:rPr lang="ru-RU" altLang="ru-RU" sz="2400" u="sng" dirty="0" smtClean="0"/>
              <a:t>Б. Злокачественные </a:t>
            </a:r>
          </a:p>
          <a:p>
            <a:pPr marL="812800" indent="-812800" algn="just">
              <a:buFont typeface="Times New Roman" panose="02020603050405020304" pitchFamily="18" charset="0"/>
              <a:buAutoNum type="arabicPeriod"/>
            </a:pPr>
            <a:r>
              <a:rPr lang="ru-RU" altLang="ru-RU" sz="2400" dirty="0" smtClean="0"/>
              <a:t>	</a:t>
            </a:r>
            <a:r>
              <a:rPr lang="ru-RU" altLang="ru-RU" sz="2400" dirty="0" err="1" smtClean="0"/>
              <a:t>Хондросаркома</a:t>
            </a:r>
            <a:r>
              <a:rPr lang="ru-RU" altLang="ru-RU" sz="2400" dirty="0" smtClean="0"/>
              <a:t> (первичная, вторичная).</a:t>
            </a:r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err="1" smtClean="0"/>
              <a:t>Юкстакортикальная</a:t>
            </a:r>
            <a:r>
              <a:rPr lang="ru-RU" altLang="ru-RU" sz="2400" dirty="0" smtClean="0"/>
              <a:t> (</a:t>
            </a:r>
            <a:r>
              <a:rPr lang="ru-RU" altLang="ru-RU" sz="2400" dirty="0" err="1" smtClean="0"/>
              <a:t>периостальная</a:t>
            </a:r>
            <a:r>
              <a:rPr lang="ru-RU" altLang="ru-RU" sz="2400" dirty="0" smtClean="0"/>
              <a:t>) </a:t>
            </a:r>
            <a:r>
              <a:rPr lang="ru-RU" altLang="ru-RU" sz="2400" dirty="0" err="1" smtClean="0"/>
              <a:t>хондросаркома</a:t>
            </a:r>
            <a:r>
              <a:rPr lang="ru-RU" altLang="ru-RU" sz="2400" dirty="0" smtClean="0"/>
              <a:t>.</a:t>
            </a:r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err="1" smtClean="0"/>
              <a:t>Мезенхимальная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хондросаркома</a:t>
            </a:r>
            <a:r>
              <a:rPr lang="ru-RU" altLang="ru-RU" sz="2400" dirty="0" smtClean="0"/>
              <a:t>.</a:t>
            </a:r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smtClean="0"/>
              <a:t>Светлоклеточная </a:t>
            </a:r>
            <a:r>
              <a:rPr lang="ru-RU" altLang="ru-RU" sz="2400" dirty="0" err="1" smtClean="0"/>
              <a:t>хондросаркома</a:t>
            </a:r>
            <a:r>
              <a:rPr lang="ru-RU" altLang="ru-RU" sz="2400" dirty="0" smtClean="0"/>
              <a:t>.</a:t>
            </a:r>
          </a:p>
          <a:p>
            <a:pPr marL="812800" indent="-812800" algn="just">
              <a:buNone/>
            </a:pPr>
            <a:endParaRPr lang="ru-RU" altLang="ru-RU" sz="2400" dirty="0" smtClean="0">
              <a:solidFill>
                <a:schemeClr val="folHlink"/>
              </a:solidFill>
            </a:endParaRPr>
          </a:p>
          <a:p>
            <a:pPr marL="812800" indent="-812800" algn="just">
              <a:lnSpc>
                <a:spcPct val="90000"/>
              </a:lnSpc>
              <a:buFontTx/>
              <a:buNone/>
            </a:pPr>
            <a:endParaRPr lang="ru-RU" altLang="ru-RU" sz="24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s://myslide.ru/documents_7/3a860384a4cdc6dae90d4c9514bf684f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altLang="ru-RU" sz="2400" b="1" u="sng" smtClean="0"/>
              <a:t>Классификация ВОЗ первичных опухолей и опухолеподобных заболеваний костей.</a:t>
            </a:r>
            <a:endParaRPr lang="ru-RU" altLang="ru-RU" sz="24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812800" indent="-812800" algn="just">
              <a:buNone/>
            </a:pPr>
            <a:r>
              <a:rPr lang="ru-RU" altLang="ru-RU" sz="2400" b="1" dirty="0" smtClean="0"/>
              <a:t>Гигантоклеточная опухоль </a:t>
            </a:r>
            <a:r>
              <a:rPr lang="ru-RU" altLang="ru-RU" sz="2400" dirty="0" smtClean="0"/>
              <a:t>(</a:t>
            </a:r>
            <a:r>
              <a:rPr lang="ru-RU" altLang="ru-RU" sz="2400" dirty="0" err="1" smtClean="0"/>
              <a:t>остеокластома</a:t>
            </a:r>
            <a:r>
              <a:rPr lang="ru-RU" altLang="ru-RU" sz="2400" dirty="0" smtClean="0"/>
              <a:t>).</a:t>
            </a:r>
          </a:p>
          <a:p>
            <a:pPr marL="812800" indent="-812800" algn="just">
              <a:buFontTx/>
              <a:buAutoNum type="romanUcPeriod" startAt="3"/>
            </a:pPr>
            <a:endParaRPr lang="ru-RU" altLang="ru-RU" sz="2400" b="1" dirty="0" smtClean="0"/>
          </a:p>
          <a:p>
            <a:pPr marL="812800" indent="-812800" algn="just">
              <a:buFontTx/>
              <a:buAutoNum type="romanUcPeriod" startAt="3"/>
            </a:pPr>
            <a:r>
              <a:rPr lang="ru-RU" altLang="ru-RU" sz="2400" b="1" dirty="0" smtClean="0"/>
              <a:t>Костномозговые опухоли</a:t>
            </a:r>
            <a:r>
              <a:rPr lang="ru-RU" altLang="ru-RU" sz="2400" dirty="0" smtClean="0"/>
              <a:t>  (круглоклеточные опухоли).</a:t>
            </a:r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smtClean="0"/>
              <a:t>Саркома </a:t>
            </a:r>
            <a:r>
              <a:rPr lang="ru-RU" altLang="ru-RU" sz="2400" dirty="0" err="1" smtClean="0"/>
              <a:t>Юинга</a:t>
            </a:r>
            <a:r>
              <a:rPr lang="ru-RU" altLang="ru-RU" sz="2400" dirty="0" smtClean="0"/>
              <a:t> </a:t>
            </a:r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err="1" smtClean="0"/>
              <a:t>Ретикулосаркома</a:t>
            </a:r>
            <a:endParaRPr lang="ru-RU" altLang="ru-RU" sz="2400" dirty="0" smtClean="0"/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err="1" smtClean="0"/>
              <a:t>лимфосаркома</a:t>
            </a:r>
            <a:endParaRPr lang="ru-RU" altLang="ru-RU" sz="2400" dirty="0" smtClean="0"/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smtClean="0"/>
              <a:t>Миелома.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ru-RU" altLang="ru-RU" sz="2400" b="1" u="sng" smtClean="0"/>
              <a:t>Классификация ВОЗ первичных опухолей и опухолеподобных заболеваний костей.</a:t>
            </a:r>
            <a:endParaRPr lang="ru-RU" altLang="ru-RU" sz="24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marL="812800" indent="-812800" algn="just">
              <a:buFontTx/>
              <a:buAutoNum type="romanUcPeriod" startAt="5"/>
            </a:pPr>
            <a:r>
              <a:rPr lang="ru-RU" altLang="ru-RU" sz="2400" b="1" dirty="0" smtClean="0"/>
              <a:t>Сосудистые опухоли.</a:t>
            </a:r>
          </a:p>
          <a:p>
            <a:pPr marL="812800" indent="-812800" algn="just">
              <a:buFontTx/>
              <a:buNone/>
            </a:pPr>
            <a:r>
              <a:rPr lang="ru-RU" altLang="ru-RU" dirty="0" smtClean="0"/>
              <a:t>	</a:t>
            </a:r>
            <a:r>
              <a:rPr lang="ru-RU" altLang="ru-RU" sz="2400" u="sng" dirty="0" smtClean="0"/>
              <a:t>А.Доброкачественные.</a:t>
            </a:r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err="1" smtClean="0"/>
              <a:t>Гемангиома</a:t>
            </a:r>
            <a:r>
              <a:rPr lang="ru-RU" altLang="ru-RU" sz="2400" dirty="0" smtClean="0"/>
              <a:t>.</a:t>
            </a:r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err="1" smtClean="0"/>
              <a:t>Лимфангиома</a:t>
            </a:r>
            <a:r>
              <a:rPr lang="ru-RU" altLang="ru-RU" sz="2400" dirty="0" smtClean="0"/>
              <a:t>.</a:t>
            </a:r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err="1" smtClean="0"/>
              <a:t>Гломусная</a:t>
            </a:r>
            <a:r>
              <a:rPr lang="ru-RU" altLang="ru-RU" sz="2400" dirty="0" smtClean="0"/>
              <a:t> опухоль.</a:t>
            </a:r>
          </a:p>
          <a:p>
            <a:pPr marL="812800" indent="-812800" algn="just">
              <a:buFontTx/>
              <a:buNone/>
            </a:pPr>
            <a:r>
              <a:rPr lang="ru-RU" altLang="ru-RU" sz="2400" dirty="0" smtClean="0"/>
              <a:t>	</a:t>
            </a:r>
            <a:r>
              <a:rPr lang="ru-RU" altLang="ru-RU" sz="2400" u="sng" dirty="0" smtClean="0"/>
              <a:t>Б.Промежуточные или неопределённые.</a:t>
            </a:r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err="1" smtClean="0"/>
              <a:t>Гемангиоэндотелиома</a:t>
            </a:r>
            <a:r>
              <a:rPr lang="ru-RU" altLang="ru-RU" sz="2400" dirty="0" smtClean="0"/>
              <a:t>. </a:t>
            </a:r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err="1" smtClean="0"/>
              <a:t>Гемангиоперицитома</a:t>
            </a:r>
            <a:r>
              <a:rPr lang="ru-RU" altLang="ru-RU" sz="2400" dirty="0" smtClean="0"/>
              <a:t>.</a:t>
            </a:r>
          </a:p>
          <a:p>
            <a:pPr marL="812800" indent="-812800" algn="just">
              <a:buFontTx/>
              <a:buNone/>
            </a:pPr>
            <a:r>
              <a:rPr lang="ru-RU" altLang="ru-RU" sz="2400" dirty="0" smtClean="0"/>
              <a:t>	</a:t>
            </a:r>
            <a:r>
              <a:rPr lang="ru-RU" altLang="ru-RU" sz="2400" u="sng" dirty="0" smtClean="0"/>
              <a:t>В.Злокачественные.</a:t>
            </a:r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err="1" smtClean="0"/>
              <a:t>Ангиосаркома</a:t>
            </a:r>
            <a:r>
              <a:rPr lang="ru-RU" altLang="ru-RU" sz="2400" dirty="0" smtClean="0"/>
              <a:t> </a:t>
            </a:r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ru-RU" altLang="ru-RU" sz="2400" b="1" u="sng" smtClean="0"/>
              <a:t>Классификация ВОЗ первичных опухолей и опухолеподобных заболеваний костей.</a:t>
            </a:r>
            <a:endParaRPr lang="ru-RU" altLang="ru-RU" sz="24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63"/>
            <a:ext cx="8401050" cy="4910137"/>
          </a:xfrm>
        </p:spPr>
        <p:txBody>
          <a:bodyPr/>
          <a:lstStyle/>
          <a:p>
            <a:pPr marL="812800" indent="-812800" algn="just">
              <a:buFontTx/>
              <a:buNone/>
            </a:pPr>
            <a:r>
              <a:rPr lang="ru-RU" altLang="ru-RU" sz="2400" dirty="0" smtClean="0">
                <a:solidFill>
                  <a:schemeClr val="folHlink"/>
                </a:solidFill>
              </a:rPr>
              <a:t>	</a:t>
            </a:r>
          </a:p>
          <a:p>
            <a:pPr marL="812800" indent="-812800" algn="just">
              <a:buFontTx/>
              <a:buNone/>
            </a:pPr>
            <a:r>
              <a:rPr lang="en-US" altLang="ru-RU" sz="2400" b="1" dirty="0" smtClean="0"/>
              <a:t>VI. </a:t>
            </a:r>
            <a:r>
              <a:rPr lang="ru-RU" altLang="ru-RU" sz="2400" b="1" dirty="0" smtClean="0"/>
              <a:t>  Прочие опухоли.</a:t>
            </a:r>
          </a:p>
          <a:p>
            <a:pPr marL="812800" indent="-812800" algn="just">
              <a:buFontTx/>
              <a:buNone/>
            </a:pPr>
            <a:r>
              <a:rPr lang="ru-RU" altLang="ru-RU" sz="2400" dirty="0" smtClean="0"/>
              <a:t>          </a:t>
            </a:r>
            <a:r>
              <a:rPr lang="ru-RU" altLang="ru-RU" sz="2400" u="sng" dirty="0" smtClean="0"/>
              <a:t>А. Доброкачественные.</a:t>
            </a:r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err="1" smtClean="0"/>
              <a:t>Нейролеммома</a:t>
            </a:r>
            <a:r>
              <a:rPr lang="ru-RU" altLang="ru-RU" sz="2400" dirty="0" smtClean="0"/>
              <a:t>.</a:t>
            </a:r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err="1" smtClean="0"/>
              <a:t>Нейрофиброма</a:t>
            </a:r>
            <a:r>
              <a:rPr lang="ru-RU" altLang="ru-RU" sz="2400" dirty="0" smtClean="0"/>
              <a:t>.</a:t>
            </a:r>
          </a:p>
          <a:p>
            <a:pPr marL="812800" indent="-812800" algn="just">
              <a:buFontTx/>
              <a:buNone/>
            </a:pPr>
            <a:r>
              <a:rPr lang="ru-RU" altLang="ru-RU" sz="2400" dirty="0" smtClean="0"/>
              <a:t>	</a:t>
            </a:r>
            <a:r>
              <a:rPr lang="ru-RU" altLang="ru-RU" sz="2400" u="sng" dirty="0" smtClean="0"/>
              <a:t>Б. Злокачественные.</a:t>
            </a:r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err="1" smtClean="0"/>
              <a:t>Хордома</a:t>
            </a:r>
            <a:r>
              <a:rPr lang="ru-RU" altLang="ru-RU" sz="2400" dirty="0" smtClean="0"/>
              <a:t>.</a:t>
            </a:r>
          </a:p>
          <a:p>
            <a:pPr marL="812800" indent="-812800" algn="just">
              <a:buFontTx/>
              <a:buAutoNum type="arabicPeriod"/>
            </a:pPr>
            <a:r>
              <a:rPr lang="ru-RU" altLang="ru-RU" sz="2400" dirty="0" err="1" smtClean="0"/>
              <a:t>Адамантинома</a:t>
            </a: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ru-RU" altLang="ru-RU" sz="2400" b="1" u="sng" smtClean="0"/>
              <a:t>Классификация ВОЗ первичных опухолей и опухолеподобных заболеваний костей</a:t>
            </a:r>
            <a:endParaRPr lang="ru-RU" altLang="ru-RU" sz="24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57250"/>
            <a:ext cx="8543925" cy="5695950"/>
          </a:xfrm>
        </p:spPr>
        <p:txBody>
          <a:bodyPr/>
          <a:lstStyle/>
          <a:p>
            <a:pPr marL="812800" indent="-812800" algn="just">
              <a:lnSpc>
                <a:spcPct val="90000"/>
              </a:lnSpc>
              <a:buFontTx/>
              <a:buAutoNum type="romanUcPeriod" startAt="8"/>
            </a:pPr>
            <a:r>
              <a:rPr lang="ru-RU" altLang="ru-RU" sz="2400" b="1" dirty="0" smtClean="0"/>
              <a:t>Опухолеподобные поражения.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err="1" smtClean="0"/>
              <a:t>Солитарная</a:t>
            </a:r>
            <a:r>
              <a:rPr lang="ru-RU" altLang="ru-RU" sz="2400" dirty="0" smtClean="0"/>
              <a:t> киста (простая и однокамерная).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smtClean="0"/>
              <a:t>Фиброзная дисплазия.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err="1" smtClean="0"/>
              <a:t>Аневризмальная</a:t>
            </a:r>
            <a:r>
              <a:rPr lang="ru-RU" altLang="ru-RU" sz="2400" dirty="0" smtClean="0"/>
              <a:t> костная киста.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err="1" smtClean="0"/>
              <a:t>Юкстаартикулярная</a:t>
            </a:r>
            <a:r>
              <a:rPr lang="ru-RU" altLang="ru-RU" sz="2400" dirty="0" smtClean="0"/>
              <a:t> костная киста (внутрикостный </a:t>
            </a:r>
            <a:r>
              <a:rPr lang="ru-RU" altLang="ru-RU" sz="2400" dirty="0" err="1" smtClean="0"/>
              <a:t>ганглион</a:t>
            </a:r>
            <a:r>
              <a:rPr lang="ru-RU" altLang="ru-RU" sz="2400" dirty="0" smtClean="0"/>
              <a:t>).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err="1" smtClean="0"/>
              <a:t>Метафизарный</a:t>
            </a:r>
            <a:r>
              <a:rPr lang="ru-RU" altLang="ru-RU" sz="2400" dirty="0" smtClean="0"/>
              <a:t> фиброзный дефект (</a:t>
            </a:r>
            <a:r>
              <a:rPr lang="ru-RU" altLang="ru-RU" sz="2400" dirty="0" err="1" smtClean="0"/>
              <a:t>неоссифицирующая</a:t>
            </a:r>
            <a:r>
              <a:rPr lang="ru-RU" altLang="ru-RU" sz="2400" dirty="0" smtClean="0"/>
              <a:t> фиброма).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smtClean="0"/>
              <a:t>Эозинофильная гранулёма (</a:t>
            </a:r>
            <a:r>
              <a:rPr lang="ru-RU" altLang="ru-RU" sz="2400" dirty="0" err="1" smtClean="0"/>
              <a:t>солитарная</a:t>
            </a:r>
            <a:r>
              <a:rPr lang="ru-RU" altLang="ru-RU" sz="2400" dirty="0" smtClean="0"/>
              <a:t>).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err="1" smtClean="0"/>
              <a:t>Оссифицирующий</a:t>
            </a:r>
            <a:r>
              <a:rPr lang="ru-RU" altLang="ru-RU" sz="2400" dirty="0" smtClean="0"/>
              <a:t> миозит.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smtClean="0"/>
              <a:t>«Бурая опухоль» </a:t>
            </a:r>
            <a:r>
              <a:rPr lang="ru-RU" altLang="ru-RU" sz="2400" dirty="0" err="1" smtClean="0"/>
              <a:t>гиперпаратиреоидизма</a:t>
            </a:r>
            <a:r>
              <a:rPr lang="ru-RU" altLang="ru-RU" sz="2400" dirty="0" smtClean="0"/>
              <a:t>.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smtClean="0"/>
              <a:t>Внутрикостная </a:t>
            </a:r>
            <a:r>
              <a:rPr lang="ru-RU" altLang="ru-RU" sz="2400" dirty="0" err="1" smtClean="0"/>
              <a:t>эпидермальная</a:t>
            </a:r>
            <a:r>
              <a:rPr lang="ru-RU" altLang="ru-RU" sz="2400" dirty="0" smtClean="0"/>
              <a:t> киста.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smtClean="0"/>
              <a:t>Гигантоклеточная (</a:t>
            </a:r>
            <a:r>
              <a:rPr lang="ru-RU" altLang="ru-RU" sz="2400" dirty="0" err="1" smtClean="0"/>
              <a:t>репаративная</a:t>
            </a:r>
            <a:r>
              <a:rPr lang="ru-RU" altLang="ru-RU" sz="2400" dirty="0" smtClean="0"/>
              <a:t>) гранулёма.</a:t>
            </a:r>
          </a:p>
          <a:p>
            <a:pPr marL="812800" indent="-812800" algn="just">
              <a:lnSpc>
                <a:spcPct val="90000"/>
              </a:lnSpc>
              <a:buFontTx/>
              <a:buAutoNum type="arabicPeriod"/>
            </a:pPr>
            <a:endParaRPr lang="ru-RU" altLang="ru-RU" sz="24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3038</Words>
  <Application>Microsoft Office PowerPoint</Application>
  <PresentationFormat>Экран (4:3)</PresentationFormat>
  <Paragraphs>184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Опухоли костей. Способы диагностики и лечения. </vt:lpstr>
      <vt:lpstr>Эпидемиология</vt:lpstr>
      <vt:lpstr>Этиология</vt:lpstr>
      <vt:lpstr>Классификация ВОЗ первичных опухолей и опухолеподобных заболеваний костей.</vt:lpstr>
      <vt:lpstr>Классификация ВОЗ первичных опухолей и опухолеподобных заболеваний костей.</vt:lpstr>
      <vt:lpstr>Классификация ВОЗ первичных опухолей и опухолеподобных заболеваний костей.</vt:lpstr>
      <vt:lpstr>Классификация ВОЗ первичных опухолей и опухолеподобных заболеваний костей.</vt:lpstr>
      <vt:lpstr>Классификация ВОЗ первичных опухолей и опухолеподобных заболеваний костей.</vt:lpstr>
      <vt:lpstr>Классификация ВОЗ первичных опухолей и опухолеподобных заболеваний костей</vt:lpstr>
      <vt:lpstr>Доброкачественные опухоли костей</vt:lpstr>
      <vt:lpstr>Слайд 11</vt:lpstr>
      <vt:lpstr>Доброкачественные опухоли костей</vt:lpstr>
      <vt:lpstr>Слайд 13</vt:lpstr>
      <vt:lpstr>Доброкачественные опухоли костей</vt:lpstr>
      <vt:lpstr>Доброкачественные опухоли костей</vt:lpstr>
      <vt:lpstr>Слайд 16</vt:lpstr>
      <vt:lpstr>Доброкачественные опухоли костей</vt:lpstr>
      <vt:lpstr>Доброкачественные опухоли костей</vt:lpstr>
      <vt:lpstr>Слайд 19</vt:lpstr>
      <vt:lpstr>Слайд 20</vt:lpstr>
      <vt:lpstr>Доброкачественные опухоли костей</vt:lpstr>
      <vt:lpstr>Доброкачественные опухоли костей</vt:lpstr>
      <vt:lpstr>Слайд 23</vt:lpstr>
      <vt:lpstr>Доброкачественные опухоли костей</vt:lpstr>
      <vt:lpstr>Слайд 25</vt:lpstr>
      <vt:lpstr>Доброкачественные опухоли костей</vt:lpstr>
      <vt:lpstr>Доброкачественные опухоли костей</vt:lpstr>
      <vt:lpstr>Доброкачественные опухоли костей</vt:lpstr>
      <vt:lpstr>Слайд 29</vt:lpstr>
      <vt:lpstr>Злокачественные опухоли костей (ЗОК)</vt:lpstr>
      <vt:lpstr>Злокачественные опухоли костей (ЗОК)</vt:lpstr>
      <vt:lpstr>Злокачественные опухоли костей (ЗОК)</vt:lpstr>
      <vt:lpstr>Слайд 33</vt:lpstr>
      <vt:lpstr>Злокачественные опухоли костей (ЗОК)</vt:lpstr>
      <vt:lpstr>Злокачественные опухоли костей (ЗОК)</vt:lpstr>
      <vt:lpstr>Злокачественные опухоли костей (ЗОК)</vt:lpstr>
      <vt:lpstr>Злокачественные опухоли костей (ЗОК)</vt:lpstr>
      <vt:lpstr>Слайд 38</vt:lpstr>
      <vt:lpstr>Злокачественные опухоли костей (ЗОК)</vt:lpstr>
      <vt:lpstr>Злокачественные опухоли костей (ЗОК)</vt:lpstr>
      <vt:lpstr>Слайд 41</vt:lpstr>
      <vt:lpstr>Злокачественные опухоли костей (ЗОК)</vt:lpstr>
      <vt:lpstr>Слайд 43</vt:lpstr>
      <vt:lpstr>Слайд 44</vt:lpstr>
      <vt:lpstr>м</vt:lpstr>
      <vt:lpstr>Основные принципы лечения опухолей костей. </vt:lpstr>
      <vt:lpstr>Основные принципы лечения опухолей костей.</vt:lpstr>
      <vt:lpstr>Основные принципы лечения опухолей костей.</vt:lpstr>
      <vt:lpstr>Слайд 49</vt:lpstr>
      <vt:lpstr>Слайд 50</vt:lpstr>
    </vt:vector>
  </TitlesOfParts>
  <Company>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тенденции оперативного лечения рака желудка</dc:title>
  <dc:creator>shura</dc:creator>
  <cp:lastModifiedBy>kosty</cp:lastModifiedBy>
  <cp:revision>197</cp:revision>
  <dcterms:created xsi:type="dcterms:W3CDTF">2001-05-13T17:52:08Z</dcterms:created>
  <dcterms:modified xsi:type="dcterms:W3CDTF">2023-02-27T18:39:45Z</dcterms:modified>
</cp:coreProperties>
</file>