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3"/>
  </p:notesMasterIdLst>
  <p:sldIdLst>
    <p:sldId id="256" r:id="rId2"/>
    <p:sldId id="257" r:id="rId3"/>
    <p:sldId id="258" r:id="rId4"/>
    <p:sldId id="407" r:id="rId5"/>
    <p:sldId id="276" r:id="rId6"/>
    <p:sldId id="335" r:id="rId7"/>
    <p:sldId id="259" r:id="rId8"/>
    <p:sldId id="261" r:id="rId9"/>
    <p:sldId id="337" r:id="rId10"/>
    <p:sldId id="339" r:id="rId11"/>
    <p:sldId id="263" r:id="rId12"/>
    <p:sldId id="341" r:id="rId13"/>
    <p:sldId id="265" r:id="rId14"/>
    <p:sldId id="343" r:id="rId15"/>
    <p:sldId id="269" r:id="rId16"/>
    <p:sldId id="271" r:id="rId17"/>
    <p:sldId id="272" r:id="rId18"/>
    <p:sldId id="273" r:id="rId19"/>
    <p:sldId id="275" r:id="rId20"/>
    <p:sldId id="357" r:id="rId21"/>
    <p:sldId id="359" r:id="rId22"/>
    <p:sldId id="361" r:id="rId23"/>
    <p:sldId id="363" r:id="rId24"/>
    <p:sldId id="365" r:id="rId25"/>
    <p:sldId id="367" r:id="rId26"/>
    <p:sldId id="369" r:id="rId27"/>
    <p:sldId id="371" r:id="rId28"/>
    <p:sldId id="373" r:id="rId29"/>
    <p:sldId id="375" r:id="rId30"/>
    <p:sldId id="383" r:id="rId31"/>
    <p:sldId id="406" r:id="rId3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6500" autoAdjust="0"/>
  </p:normalViewPr>
  <p:slideViewPr>
    <p:cSldViewPr>
      <p:cViewPr>
        <p:scale>
          <a:sx n="87" d="100"/>
          <a:sy n="87" d="100"/>
        </p:scale>
        <p:origin x="-96" y="-43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A264377-EA47-44E2-B8BE-CA099CEBD6A0}" type="datetimeFigureOut">
              <a:rPr lang="ru-RU" smtClean="0"/>
              <a:pPr/>
              <a:t>16.02.2018</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E2C1462-3385-4A56-A54F-3E9622F059A7}" type="slidenum">
              <a:rPr lang="ru-RU" smtClean="0"/>
              <a:pPr/>
              <a:t>‹#›</a:t>
            </a:fld>
            <a:endParaRPr lang="ru-RU"/>
          </a:p>
        </p:txBody>
      </p:sp>
    </p:spTree>
    <p:extLst>
      <p:ext uri="{BB962C8B-B14F-4D97-AF65-F5344CB8AC3E}">
        <p14:creationId xmlns:p14="http://schemas.microsoft.com/office/powerpoint/2010/main" val="37876255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3" name="Прямоугольник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Прямоугольник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Прямоугольник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Прямоугольник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Прямоугольник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Скругленный прямоугольник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Скругленный прямоугольник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Прямоугольник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a:xfrm>
            <a:off x="6705600" y="4206240"/>
            <a:ext cx="960120" cy="457200"/>
          </a:xfrm>
        </p:spPr>
        <p:txBody>
          <a:bodyPr/>
          <a:lstStyle/>
          <a:p>
            <a:fld id="{C99CFF75-F040-4E0B-9182-8871CCA17F3A}" type="datetimeFigureOut">
              <a:rPr lang="ru-RU" smtClean="0"/>
              <a:pPr/>
              <a:t>16.02.2018</a:t>
            </a:fld>
            <a:endParaRPr lang="ru-RU"/>
          </a:p>
        </p:txBody>
      </p:sp>
      <p:sp>
        <p:nvSpPr>
          <p:cNvPr id="17" name="Нижний колонтитул 16"/>
          <p:cNvSpPr>
            <a:spLocks noGrp="1"/>
          </p:cNvSpPr>
          <p:nvPr>
            <p:ph type="ftr" sz="quarter" idx="11"/>
          </p:nvPr>
        </p:nvSpPr>
        <p:spPr>
          <a:xfrm>
            <a:off x="5410200" y="4205288"/>
            <a:ext cx="1295400" cy="457200"/>
          </a:xfrm>
        </p:spPr>
        <p:txBody>
          <a:bodyPr/>
          <a:lstStyle/>
          <a:p>
            <a:endParaRPr lang="ru-RU"/>
          </a:p>
        </p:txBody>
      </p:sp>
      <p:sp>
        <p:nvSpPr>
          <p:cNvPr id="29" name="Номер слайда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7E978516-34E4-4414-BA2E-64495ACF9D7C}"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C99CFF75-F040-4E0B-9182-8871CCA17F3A}" type="datetimeFigureOut">
              <a:rPr lang="ru-RU" smtClean="0"/>
              <a:pPr/>
              <a:t>16.02.2018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E978516-34E4-4414-BA2E-64495ACF9D7C}"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81800" y="1143000"/>
            <a:ext cx="1905000" cy="5486400"/>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143000"/>
            <a:ext cx="6248400" cy="5486400"/>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C99CFF75-F040-4E0B-9182-8871CCA17F3A}" type="datetimeFigureOut">
              <a:rPr lang="ru-RU" smtClean="0"/>
              <a:pPr/>
              <a:t>16.02.2018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E978516-34E4-4414-BA2E-64495ACF9D7C}" type="slidenum">
              <a:rPr lang="ru-RU" smtClean="0"/>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Заголовок, текст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7813"/>
            <a:ext cx="8229600" cy="1139825"/>
          </a:xfrm>
        </p:spPr>
        <p:txBody>
          <a:bodyPr/>
          <a:lstStyle/>
          <a:p>
            <a:r>
              <a:rPr lang="ru-RU" smtClean="0"/>
              <a:t>Образец заголовка</a:t>
            </a:r>
            <a:endParaRPr lang="ru-RU"/>
          </a:p>
        </p:txBody>
      </p:sp>
      <p:sp>
        <p:nvSpPr>
          <p:cNvPr id="3" name="Текст 2"/>
          <p:cNvSpPr>
            <a:spLocks noGrp="1"/>
          </p:cNvSpPr>
          <p:nvPr>
            <p:ph type="body" sz="half" idx="1"/>
          </p:nvPr>
        </p:nvSpPr>
        <p:spPr>
          <a:xfrm>
            <a:off x="457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a:xfrm>
            <a:off x="457200" y="6243638"/>
            <a:ext cx="2133600" cy="457200"/>
          </a:xfrm>
        </p:spPr>
        <p:txBody>
          <a:bodyPr/>
          <a:lstStyle>
            <a:lvl1pPr>
              <a:defRPr/>
            </a:lvl1pPr>
          </a:lstStyle>
          <a:p>
            <a:endParaRPr lang="ru-RU" altLang="en-US"/>
          </a:p>
        </p:txBody>
      </p:sp>
      <p:sp>
        <p:nvSpPr>
          <p:cNvPr id="6" name="Нижний колонтитул 5"/>
          <p:cNvSpPr>
            <a:spLocks noGrp="1"/>
          </p:cNvSpPr>
          <p:nvPr>
            <p:ph type="ftr" sz="quarter" idx="11"/>
          </p:nvPr>
        </p:nvSpPr>
        <p:spPr>
          <a:xfrm>
            <a:off x="3124200" y="6248400"/>
            <a:ext cx="2895600" cy="457200"/>
          </a:xfrm>
        </p:spPr>
        <p:txBody>
          <a:bodyPr/>
          <a:lstStyle>
            <a:lvl1pPr>
              <a:defRPr/>
            </a:lvl1pPr>
          </a:lstStyle>
          <a:p>
            <a:endParaRPr lang="ru-RU" altLang="en-US"/>
          </a:p>
        </p:txBody>
      </p:sp>
      <p:sp>
        <p:nvSpPr>
          <p:cNvPr id="7" name="Номер слайда 6"/>
          <p:cNvSpPr>
            <a:spLocks noGrp="1"/>
          </p:cNvSpPr>
          <p:nvPr>
            <p:ph type="sldNum" sz="quarter" idx="12"/>
          </p:nvPr>
        </p:nvSpPr>
        <p:spPr>
          <a:xfrm>
            <a:off x="6553200" y="6243638"/>
            <a:ext cx="2133600" cy="457200"/>
          </a:xfrm>
        </p:spPr>
        <p:txBody>
          <a:bodyPr/>
          <a:lstStyle>
            <a:lvl1pPr>
              <a:defRPr/>
            </a:lvl1pPr>
          </a:lstStyle>
          <a:p>
            <a:fld id="{3CFA5308-3C0F-49EA-9579-889C9329012B}" type="slidenum">
              <a:rPr lang="ru-RU" altLang="en-US"/>
              <a:pPr/>
              <a:t>‹#›</a:t>
            </a:fld>
            <a:endParaRPr lang="ru-RU"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cSld name="Заголовок, текст и 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7813"/>
            <a:ext cx="8229600" cy="1139825"/>
          </a:xfrm>
        </p:spPr>
        <p:txBody>
          <a:bodyPr/>
          <a:lstStyle/>
          <a:p>
            <a:r>
              <a:rPr lang="ru-RU" smtClean="0"/>
              <a:t>Образец заголовка</a:t>
            </a:r>
            <a:endParaRPr lang="ru-RU"/>
          </a:p>
        </p:txBody>
      </p:sp>
      <p:sp>
        <p:nvSpPr>
          <p:cNvPr id="3" name="Текст 2"/>
          <p:cNvSpPr>
            <a:spLocks noGrp="1"/>
          </p:cNvSpPr>
          <p:nvPr>
            <p:ph type="body" sz="half" idx="1"/>
          </p:nvPr>
        </p:nvSpPr>
        <p:spPr>
          <a:xfrm>
            <a:off x="457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quarter" idx="2"/>
          </p:nvPr>
        </p:nvSpPr>
        <p:spPr>
          <a:xfrm>
            <a:off x="4648200" y="1600200"/>
            <a:ext cx="4038600" cy="21891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Содержимое 4"/>
          <p:cNvSpPr>
            <a:spLocks noGrp="1"/>
          </p:cNvSpPr>
          <p:nvPr>
            <p:ph sz="quarter" idx="3"/>
          </p:nvPr>
        </p:nvSpPr>
        <p:spPr>
          <a:xfrm>
            <a:off x="4648200" y="3941763"/>
            <a:ext cx="4038600" cy="218916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Дата 5"/>
          <p:cNvSpPr>
            <a:spLocks noGrp="1"/>
          </p:cNvSpPr>
          <p:nvPr>
            <p:ph type="dt" sz="half" idx="10"/>
          </p:nvPr>
        </p:nvSpPr>
        <p:spPr>
          <a:xfrm>
            <a:off x="457200" y="6243638"/>
            <a:ext cx="2133600" cy="457200"/>
          </a:xfrm>
        </p:spPr>
        <p:txBody>
          <a:bodyPr/>
          <a:lstStyle>
            <a:lvl1pPr>
              <a:defRPr/>
            </a:lvl1pPr>
          </a:lstStyle>
          <a:p>
            <a:endParaRPr lang="ru-RU" altLang="en-US"/>
          </a:p>
        </p:txBody>
      </p:sp>
      <p:sp>
        <p:nvSpPr>
          <p:cNvPr id="7" name="Нижний колонтитул 6"/>
          <p:cNvSpPr>
            <a:spLocks noGrp="1"/>
          </p:cNvSpPr>
          <p:nvPr>
            <p:ph type="ftr" sz="quarter" idx="11"/>
          </p:nvPr>
        </p:nvSpPr>
        <p:spPr>
          <a:xfrm>
            <a:off x="3124200" y="6248400"/>
            <a:ext cx="2895600" cy="457200"/>
          </a:xfrm>
        </p:spPr>
        <p:txBody>
          <a:bodyPr/>
          <a:lstStyle>
            <a:lvl1pPr>
              <a:defRPr/>
            </a:lvl1pPr>
          </a:lstStyle>
          <a:p>
            <a:endParaRPr lang="ru-RU" altLang="en-US"/>
          </a:p>
        </p:txBody>
      </p:sp>
      <p:sp>
        <p:nvSpPr>
          <p:cNvPr id="8" name="Номер слайда 7"/>
          <p:cNvSpPr>
            <a:spLocks noGrp="1"/>
          </p:cNvSpPr>
          <p:nvPr>
            <p:ph type="sldNum" sz="quarter" idx="12"/>
          </p:nvPr>
        </p:nvSpPr>
        <p:spPr>
          <a:xfrm>
            <a:off x="6553200" y="6243638"/>
            <a:ext cx="2133600" cy="457200"/>
          </a:xfrm>
        </p:spPr>
        <p:txBody>
          <a:bodyPr/>
          <a:lstStyle>
            <a:lvl1pPr>
              <a:defRPr/>
            </a:lvl1pPr>
          </a:lstStyle>
          <a:p>
            <a:fld id="{A90B9077-3EF1-4DF3-AF8B-6B9419674E94}" type="slidenum">
              <a:rPr lang="ru-RU" altLang="en-US"/>
              <a:pPr/>
              <a:t>‹#›</a:t>
            </a:fld>
            <a:endParaRPr lang="ru-RU"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Only">
  <p:cSld name="Объект">
    <p:spTree>
      <p:nvGrpSpPr>
        <p:cNvPr id="1" name=""/>
        <p:cNvGrpSpPr/>
        <p:nvPr/>
      </p:nvGrpSpPr>
      <p:grpSpPr>
        <a:xfrm>
          <a:off x="0" y="0"/>
          <a:ext cx="0" cy="0"/>
          <a:chOff x="0" y="0"/>
          <a:chExt cx="0" cy="0"/>
        </a:xfrm>
      </p:grpSpPr>
      <p:sp>
        <p:nvSpPr>
          <p:cNvPr id="2" name="Содержимое 1"/>
          <p:cNvSpPr>
            <a:spLocks noGrp="1"/>
          </p:cNvSpPr>
          <p:nvPr>
            <p:ph/>
          </p:nvPr>
        </p:nvSpPr>
        <p:spPr>
          <a:xfrm>
            <a:off x="457200" y="277813"/>
            <a:ext cx="8229600" cy="585311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3" name="Дата 2"/>
          <p:cNvSpPr>
            <a:spLocks noGrp="1"/>
          </p:cNvSpPr>
          <p:nvPr>
            <p:ph type="dt" sz="half" idx="10"/>
          </p:nvPr>
        </p:nvSpPr>
        <p:spPr>
          <a:xfrm>
            <a:off x="457200" y="6243638"/>
            <a:ext cx="2133600" cy="457200"/>
          </a:xfrm>
        </p:spPr>
        <p:txBody>
          <a:bodyPr/>
          <a:lstStyle>
            <a:lvl1pPr>
              <a:defRPr/>
            </a:lvl1pPr>
          </a:lstStyle>
          <a:p>
            <a:endParaRPr lang="ru-RU" altLang="en-US"/>
          </a:p>
        </p:txBody>
      </p:sp>
      <p:sp>
        <p:nvSpPr>
          <p:cNvPr id="4" name="Нижний колонтитул 3"/>
          <p:cNvSpPr>
            <a:spLocks noGrp="1"/>
          </p:cNvSpPr>
          <p:nvPr>
            <p:ph type="ftr" sz="quarter" idx="11"/>
          </p:nvPr>
        </p:nvSpPr>
        <p:spPr>
          <a:xfrm>
            <a:off x="3124200" y="6248400"/>
            <a:ext cx="2895600" cy="457200"/>
          </a:xfrm>
        </p:spPr>
        <p:txBody>
          <a:bodyPr/>
          <a:lstStyle>
            <a:lvl1pPr>
              <a:defRPr/>
            </a:lvl1pPr>
          </a:lstStyle>
          <a:p>
            <a:endParaRPr lang="ru-RU" altLang="en-US"/>
          </a:p>
        </p:txBody>
      </p:sp>
      <p:sp>
        <p:nvSpPr>
          <p:cNvPr id="5" name="Номер слайда 4"/>
          <p:cNvSpPr>
            <a:spLocks noGrp="1"/>
          </p:cNvSpPr>
          <p:nvPr>
            <p:ph type="sldNum" sz="quarter" idx="12"/>
          </p:nvPr>
        </p:nvSpPr>
        <p:spPr>
          <a:xfrm>
            <a:off x="6553200" y="6243638"/>
            <a:ext cx="2133600" cy="457200"/>
          </a:xfrm>
        </p:spPr>
        <p:txBody>
          <a:bodyPr/>
          <a:lstStyle>
            <a:lvl1pPr>
              <a:defRPr/>
            </a:lvl1pPr>
          </a:lstStyle>
          <a:p>
            <a:fld id="{56DFC407-B681-4F39-9188-9203BF25847C}" type="slidenum">
              <a:rPr lang="ru-RU" altLang="en-US"/>
              <a:pPr/>
              <a:t>‹#›</a:t>
            </a:fld>
            <a:endParaRPr lang="ru-RU"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C99CFF75-F040-4E0B-9182-8871CCA17F3A}" type="datetimeFigureOut">
              <a:rPr lang="ru-RU" smtClean="0"/>
              <a:pPr/>
              <a:t>16.02.2018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E978516-34E4-4414-BA2E-64495ACF9D7C}"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C99CFF75-F040-4E0B-9182-8871CCA17F3A}" type="datetimeFigureOut">
              <a:rPr lang="ru-RU" smtClean="0"/>
              <a:pPr/>
              <a:t>16.02.2018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E978516-34E4-4414-BA2E-64495ACF9D7C}"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C99CFF75-F040-4E0B-9182-8871CCA17F3A}" type="datetimeFigureOut">
              <a:rPr lang="ru-RU" smtClean="0"/>
              <a:pPr/>
              <a:t>16.02.2018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E978516-34E4-4414-BA2E-64495ACF9D7C}"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1000" y="1143000"/>
            <a:ext cx="8382000" cy="1069848"/>
          </a:xfrm>
        </p:spPr>
        <p:txBody>
          <a:bodyPr anchor="ctr"/>
          <a:lstStyle>
            <a:lvl1pPr>
              <a:defRPr sz="4000" b="0" i="0" cap="none"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6" name="Дата 25"/>
          <p:cNvSpPr>
            <a:spLocks noGrp="1"/>
          </p:cNvSpPr>
          <p:nvPr>
            <p:ph type="dt" sz="half" idx="10"/>
          </p:nvPr>
        </p:nvSpPr>
        <p:spPr/>
        <p:txBody>
          <a:bodyPr rtlCol="0"/>
          <a:lstStyle/>
          <a:p>
            <a:fld id="{C99CFF75-F040-4E0B-9182-8871CCA17F3A}" type="datetimeFigureOut">
              <a:rPr lang="ru-RU" smtClean="0"/>
              <a:pPr/>
              <a:t>16.02.2018</a:t>
            </a:fld>
            <a:endParaRPr lang="ru-RU"/>
          </a:p>
        </p:txBody>
      </p:sp>
      <p:sp>
        <p:nvSpPr>
          <p:cNvPr id="27" name="Номер слайда 26"/>
          <p:cNvSpPr>
            <a:spLocks noGrp="1"/>
          </p:cNvSpPr>
          <p:nvPr>
            <p:ph type="sldNum" sz="quarter" idx="11"/>
          </p:nvPr>
        </p:nvSpPr>
        <p:spPr/>
        <p:txBody>
          <a:bodyPr rtlCol="0"/>
          <a:lstStyle/>
          <a:p>
            <a:fld id="{7E978516-34E4-4414-BA2E-64495ACF9D7C}" type="slidenum">
              <a:rPr lang="ru-RU" smtClean="0"/>
              <a:pPr/>
              <a:t>‹#›</a:t>
            </a:fld>
            <a:endParaRPr lang="ru-RU"/>
          </a:p>
        </p:txBody>
      </p:sp>
      <p:sp>
        <p:nvSpPr>
          <p:cNvPr id="28" name="Нижний колонтитул 27"/>
          <p:cNvSpPr>
            <a:spLocks noGrp="1"/>
          </p:cNvSpPr>
          <p:nvPr>
            <p:ph type="ftr" sz="quarter" idx="12"/>
          </p:nvPr>
        </p:nvSpPr>
        <p:spPr/>
        <p:txBody>
          <a:bodyPr rtlCol="0"/>
          <a:lstStyle/>
          <a:p>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ru-RU" smtClean="0"/>
              <a:t>Образец заголовка</a:t>
            </a:r>
            <a:endParaRPr kumimoji="0" lang="en-US"/>
          </a:p>
        </p:txBody>
      </p:sp>
      <p:sp>
        <p:nvSpPr>
          <p:cNvPr id="3" name="Дата 2"/>
          <p:cNvSpPr>
            <a:spLocks noGrp="1"/>
          </p:cNvSpPr>
          <p:nvPr>
            <p:ph type="dt" sz="half" idx="10"/>
          </p:nvPr>
        </p:nvSpPr>
        <p:spPr>
          <a:xfrm>
            <a:off x="6583680" y="612648"/>
            <a:ext cx="957264" cy="457200"/>
          </a:xfrm>
        </p:spPr>
        <p:txBody>
          <a:bodyPr/>
          <a:lstStyle/>
          <a:p>
            <a:fld id="{C99CFF75-F040-4E0B-9182-8871CCA17F3A}" type="datetimeFigureOut">
              <a:rPr lang="ru-RU" smtClean="0"/>
              <a:pPr/>
              <a:t>16.02.2018</a:t>
            </a:fld>
            <a:endParaRPr lang="ru-RU"/>
          </a:p>
        </p:txBody>
      </p:sp>
      <p:sp>
        <p:nvSpPr>
          <p:cNvPr id="4" name="Нижний колонтитул 3"/>
          <p:cNvSpPr>
            <a:spLocks noGrp="1"/>
          </p:cNvSpPr>
          <p:nvPr>
            <p:ph type="ftr" sz="quarter" idx="11"/>
          </p:nvPr>
        </p:nvSpPr>
        <p:spPr>
          <a:xfrm>
            <a:off x="5257800" y="612648"/>
            <a:ext cx="1325880" cy="457200"/>
          </a:xfrm>
        </p:spPr>
        <p:txBody>
          <a:bodyPr/>
          <a:lstStyle/>
          <a:p>
            <a:endParaRPr lang="ru-RU"/>
          </a:p>
        </p:txBody>
      </p:sp>
      <p:sp>
        <p:nvSpPr>
          <p:cNvPr id="5" name="Номер слайда 4"/>
          <p:cNvSpPr>
            <a:spLocks noGrp="1"/>
          </p:cNvSpPr>
          <p:nvPr>
            <p:ph type="sldNum" sz="quarter" idx="12"/>
          </p:nvPr>
        </p:nvSpPr>
        <p:spPr>
          <a:xfrm>
            <a:off x="8174736" y="2272"/>
            <a:ext cx="762000" cy="365760"/>
          </a:xfrm>
        </p:spPr>
        <p:txBody>
          <a:bodyPr/>
          <a:lstStyle/>
          <a:p>
            <a:fld id="{7E978516-34E4-4414-BA2E-64495ACF9D7C}"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C99CFF75-F040-4E0B-9182-8871CCA17F3A}" type="datetimeFigureOut">
              <a:rPr lang="ru-RU" smtClean="0"/>
              <a:pPr/>
              <a:t>16.02.2018</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E978516-34E4-4414-BA2E-64495ACF9D7C}"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53496" y="1101970"/>
            <a:ext cx="3383280" cy="877824"/>
          </a:xfrm>
        </p:spPr>
        <p:txBody>
          <a:bodyPr anchor="b"/>
          <a:lstStyle>
            <a:lvl1pPr algn="l">
              <a:buNone/>
              <a:defRPr sz="1800" b="1"/>
            </a:lvl1pPr>
          </a:lstStyle>
          <a:p>
            <a:r>
              <a:rPr kumimoji="0" lang="ru-RU" smtClean="0"/>
              <a:t>Образец заголовка</a:t>
            </a:r>
            <a:endParaRPr kumimoji="0" lang="en-US"/>
          </a:p>
        </p:txBody>
      </p:sp>
      <p:sp>
        <p:nvSpPr>
          <p:cNvPr id="3" name="Текст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C99CFF75-F040-4E0B-9182-8871CCA17F3A}" type="datetimeFigureOut">
              <a:rPr lang="ru-RU" smtClean="0"/>
              <a:pPr/>
              <a:t>16.02.2018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E978516-34E4-4414-BA2E-64495ACF9D7C}"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C99CFF75-F040-4E0B-9182-8871CCA17F3A}" type="datetimeFigureOut">
              <a:rPr lang="ru-RU" smtClean="0"/>
              <a:pPr/>
              <a:t>16.02.2018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E978516-34E4-4414-BA2E-64495ACF9D7C}"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Прямоугольник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Прямоугольник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Прямоугольник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Прямоугольник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Прямоугольник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Скругленный прямоугольник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Скругленный прямоугольник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Прямоугольник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Прямоугольник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Прямоугольник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Прямоугольник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Прямоугольник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Прямоугольник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Заголовок 21"/>
          <p:cNvSpPr>
            <a:spLocks noGrp="1"/>
          </p:cNvSpPr>
          <p:nvPr>
            <p:ph type="title"/>
          </p:nvPr>
        </p:nvSpPr>
        <p:spPr>
          <a:xfrm>
            <a:off x="457200" y="1143000"/>
            <a:ext cx="8229600" cy="1066800"/>
          </a:xfrm>
          <a:prstGeom prst="rect">
            <a:avLst/>
          </a:prstGeom>
        </p:spPr>
        <p:txBody>
          <a:bodyPr vert="horz" anchor="ctr">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C99CFF75-F040-4E0B-9182-8871CCA17F3A}" type="datetimeFigureOut">
              <a:rPr lang="ru-RU" smtClean="0"/>
              <a:pPr/>
              <a:t>16.02.2018</a:t>
            </a:fld>
            <a:endParaRPr lang="ru-RU"/>
          </a:p>
        </p:txBody>
      </p:sp>
      <p:sp>
        <p:nvSpPr>
          <p:cNvPr id="3" name="Нижний колонтитул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ru-RU"/>
          </a:p>
        </p:txBody>
      </p:sp>
      <p:sp>
        <p:nvSpPr>
          <p:cNvPr id="23" name="Номер слайда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7E978516-34E4-4414-BA2E-64495ACF9D7C}"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image" Target="../media/image5.png"/><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sz="5400" b="1" dirty="0" smtClean="0"/>
              <a:t>Общие основы деловой корреспонденции. </a:t>
            </a:r>
            <a:r>
              <a:rPr lang="ru-RU" sz="5400" dirty="0" smtClean="0"/>
              <a:t>Деловые письма </a:t>
            </a:r>
            <a:endParaRPr lang="ru-RU" sz="5400" dirty="0"/>
          </a:p>
        </p:txBody>
      </p:sp>
      <p:sp>
        <p:nvSpPr>
          <p:cNvPr id="3" name="Подзаголовок 2"/>
          <p:cNvSpPr>
            <a:spLocks noGrp="1"/>
          </p:cNvSpPr>
          <p:nvPr>
            <p:ph type="subTitle" idx="1"/>
          </p:nvPr>
        </p:nvSpPr>
        <p:spPr>
          <a:xfrm>
            <a:off x="428596" y="4286256"/>
            <a:ext cx="4953000" cy="1752600"/>
          </a:xfrm>
        </p:spPr>
        <p:txBody>
          <a:bodyPr>
            <a:normAutofit/>
          </a:bodyPr>
          <a:lstStyle/>
          <a:p>
            <a:pPr algn="l"/>
            <a:r>
              <a:rPr lang="ru-RU" sz="2800" b="1" dirty="0" smtClean="0"/>
              <a:t>Лекция 6</a:t>
            </a:r>
            <a:endParaRPr lang="ru-RU" sz="28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normAutofit/>
          </a:bodyPr>
          <a:lstStyle/>
          <a:p>
            <a:r>
              <a:rPr lang="ru-RU" sz="2400" b="1" dirty="0" smtClean="0"/>
              <a:t>оформление </a:t>
            </a:r>
            <a:r>
              <a:rPr lang="ru-RU" sz="2400" b="1" dirty="0"/>
              <a:t>делового </a:t>
            </a:r>
            <a:r>
              <a:rPr lang="ru-RU" sz="2400" b="1" dirty="0" smtClean="0"/>
              <a:t>письма…</a:t>
            </a:r>
            <a:endParaRPr lang="ru-RU" sz="2400" b="1" dirty="0"/>
          </a:p>
        </p:txBody>
      </p:sp>
      <p:sp>
        <p:nvSpPr>
          <p:cNvPr id="67587" name="Rectangle 3"/>
          <p:cNvSpPr>
            <a:spLocks noGrp="1" noChangeArrowheads="1"/>
          </p:cNvSpPr>
          <p:nvPr>
            <p:ph type="body" sz="half" idx="1"/>
          </p:nvPr>
        </p:nvSpPr>
        <p:spPr>
          <a:xfrm>
            <a:off x="684213" y="1412875"/>
            <a:ext cx="7775575" cy="4718050"/>
          </a:xfrm>
        </p:spPr>
        <p:txBody>
          <a:bodyPr/>
          <a:lstStyle/>
          <a:p>
            <a:pPr marL="0" indent="0" algn="just"/>
            <a:r>
              <a:rPr lang="ru-RU" sz="2800" dirty="0"/>
              <a:t>Письмо оформляют, как минимум в 2-х экземплярах. </a:t>
            </a:r>
            <a:endParaRPr lang="ru-RU" sz="2800" dirty="0" smtClean="0"/>
          </a:p>
          <a:p>
            <a:pPr marL="0" indent="0" algn="just"/>
            <a:r>
              <a:rPr lang="ru-RU" sz="2800" dirty="0" smtClean="0"/>
              <a:t>Первый </a:t>
            </a:r>
            <a:r>
              <a:rPr lang="ru-RU" sz="2800" dirty="0"/>
              <a:t>экземпляр  составляют на бланке и отсылают адресату, второй (его называют копией) печатается на чистом листе бумаги и подшивается в дело как свидетельство выполненной работы.</a:t>
            </a:r>
          </a:p>
          <a:p>
            <a:pPr marL="0" indent="0" algn="just">
              <a:buFont typeface="Wingdings" pitchFamily="2" charset="2"/>
              <a:buNone/>
            </a:pPr>
            <a:endParaRPr lang="ru-RU" sz="2800" dirty="0"/>
          </a:p>
          <a:p>
            <a:pPr marL="0" indent="0" algn="ctr">
              <a:buFont typeface="Wingdings" pitchFamily="2" charset="2"/>
              <a:buNone/>
            </a:pPr>
            <a:r>
              <a:rPr lang="ru-RU" sz="2600" dirty="0"/>
              <a:t>Норма делового общения – </a:t>
            </a:r>
          </a:p>
          <a:p>
            <a:pPr marL="0" indent="0" algn="ctr">
              <a:buFont typeface="Wingdings" pitchFamily="2" charset="2"/>
              <a:buNone/>
            </a:pPr>
            <a:r>
              <a:rPr lang="ru-RU" sz="2600" dirty="0"/>
              <a:t>своевременность ответа.</a:t>
            </a:r>
          </a:p>
          <a:p>
            <a:pPr marL="0" indent="0" algn="just">
              <a:buFont typeface="Wingdings" pitchFamily="2" charset="2"/>
              <a:buNone/>
            </a:pPr>
            <a:endParaRPr lang="ru-RU" sz="2800" dirty="0"/>
          </a:p>
        </p:txBody>
      </p:sp>
      <p:pic>
        <p:nvPicPr>
          <p:cNvPr id="67588" name="Picture 4" descr="MCj02971610000[1]"/>
          <p:cNvPicPr>
            <a:picLocks noGrp="1" noChangeAspect="1" noChangeArrowheads="1"/>
          </p:cNvPicPr>
          <p:nvPr>
            <p:ph sz="half" idx="2"/>
          </p:nvPr>
        </p:nvPicPr>
        <p:blipFill>
          <a:blip r:embed="rId2"/>
          <a:srcRect/>
          <a:stretch>
            <a:fillRect/>
          </a:stretch>
        </p:blipFill>
        <p:spPr>
          <a:xfrm>
            <a:off x="6659563" y="4365625"/>
            <a:ext cx="2030412" cy="1898650"/>
          </a:xfrm>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withEffect">
                                  <p:stCondLst>
                                    <p:cond delay="0"/>
                                  </p:stCondLst>
                                  <p:childTnLst>
                                    <p:set>
                                      <p:cBhvr>
                                        <p:cTn id="6" dur="1" fill="hold">
                                          <p:stCondLst>
                                            <p:cond delay="0"/>
                                          </p:stCondLst>
                                        </p:cTn>
                                        <p:tgtEl>
                                          <p:spTgt spid="67588"/>
                                        </p:tgtEl>
                                        <p:attrNameLst>
                                          <p:attrName>style.visibility</p:attrName>
                                        </p:attrNameLst>
                                      </p:cBhvr>
                                      <p:to>
                                        <p:strVal val="visible"/>
                                      </p:to>
                                    </p:set>
                                    <p:animEffect transition="in" filter="wipe(down)">
                                      <p:cBhvr>
                                        <p:cTn id="7" dur="500"/>
                                        <p:tgtEl>
                                          <p:spTgt spid="675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5720" y="714356"/>
            <a:ext cx="8229600" cy="1066800"/>
          </a:xfrm>
        </p:spPr>
        <p:txBody>
          <a:bodyPr>
            <a:normAutofit fontScale="90000"/>
          </a:bodyPr>
          <a:lstStyle/>
          <a:p>
            <a:r>
              <a:rPr lang="ru-RU" b="1" dirty="0" smtClean="0"/>
              <a:t>Письмо должно имеет реквизиты:</a:t>
            </a:r>
            <a:br>
              <a:rPr lang="ru-RU" b="1" dirty="0" smtClean="0"/>
            </a:br>
            <a:endParaRPr lang="ru-RU" b="1" dirty="0"/>
          </a:p>
        </p:txBody>
      </p:sp>
      <p:sp>
        <p:nvSpPr>
          <p:cNvPr id="3" name="Содержимое 2"/>
          <p:cNvSpPr>
            <a:spLocks noGrp="1"/>
          </p:cNvSpPr>
          <p:nvPr>
            <p:ph idx="1"/>
          </p:nvPr>
        </p:nvSpPr>
        <p:spPr>
          <a:xfrm>
            <a:off x="428596" y="1571612"/>
            <a:ext cx="8229600" cy="4929222"/>
          </a:xfrm>
        </p:spPr>
        <p:txBody>
          <a:bodyPr>
            <a:normAutofit fontScale="85000" lnSpcReduction="10000"/>
          </a:bodyPr>
          <a:lstStyle/>
          <a:p>
            <a:r>
              <a:rPr lang="ru-RU" sz="2600" dirty="0" smtClean="0"/>
              <a:t>Наименование организации и ее справочные данные; </a:t>
            </a:r>
          </a:p>
          <a:p>
            <a:r>
              <a:rPr lang="ru-RU" sz="2600" dirty="0" smtClean="0"/>
              <a:t>дата, регистрационный номер;</a:t>
            </a:r>
          </a:p>
          <a:p>
            <a:r>
              <a:rPr lang="ru-RU" sz="2600" dirty="0" smtClean="0"/>
              <a:t>ссылка на дату и номер полученного письма (в письмах-ответах); </a:t>
            </a:r>
          </a:p>
          <a:p>
            <a:r>
              <a:rPr lang="ru-RU" sz="2600" dirty="0" smtClean="0"/>
              <a:t>адресат; </a:t>
            </a:r>
          </a:p>
          <a:p>
            <a:r>
              <a:rPr lang="ru-RU" sz="2600" dirty="0" smtClean="0"/>
              <a:t>заголовок  к тексту (отвечающий на вопрос "о чем?"); </a:t>
            </a:r>
          </a:p>
          <a:p>
            <a:r>
              <a:rPr lang="ru-RU" sz="2600" dirty="0" smtClean="0"/>
              <a:t>текст; </a:t>
            </a:r>
          </a:p>
          <a:p>
            <a:r>
              <a:rPr lang="ru-RU" sz="2600" dirty="0" smtClean="0"/>
              <a:t>отметка о наличии приложений; </a:t>
            </a:r>
          </a:p>
          <a:p>
            <a:r>
              <a:rPr lang="ru-RU" sz="2600" dirty="0" smtClean="0"/>
              <a:t>подпись; </a:t>
            </a:r>
          </a:p>
          <a:p>
            <a:r>
              <a:rPr lang="ru-RU" sz="2600" dirty="0" smtClean="0"/>
              <a:t>отметка об исполнителе. </a:t>
            </a:r>
          </a:p>
          <a:p>
            <a:pPr>
              <a:buNone/>
            </a:pPr>
            <a:r>
              <a:rPr lang="ru-RU" dirty="0" smtClean="0"/>
              <a:t>      </a:t>
            </a:r>
          </a:p>
          <a:p>
            <a:endParaRPr lang="ru-RU" dirty="0" smtClean="0"/>
          </a:p>
          <a:p>
            <a:r>
              <a:rPr lang="ru-RU" dirty="0" smtClean="0"/>
              <a:t>В письмах название вида документа не указывается, за исключением гарантийного письма. </a:t>
            </a:r>
          </a:p>
          <a:p>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285720" y="428604"/>
            <a:ext cx="8229600" cy="785818"/>
          </a:xfrm>
        </p:spPr>
        <p:txBody>
          <a:bodyPr>
            <a:normAutofit fontScale="90000"/>
          </a:bodyPr>
          <a:lstStyle/>
          <a:p>
            <a:r>
              <a:rPr lang="ru-RU" sz="3800" b="1" dirty="0"/>
              <a:t>Специфика делового стиля письма:</a:t>
            </a:r>
          </a:p>
        </p:txBody>
      </p:sp>
      <p:sp>
        <p:nvSpPr>
          <p:cNvPr id="21507" name="Rectangle 3"/>
          <p:cNvSpPr>
            <a:spLocks noGrp="1" noChangeArrowheads="1"/>
          </p:cNvSpPr>
          <p:nvPr>
            <p:ph type="body" idx="1"/>
          </p:nvPr>
        </p:nvSpPr>
        <p:spPr>
          <a:xfrm>
            <a:off x="285720" y="1357299"/>
            <a:ext cx="8643998" cy="5286412"/>
          </a:xfrm>
        </p:spPr>
        <p:txBody>
          <a:bodyPr>
            <a:normAutofit lnSpcReduction="10000"/>
          </a:bodyPr>
          <a:lstStyle/>
          <a:p>
            <a:pPr marL="0" indent="0" algn="just">
              <a:buFont typeface="Wingdings" pitchFamily="2" charset="2"/>
              <a:buNone/>
            </a:pPr>
            <a:r>
              <a:rPr lang="ru-RU" sz="2600" dirty="0"/>
              <a:t>Основными чертами </a:t>
            </a:r>
            <a:r>
              <a:rPr lang="ru-RU" sz="2600" dirty="0" smtClean="0"/>
              <a:t>официально–делового </a:t>
            </a:r>
            <a:r>
              <a:rPr lang="ru-RU" sz="2600" dirty="0"/>
              <a:t>стиля считаются:</a:t>
            </a:r>
          </a:p>
          <a:p>
            <a:pPr marL="0" indent="0" algn="just"/>
            <a:r>
              <a:rPr lang="ru-RU" sz="2600" dirty="0"/>
              <a:t> </a:t>
            </a:r>
            <a:r>
              <a:rPr lang="ru-RU" sz="2400" dirty="0"/>
              <a:t>Нейтральный тон изложения</a:t>
            </a:r>
          </a:p>
          <a:p>
            <a:pPr marL="0" indent="0" algn="just"/>
            <a:r>
              <a:rPr lang="ru-RU" sz="2400" dirty="0" smtClean="0"/>
              <a:t> Лаконичность </a:t>
            </a:r>
            <a:r>
              <a:rPr lang="ru-RU" sz="2400" dirty="0"/>
              <a:t>и кратность текста</a:t>
            </a:r>
          </a:p>
          <a:p>
            <a:pPr marL="0" indent="0" algn="just"/>
            <a:r>
              <a:rPr lang="ru-RU" sz="2400" dirty="0" smtClean="0"/>
              <a:t> Точность </a:t>
            </a:r>
            <a:r>
              <a:rPr lang="ru-RU" sz="2400" dirty="0"/>
              <a:t>(однозначность понимания и содержания) и ясность выражения мысли</a:t>
            </a:r>
          </a:p>
          <a:p>
            <a:pPr marL="0" indent="0" algn="just"/>
            <a:endParaRPr lang="ru-RU" sz="2600" dirty="0" smtClean="0"/>
          </a:p>
          <a:p>
            <a:pPr marL="0" indent="0" algn="just"/>
            <a:r>
              <a:rPr lang="ru-RU" sz="2600" dirty="0" smtClean="0"/>
              <a:t>Стиль </a:t>
            </a:r>
            <a:r>
              <a:rPr lang="ru-RU" sz="2600" dirty="0"/>
              <a:t>письма отличается частым употреблением отглагольных существительных, отыменных предлогов </a:t>
            </a:r>
            <a:r>
              <a:rPr lang="ru-RU" sz="2600" i="1" dirty="0">
                <a:solidFill>
                  <a:srgbClr val="FF0000"/>
                </a:solidFill>
              </a:rPr>
              <a:t>(на основании, в отношении, в соответствии с, в силу, в целях, за счет.. </a:t>
            </a:r>
            <a:r>
              <a:rPr lang="ru-RU" sz="2600" i="1" dirty="0"/>
              <a:t>), </a:t>
            </a:r>
            <a:r>
              <a:rPr lang="ru-RU" sz="2600" dirty="0"/>
              <a:t>сложных союзов </a:t>
            </a:r>
            <a:r>
              <a:rPr lang="ru-RU" sz="2600" i="1" dirty="0"/>
              <a:t>(</a:t>
            </a:r>
            <a:r>
              <a:rPr lang="ru-RU" sz="2600" i="1" dirty="0">
                <a:solidFill>
                  <a:srgbClr val="FF0000"/>
                </a:solidFill>
              </a:rPr>
              <a:t>вследствие того, что, ввиду того что, в силу того что,.. </a:t>
            </a:r>
            <a:r>
              <a:rPr lang="ru-RU" sz="2600" i="1" dirty="0"/>
              <a:t>)</a:t>
            </a:r>
          </a:p>
          <a:p>
            <a:pPr marL="0" indent="0" algn="just">
              <a:buFont typeface="Wingdings" pitchFamily="2" charset="2"/>
              <a:buNone/>
            </a:pPr>
            <a:endParaRPr lang="ru-RU" sz="2600" i="1" dirty="0"/>
          </a:p>
          <a:p>
            <a:pPr marL="0" indent="0" algn="just">
              <a:buFont typeface="Wingdings" pitchFamily="2" charset="2"/>
              <a:buNone/>
            </a:pPr>
            <a:endParaRPr lang="ru-RU" sz="26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785794"/>
            <a:ext cx="8229600" cy="1214446"/>
          </a:xfrm>
        </p:spPr>
        <p:txBody>
          <a:bodyPr>
            <a:normAutofit fontScale="90000"/>
          </a:bodyPr>
          <a:lstStyle/>
          <a:p>
            <a:r>
              <a:rPr lang="ru-RU" b="1" dirty="0" smtClean="0"/>
              <a:t>В переписке используется следующие формы изложения:</a:t>
            </a:r>
            <a:br>
              <a:rPr lang="ru-RU" b="1" dirty="0" smtClean="0"/>
            </a:br>
            <a:endParaRPr lang="ru-RU" b="1" dirty="0"/>
          </a:p>
        </p:txBody>
      </p:sp>
      <p:sp>
        <p:nvSpPr>
          <p:cNvPr id="3" name="Содержимое 2"/>
          <p:cNvSpPr>
            <a:spLocks noGrp="1"/>
          </p:cNvSpPr>
          <p:nvPr>
            <p:ph idx="1"/>
          </p:nvPr>
        </p:nvSpPr>
        <p:spPr>
          <a:xfrm>
            <a:off x="457200" y="1928802"/>
            <a:ext cx="8229600" cy="4645734"/>
          </a:xfrm>
        </p:spPr>
        <p:txBody>
          <a:bodyPr>
            <a:normAutofit/>
          </a:bodyPr>
          <a:lstStyle/>
          <a:p>
            <a:pPr lvl="1"/>
            <a:r>
              <a:rPr lang="ru-RU" sz="2800" dirty="0" smtClean="0"/>
              <a:t>от первого лица единственного числа </a:t>
            </a:r>
            <a:r>
              <a:rPr lang="ru-RU" sz="2800" b="1" dirty="0" smtClean="0"/>
              <a:t>(прошу);</a:t>
            </a:r>
          </a:p>
          <a:p>
            <a:pPr lvl="1"/>
            <a:r>
              <a:rPr lang="ru-RU" sz="2800" dirty="0" smtClean="0"/>
              <a:t>от первого лица множественного числа </a:t>
            </a:r>
            <a:r>
              <a:rPr lang="ru-RU" sz="2800" b="1" dirty="0" smtClean="0"/>
              <a:t>(просим);</a:t>
            </a:r>
          </a:p>
          <a:p>
            <a:pPr lvl="1"/>
            <a:r>
              <a:rPr lang="ru-RU" sz="2800" dirty="0" smtClean="0"/>
              <a:t>от третьего лица единственного числа </a:t>
            </a:r>
            <a:r>
              <a:rPr lang="ru-RU" sz="2800" b="1" dirty="0" smtClean="0"/>
              <a:t>(организация просит</a:t>
            </a:r>
            <a:r>
              <a:rPr lang="ru-RU" sz="2800" dirty="0" smtClean="0"/>
              <a:t>);</a:t>
            </a:r>
          </a:p>
          <a:p>
            <a:pPr lvl="1"/>
            <a:r>
              <a:rPr lang="ru-RU" sz="2800" dirty="0" smtClean="0"/>
              <a:t>от третьего лица множественного лица        (</a:t>
            </a:r>
            <a:r>
              <a:rPr lang="ru-RU" sz="2800" b="1" i="1" dirty="0" smtClean="0">
                <a:solidFill>
                  <a:srgbClr val="FF0000"/>
                </a:solidFill>
              </a:rPr>
              <a:t>Совет директоров </a:t>
            </a:r>
            <a:r>
              <a:rPr lang="ru-RU" sz="2800" i="1" dirty="0" smtClean="0">
                <a:solidFill>
                  <a:srgbClr val="FF0000"/>
                </a:solidFill>
              </a:rPr>
              <a:t>и  </a:t>
            </a:r>
            <a:r>
              <a:rPr lang="ru-RU" sz="2800" b="1" dirty="0" smtClean="0"/>
              <a:t>трудовой коллектив просят);</a:t>
            </a:r>
          </a:p>
          <a:p>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0" y="277813"/>
            <a:ext cx="8858280" cy="774700"/>
          </a:xfrm>
        </p:spPr>
        <p:txBody>
          <a:bodyPr>
            <a:normAutofit/>
          </a:bodyPr>
          <a:lstStyle/>
          <a:p>
            <a:r>
              <a:rPr lang="ru-RU" sz="3100" b="1" dirty="0"/>
              <a:t>Специфика делового стиля письма</a:t>
            </a:r>
            <a:r>
              <a:rPr lang="ru-RU" sz="3800" b="1" dirty="0"/>
              <a:t>:</a:t>
            </a:r>
          </a:p>
        </p:txBody>
      </p:sp>
      <p:sp>
        <p:nvSpPr>
          <p:cNvPr id="22531" name="Rectangle 3"/>
          <p:cNvSpPr>
            <a:spLocks noGrp="1" noChangeArrowheads="1"/>
          </p:cNvSpPr>
          <p:nvPr>
            <p:ph type="body" idx="1"/>
          </p:nvPr>
        </p:nvSpPr>
        <p:spPr>
          <a:xfrm>
            <a:off x="0" y="1125538"/>
            <a:ext cx="8929717" cy="5005387"/>
          </a:xfrm>
        </p:spPr>
        <p:txBody>
          <a:bodyPr/>
          <a:lstStyle/>
          <a:p>
            <a:pPr marL="0" indent="0" algn="just"/>
            <a:r>
              <a:rPr lang="ru-RU" dirty="0" smtClean="0"/>
              <a:t> Если </a:t>
            </a:r>
            <a:r>
              <a:rPr lang="ru-RU" dirty="0"/>
              <a:t>в деловом письме автор документа – лицо юридическое, то действия передаются от третьего лица единственного числа: (</a:t>
            </a:r>
            <a:r>
              <a:rPr lang="ru-RU" i="1" dirty="0">
                <a:solidFill>
                  <a:srgbClr val="FF0000"/>
                </a:solidFill>
              </a:rPr>
              <a:t>предприятие гарантирует, не возражает, предлагает</a:t>
            </a:r>
            <a:r>
              <a:rPr lang="ru-RU" i="1" dirty="0" smtClean="0">
                <a:solidFill>
                  <a:srgbClr val="FF0000"/>
                </a:solidFill>
              </a:rPr>
              <a:t>..)</a:t>
            </a:r>
          </a:p>
          <a:p>
            <a:pPr marL="0" indent="0" algn="just">
              <a:buNone/>
            </a:pPr>
            <a:endParaRPr lang="ru-RU" i="1" dirty="0"/>
          </a:p>
          <a:p>
            <a:pPr marL="0" indent="0" algn="just"/>
            <a:r>
              <a:rPr lang="ru-RU" dirty="0" smtClean="0"/>
              <a:t>  От </a:t>
            </a:r>
            <a:r>
              <a:rPr lang="ru-RU" dirty="0"/>
              <a:t>третьего лица множественного числа: </a:t>
            </a:r>
            <a:r>
              <a:rPr lang="ru-RU" i="1" dirty="0">
                <a:solidFill>
                  <a:srgbClr val="FF0000"/>
                </a:solidFill>
              </a:rPr>
              <a:t>Совет директоров, администрация учреждения убедительно просят</a:t>
            </a:r>
            <a:r>
              <a:rPr lang="ru-RU" i="1" dirty="0" smtClean="0">
                <a:solidFill>
                  <a:srgbClr val="FF0000"/>
                </a:solidFill>
              </a:rPr>
              <a:t>..</a:t>
            </a:r>
          </a:p>
          <a:p>
            <a:pPr marL="0" indent="0" algn="just">
              <a:buNone/>
            </a:pPr>
            <a:endParaRPr lang="ru-RU" i="1" dirty="0"/>
          </a:p>
          <a:p>
            <a:pPr marL="0" indent="0" algn="just"/>
            <a:r>
              <a:rPr lang="ru-RU" dirty="0"/>
              <a:t>От первого лица множественного числа: </a:t>
            </a:r>
            <a:r>
              <a:rPr lang="ru-RU" i="1" dirty="0">
                <a:solidFill>
                  <a:srgbClr val="FF0000"/>
                </a:solidFill>
              </a:rPr>
              <a:t>просим, сообщаем, подтверждаем..</a:t>
            </a:r>
            <a:endParaRPr lang="ru-RU" dirty="0">
              <a:solidFill>
                <a:srgbClr val="FF0000"/>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643050"/>
            <a:ext cx="8229600" cy="4931486"/>
          </a:xfrm>
        </p:spPr>
        <p:txBody>
          <a:bodyPr/>
          <a:lstStyle/>
          <a:p>
            <a:r>
              <a:rPr lang="ru-RU" dirty="0" smtClean="0"/>
              <a:t>В деловой переписке принята форма изложения текста от </a:t>
            </a:r>
            <a:r>
              <a:rPr lang="ru-RU" b="1" dirty="0" smtClean="0"/>
              <a:t>первого лица множественного числа </a:t>
            </a:r>
            <a:r>
              <a:rPr lang="ru-RU" dirty="0" smtClean="0"/>
              <a:t>(просим, сообщаем, направляем, напоминаем, высылаем и т.д.), так как должностное лицо, подписавшее письмо, выступает от имени организации.  </a:t>
            </a:r>
          </a:p>
          <a:p>
            <a:endParaRPr lang="ru-RU"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142984"/>
            <a:ext cx="8229600" cy="5431552"/>
          </a:xfrm>
        </p:spPr>
        <p:txBody>
          <a:bodyPr>
            <a:normAutofit lnSpcReduction="10000"/>
          </a:bodyPr>
          <a:lstStyle/>
          <a:p>
            <a:r>
              <a:rPr lang="ru-RU" dirty="0" smtClean="0"/>
              <a:t>Письмо, оформленное на бланке формата </a:t>
            </a:r>
            <a:r>
              <a:rPr lang="ru-RU" b="1" dirty="0" smtClean="0"/>
              <a:t>А4</a:t>
            </a:r>
            <a:r>
              <a:rPr lang="ru-RU" dirty="0" smtClean="0"/>
              <a:t>, должно иметь заголовок к тексту, отвечающий на вопрос </a:t>
            </a:r>
            <a:r>
              <a:rPr lang="ru-RU" b="1" dirty="0" smtClean="0"/>
              <a:t>"О чем?": </a:t>
            </a:r>
          </a:p>
          <a:p>
            <a:pPr lvl="1"/>
            <a:r>
              <a:rPr lang="ru-RU" dirty="0" smtClean="0"/>
              <a:t>"О нарушении договорных обязательств", </a:t>
            </a:r>
          </a:p>
          <a:p>
            <a:pPr lvl="1"/>
            <a:r>
              <a:rPr lang="ru-RU" dirty="0" smtClean="0"/>
              <a:t>"Об оказании научно-технической помощи". </a:t>
            </a:r>
          </a:p>
          <a:p>
            <a:r>
              <a:rPr lang="ru-RU" dirty="0" smtClean="0"/>
              <a:t>На бланке форма </a:t>
            </a:r>
            <a:r>
              <a:rPr lang="ru-RU" b="1" dirty="0" smtClean="0"/>
              <a:t>А5 </a:t>
            </a:r>
            <a:r>
              <a:rPr lang="ru-RU" dirty="0" smtClean="0"/>
              <a:t>заголовок допускается не указывать. </a:t>
            </a:r>
          </a:p>
          <a:p>
            <a:pPr>
              <a:buNone/>
            </a:pPr>
            <a:endParaRPr lang="ru-RU" dirty="0" smtClean="0"/>
          </a:p>
          <a:p>
            <a:r>
              <a:rPr lang="ru-RU" dirty="0" smtClean="0"/>
              <a:t>В практику деловой переписки прочно вошло обращение к адресату. </a:t>
            </a:r>
          </a:p>
          <a:p>
            <a:pPr lvl="1"/>
            <a:r>
              <a:rPr lang="ru-RU" dirty="0" smtClean="0"/>
              <a:t>Обычно используется либо обращение "господа", либо добавление к имени и отчеству определения "уважаемый". </a:t>
            </a:r>
          </a:p>
          <a:p>
            <a:endParaRPr lang="ru-RU"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000108"/>
            <a:ext cx="8229600" cy="5574428"/>
          </a:xfrm>
        </p:spPr>
        <p:txBody>
          <a:bodyPr>
            <a:normAutofit/>
          </a:bodyPr>
          <a:lstStyle/>
          <a:p>
            <a:r>
              <a:rPr lang="ru-RU" dirty="0" smtClean="0"/>
              <a:t>Письма </a:t>
            </a:r>
            <a:r>
              <a:rPr lang="ru-RU" b="1" dirty="0" smtClean="0"/>
              <a:t>визируются</a:t>
            </a:r>
            <a:r>
              <a:rPr lang="ru-RU" dirty="0" smtClean="0"/>
              <a:t> составителем, руководителем подразделения-автора, при необходимости – руководителями заинтересованных структурных подразделений, а также заместителем руководителя организации, курирующим направление, если письмо подписывает руководитель организации. </a:t>
            </a:r>
          </a:p>
          <a:p>
            <a:r>
              <a:rPr lang="ru-RU" dirty="0" smtClean="0"/>
              <a:t>Визируются письма на втором экземпляре, остающемся в организации.  </a:t>
            </a:r>
          </a:p>
          <a:p>
            <a:endParaRPr lang="ru-RU"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000108"/>
            <a:ext cx="8229600" cy="5574428"/>
          </a:xfrm>
        </p:spPr>
        <p:txBody>
          <a:bodyPr>
            <a:normAutofit fontScale="92500"/>
          </a:bodyPr>
          <a:lstStyle/>
          <a:p>
            <a:r>
              <a:rPr lang="ru-RU" dirty="0" smtClean="0"/>
              <a:t>Письма </a:t>
            </a:r>
            <a:r>
              <a:rPr lang="ru-RU" b="1" dirty="0" smtClean="0"/>
              <a:t>подписываются</a:t>
            </a:r>
            <a:r>
              <a:rPr lang="ru-RU" dirty="0" smtClean="0"/>
              <a:t> руководителем организации, его заместителями в рамках предоставленной им компетенции, а также руководителями самостоятельных структурных подразделений, если им предоставлено это право.  </a:t>
            </a:r>
          </a:p>
          <a:p>
            <a:r>
              <a:rPr lang="ru-RU" dirty="0" smtClean="0"/>
              <a:t>Письмо должно иметь </a:t>
            </a:r>
            <a:r>
              <a:rPr lang="ru-RU" b="1" dirty="0" smtClean="0"/>
              <a:t>отметку об исполнителе</a:t>
            </a:r>
            <a:r>
              <a:rPr lang="ru-RU" dirty="0" smtClean="0"/>
              <a:t>, которая проставляется в нижней части листа, под подписью руководителя.  </a:t>
            </a:r>
          </a:p>
          <a:p>
            <a:r>
              <a:rPr lang="ru-RU" dirty="0" smtClean="0"/>
              <a:t>Вносить какие-либо исправления или добавления в подписанные письма не разрешается. </a:t>
            </a:r>
          </a:p>
          <a:p>
            <a:r>
              <a:rPr lang="ru-RU" b="1" dirty="0" smtClean="0"/>
              <a:t>Датой письма </a:t>
            </a:r>
            <a:r>
              <a:rPr lang="ru-RU" dirty="0" smtClean="0"/>
              <a:t>является дата его подписания. </a:t>
            </a:r>
            <a:endParaRPr lang="ru-RU"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714356"/>
            <a:ext cx="8372476" cy="1066800"/>
          </a:xfrm>
        </p:spPr>
        <p:txBody>
          <a:bodyPr>
            <a:normAutofit fontScale="90000"/>
          </a:bodyPr>
          <a:lstStyle/>
          <a:p>
            <a:r>
              <a:rPr lang="ru-RU" b="1" dirty="0" smtClean="0"/>
              <a:t>По характеру информации письма имеют много разновидностей:</a:t>
            </a:r>
            <a:endParaRPr lang="ru-RU" b="1" dirty="0"/>
          </a:p>
        </p:txBody>
      </p:sp>
      <p:sp>
        <p:nvSpPr>
          <p:cNvPr id="3" name="Содержимое 2"/>
          <p:cNvSpPr>
            <a:spLocks noGrp="1"/>
          </p:cNvSpPr>
          <p:nvPr>
            <p:ph sz="half" idx="1"/>
          </p:nvPr>
        </p:nvSpPr>
        <p:spPr>
          <a:xfrm>
            <a:off x="214282" y="2249424"/>
            <a:ext cx="4281518" cy="4525963"/>
          </a:xfrm>
        </p:spPr>
        <p:txBody>
          <a:bodyPr>
            <a:normAutofit/>
          </a:bodyPr>
          <a:lstStyle/>
          <a:p>
            <a:r>
              <a:rPr lang="ru-RU" sz="2400" dirty="0" smtClean="0"/>
              <a:t>сопроводительное письмо; </a:t>
            </a:r>
          </a:p>
          <a:p>
            <a:pPr lvl="0"/>
            <a:r>
              <a:rPr lang="ru-RU" sz="2400" dirty="0" smtClean="0"/>
              <a:t>письмо-просьба; </a:t>
            </a:r>
          </a:p>
          <a:p>
            <a:pPr lvl="0"/>
            <a:r>
              <a:rPr lang="ru-RU" sz="2400" dirty="0" smtClean="0"/>
              <a:t>письмо-запрос; </a:t>
            </a:r>
          </a:p>
          <a:p>
            <a:pPr lvl="0"/>
            <a:r>
              <a:rPr lang="ru-RU" sz="2400" dirty="0" smtClean="0"/>
              <a:t>письмо-ответ; </a:t>
            </a:r>
          </a:p>
          <a:p>
            <a:pPr lvl="0"/>
            <a:r>
              <a:rPr lang="ru-RU" sz="2400" dirty="0" smtClean="0"/>
              <a:t>письмо-сообщение; </a:t>
            </a:r>
          </a:p>
          <a:p>
            <a:pPr lvl="0"/>
            <a:r>
              <a:rPr lang="ru-RU" sz="2400" dirty="0" smtClean="0"/>
              <a:t>письмо-подтверждение; </a:t>
            </a:r>
          </a:p>
          <a:p>
            <a:pPr lvl="0"/>
            <a:r>
              <a:rPr lang="ru-RU" sz="2400" dirty="0" smtClean="0"/>
              <a:t>информационное письмо; </a:t>
            </a:r>
          </a:p>
          <a:p>
            <a:pPr lvl="0">
              <a:buNone/>
            </a:pPr>
            <a:r>
              <a:rPr lang="ru-RU" dirty="0" smtClean="0"/>
              <a:t> </a:t>
            </a:r>
            <a:endParaRPr lang="ru-RU" dirty="0"/>
          </a:p>
        </p:txBody>
      </p:sp>
      <p:sp>
        <p:nvSpPr>
          <p:cNvPr id="4" name="Содержимое 3"/>
          <p:cNvSpPr>
            <a:spLocks noGrp="1"/>
          </p:cNvSpPr>
          <p:nvPr>
            <p:ph sz="half" idx="2"/>
          </p:nvPr>
        </p:nvSpPr>
        <p:spPr>
          <a:xfrm>
            <a:off x="4648200" y="2249424"/>
            <a:ext cx="4281518" cy="4525963"/>
          </a:xfrm>
        </p:spPr>
        <p:txBody>
          <a:bodyPr>
            <a:normAutofit/>
          </a:bodyPr>
          <a:lstStyle/>
          <a:p>
            <a:pPr lvl="0"/>
            <a:r>
              <a:rPr lang="ru-RU" sz="2400" dirty="0" smtClean="0"/>
              <a:t>гарантийное письмо; </a:t>
            </a:r>
          </a:p>
          <a:p>
            <a:pPr lvl="0"/>
            <a:r>
              <a:rPr lang="ru-RU" sz="2400" dirty="0" smtClean="0"/>
              <a:t>письмо-извещение; </a:t>
            </a:r>
          </a:p>
          <a:p>
            <a:pPr lvl="0"/>
            <a:r>
              <a:rPr lang="ru-RU" sz="2400" dirty="0" smtClean="0"/>
              <a:t>письмо-приглашение; </a:t>
            </a:r>
          </a:p>
          <a:p>
            <a:pPr lvl="0"/>
            <a:r>
              <a:rPr lang="ru-RU" sz="2400" dirty="0" smtClean="0"/>
              <a:t>письмо-предложение; </a:t>
            </a:r>
          </a:p>
          <a:p>
            <a:pPr lvl="0"/>
            <a:r>
              <a:rPr lang="ru-RU" sz="2400" dirty="0" smtClean="0"/>
              <a:t>письмо-напоминание; </a:t>
            </a:r>
          </a:p>
          <a:p>
            <a:pPr lvl="0"/>
            <a:r>
              <a:rPr lang="ru-RU" sz="2400" dirty="0" smtClean="0"/>
              <a:t>письмо-требование; </a:t>
            </a:r>
          </a:p>
          <a:p>
            <a:pPr lvl="0"/>
            <a:r>
              <a:rPr lang="ru-RU" sz="2400" dirty="0" smtClean="0"/>
              <a:t>письмо-благодарность; </a:t>
            </a:r>
          </a:p>
          <a:p>
            <a:pPr lvl="0"/>
            <a:r>
              <a:rPr lang="ru-RU" sz="2400" dirty="0" smtClean="0"/>
              <a:t>письмо-поздравление.</a:t>
            </a:r>
            <a:endParaRPr lang="ru-RU"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ln>
            <a:solidFill>
              <a:srgbClr val="FF0000"/>
            </a:solidFill>
          </a:ln>
        </p:spPr>
        <p:txBody>
          <a:bodyPr/>
          <a:lstStyle/>
          <a:p>
            <a:r>
              <a:rPr lang="ru-RU" b="1" dirty="0" smtClean="0"/>
              <a:t>Цель: </a:t>
            </a:r>
            <a:endParaRPr lang="ru-RU" b="1" dirty="0"/>
          </a:p>
        </p:txBody>
      </p:sp>
      <p:sp>
        <p:nvSpPr>
          <p:cNvPr id="3" name="Содержимое 2"/>
          <p:cNvSpPr>
            <a:spLocks noGrp="1"/>
          </p:cNvSpPr>
          <p:nvPr>
            <p:ph idx="1"/>
          </p:nvPr>
        </p:nvSpPr>
        <p:spPr>
          <a:xfrm>
            <a:off x="457200" y="2249424"/>
            <a:ext cx="8229600" cy="2187688"/>
          </a:xfrm>
          <a:ln>
            <a:solidFill>
              <a:srgbClr val="FF0000"/>
            </a:solidFill>
          </a:ln>
        </p:spPr>
        <p:txBody>
          <a:bodyPr/>
          <a:lstStyle/>
          <a:p>
            <a:r>
              <a:rPr lang="ru-RU" dirty="0" smtClean="0"/>
              <a:t>изучение особенностей составления и оформления служебных документов; знакомство с особенностями языка и стиля служебных документов.</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3"/>
          <p:cNvSpPr>
            <a:spLocks noGrp="1" noChangeArrowheads="1"/>
          </p:cNvSpPr>
          <p:nvPr>
            <p:ph type="body" idx="1"/>
          </p:nvPr>
        </p:nvSpPr>
        <p:spPr>
          <a:xfrm>
            <a:off x="285720" y="476250"/>
            <a:ext cx="8715436" cy="6024584"/>
          </a:xfrm>
        </p:spPr>
        <p:txBody>
          <a:bodyPr/>
          <a:lstStyle/>
          <a:p>
            <a:pPr marL="0" indent="0">
              <a:lnSpc>
                <a:spcPct val="90000"/>
              </a:lnSpc>
              <a:buFont typeface="Wingdings" pitchFamily="2" charset="2"/>
              <a:buNone/>
            </a:pPr>
            <a:r>
              <a:rPr lang="ru-RU" sz="3200" b="1" dirty="0">
                <a:solidFill>
                  <a:schemeClr val="tx1">
                    <a:lumMod val="65000"/>
                    <a:lumOff val="35000"/>
                  </a:schemeClr>
                </a:solidFill>
                <a:latin typeface="Garamond" pitchFamily="18" charset="0"/>
              </a:rPr>
              <a:t>Примеры писем:</a:t>
            </a:r>
          </a:p>
          <a:p>
            <a:pPr marL="0" indent="0">
              <a:lnSpc>
                <a:spcPct val="90000"/>
              </a:lnSpc>
              <a:buFont typeface="Wingdings" pitchFamily="2" charset="2"/>
              <a:buNone/>
            </a:pPr>
            <a:r>
              <a:rPr lang="ru-RU" sz="2700" b="1" dirty="0">
                <a:solidFill>
                  <a:schemeClr val="accent2"/>
                </a:solidFill>
                <a:latin typeface="Garamond" pitchFamily="18" charset="0"/>
              </a:rPr>
              <a:t>Позитивный ответ на письмо с предложением о сотрудничестве</a:t>
            </a:r>
          </a:p>
          <a:p>
            <a:pPr marL="0" indent="0">
              <a:lnSpc>
                <a:spcPct val="90000"/>
              </a:lnSpc>
              <a:buFont typeface="Wingdings" pitchFamily="2" charset="2"/>
              <a:buNone/>
            </a:pPr>
            <a:r>
              <a:rPr lang="ru-RU" sz="2000" dirty="0"/>
              <a:t>Если Вы пишете положительный или нейтральный ответ на письмо-предложение, план письма должен быть таким:</a:t>
            </a:r>
            <a:endParaRPr lang="ru-RU" sz="2000" b="1" dirty="0"/>
          </a:p>
          <a:p>
            <a:pPr marL="0" indent="0">
              <a:lnSpc>
                <a:spcPct val="90000"/>
              </a:lnSpc>
              <a:buFont typeface="Wingdings" pitchFamily="2" charset="2"/>
              <a:buNone/>
            </a:pPr>
            <a:endParaRPr lang="ru-RU" sz="2000" b="1" dirty="0" smtClean="0"/>
          </a:p>
          <a:p>
            <a:pPr marL="0" indent="0">
              <a:lnSpc>
                <a:spcPct val="90000"/>
              </a:lnSpc>
              <a:buFont typeface="Wingdings" pitchFamily="2" charset="2"/>
              <a:buNone/>
            </a:pPr>
            <a:r>
              <a:rPr lang="ru-RU" sz="2000" b="1" dirty="0" smtClean="0"/>
              <a:t>План </a:t>
            </a:r>
            <a:r>
              <a:rPr lang="ru-RU" sz="2000" b="1" dirty="0"/>
              <a:t>письма</a:t>
            </a:r>
          </a:p>
          <a:p>
            <a:pPr marL="0" indent="0">
              <a:lnSpc>
                <a:spcPct val="90000"/>
              </a:lnSpc>
            </a:pPr>
            <a:r>
              <a:rPr lang="ru-RU" sz="2000" dirty="0"/>
              <a:t>Поблагодарить за письмо-предложение, указав продукты, товары, услуги и пр., которые были предложены Вашему вниманию. </a:t>
            </a:r>
          </a:p>
          <a:p>
            <a:pPr marL="0" indent="0">
              <a:lnSpc>
                <a:spcPct val="90000"/>
              </a:lnSpc>
            </a:pPr>
            <a:r>
              <a:rPr lang="ru-RU" sz="2000" dirty="0"/>
              <a:t>Сообщить о положительных результатах экспертизы предложенных товаров, произведенных в Вашей компании. </a:t>
            </a:r>
          </a:p>
          <a:p>
            <a:pPr marL="0" indent="0">
              <a:lnSpc>
                <a:spcPct val="90000"/>
              </a:lnSpc>
            </a:pPr>
            <a:r>
              <a:rPr lang="ru-RU" sz="2000" dirty="0"/>
              <a:t>Перечислить вопросы, которые вы считаете важными для заключения контракта. </a:t>
            </a:r>
          </a:p>
          <a:p>
            <a:pPr marL="0" indent="0">
              <a:lnSpc>
                <a:spcPct val="90000"/>
              </a:lnSpc>
            </a:pPr>
            <a:r>
              <a:rPr lang="ru-RU" sz="2000" dirty="0"/>
              <a:t>Предложить встречу с Вашим потенциальным партнером для обсуждения деталей контракта. </a:t>
            </a:r>
          </a:p>
          <a:p>
            <a:pPr marL="0" indent="0">
              <a:lnSpc>
                <a:spcPct val="90000"/>
              </a:lnSpc>
            </a:pPr>
            <a:r>
              <a:rPr lang="ru-RU" sz="2000" dirty="0"/>
              <a:t>Выразить надежду на будущее взаимовыгодное сотрудничество. Закончить письмо стандартной фразой. </a:t>
            </a:r>
          </a:p>
          <a:p>
            <a:pPr marL="0" indent="0">
              <a:lnSpc>
                <a:spcPct val="90000"/>
              </a:lnSpc>
            </a:pPr>
            <a:r>
              <a:rPr lang="ru-RU" sz="2000" dirty="0"/>
              <a:t>Подпись, Ваше имя, должность.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Rectangle 3"/>
          <p:cNvSpPr>
            <a:spLocks noGrp="1" noChangeArrowheads="1"/>
          </p:cNvSpPr>
          <p:nvPr>
            <p:ph type="body" idx="1"/>
          </p:nvPr>
        </p:nvSpPr>
        <p:spPr>
          <a:xfrm>
            <a:off x="395288" y="260350"/>
            <a:ext cx="8291512" cy="5976938"/>
          </a:xfrm>
        </p:spPr>
        <p:txBody>
          <a:bodyPr>
            <a:normAutofit fontScale="92500" lnSpcReduction="10000"/>
          </a:bodyPr>
          <a:lstStyle/>
          <a:p>
            <a:pPr marL="0" indent="0">
              <a:buFont typeface="Wingdings" pitchFamily="2" charset="2"/>
              <a:buNone/>
            </a:pPr>
            <a:r>
              <a:rPr lang="ru-RU" sz="3200" b="1" dirty="0">
                <a:solidFill>
                  <a:schemeClr val="accent2"/>
                </a:solidFill>
                <a:latin typeface="Garamond" pitchFamily="18" charset="0"/>
              </a:rPr>
              <a:t> </a:t>
            </a:r>
            <a:endParaRPr lang="ru-RU" sz="3200" b="1" dirty="0" smtClean="0">
              <a:solidFill>
                <a:schemeClr val="accent2"/>
              </a:solidFill>
              <a:latin typeface="Garamond" pitchFamily="18" charset="0"/>
            </a:endParaRPr>
          </a:p>
          <a:p>
            <a:pPr marL="0" indent="0">
              <a:buFont typeface="Wingdings" pitchFamily="2" charset="2"/>
              <a:buNone/>
            </a:pPr>
            <a:r>
              <a:rPr lang="ru-RU" sz="3900" b="1" dirty="0" smtClean="0">
                <a:solidFill>
                  <a:schemeClr val="accent2"/>
                </a:solidFill>
                <a:latin typeface="Garamond" pitchFamily="18" charset="0"/>
              </a:rPr>
              <a:t>Запрос</a:t>
            </a:r>
            <a:r>
              <a:rPr lang="ru-RU" sz="3900" b="1" dirty="0">
                <a:solidFill>
                  <a:schemeClr val="accent2"/>
                </a:solidFill>
                <a:latin typeface="Garamond" pitchFamily="18" charset="0"/>
              </a:rPr>
              <a:t>, требование</a:t>
            </a:r>
          </a:p>
          <a:p>
            <a:pPr marL="0" indent="0" algn="just">
              <a:buFont typeface="Wingdings" pitchFamily="2" charset="2"/>
              <a:buNone/>
            </a:pPr>
            <a:endParaRPr lang="ru-RU" sz="2600" dirty="0" smtClean="0"/>
          </a:p>
          <a:p>
            <a:pPr marL="0" indent="0" algn="just">
              <a:buFont typeface="Wingdings" pitchFamily="2" charset="2"/>
              <a:buNone/>
            </a:pPr>
            <a:r>
              <a:rPr lang="ru-RU" sz="2400" dirty="0" smtClean="0"/>
              <a:t>Цель </a:t>
            </a:r>
            <a:r>
              <a:rPr lang="ru-RU" sz="2400" dirty="0"/>
              <a:t>таких писем - получить информацию, </a:t>
            </a:r>
            <a:r>
              <a:rPr lang="ru-RU" sz="2400" dirty="0" smtClean="0"/>
              <a:t>помощь, </a:t>
            </a:r>
            <a:r>
              <a:rPr lang="ru-RU" sz="2400" dirty="0"/>
              <a:t>т.е. некое желательное для вас действие со стороны Вашего адресата.</a:t>
            </a:r>
            <a:endParaRPr lang="ru-RU" sz="2400" b="1" dirty="0"/>
          </a:p>
          <a:p>
            <a:pPr marL="0" indent="0">
              <a:buFont typeface="Wingdings" pitchFamily="2" charset="2"/>
              <a:buNone/>
            </a:pPr>
            <a:endParaRPr lang="ru-RU" sz="2400" b="1" dirty="0" smtClean="0"/>
          </a:p>
          <a:p>
            <a:pPr marL="0" indent="0">
              <a:buFont typeface="Wingdings" pitchFamily="2" charset="2"/>
              <a:buNone/>
            </a:pPr>
            <a:r>
              <a:rPr lang="ru-RU" sz="2400" b="1" dirty="0" smtClean="0"/>
              <a:t>План </a:t>
            </a:r>
            <a:r>
              <a:rPr lang="ru-RU" sz="2400" b="1" dirty="0"/>
              <a:t>письма:</a:t>
            </a:r>
          </a:p>
          <a:p>
            <a:pPr marL="0" indent="0"/>
            <a:r>
              <a:rPr lang="ru-RU" sz="2400" dirty="0"/>
              <a:t>Дать ссылку на источник , из которого вы получили информацию о компании. </a:t>
            </a:r>
          </a:p>
          <a:p>
            <a:pPr marL="0" indent="0"/>
            <a:r>
              <a:rPr lang="ru-RU" sz="2400" dirty="0"/>
              <a:t>Представить коротко себя, свою фирму. </a:t>
            </a:r>
          </a:p>
          <a:p>
            <a:pPr marL="0" indent="0"/>
            <a:r>
              <a:rPr lang="ru-RU" sz="2400" dirty="0"/>
              <a:t>Объяснить, почему Вы пишете это письмо, выразить ваш интерес. </a:t>
            </a:r>
          </a:p>
          <a:p>
            <a:pPr marL="0" indent="0"/>
            <a:r>
              <a:rPr lang="ru-RU" sz="2400" dirty="0"/>
              <a:t>Объяснить, что бы вы хотели получить от адресата. </a:t>
            </a:r>
          </a:p>
          <a:p>
            <a:pPr marL="0" indent="0"/>
            <a:r>
              <a:rPr lang="ru-RU" sz="2400" dirty="0"/>
              <a:t>Закончить письмо стандартной фразой. </a:t>
            </a:r>
          </a:p>
          <a:p>
            <a:pPr marL="0" indent="0"/>
            <a:r>
              <a:rPr lang="ru-RU" sz="2400" dirty="0"/>
              <a:t>Подпись, имя и должность автора письма.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3"/>
          <p:cNvSpPr>
            <a:spLocks noGrp="1" noChangeArrowheads="1"/>
          </p:cNvSpPr>
          <p:nvPr>
            <p:ph type="body" idx="1"/>
          </p:nvPr>
        </p:nvSpPr>
        <p:spPr>
          <a:xfrm>
            <a:off x="468313" y="404813"/>
            <a:ext cx="8218487" cy="6238897"/>
          </a:xfrm>
        </p:spPr>
        <p:txBody>
          <a:bodyPr/>
          <a:lstStyle/>
          <a:p>
            <a:pPr marL="0" indent="0">
              <a:lnSpc>
                <a:spcPct val="90000"/>
              </a:lnSpc>
              <a:buFont typeface="Wingdings" pitchFamily="2" charset="2"/>
              <a:buNone/>
            </a:pPr>
            <a:r>
              <a:rPr lang="ru-RU" sz="3200" b="1" dirty="0">
                <a:solidFill>
                  <a:schemeClr val="accent2"/>
                </a:solidFill>
                <a:latin typeface="Garamond" pitchFamily="18" charset="0"/>
              </a:rPr>
              <a:t>Ответ на запрос, требование</a:t>
            </a:r>
            <a:endParaRPr lang="ru-RU" sz="3200" b="1" i="1" dirty="0">
              <a:solidFill>
                <a:schemeClr val="accent2"/>
              </a:solidFill>
              <a:latin typeface="Garamond" pitchFamily="18" charset="0"/>
            </a:endParaRPr>
          </a:p>
          <a:p>
            <a:pPr marL="0" indent="0">
              <a:lnSpc>
                <a:spcPct val="90000"/>
              </a:lnSpc>
              <a:buFont typeface="Wingdings" pitchFamily="2" charset="2"/>
              <a:buNone/>
            </a:pPr>
            <a:endParaRPr lang="ru-RU" sz="2100" dirty="0" smtClean="0"/>
          </a:p>
          <a:p>
            <a:pPr marL="0" indent="0">
              <a:lnSpc>
                <a:spcPct val="90000"/>
              </a:lnSpc>
              <a:buFont typeface="Wingdings" pitchFamily="2" charset="2"/>
              <a:buNone/>
            </a:pPr>
            <a:r>
              <a:rPr lang="ru-RU" sz="2100" dirty="0" smtClean="0"/>
              <a:t>Ответ </a:t>
            </a:r>
            <a:r>
              <a:rPr lang="ru-RU" sz="2100" dirty="0"/>
              <a:t>на запрос или требование обычно пишутся по такому плану.</a:t>
            </a:r>
            <a:endParaRPr lang="ru-RU" sz="2100" b="1" dirty="0"/>
          </a:p>
          <a:p>
            <a:pPr marL="0" indent="0">
              <a:lnSpc>
                <a:spcPct val="90000"/>
              </a:lnSpc>
            </a:pPr>
            <a:r>
              <a:rPr lang="ru-RU" sz="2100" b="1" dirty="0"/>
              <a:t>План </a:t>
            </a:r>
            <a:r>
              <a:rPr lang="ru-RU" sz="2100" b="1" dirty="0" smtClean="0"/>
              <a:t>письма:</a:t>
            </a:r>
            <a:endParaRPr lang="ru-RU" sz="2100" b="1" dirty="0"/>
          </a:p>
          <a:p>
            <a:pPr marL="0" indent="0">
              <a:lnSpc>
                <a:spcPct val="90000"/>
              </a:lnSpc>
            </a:pPr>
            <a:r>
              <a:rPr lang="ru-RU" sz="2100" dirty="0"/>
              <a:t>Ссылка на письмо с запросом. </a:t>
            </a:r>
          </a:p>
          <a:p>
            <a:pPr marL="0" indent="0">
              <a:lnSpc>
                <a:spcPct val="90000"/>
              </a:lnSpc>
            </a:pPr>
            <a:r>
              <a:rPr lang="ru-RU" sz="2100" dirty="0"/>
              <a:t>Укажите Ваши действия, которые были предприняты по просьбе автора письма. </a:t>
            </a:r>
          </a:p>
          <a:p>
            <a:pPr marL="0" indent="0">
              <a:lnSpc>
                <a:spcPct val="90000"/>
              </a:lnSpc>
            </a:pPr>
            <a:r>
              <a:rPr lang="ru-RU" sz="2100" dirty="0"/>
              <a:t>Обратите внимание адресата на особо важную для него информацию. </a:t>
            </a:r>
          </a:p>
          <a:p>
            <a:pPr marL="0" indent="0">
              <a:lnSpc>
                <a:spcPct val="90000"/>
              </a:lnSpc>
            </a:pPr>
            <a:r>
              <a:rPr lang="ru-RU" sz="2100" dirty="0"/>
              <a:t>Укажите дополнительную возможность, которая поможет адресату сделать выбор в пользу предлагаемого вами продукта, услуги и пр. </a:t>
            </a:r>
          </a:p>
          <a:p>
            <a:pPr marL="0" indent="0">
              <a:lnSpc>
                <a:spcPct val="90000"/>
              </a:lnSpc>
            </a:pPr>
            <a:r>
              <a:rPr lang="ru-RU" sz="2100" dirty="0"/>
              <a:t>Сообщите о Вашей готовности дать дополнительную информацию по продукту. </a:t>
            </a:r>
          </a:p>
          <a:p>
            <a:pPr marL="0" indent="0">
              <a:lnSpc>
                <a:spcPct val="90000"/>
              </a:lnSpc>
            </a:pPr>
            <a:r>
              <a:rPr lang="ru-RU" sz="2100" dirty="0"/>
              <a:t>Заключительная фраза. Может быть продолжением предыдущего абзаца. </a:t>
            </a:r>
          </a:p>
          <a:p>
            <a:pPr marL="0" indent="0">
              <a:lnSpc>
                <a:spcPct val="90000"/>
              </a:lnSpc>
            </a:pPr>
            <a:r>
              <a:rPr lang="ru-RU" sz="2100" dirty="0"/>
              <a:t>Ваша подпись, имя, должность.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type="body" idx="1"/>
          </p:nvPr>
        </p:nvSpPr>
        <p:spPr>
          <a:xfrm>
            <a:off x="539750" y="333375"/>
            <a:ext cx="8147050" cy="5797550"/>
          </a:xfrm>
        </p:spPr>
        <p:txBody>
          <a:bodyPr/>
          <a:lstStyle/>
          <a:p>
            <a:pPr marL="0" indent="0">
              <a:lnSpc>
                <a:spcPct val="80000"/>
              </a:lnSpc>
              <a:buFont typeface="Wingdings" pitchFamily="2" charset="2"/>
              <a:buNone/>
            </a:pPr>
            <a:r>
              <a:rPr lang="ru-RU" sz="2800" b="1" dirty="0">
                <a:solidFill>
                  <a:schemeClr val="accent2"/>
                </a:solidFill>
                <a:latin typeface="Garamond" pitchFamily="18" charset="0"/>
              </a:rPr>
              <a:t> </a:t>
            </a:r>
            <a:r>
              <a:rPr lang="ru-RU" sz="3600" b="1" dirty="0">
                <a:solidFill>
                  <a:schemeClr val="accent2"/>
                </a:solidFill>
                <a:latin typeface="Garamond" pitchFamily="18" charset="0"/>
              </a:rPr>
              <a:t>Заказ</a:t>
            </a:r>
          </a:p>
          <a:p>
            <a:pPr marL="0" indent="0" algn="just">
              <a:lnSpc>
                <a:spcPct val="80000"/>
              </a:lnSpc>
              <a:buFont typeface="Wingdings" pitchFamily="2" charset="2"/>
              <a:buNone/>
            </a:pPr>
            <a:endParaRPr lang="ru-RU" sz="2600" dirty="0" smtClean="0"/>
          </a:p>
          <a:p>
            <a:pPr marL="0" indent="0" algn="just">
              <a:lnSpc>
                <a:spcPct val="80000"/>
              </a:lnSpc>
              <a:buFont typeface="Wingdings" pitchFamily="2" charset="2"/>
              <a:buNone/>
            </a:pPr>
            <a:r>
              <a:rPr lang="ru-RU" sz="2400" dirty="0" smtClean="0"/>
              <a:t>Письма </a:t>
            </a:r>
            <a:r>
              <a:rPr lang="ru-RU" sz="2400" dirty="0"/>
              <a:t>с заказом продукта, товара пишутся в соответствии со следующим планом.</a:t>
            </a:r>
            <a:endParaRPr lang="ru-RU" sz="2400" b="1" dirty="0"/>
          </a:p>
          <a:p>
            <a:pPr marL="0" indent="0">
              <a:lnSpc>
                <a:spcPct val="80000"/>
              </a:lnSpc>
              <a:buFont typeface="Wingdings" pitchFamily="2" charset="2"/>
              <a:buNone/>
            </a:pPr>
            <a:endParaRPr lang="ru-RU" sz="2400" b="1" dirty="0" smtClean="0"/>
          </a:p>
          <a:p>
            <a:pPr marL="0" indent="0">
              <a:lnSpc>
                <a:spcPct val="80000"/>
              </a:lnSpc>
              <a:buFont typeface="Wingdings" pitchFamily="2" charset="2"/>
              <a:buNone/>
            </a:pPr>
            <a:r>
              <a:rPr lang="ru-RU" sz="2400" b="1" dirty="0" smtClean="0"/>
              <a:t>План </a:t>
            </a:r>
            <a:r>
              <a:rPr lang="ru-RU" sz="2400" b="1" dirty="0"/>
              <a:t>письма:</a:t>
            </a:r>
          </a:p>
          <a:p>
            <a:pPr marL="0" indent="0">
              <a:lnSpc>
                <a:spcPct val="80000"/>
              </a:lnSpc>
            </a:pPr>
            <a:r>
              <a:rPr lang="ru-RU" sz="2400" dirty="0"/>
              <a:t>Ссылка на предыдущее письмо, по которому производится заказ продукта, товара. </a:t>
            </a:r>
          </a:p>
          <a:p>
            <a:pPr marL="0" indent="0">
              <a:lnSpc>
                <a:spcPct val="80000"/>
              </a:lnSpc>
            </a:pPr>
            <a:r>
              <a:rPr lang="ru-RU" sz="2400" dirty="0"/>
              <a:t>Повторить условия, на которых Вы заказываете продукт, товар - цена, качество, количество, скидки, условия платежа, условия доставки. </a:t>
            </a:r>
          </a:p>
          <a:p>
            <a:pPr marL="0" indent="0">
              <a:lnSpc>
                <a:spcPct val="80000"/>
              </a:lnSpc>
            </a:pPr>
            <a:r>
              <a:rPr lang="ru-RU" sz="2400" dirty="0"/>
              <a:t>Подтверждение заказа, указание, что бланк с заказом прилагается. </a:t>
            </a:r>
          </a:p>
          <a:p>
            <a:pPr marL="0" indent="0">
              <a:lnSpc>
                <a:spcPct val="80000"/>
              </a:lnSpc>
            </a:pPr>
            <a:r>
              <a:rPr lang="ru-RU" sz="2400" dirty="0"/>
              <a:t>Предложение условий платежей. </a:t>
            </a:r>
          </a:p>
          <a:p>
            <a:pPr marL="0" indent="0">
              <a:lnSpc>
                <a:spcPct val="80000"/>
              </a:lnSpc>
            </a:pPr>
            <a:r>
              <a:rPr lang="ru-RU" sz="2400" dirty="0"/>
              <a:t>Указать сроки и условия доставки. </a:t>
            </a:r>
          </a:p>
          <a:p>
            <a:pPr marL="0" indent="0">
              <a:lnSpc>
                <a:spcPct val="80000"/>
              </a:lnSpc>
            </a:pPr>
            <a:r>
              <a:rPr lang="ru-RU" sz="2400" dirty="0"/>
              <a:t>Стандартное окончание письма. </a:t>
            </a:r>
          </a:p>
          <a:p>
            <a:pPr marL="0" indent="0">
              <a:lnSpc>
                <a:spcPct val="80000"/>
              </a:lnSpc>
            </a:pPr>
            <a:r>
              <a:rPr lang="ru-RU" sz="2400" dirty="0"/>
              <a:t>Ваша подпись, имя, должность.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Rectangle 3"/>
          <p:cNvSpPr>
            <a:spLocks noGrp="1" noChangeArrowheads="1"/>
          </p:cNvSpPr>
          <p:nvPr>
            <p:ph type="body" idx="1"/>
          </p:nvPr>
        </p:nvSpPr>
        <p:spPr>
          <a:xfrm>
            <a:off x="539750" y="333375"/>
            <a:ext cx="8147050" cy="5832475"/>
          </a:xfrm>
        </p:spPr>
        <p:txBody>
          <a:bodyPr>
            <a:normAutofit fontScale="92500" lnSpcReduction="10000"/>
          </a:bodyPr>
          <a:lstStyle/>
          <a:p>
            <a:pPr marL="571500" indent="-571500">
              <a:lnSpc>
                <a:spcPct val="80000"/>
              </a:lnSpc>
              <a:buFont typeface="Wingdings" pitchFamily="2" charset="2"/>
              <a:buNone/>
            </a:pPr>
            <a:endParaRPr lang="ru-RU" sz="3600" b="1" dirty="0" smtClean="0">
              <a:solidFill>
                <a:schemeClr val="accent2"/>
              </a:solidFill>
              <a:latin typeface="Garamond" pitchFamily="18" charset="0"/>
            </a:endParaRPr>
          </a:p>
          <a:p>
            <a:pPr marL="571500" indent="-571500">
              <a:lnSpc>
                <a:spcPct val="80000"/>
              </a:lnSpc>
              <a:buFont typeface="Wingdings" pitchFamily="2" charset="2"/>
              <a:buNone/>
            </a:pPr>
            <a:r>
              <a:rPr lang="ru-RU" sz="3600" b="1" dirty="0" smtClean="0">
                <a:solidFill>
                  <a:schemeClr val="accent2"/>
                </a:solidFill>
                <a:latin typeface="Garamond" pitchFamily="18" charset="0"/>
              </a:rPr>
              <a:t>Ответ </a:t>
            </a:r>
            <a:r>
              <a:rPr lang="ru-RU" sz="3600" b="1" dirty="0">
                <a:solidFill>
                  <a:schemeClr val="accent2"/>
                </a:solidFill>
                <a:latin typeface="Garamond" pitchFamily="18" charset="0"/>
              </a:rPr>
              <a:t>на письмо-заказ</a:t>
            </a:r>
            <a:endParaRPr lang="ru-RU" sz="3600" b="1" i="1" dirty="0">
              <a:solidFill>
                <a:schemeClr val="accent2"/>
              </a:solidFill>
              <a:latin typeface="Garamond" pitchFamily="18" charset="0"/>
            </a:endParaRPr>
          </a:p>
          <a:p>
            <a:pPr marL="571500" indent="-571500">
              <a:lnSpc>
                <a:spcPct val="80000"/>
              </a:lnSpc>
              <a:buFont typeface="Wingdings" pitchFamily="2" charset="2"/>
              <a:buNone/>
            </a:pPr>
            <a:endParaRPr lang="ru-RU" sz="2600" b="1" dirty="0" smtClean="0"/>
          </a:p>
          <a:p>
            <a:pPr marL="571500" indent="-571500">
              <a:lnSpc>
                <a:spcPct val="80000"/>
              </a:lnSpc>
              <a:buFont typeface="Wingdings" pitchFamily="2" charset="2"/>
              <a:buNone/>
            </a:pPr>
            <a:endParaRPr lang="ru-RU" sz="2600" b="1" dirty="0" smtClean="0"/>
          </a:p>
          <a:p>
            <a:pPr marL="571500" indent="-571500">
              <a:lnSpc>
                <a:spcPct val="80000"/>
              </a:lnSpc>
              <a:buFont typeface="Wingdings" pitchFamily="2" charset="2"/>
              <a:buNone/>
            </a:pPr>
            <a:r>
              <a:rPr lang="ru-RU" sz="2600" b="1" dirty="0" smtClean="0"/>
              <a:t>План </a:t>
            </a:r>
            <a:r>
              <a:rPr lang="ru-RU" sz="2600" b="1" dirty="0"/>
              <a:t>письма</a:t>
            </a:r>
            <a:r>
              <a:rPr lang="ru-RU" sz="2600" b="1" dirty="0" smtClean="0"/>
              <a:t>:</a:t>
            </a:r>
          </a:p>
          <a:p>
            <a:pPr marL="571500" indent="-571500">
              <a:lnSpc>
                <a:spcPct val="80000"/>
              </a:lnSpc>
              <a:buFont typeface="Wingdings" pitchFamily="2" charset="2"/>
              <a:buNone/>
            </a:pPr>
            <a:endParaRPr lang="ru-RU" sz="2600" b="1" dirty="0"/>
          </a:p>
          <a:p>
            <a:pPr marL="571500" indent="-571500">
              <a:lnSpc>
                <a:spcPct val="80000"/>
              </a:lnSpc>
            </a:pPr>
            <a:r>
              <a:rPr lang="ru-RU" sz="2600" dirty="0"/>
              <a:t>Выразите благодарность за заказ продукта, товара. </a:t>
            </a:r>
          </a:p>
          <a:p>
            <a:pPr marL="571500" indent="-571500">
              <a:lnSpc>
                <a:spcPct val="80000"/>
              </a:lnSpc>
            </a:pPr>
            <a:r>
              <a:rPr lang="ru-RU" sz="2600" dirty="0"/>
              <a:t>Подтвердите возможность поставки, размеры скидки, другие важные условия сделки, особенно если по ним были разногласия. </a:t>
            </a:r>
          </a:p>
          <a:p>
            <a:pPr marL="571500" indent="-571500">
              <a:lnSpc>
                <a:spcPct val="80000"/>
              </a:lnSpc>
            </a:pPr>
            <a:r>
              <a:rPr lang="ru-RU" sz="2600" dirty="0"/>
              <a:t>Укажите, что отгрузка товара будет произведена, как только банк даст подтверждение об оплате заказа. Сообщите об отгрузке товаров, если она уже произведена. Обратите внимание заказчика на важные подробности, которые могут быть полезными. </a:t>
            </a:r>
          </a:p>
          <a:p>
            <a:pPr marL="571500" indent="-571500">
              <a:lnSpc>
                <a:spcPct val="80000"/>
              </a:lnSpc>
            </a:pPr>
            <a:r>
              <a:rPr lang="ru-RU" sz="2600" dirty="0"/>
              <a:t>Стандартное окончание письма с надеждой на совместное сотрудничество  в будущем. </a:t>
            </a:r>
          </a:p>
          <a:p>
            <a:pPr marL="571500" indent="-571500">
              <a:lnSpc>
                <a:spcPct val="80000"/>
              </a:lnSpc>
            </a:pPr>
            <a:r>
              <a:rPr lang="ru-RU" sz="2600" dirty="0"/>
              <a:t>Подпись, имя, должность. </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body" idx="1"/>
          </p:nvPr>
        </p:nvSpPr>
        <p:spPr>
          <a:xfrm>
            <a:off x="285720" y="500042"/>
            <a:ext cx="8401080" cy="5870575"/>
          </a:xfrm>
        </p:spPr>
        <p:txBody>
          <a:bodyPr>
            <a:normAutofit fontScale="92500" lnSpcReduction="10000"/>
          </a:bodyPr>
          <a:lstStyle/>
          <a:p>
            <a:pPr marL="571500" indent="-571500">
              <a:lnSpc>
                <a:spcPct val="90000"/>
              </a:lnSpc>
              <a:buFont typeface="Wingdings" pitchFamily="2" charset="2"/>
              <a:buNone/>
            </a:pPr>
            <a:endParaRPr lang="ru-RU" sz="3900" b="1" dirty="0" smtClean="0">
              <a:solidFill>
                <a:schemeClr val="accent2"/>
              </a:solidFill>
              <a:latin typeface="Garamond" pitchFamily="18" charset="0"/>
            </a:endParaRPr>
          </a:p>
          <a:p>
            <a:pPr marL="571500" indent="-571500">
              <a:lnSpc>
                <a:spcPct val="90000"/>
              </a:lnSpc>
              <a:buFont typeface="Wingdings" pitchFamily="2" charset="2"/>
              <a:buNone/>
            </a:pPr>
            <a:r>
              <a:rPr lang="ru-RU" sz="3900" b="1" dirty="0" smtClean="0">
                <a:solidFill>
                  <a:schemeClr val="accent2"/>
                </a:solidFill>
                <a:latin typeface="Garamond" pitchFamily="18" charset="0"/>
              </a:rPr>
              <a:t>Жалоба</a:t>
            </a:r>
            <a:endParaRPr lang="ru-RU" sz="2000" b="1" dirty="0" smtClean="0"/>
          </a:p>
          <a:p>
            <a:pPr marL="571500" indent="-571500">
              <a:lnSpc>
                <a:spcPct val="90000"/>
              </a:lnSpc>
              <a:buFont typeface="Wingdings" pitchFamily="2" charset="2"/>
              <a:buNone/>
            </a:pPr>
            <a:endParaRPr lang="ru-RU" sz="2000" b="1" dirty="0" smtClean="0"/>
          </a:p>
          <a:p>
            <a:pPr marL="571500" indent="-571500">
              <a:lnSpc>
                <a:spcPct val="90000"/>
              </a:lnSpc>
              <a:buFont typeface="Wingdings" pitchFamily="2" charset="2"/>
              <a:buNone/>
            </a:pPr>
            <a:r>
              <a:rPr lang="ru-RU" sz="2000" b="1" dirty="0" smtClean="0"/>
              <a:t>План письма</a:t>
            </a:r>
          </a:p>
          <a:p>
            <a:pPr marL="571500" indent="-571500">
              <a:lnSpc>
                <a:spcPct val="90000"/>
              </a:lnSpc>
              <a:buFont typeface="Wingdings" pitchFamily="2" charset="2"/>
              <a:buNone/>
            </a:pPr>
            <a:endParaRPr lang="ru-RU" sz="2000" b="1" dirty="0"/>
          </a:p>
          <a:p>
            <a:pPr marL="571500" indent="-571500">
              <a:lnSpc>
                <a:spcPct val="90000"/>
              </a:lnSpc>
            </a:pPr>
            <a:r>
              <a:rPr lang="ru-RU" sz="2000" dirty="0"/>
              <a:t>Объясните, по какому поводу Вы жалуетесь, опираясь на фактический материал (даты, суммы, номер заказа и пр.). </a:t>
            </a:r>
          </a:p>
          <a:p>
            <a:pPr marL="571500" indent="-571500">
              <a:lnSpc>
                <a:spcPct val="90000"/>
              </a:lnSpc>
            </a:pPr>
            <a:r>
              <a:rPr lang="ru-RU" sz="2000" dirty="0"/>
              <a:t>Объясните Ваш резон для жалобы, сравнивая обещанные деловые обязательства (услуги, сервис, выполнение заказа и пр.) и реальные обстоятельства. </a:t>
            </a:r>
          </a:p>
          <a:p>
            <a:pPr marL="571500" indent="-571500">
              <a:lnSpc>
                <a:spcPct val="90000"/>
              </a:lnSpc>
            </a:pPr>
            <a:r>
              <a:rPr lang="ru-RU" sz="2000" dirty="0"/>
              <a:t>Допускается выразить свои чувства по поводу происшедшего, предположить причины, которые вызвали данную проблему. </a:t>
            </a:r>
          </a:p>
          <a:p>
            <a:pPr marL="571500" indent="-571500">
              <a:lnSpc>
                <a:spcPct val="90000"/>
              </a:lnSpc>
            </a:pPr>
            <a:r>
              <a:rPr lang="ru-RU" sz="2000" dirty="0"/>
              <a:t>Если это уместно, опишите Ваши собственные действия, которые Вы предприняли, чтобы решить возникшую проблему. </a:t>
            </a:r>
          </a:p>
          <a:p>
            <a:pPr marL="571500" indent="-571500">
              <a:lnSpc>
                <a:spcPct val="90000"/>
              </a:lnSpc>
            </a:pPr>
            <a:r>
              <a:rPr lang="ru-RU" sz="2000" dirty="0"/>
              <a:t>Потребуйте от компании, не выполнившей свои обязательства, разъяснений, компенсации за причиненный ущерб, возмещения моральных и материальных издержек. </a:t>
            </a:r>
          </a:p>
          <a:p>
            <a:pPr marL="571500" indent="-571500">
              <a:lnSpc>
                <a:spcPct val="90000"/>
              </a:lnSpc>
            </a:pPr>
            <a:r>
              <a:rPr lang="ru-RU" sz="2000" dirty="0"/>
              <a:t>Сообщите о мерах, которые будут предприняты в том случае, если Ваши требования не будут удовлетворены. </a:t>
            </a:r>
          </a:p>
          <a:p>
            <a:pPr marL="571500" indent="-571500">
              <a:lnSpc>
                <a:spcPct val="90000"/>
              </a:lnSpc>
            </a:pPr>
            <a:r>
              <a:rPr lang="ru-RU" sz="2000" dirty="0"/>
              <a:t>Стандартное окончание письма. </a:t>
            </a:r>
          </a:p>
          <a:p>
            <a:pPr marL="571500" indent="-571500">
              <a:lnSpc>
                <a:spcPct val="90000"/>
              </a:lnSpc>
            </a:pPr>
            <a:r>
              <a:rPr lang="ru-RU" sz="2000" dirty="0"/>
              <a:t>Подпись, имя, должность. </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3"/>
          <p:cNvSpPr>
            <a:spLocks noGrp="1" noChangeArrowheads="1"/>
          </p:cNvSpPr>
          <p:nvPr>
            <p:ph type="body" idx="1"/>
          </p:nvPr>
        </p:nvSpPr>
        <p:spPr>
          <a:xfrm>
            <a:off x="214283" y="404813"/>
            <a:ext cx="8472518" cy="6192837"/>
          </a:xfrm>
        </p:spPr>
        <p:txBody>
          <a:bodyPr/>
          <a:lstStyle/>
          <a:p>
            <a:pPr marL="0" indent="0" algn="just">
              <a:lnSpc>
                <a:spcPct val="90000"/>
              </a:lnSpc>
              <a:buFont typeface="Wingdings" pitchFamily="2" charset="2"/>
              <a:buNone/>
            </a:pPr>
            <a:r>
              <a:rPr lang="ru-RU" sz="2400" b="1" dirty="0"/>
              <a:t> </a:t>
            </a:r>
            <a:r>
              <a:rPr lang="ru-RU" sz="3600" b="1" dirty="0">
                <a:solidFill>
                  <a:schemeClr val="accent2"/>
                </a:solidFill>
                <a:latin typeface="Garamond" pitchFamily="18" charset="0"/>
              </a:rPr>
              <a:t>Ответ на жалобу</a:t>
            </a:r>
          </a:p>
          <a:p>
            <a:pPr marL="0" indent="0" algn="just">
              <a:lnSpc>
                <a:spcPct val="90000"/>
              </a:lnSpc>
              <a:buFont typeface="Wingdings" pitchFamily="2" charset="2"/>
              <a:buNone/>
            </a:pPr>
            <a:endParaRPr lang="ru-RU" sz="2200" dirty="0" smtClean="0"/>
          </a:p>
          <a:p>
            <a:pPr marL="0" indent="0" algn="just">
              <a:lnSpc>
                <a:spcPct val="90000"/>
              </a:lnSpc>
              <a:buFont typeface="Wingdings" pitchFamily="2" charset="2"/>
              <a:buNone/>
            </a:pPr>
            <a:r>
              <a:rPr lang="ru-RU" sz="2200" dirty="0" smtClean="0"/>
              <a:t>Ответ </a:t>
            </a:r>
            <a:r>
              <a:rPr lang="ru-RU" sz="2200" dirty="0"/>
              <a:t>на жалобу клиента/партнера, пациента  также относится к "трудным" письмам, поскольку в нем надо будет дать исчерпывающее объяснение причин, вызвавших недовольство клиента/партнера, </a:t>
            </a:r>
            <a:r>
              <a:rPr lang="ru-RU" sz="2200" dirty="0" smtClean="0"/>
              <a:t>пациента,  </a:t>
            </a:r>
            <a:r>
              <a:rPr lang="ru-RU" sz="2200" dirty="0"/>
              <a:t>сохранив при этом лицо своего учреждения.</a:t>
            </a:r>
            <a:endParaRPr lang="ru-RU" sz="2200" b="1" dirty="0"/>
          </a:p>
          <a:p>
            <a:pPr marL="0" indent="0" algn="just">
              <a:lnSpc>
                <a:spcPct val="90000"/>
              </a:lnSpc>
              <a:buFont typeface="Wingdings" pitchFamily="2" charset="2"/>
              <a:buNone/>
            </a:pPr>
            <a:endParaRPr lang="ru-RU" sz="2200" b="1" dirty="0" smtClean="0"/>
          </a:p>
          <a:p>
            <a:pPr marL="0" indent="0" algn="just">
              <a:lnSpc>
                <a:spcPct val="90000"/>
              </a:lnSpc>
              <a:buFont typeface="Wingdings" pitchFamily="2" charset="2"/>
              <a:buNone/>
            </a:pPr>
            <a:r>
              <a:rPr lang="ru-RU" sz="2200" b="1" dirty="0" smtClean="0"/>
              <a:t>План </a:t>
            </a:r>
            <a:r>
              <a:rPr lang="ru-RU" sz="2200" b="1" dirty="0"/>
              <a:t>письма:</a:t>
            </a:r>
          </a:p>
          <a:p>
            <a:pPr marL="0" indent="0" algn="just">
              <a:lnSpc>
                <a:spcPct val="90000"/>
              </a:lnSpc>
            </a:pPr>
            <a:r>
              <a:rPr lang="ru-RU" sz="2200" dirty="0"/>
              <a:t>Ссылка</a:t>
            </a:r>
            <a:r>
              <a:rPr lang="en-US" sz="2200" dirty="0"/>
              <a:t> </a:t>
            </a:r>
            <a:r>
              <a:rPr lang="ru-RU" sz="2200" dirty="0"/>
              <a:t>на</a:t>
            </a:r>
            <a:r>
              <a:rPr lang="en-US" sz="2200" dirty="0"/>
              <a:t> </a:t>
            </a:r>
            <a:r>
              <a:rPr lang="ru-RU" sz="2200" dirty="0"/>
              <a:t>письмо</a:t>
            </a:r>
            <a:r>
              <a:rPr lang="en-US" sz="2200" dirty="0"/>
              <a:t>-</a:t>
            </a:r>
            <a:r>
              <a:rPr lang="ru-RU" sz="2200" dirty="0"/>
              <a:t>жалобу</a:t>
            </a:r>
            <a:r>
              <a:rPr lang="en-US" sz="2200" dirty="0"/>
              <a:t>.</a:t>
            </a:r>
            <a:endParaRPr lang="ru-RU" sz="2200" dirty="0"/>
          </a:p>
          <a:p>
            <a:pPr marL="0" indent="0" algn="just">
              <a:lnSpc>
                <a:spcPct val="90000"/>
              </a:lnSpc>
            </a:pPr>
            <a:r>
              <a:rPr lang="ru-RU" sz="2200" dirty="0"/>
              <a:t>Объясните, что вызвало проблему. </a:t>
            </a:r>
          </a:p>
          <a:p>
            <a:pPr marL="0" indent="0" algn="just">
              <a:lnSpc>
                <a:spcPct val="90000"/>
              </a:lnSpc>
            </a:pPr>
            <a:r>
              <a:rPr lang="ru-RU" sz="2200" dirty="0"/>
              <a:t>Перечислите Ваши действия, которые были Вами предприняты, чтобы разрешить возникшую проблему немедленно. </a:t>
            </a:r>
          </a:p>
          <a:p>
            <a:pPr marL="0" indent="0" algn="just">
              <a:lnSpc>
                <a:spcPct val="90000"/>
              </a:lnSpc>
            </a:pPr>
            <a:r>
              <a:rPr lang="ru-RU" sz="2200" dirty="0"/>
              <a:t>Сообщите, какие меры были предприняты, чтобы не повторить подобную ошибку в будущем. </a:t>
            </a:r>
          </a:p>
          <a:p>
            <a:pPr marL="0" indent="0" algn="just">
              <a:lnSpc>
                <a:spcPct val="90000"/>
              </a:lnSpc>
            </a:pPr>
            <a:r>
              <a:rPr lang="ru-RU" sz="2200" dirty="0"/>
              <a:t>Принесите свои извинения за принесенные неудобства. </a:t>
            </a:r>
          </a:p>
          <a:p>
            <a:pPr marL="0" indent="0" algn="just">
              <a:lnSpc>
                <a:spcPct val="90000"/>
              </a:lnSpc>
            </a:pPr>
            <a:r>
              <a:rPr lang="ru-RU" sz="2200" dirty="0"/>
              <a:t>Закончите письмо в оптимистическом тоне. </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142844" y="500042"/>
            <a:ext cx="8229600" cy="1066800"/>
          </a:xfrm>
        </p:spPr>
        <p:txBody>
          <a:bodyPr/>
          <a:lstStyle/>
          <a:p>
            <a:r>
              <a:rPr lang="ru-RU" b="1" dirty="0" err="1"/>
              <a:t>Факсовые</a:t>
            </a:r>
            <a:r>
              <a:rPr lang="ru-RU" b="1" dirty="0"/>
              <a:t> письма</a:t>
            </a:r>
          </a:p>
        </p:txBody>
      </p:sp>
      <p:sp>
        <p:nvSpPr>
          <p:cNvPr id="48131" name="Rectangle 3"/>
          <p:cNvSpPr>
            <a:spLocks noGrp="1" noChangeArrowheads="1"/>
          </p:cNvSpPr>
          <p:nvPr>
            <p:ph type="body" idx="1"/>
          </p:nvPr>
        </p:nvSpPr>
        <p:spPr>
          <a:xfrm>
            <a:off x="285720" y="1714488"/>
            <a:ext cx="8572560" cy="4929222"/>
          </a:xfrm>
        </p:spPr>
        <p:txBody>
          <a:bodyPr>
            <a:normAutofit lnSpcReduction="10000"/>
          </a:bodyPr>
          <a:lstStyle/>
          <a:p>
            <a:pPr marL="0" indent="0" algn="just">
              <a:lnSpc>
                <a:spcPct val="90000"/>
              </a:lnSpc>
            </a:pPr>
            <a:r>
              <a:rPr lang="ru-RU" sz="2200" dirty="0"/>
              <a:t>Факсы, по сути дела, являются просто быстрыми письмами, поэтому к ним применимы все требования, предъявляемые к письмам.</a:t>
            </a:r>
          </a:p>
          <a:p>
            <a:pPr marL="0" indent="0" algn="just">
              <a:lnSpc>
                <a:spcPct val="90000"/>
              </a:lnSpc>
            </a:pPr>
            <a:r>
              <a:rPr lang="ru-RU" sz="2200" dirty="0"/>
              <a:t> </a:t>
            </a:r>
            <a:r>
              <a:rPr lang="ru-RU" sz="2200" dirty="0" smtClean="0"/>
              <a:t>Более </a:t>
            </a:r>
            <a:r>
              <a:rPr lang="ru-RU" sz="2200" dirty="0"/>
              <a:t>того, в некоторых случаях </a:t>
            </a:r>
            <a:r>
              <a:rPr lang="ru-RU" sz="2200" dirty="0" err="1"/>
              <a:t>факсовое</a:t>
            </a:r>
            <a:r>
              <a:rPr lang="ru-RU" sz="2200" dirty="0"/>
              <a:t> сообщение подтверждается отправкой оригинала с обычной почтой. </a:t>
            </a:r>
          </a:p>
          <a:p>
            <a:pPr marL="0" indent="0" algn="just">
              <a:lnSpc>
                <a:spcPct val="90000"/>
              </a:lnSpc>
            </a:pPr>
            <a:endParaRPr lang="ru-RU" sz="2200" dirty="0" smtClean="0"/>
          </a:p>
          <a:p>
            <a:pPr marL="0" indent="0" algn="just">
              <a:lnSpc>
                <a:spcPct val="90000"/>
              </a:lnSpc>
            </a:pPr>
            <a:r>
              <a:rPr lang="ru-RU" sz="2200" dirty="0" smtClean="0"/>
              <a:t>Факсы </a:t>
            </a:r>
            <a:r>
              <a:rPr lang="ru-RU" sz="2200" dirty="0"/>
              <a:t>бывают двух видов – очень короткие сообщения, требующие срочного ответа, и более длинные.</a:t>
            </a:r>
          </a:p>
          <a:p>
            <a:pPr marL="0" indent="0" algn="just">
              <a:lnSpc>
                <a:spcPct val="90000"/>
              </a:lnSpc>
            </a:pPr>
            <a:endParaRPr lang="ru-RU" sz="2200" dirty="0" smtClean="0"/>
          </a:p>
          <a:p>
            <a:pPr marL="0" indent="0" algn="just">
              <a:lnSpc>
                <a:spcPct val="90000"/>
              </a:lnSpc>
            </a:pPr>
            <a:r>
              <a:rPr lang="ru-RU" sz="2200" dirty="0" smtClean="0"/>
              <a:t>В </a:t>
            </a:r>
            <a:r>
              <a:rPr lang="ru-RU" sz="2200" dirty="0"/>
              <a:t>первом случае сообщение пишется на стандартном бланке передачи факса. Текст такого сообщения коротко – информативный. </a:t>
            </a:r>
            <a:endParaRPr lang="ru-RU" sz="2200" dirty="0" smtClean="0"/>
          </a:p>
          <a:p>
            <a:pPr marL="0" indent="0" algn="just">
              <a:lnSpc>
                <a:spcPct val="90000"/>
              </a:lnSpc>
            </a:pPr>
            <a:r>
              <a:rPr lang="ru-RU" sz="2200" dirty="0" smtClean="0"/>
              <a:t>В </a:t>
            </a:r>
            <a:r>
              <a:rPr lang="ru-RU" sz="2200" dirty="0"/>
              <a:t>случае, когда по факсу передается длинное сообщение, то на стандартном бланке необходимо указывать, кому адресована информация и сообщение о содержании приложенного документа (контракта, заказа, копии счета, платежные документы и пр.)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ru-RU" b="1" dirty="0"/>
              <a:t>Электронная почта</a:t>
            </a:r>
          </a:p>
        </p:txBody>
      </p:sp>
      <p:sp>
        <p:nvSpPr>
          <p:cNvPr id="49155" name="Rectangle 3"/>
          <p:cNvSpPr>
            <a:spLocks noGrp="1" noChangeArrowheads="1"/>
          </p:cNvSpPr>
          <p:nvPr>
            <p:ph type="body" sz="half" idx="1"/>
          </p:nvPr>
        </p:nvSpPr>
        <p:spPr>
          <a:xfrm>
            <a:off x="357158" y="1428736"/>
            <a:ext cx="8351837" cy="5214974"/>
          </a:xfrm>
        </p:spPr>
        <p:txBody>
          <a:bodyPr>
            <a:normAutofit lnSpcReduction="10000"/>
          </a:bodyPr>
          <a:lstStyle/>
          <a:p>
            <a:pPr marL="0" indent="0" algn="just">
              <a:lnSpc>
                <a:spcPct val="90000"/>
              </a:lnSpc>
              <a:buFont typeface="Wingdings" pitchFamily="2" charset="2"/>
              <a:buNone/>
            </a:pPr>
            <a:r>
              <a:rPr lang="ru-RU" sz="2300" dirty="0" smtClean="0"/>
              <a:t>      У </a:t>
            </a:r>
            <a:r>
              <a:rPr lang="ru-RU" sz="2300" dirty="0"/>
              <a:t>электронного письма есть адрес получателя и адрес отправителя, в системных сообщениях "зашиты" дата и время отправления и получения сообщения, текст письма и подпись отправителя, сохраняется строка или «тема сообщения», есть возможность послать копию, приложенный файл выполняет функции команды Прикрепить файл. </a:t>
            </a:r>
          </a:p>
          <a:p>
            <a:pPr marL="0" indent="0" algn="just">
              <a:lnSpc>
                <a:spcPct val="90000"/>
              </a:lnSpc>
              <a:buFont typeface="Wingdings" pitchFamily="2" charset="2"/>
              <a:buNone/>
            </a:pPr>
            <a:r>
              <a:rPr lang="ru-RU" sz="2300" dirty="0" smtClean="0"/>
              <a:t>      Следует</a:t>
            </a:r>
            <a:r>
              <a:rPr lang="ru-RU" sz="2300" dirty="0"/>
              <a:t>, однако, помнить, что, Вы пишете деловые письма от лица Вашего учреждения или агентства,  а не личные послания. Поэтому и стиль, и форма таких быстрых сообщений, по крайней мере в начале переписки, должны быть выдержаны в официальном стиле. </a:t>
            </a:r>
          </a:p>
          <a:p>
            <a:pPr marL="0" indent="0" algn="just">
              <a:lnSpc>
                <a:spcPct val="90000"/>
              </a:lnSpc>
              <a:buFont typeface="Wingdings" pitchFamily="2" charset="2"/>
              <a:buNone/>
            </a:pPr>
            <a:r>
              <a:rPr lang="ru-RU" sz="2300" dirty="0" smtClean="0"/>
              <a:t>       Передача </a:t>
            </a:r>
            <a:r>
              <a:rPr lang="ru-RU" sz="2300" dirty="0"/>
              <a:t>документов с использованием электронной почты значительно сокращает время на передачу информации и повышает надежность доставки.</a:t>
            </a:r>
          </a:p>
          <a:p>
            <a:pPr marL="0" indent="0" algn="just">
              <a:lnSpc>
                <a:spcPct val="90000"/>
              </a:lnSpc>
              <a:buFont typeface="Wingdings" pitchFamily="2" charset="2"/>
              <a:buNone/>
            </a:pPr>
            <a:r>
              <a:rPr lang="ru-RU" sz="2300" dirty="0"/>
              <a:t> </a:t>
            </a:r>
          </a:p>
        </p:txBody>
      </p:sp>
      <p:pic>
        <p:nvPicPr>
          <p:cNvPr id="49166" name="Picture 14" descr="MMj03180580000[1]"/>
          <p:cNvPicPr>
            <a:picLocks noGrp="1" noChangeAspect="1" noChangeArrowheads="1" noCrop="1"/>
          </p:cNvPicPr>
          <p:nvPr>
            <p:ph sz="quarter" idx="3"/>
          </p:nvPr>
        </p:nvPicPr>
        <p:blipFill>
          <a:blip r:embed="rId2"/>
          <a:srcRect/>
          <a:stretch>
            <a:fillRect/>
          </a:stretch>
        </p:blipFill>
        <p:spPr>
          <a:xfrm>
            <a:off x="7554913" y="214290"/>
            <a:ext cx="1589087" cy="1368412"/>
          </a:xfrm>
          <a:noFill/>
          <a:ln/>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03" name="Picture 3"/>
          <p:cNvPicPr>
            <a:picLocks noGrp="1" noChangeAspect="1" noChangeArrowheads="1"/>
          </p:cNvPicPr>
          <p:nvPr>
            <p:ph type="body" idx="4294967295"/>
          </p:nvPr>
        </p:nvPicPr>
        <p:blipFill>
          <a:blip r:embed="rId2"/>
          <a:srcRect/>
          <a:stretch>
            <a:fillRect/>
          </a:stretch>
        </p:blipFill>
        <p:spPr>
          <a:xfrm>
            <a:off x="0" y="0"/>
            <a:ext cx="9144000" cy="6165850"/>
          </a:xfrm>
        </p:spPr>
      </p:pic>
      <p:pic>
        <p:nvPicPr>
          <p:cNvPr id="51204" name="Picture 4" descr="MMj03034850000[1]"/>
          <p:cNvPicPr>
            <a:picLocks noGrp="1" noChangeAspect="1" noChangeArrowheads="1" noCrop="1"/>
          </p:cNvPicPr>
          <p:nvPr>
            <p:ph/>
          </p:nvPr>
        </p:nvPicPr>
        <p:blipFill>
          <a:blip r:embed="rId3"/>
          <a:srcRect/>
          <a:stretch>
            <a:fillRect/>
          </a:stretch>
        </p:blipFill>
        <p:spPr>
          <a:xfrm>
            <a:off x="6227763" y="5013325"/>
            <a:ext cx="2501900" cy="1576388"/>
          </a:xfrm>
          <a:noFill/>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1142984"/>
            <a:ext cx="8229600" cy="1066800"/>
          </a:xfrm>
          <a:ln>
            <a:solidFill>
              <a:srgbClr val="FF0000"/>
            </a:solidFill>
          </a:ln>
        </p:spPr>
        <p:txBody>
          <a:bodyPr>
            <a:normAutofit fontScale="90000"/>
          </a:bodyPr>
          <a:lstStyle/>
          <a:p>
            <a:r>
              <a:rPr lang="ru-RU" b="1" dirty="0" smtClean="0"/>
              <a:t>План :</a:t>
            </a:r>
            <a:br>
              <a:rPr lang="ru-RU" b="1" dirty="0" smtClean="0"/>
            </a:br>
            <a:endParaRPr lang="ru-RU" b="1" dirty="0"/>
          </a:p>
        </p:txBody>
      </p:sp>
      <p:sp>
        <p:nvSpPr>
          <p:cNvPr id="3" name="Содержимое 2"/>
          <p:cNvSpPr>
            <a:spLocks noGrp="1"/>
          </p:cNvSpPr>
          <p:nvPr>
            <p:ph idx="1"/>
          </p:nvPr>
        </p:nvSpPr>
        <p:spPr>
          <a:xfrm>
            <a:off x="467544" y="2276872"/>
            <a:ext cx="8229600" cy="2448272"/>
          </a:xfrm>
          <a:ln>
            <a:solidFill>
              <a:srgbClr val="FF0000"/>
            </a:solidFill>
          </a:ln>
        </p:spPr>
        <p:txBody>
          <a:bodyPr/>
          <a:lstStyle/>
          <a:p>
            <a:pPr>
              <a:buNone/>
            </a:pPr>
            <a:r>
              <a:rPr lang="ru-RU" dirty="0" smtClean="0"/>
              <a:t>  1. Служебная переписка на предприятии.</a:t>
            </a:r>
            <a:br>
              <a:rPr lang="ru-RU" dirty="0" smtClean="0"/>
            </a:br>
            <a:r>
              <a:rPr lang="ru-RU" dirty="0" smtClean="0"/>
              <a:t>2. Деловая речь и ее грамматические особенности.</a:t>
            </a:r>
            <a:br>
              <a:rPr lang="ru-RU" dirty="0" smtClean="0"/>
            </a:br>
            <a:r>
              <a:rPr lang="ru-RU" dirty="0" smtClean="0"/>
              <a:t>3. Логическое построение документов.</a:t>
            </a:r>
          </a:p>
          <a:p>
            <a:endParaRPr lang="ru-RU"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Rectangle 3"/>
          <p:cNvSpPr>
            <a:spLocks noGrp="1" noChangeArrowheads="1"/>
          </p:cNvSpPr>
          <p:nvPr>
            <p:ph type="body" idx="1"/>
          </p:nvPr>
        </p:nvSpPr>
        <p:spPr>
          <a:xfrm>
            <a:off x="0" y="404812"/>
            <a:ext cx="9144000" cy="6238897"/>
          </a:xfrm>
        </p:spPr>
        <p:txBody>
          <a:bodyPr>
            <a:normAutofit/>
          </a:bodyPr>
          <a:lstStyle/>
          <a:p>
            <a:pPr marL="0" indent="0" algn="ctr">
              <a:lnSpc>
                <a:spcPct val="80000"/>
              </a:lnSpc>
              <a:buFont typeface="Wingdings" pitchFamily="2" charset="2"/>
              <a:buNone/>
            </a:pPr>
            <a:r>
              <a:rPr lang="ru-RU" sz="2400" b="1" dirty="0">
                <a:solidFill>
                  <a:schemeClr val="tx2"/>
                </a:solidFill>
                <a:latin typeface="Garamond" pitchFamily="18" charset="0"/>
              </a:rPr>
              <a:t>Полезные советы </a:t>
            </a:r>
          </a:p>
          <a:p>
            <a:pPr marL="0" indent="0" algn="ctr">
              <a:lnSpc>
                <a:spcPct val="80000"/>
              </a:lnSpc>
              <a:buFont typeface="Wingdings" pitchFamily="2" charset="2"/>
              <a:buNone/>
            </a:pPr>
            <a:r>
              <a:rPr lang="ru-RU" sz="2100" b="1" dirty="0">
                <a:solidFill>
                  <a:schemeClr val="tx2"/>
                </a:solidFill>
                <a:latin typeface="Garamond" pitchFamily="18" charset="0"/>
              </a:rPr>
              <a:t>ПОРЯДОК ПОДГОТОВКИ И РЕДАКТИРОВАНИЯ ВАШЕГО ПИСЬМА: </a:t>
            </a:r>
            <a:endParaRPr lang="ru-RU" sz="2100" b="1" dirty="0" smtClean="0">
              <a:solidFill>
                <a:schemeClr val="tx2"/>
              </a:solidFill>
              <a:latin typeface="Garamond" pitchFamily="18" charset="0"/>
            </a:endParaRPr>
          </a:p>
          <a:p>
            <a:pPr marL="0" indent="0" algn="ctr">
              <a:lnSpc>
                <a:spcPct val="80000"/>
              </a:lnSpc>
              <a:buFont typeface="Wingdings" pitchFamily="2" charset="2"/>
              <a:buNone/>
            </a:pPr>
            <a:endParaRPr lang="ru-RU" sz="2100" b="1" dirty="0" smtClean="0">
              <a:solidFill>
                <a:schemeClr val="tx2"/>
              </a:solidFill>
              <a:latin typeface="Garamond" pitchFamily="18" charset="0"/>
            </a:endParaRPr>
          </a:p>
          <a:p>
            <a:pPr marL="0" indent="0" algn="ctr">
              <a:lnSpc>
                <a:spcPct val="80000"/>
              </a:lnSpc>
              <a:buFont typeface="Wingdings" pitchFamily="2" charset="2"/>
              <a:buNone/>
            </a:pPr>
            <a:endParaRPr lang="ru-RU" sz="2100" b="1" dirty="0">
              <a:solidFill>
                <a:schemeClr val="tx2"/>
              </a:solidFill>
              <a:latin typeface="Garamond" pitchFamily="18" charset="0"/>
            </a:endParaRPr>
          </a:p>
          <a:p>
            <a:pPr marL="0" indent="0">
              <a:lnSpc>
                <a:spcPct val="80000"/>
              </a:lnSpc>
            </a:pPr>
            <a:r>
              <a:rPr lang="ru-RU" sz="2100" dirty="0"/>
              <a:t> ЧЕТКО ОБОЗНАЧИТЬ ЦЕЛЬ СВОЕГО ПИСЬМА. </a:t>
            </a:r>
          </a:p>
          <a:p>
            <a:pPr marL="0" indent="0">
              <a:lnSpc>
                <a:spcPct val="80000"/>
              </a:lnSpc>
            </a:pPr>
            <a:r>
              <a:rPr lang="ru-RU" sz="2100" dirty="0"/>
              <a:t> СОБРАТЬ ИНФОРМАЦИЮ О ПОЛУЧАТЕЛЯХ ДАННОГО ПИСЬМА. </a:t>
            </a:r>
          </a:p>
          <a:p>
            <a:pPr marL="0" indent="0">
              <a:lnSpc>
                <a:spcPct val="80000"/>
              </a:lnSpc>
            </a:pPr>
            <a:r>
              <a:rPr lang="ru-RU" sz="2100" dirty="0"/>
              <a:t> ПРОДУМАТЬ И ЗАПИСАТЬ ОСНОВНЫЕ ИДЕИ ПИСЬМА. </a:t>
            </a:r>
          </a:p>
          <a:p>
            <a:pPr marL="0" indent="0">
              <a:lnSpc>
                <a:spcPct val="80000"/>
              </a:lnSpc>
            </a:pPr>
            <a:r>
              <a:rPr lang="ru-RU" sz="2100" dirty="0"/>
              <a:t> СОБРАТЬ НЕОБХОДИМЫЙ ФАКТИЧЕСКИЙ МАТЕРИАЛ. </a:t>
            </a:r>
          </a:p>
          <a:p>
            <a:pPr marL="0" indent="0">
              <a:lnSpc>
                <a:spcPct val="80000"/>
              </a:lnSpc>
            </a:pPr>
            <a:r>
              <a:rPr lang="ru-RU" sz="2100" dirty="0"/>
              <a:t> ПЕРЕПРОВЕРИТЬ ВСЕ ОСНОВНЫЕ ФАКТЫ. </a:t>
            </a:r>
          </a:p>
          <a:p>
            <a:pPr marL="0" indent="0">
              <a:lnSpc>
                <a:spcPct val="80000"/>
              </a:lnSpc>
            </a:pPr>
            <a:r>
              <a:rPr lang="ru-RU" sz="2100" dirty="0"/>
              <a:t> РАЗДЕЛИТЬ СОДЕРЖАНИЕ ПИСЬМА НА ВСТУПЛЕНИЕ, ОСНОВНУЮ ЧАСТЬ И ЗАКЛЮЧЕНИЕ. </a:t>
            </a:r>
          </a:p>
          <a:p>
            <a:pPr marL="0" indent="0">
              <a:lnSpc>
                <a:spcPct val="80000"/>
              </a:lnSpc>
            </a:pPr>
            <a:r>
              <a:rPr lang="ru-RU" sz="2100" dirty="0"/>
              <a:t> НАПИСАТЬ ЧЕРНОВИК </a:t>
            </a:r>
            <a:r>
              <a:rPr lang="ru-RU" sz="2100" dirty="0" smtClean="0"/>
              <a:t> ПИСЬМА</a:t>
            </a:r>
            <a:r>
              <a:rPr lang="ru-RU" sz="2100" dirty="0"/>
              <a:t>. </a:t>
            </a:r>
          </a:p>
          <a:p>
            <a:pPr marL="0" indent="0">
              <a:lnSpc>
                <a:spcPct val="80000"/>
              </a:lnSpc>
            </a:pPr>
            <a:r>
              <a:rPr lang="ru-RU" sz="2100" dirty="0"/>
              <a:t> УБЕДИТЬСЯ, ЧТО КАЖДАЯ ТЕМА БЫЛА ОСВЯЩЕНА В ОТДЕЛЬНОМ АБЗАЦЕ. </a:t>
            </a:r>
          </a:p>
          <a:p>
            <a:pPr marL="0" indent="0">
              <a:lnSpc>
                <a:spcPct val="80000"/>
              </a:lnSpc>
            </a:pPr>
            <a:r>
              <a:rPr lang="ru-RU" sz="2100" dirty="0"/>
              <a:t> ПРОВЕРИТЬ СВЯЗНОСТЬ ПРЕДЛОЖЕНИЙ В КАЖДОМ АБЗАЦЕ. </a:t>
            </a:r>
          </a:p>
          <a:p>
            <a:pPr marL="0" indent="0">
              <a:lnSpc>
                <a:spcPct val="80000"/>
              </a:lnSpc>
            </a:pPr>
            <a:r>
              <a:rPr lang="ru-RU" sz="2100" dirty="0"/>
              <a:t> ВЫПОЛНИТЬ РЕДАКТОРСКУЮ ПРАВКУ ПИСЬМА. </a:t>
            </a:r>
          </a:p>
          <a:p>
            <a:pPr marL="0" indent="0">
              <a:lnSpc>
                <a:spcPct val="80000"/>
              </a:lnSpc>
            </a:pPr>
            <a:r>
              <a:rPr lang="ru-RU" sz="2100" dirty="0"/>
              <a:t> ПОДГОТОВИТЬ ОКОНЧАТЕЛЬНЫЙ ВАРИАНТ ПИСЬМА. </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95536" y="3212976"/>
            <a:ext cx="8143932" cy="1828800"/>
          </a:xfrm>
        </p:spPr>
        <p:txBody>
          <a:bodyPr/>
          <a:lstStyle/>
          <a:p>
            <a:r>
              <a:rPr lang="ru-RU" sz="5400" dirty="0" smtClean="0">
                <a:solidFill>
                  <a:srgbClr val="FF6600"/>
                </a:solidFill>
              </a:rPr>
              <a:t>Благодарю за внимание</a:t>
            </a:r>
            <a:r>
              <a:rPr lang="ru-RU" dirty="0" smtClean="0">
                <a:solidFill>
                  <a:srgbClr val="FF6600"/>
                </a:solidFill>
              </a:rPr>
              <a:t>!</a:t>
            </a:r>
            <a:endParaRPr lang="ru-RU" dirty="0">
              <a:solidFill>
                <a:srgbClr val="FF6600"/>
              </a:solidFill>
            </a:endParaRPr>
          </a:p>
        </p:txBody>
      </p:sp>
    </p:spTree>
    <p:extLst>
      <p:ext uri="{BB962C8B-B14F-4D97-AF65-F5344CB8AC3E}">
        <p14:creationId xmlns:p14="http://schemas.microsoft.com/office/powerpoint/2010/main" val="34155432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ln>
            <a:solidFill>
              <a:srgbClr val="FF0000"/>
            </a:solidFill>
          </a:ln>
        </p:spPr>
        <p:txBody>
          <a:bodyPr/>
          <a:lstStyle/>
          <a:p>
            <a:r>
              <a:rPr lang="ru-RU" altLang="ru-RU" sz="3800" b="1" i="1" kern="0" dirty="0">
                <a:solidFill>
                  <a:srgbClr val="F0AD00"/>
                </a:solidFill>
                <a:latin typeface="Verdana"/>
              </a:rPr>
              <a:t>Литература:</a:t>
            </a:r>
            <a:endParaRPr lang="ru-RU" dirty="0"/>
          </a:p>
        </p:txBody>
      </p:sp>
      <p:sp>
        <p:nvSpPr>
          <p:cNvPr id="3" name="Объект 2"/>
          <p:cNvSpPr>
            <a:spLocks noGrp="1"/>
          </p:cNvSpPr>
          <p:nvPr>
            <p:ph idx="1"/>
          </p:nvPr>
        </p:nvSpPr>
        <p:spPr>
          <a:xfrm>
            <a:off x="457200" y="2249424"/>
            <a:ext cx="8229600" cy="3627848"/>
          </a:xfrm>
          <a:ln>
            <a:solidFill>
              <a:srgbClr val="FF0000"/>
            </a:solidFill>
          </a:ln>
        </p:spPr>
        <p:txBody>
          <a:bodyPr/>
          <a:lstStyle/>
          <a:p>
            <a:pPr marL="804863" lvl="1" indent="-333375" fontAlgn="base">
              <a:spcBef>
                <a:spcPct val="20000"/>
              </a:spcBef>
              <a:spcAft>
                <a:spcPct val="0"/>
              </a:spcAft>
              <a:buClr>
                <a:srgbClr val="CC0000"/>
              </a:buClr>
              <a:buFont typeface="Arial" charset="0"/>
              <a:buAutoNum type="arabicPeriod"/>
              <a:defRPr/>
            </a:pPr>
            <a:r>
              <a:rPr lang="ru-RU" altLang="ru-RU" sz="2000" kern="0" dirty="0">
                <a:solidFill>
                  <a:srgbClr val="000000"/>
                </a:solidFill>
                <a:latin typeface="Verdana"/>
              </a:rPr>
              <a:t>Кузнецова И.Н. Документационное обеспечение управления и делопроизводство: учебник /И.Н. Кузнецова. - М.: Изд-во </a:t>
            </a:r>
            <a:r>
              <a:rPr lang="ru-RU" altLang="ru-RU" sz="2000" kern="0" dirty="0" err="1">
                <a:solidFill>
                  <a:srgbClr val="000000"/>
                </a:solidFill>
                <a:latin typeface="Verdana"/>
              </a:rPr>
              <a:t>Юрайт</a:t>
            </a:r>
            <a:r>
              <a:rPr lang="ru-RU" altLang="ru-RU" sz="2000" kern="0" dirty="0">
                <a:solidFill>
                  <a:srgbClr val="000000"/>
                </a:solidFill>
                <a:latin typeface="Verdana"/>
              </a:rPr>
              <a:t>; ИД </a:t>
            </a:r>
            <a:r>
              <a:rPr lang="ru-RU" altLang="ru-RU" sz="2000" kern="0" dirty="0" err="1">
                <a:solidFill>
                  <a:srgbClr val="000000"/>
                </a:solidFill>
                <a:latin typeface="Verdana"/>
              </a:rPr>
              <a:t>Юрайт</a:t>
            </a:r>
            <a:r>
              <a:rPr lang="ru-RU" altLang="ru-RU" sz="2000" kern="0" dirty="0">
                <a:solidFill>
                  <a:srgbClr val="000000"/>
                </a:solidFill>
                <a:latin typeface="Verdana"/>
              </a:rPr>
              <a:t>, 2011. – 576 с.</a:t>
            </a:r>
          </a:p>
          <a:p>
            <a:pPr marL="804863" lvl="1" indent="-333375" fontAlgn="base">
              <a:spcBef>
                <a:spcPct val="20000"/>
              </a:spcBef>
              <a:spcAft>
                <a:spcPct val="0"/>
              </a:spcAft>
              <a:buClr>
                <a:srgbClr val="CC0000"/>
              </a:buClr>
              <a:buFont typeface="Arial" charset="0"/>
              <a:buAutoNum type="arabicPeriod"/>
              <a:defRPr/>
            </a:pPr>
            <a:r>
              <a:rPr lang="ru-RU" altLang="ru-RU" sz="2000" kern="0" dirty="0">
                <a:solidFill>
                  <a:srgbClr val="000000"/>
                </a:solidFill>
                <a:latin typeface="Verdana"/>
              </a:rPr>
              <a:t>Рогожин М.Ю. Делопроизводство. Курс лекций: учебное пособие. – М.:  ТК </a:t>
            </a:r>
            <a:r>
              <a:rPr lang="ru-RU" altLang="ru-RU" sz="2000" kern="0" dirty="0" err="1">
                <a:solidFill>
                  <a:srgbClr val="000000"/>
                </a:solidFill>
                <a:latin typeface="Verdana"/>
              </a:rPr>
              <a:t>Велби</a:t>
            </a:r>
            <a:r>
              <a:rPr lang="ru-RU" altLang="ru-RU" sz="2000" kern="0" dirty="0">
                <a:solidFill>
                  <a:srgbClr val="000000"/>
                </a:solidFill>
                <a:latin typeface="Verdana"/>
              </a:rPr>
              <a:t>. Изд-во Проспект, 2008. – 240 с.</a:t>
            </a:r>
          </a:p>
          <a:p>
            <a:pPr marL="804863" lvl="1" indent="-333375" fontAlgn="base">
              <a:spcBef>
                <a:spcPct val="20000"/>
              </a:spcBef>
              <a:spcAft>
                <a:spcPct val="0"/>
              </a:spcAft>
              <a:buClr>
                <a:srgbClr val="CC0000"/>
              </a:buClr>
              <a:buFont typeface="Arial" charset="0"/>
              <a:buAutoNum type="arabicPeriod"/>
              <a:defRPr/>
            </a:pPr>
            <a:r>
              <a:rPr lang="ru-RU" altLang="ru-RU" sz="2000" kern="0" dirty="0">
                <a:solidFill>
                  <a:srgbClr val="000000"/>
                </a:solidFill>
                <a:latin typeface="Verdana"/>
              </a:rPr>
              <a:t>Кирсанова М.В. Деловая переписка: </a:t>
            </a:r>
            <a:r>
              <a:rPr lang="ru-RU" altLang="ru-RU" sz="2000" kern="0" dirty="0" err="1">
                <a:solidFill>
                  <a:srgbClr val="000000"/>
                </a:solidFill>
                <a:latin typeface="Verdana"/>
              </a:rPr>
              <a:t>учебн-практ</a:t>
            </a:r>
            <a:r>
              <a:rPr lang="ru-RU" altLang="ru-RU" sz="2000" kern="0" dirty="0">
                <a:solidFill>
                  <a:srgbClr val="000000"/>
                </a:solidFill>
                <a:latin typeface="Verdana"/>
              </a:rPr>
              <a:t>. пособие /М.Ю. Рогожин, Н.Н. Юдина, Ю.М. Аксенов – 3-е изд. – М.: Инфра-М, 2011. – 136 с.</a:t>
            </a:r>
          </a:p>
          <a:p>
            <a:pPr marL="109728" indent="0">
              <a:buNone/>
            </a:pPr>
            <a:endParaRPr lang="ru-RU" dirty="0"/>
          </a:p>
        </p:txBody>
      </p:sp>
    </p:spTree>
    <p:extLst>
      <p:ext uri="{BB962C8B-B14F-4D97-AF65-F5344CB8AC3E}">
        <p14:creationId xmlns:p14="http://schemas.microsoft.com/office/powerpoint/2010/main" val="32235831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tx2"/>
          </a:solidFill>
        </p:spPr>
        <p:txBody>
          <a:bodyPr/>
          <a:lstStyle/>
          <a:p>
            <a:r>
              <a:rPr lang="ru-RU" sz="4000" dirty="0" smtClean="0"/>
              <a:t>1. Служебная переписка на предприятии</a:t>
            </a:r>
            <a:endParaRPr lang="ru-RU" dirty="0"/>
          </a:p>
        </p:txBody>
      </p:sp>
      <p:sp>
        <p:nvSpPr>
          <p:cNvPr id="3" name="Текст 2"/>
          <p:cNvSpPr>
            <a:spLocks noGrp="1"/>
          </p:cNvSpPr>
          <p:nvPr>
            <p:ph type="body" idx="1"/>
          </p:nvPr>
        </p:nvSpPr>
        <p:spPr>
          <a:xfrm>
            <a:off x="857224" y="3714752"/>
            <a:ext cx="7772400" cy="1509712"/>
          </a:xfrm>
        </p:spPr>
        <p:txBody>
          <a:bodyPr/>
          <a:lstStyle/>
          <a:p>
            <a:pPr algn="r"/>
            <a:r>
              <a:rPr lang="ru-RU" dirty="0" smtClean="0"/>
              <a:t>Служебная переписка организации является носителем определенной информации и является правовым документом.</a:t>
            </a:r>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0" y="333375"/>
            <a:ext cx="9144000" cy="881047"/>
          </a:xfrm>
          <a:solidFill>
            <a:srgbClr val="FFFF00"/>
          </a:solidFill>
        </p:spPr>
        <p:txBody>
          <a:bodyPr/>
          <a:lstStyle/>
          <a:p>
            <a:r>
              <a:rPr lang="ru-RU" b="1" dirty="0"/>
              <a:t>Деловое (служебное) письмо</a:t>
            </a:r>
          </a:p>
        </p:txBody>
      </p:sp>
      <p:sp>
        <p:nvSpPr>
          <p:cNvPr id="17411" name="Rectangle 3"/>
          <p:cNvSpPr>
            <a:spLocks noGrp="1" noChangeArrowheads="1"/>
          </p:cNvSpPr>
          <p:nvPr>
            <p:ph type="body" idx="1"/>
          </p:nvPr>
        </p:nvSpPr>
        <p:spPr>
          <a:xfrm>
            <a:off x="395288" y="1285860"/>
            <a:ext cx="8291512" cy="5357850"/>
          </a:xfrm>
        </p:spPr>
        <p:txBody>
          <a:bodyPr/>
          <a:lstStyle/>
          <a:p>
            <a:pPr marL="0" indent="0" algn="just">
              <a:lnSpc>
                <a:spcPct val="80000"/>
              </a:lnSpc>
              <a:buFont typeface="Wingdings" pitchFamily="2" charset="2"/>
              <a:buNone/>
            </a:pPr>
            <a:r>
              <a:rPr lang="ru-RU" sz="2400" dirty="0"/>
              <a:t>Обобщенное название широко применяемого вида официальных документов, служащих средством общения различных учреждений и организаций по поводу осуществляемой ими своей деятельности. </a:t>
            </a:r>
          </a:p>
          <a:p>
            <a:pPr marL="0" indent="0" algn="just">
              <a:lnSpc>
                <a:spcPct val="80000"/>
              </a:lnSpc>
              <a:buFont typeface="Wingdings" pitchFamily="2" charset="2"/>
              <a:buNone/>
            </a:pPr>
            <a:r>
              <a:rPr lang="ru-RU" sz="2400" dirty="0"/>
              <a:t>К категории </a:t>
            </a:r>
            <a:r>
              <a:rPr lang="ru-RU" sz="2400" b="1" dirty="0">
                <a:solidFill>
                  <a:schemeClr val="accent2"/>
                </a:solidFill>
              </a:rPr>
              <a:t>деловых писем</a:t>
            </a:r>
            <a:r>
              <a:rPr lang="ru-RU" sz="2400" dirty="0"/>
              <a:t> относится также переписка между лицами и организациями, если содержание ее касается взаимных интересов.</a:t>
            </a:r>
          </a:p>
          <a:p>
            <a:pPr marL="0" indent="0" algn="ctr">
              <a:lnSpc>
                <a:spcPct val="80000"/>
              </a:lnSpc>
              <a:buFont typeface="Wingdings" pitchFamily="2" charset="2"/>
              <a:buNone/>
            </a:pPr>
            <a:r>
              <a:rPr lang="ru-RU" sz="2400" b="1" dirty="0" smtClean="0"/>
              <a:t>Классифицируют </a:t>
            </a:r>
            <a:r>
              <a:rPr lang="ru-RU" sz="2400" b="1" dirty="0"/>
              <a:t>по:</a:t>
            </a:r>
          </a:p>
          <a:p>
            <a:pPr marL="0" indent="0">
              <a:lnSpc>
                <a:spcPct val="80000"/>
              </a:lnSpc>
              <a:buFont typeface="Wingdings" pitchFamily="2" charset="2"/>
              <a:buBlip>
                <a:blip r:embed="rId2"/>
              </a:buBlip>
            </a:pPr>
            <a:r>
              <a:rPr lang="ru-RU" sz="2400" dirty="0"/>
              <a:t> </a:t>
            </a:r>
            <a:r>
              <a:rPr lang="ru-RU" sz="2200" dirty="0"/>
              <a:t>Функциональному признаку </a:t>
            </a:r>
          </a:p>
          <a:p>
            <a:pPr marL="0" indent="0">
              <a:lnSpc>
                <a:spcPct val="80000"/>
              </a:lnSpc>
              <a:buFont typeface="Wingdings" pitchFamily="2" charset="2"/>
              <a:buBlip>
                <a:blip r:embed="rId2"/>
              </a:buBlip>
            </a:pPr>
            <a:r>
              <a:rPr lang="ru-RU" sz="2200" dirty="0"/>
              <a:t> Сложности</a:t>
            </a:r>
          </a:p>
          <a:p>
            <a:pPr marL="0" indent="0">
              <a:lnSpc>
                <a:spcPct val="80000"/>
              </a:lnSpc>
              <a:buFont typeface="Wingdings" pitchFamily="2" charset="2"/>
              <a:buBlip>
                <a:blip r:embed="rId2"/>
              </a:buBlip>
            </a:pPr>
            <a:r>
              <a:rPr lang="ru-RU" sz="2200" dirty="0"/>
              <a:t> Структуре</a:t>
            </a:r>
          </a:p>
          <a:p>
            <a:pPr marL="0" indent="0">
              <a:lnSpc>
                <a:spcPct val="80000"/>
              </a:lnSpc>
              <a:buFont typeface="Wingdings" pitchFamily="2" charset="2"/>
              <a:buNone/>
            </a:pPr>
            <a:r>
              <a:rPr lang="ru-RU" sz="2200" dirty="0"/>
              <a:t>-  </a:t>
            </a:r>
            <a:r>
              <a:rPr lang="ru-RU" sz="1800" dirty="0"/>
              <a:t>Регламентированные</a:t>
            </a:r>
          </a:p>
          <a:p>
            <a:pPr marL="0" indent="0">
              <a:lnSpc>
                <a:spcPct val="80000"/>
              </a:lnSpc>
              <a:buFontTx/>
              <a:buNone/>
            </a:pPr>
            <a:r>
              <a:rPr lang="ru-RU" sz="1800" dirty="0"/>
              <a:t>- Нерегламентированные</a:t>
            </a:r>
            <a:endParaRPr lang="ru-RU" sz="2200" dirty="0"/>
          </a:p>
          <a:p>
            <a:pPr marL="0" indent="0">
              <a:lnSpc>
                <a:spcPct val="80000"/>
              </a:lnSpc>
              <a:buFont typeface="Wingdings" pitchFamily="2" charset="2"/>
              <a:buBlip>
                <a:blip r:embed="rId2"/>
              </a:buBlip>
            </a:pPr>
            <a:r>
              <a:rPr lang="ru-RU" sz="2600" dirty="0"/>
              <a:t> </a:t>
            </a:r>
            <a:r>
              <a:rPr lang="ru-RU" sz="2200" dirty="0"/>
              <a:t>Месту составления</a:t>
            </a:r>
          </a:p>
          <a:p>
            <a:pPr marL="0" indent="0">
              <a:spcBef>
                <a:spcPct val="0"/>
              </a:spcBef>
              <a:buClrTx/>
              <a:buSzTx/>
              <a:buFontTx/>
              <a:buNone/>
            </a:pPr>
            <a:endParaRPr lang="ru-RU" sz="2600" dirty="0"/>
          </a:p>
          <a:p>
            <a:pPr marL="0" indent="0">
              <a:lnSpc>
                <a:spcPct val="80000"/>
              </a:lnSpc>
              <a:buFontTx/>
              <a:buBlip>
                <a:blip r:embed="rId2"/>
              </a:buBlip>
            </a:pPr>
            <a:endParaRPr lang="ru-RU" sz="1800" dirty="0"/>
          </a:p>
        </p:txBody>
      </p:sp>
      <p:sp>
        <p:nvSpPr>
          <p:cNvPr id="17412" name="Text Box 4"/>
          <p:cNvSpPr txBox="1">
            <a:spLocks noChangeArrowheads="1"/>
          </p:cNvSpPr>
          <p:nvPr/>
        </p:nvSpPr>
        <p:spPr bwMode="auto">
          <a:xfrm>
            <a:off x="5219700" y="4292600"/>
            <a:ext cx="184150" cy="366713"/>
          </a:xfrm>
          <a:prstGeom prst="rect">
            <a:avLst/>
          </a:prstGeom>
          <a:noFill/>
          <a:ln w="9525">
            <a:noFill/>
            <a:miter lim="800000"/>
            <a:headEnd/>
            <a:tailEnd/>
          </a:ln>
          <a:effectLst/>
        </p:spPr>
        <p:txBody>
          <a:bodyPr wrap="none">
            <a:spAutoFit/>
          </a:bodyPr>
          <a:lstStyle/>
          <a:p>
            <a:endParaRPr lang="ru-RU"/>
          </a:p>
        </p:txBody>
      </p:sp>
      <p:sp>
        <p:nvSpPr>
          <p:cNvPr id="17413" name="Text Box 5"/>
          <p:cNvSpPr txBox="1">
            <a:spLocks noChangeArrowheads="1"/>
          </p:cNvSpPr>
          <p:nvPr/>
        </p:nvSpPr>
        <p:spPr bwMode="auto">
          <a:xfrm>
            <a:off x="4500563" y="3789363"/>
            <a:ext cx="4419600" cy="1766887"/>
          </a:xfrm>
          <a:prstGeom prst="rect">
            <a:avLst/>
          </a:prstGeom>
          <a:noFill/>
          <a:ln w="9525">
            <a:noFill/>
            <a:miter lim="800000"/>
            <a:headEnd/>
            <a:tailEnd/>
          </a:ln>
          <a:effectLst/>
        </p:spPr>
        <p:txBody>
          <a:bodyPr>
            <a:spAutoFit/>
          </a:bodyPr>
          <a:lstStyle/>
          <a:p>
            <a:pPr>
              <a:buClr>
                <a:schemeClr val="accent2"/>
              </a:buClr>
              <a:buFont typeface="Wingdings" pitchFamily="2" charset="2"/>
              <a:buBlip>
                <a:blip r:embed="rId2"/>
              </a:buBlip>
            </a:pPr>
            <a:r>
              <a:rPr lang="ru-RU" sz="2200" dirty="0"/>
              <a:t> Способу фиксации информации</a:t>
            </a:r>
          </a:p>
          <a:p>
            <a:pPr>
              <a:buClr>
                <a:schemeClr val="accent2"/>
              </a:buClr>
              <a:buFont typeface="Wingdings" pitchFamily="2" charset="2"/>
              <a:buBlip>
                <a:blip r:embed="rId2"/>
              </a:buBlip>
            </a:pPr>
            <a:r>
              <a:rPr lang="ru-RU" sz="2200" dirty="0"/>
              <a:t> Срокам исполнения</a:t>
            </a:r>
          </a:p>
          <a:p>
            <a:pPr>
              <a:buClr>
                <a:schemeClr val="accent2"/>
              </a:buClr>
              <a:buFont typeface="Wingdings" pitchFamily="2" charset="2"/>
              <a:buBlip>
                <a:blip r:embed="rId2"/>
              </a:buBlip>
            </a:pPr>
            <a:r>
              <a:rPr lang="ru-RU" sz="2200" dirty="0"/>
              <a:t> Степени гласности</a:t>
            </a:r>
          </a:p>
          <a:p>
            <a:pPr>
              <a:buClr>
                <a:schemeClr val="accent2"/>
              </a:buClr>
              <a:buFont typeface="Wingdings" pitchFamily="2" charset="2"/>
              <a:buBlip>
                <a:blip r:embed="rId2"/>
              </a:buBlip>
            </a:pPr>
            <a:r>
              <a:rPr lang="ru-RU" sz="2200" dirty="0"/>
              <a:t> Степени обязательности</a:t>
            </a:r>
          </a:p>
          <a:p>
            <a:pPr>
              <a:buClr>
                <a:schemeClr val="accent2"/>
              </a:buClr>
              <a:buFont typeface="Wingdings" pitchFamily="2" charset="2"/>
              <a:buBlip>
                <a:blip r:embed="rId2"/>
              </a:buBlip>
            </a:pPr>
            <a:r>
              <a:rPr lang="ru-RU" sz="2200" dirty="0"/>
              <a:t> Срокам хранения</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642910" y="1142984"/>
            <a:ext cx="8229600" cy="4896616"/>
          </a:xfrm>
        </p:spPr>
        <p:txBody>
          <a:bodyPr>
            <a:normAutofit/>
          </a:bodyPr>
          <a:lstStyle/>
          <a:p>
            <a:pPr>
              <a:buNone/>
            </a:pPr>
            <a:r>
              <a:rPr lang="ru-RU" dirty="0" smtClean="0"/>
              <a:t/>
            </a:r>
            <a:br>
              <a:rPr lang="ru-RU" dirty="0" smtClean="0"/>
            </a:br>
            <a:r>
              <a:rPr lang="ru-RU" b="1" dirty="0" smtClean="0"/>
              <a:t>    </a:t>
            </a:r>
          </a:p>
          <a:p>
            <a:r>
              <a:rPr lang="ru-RU" sz="3200" b="1" dirty="0" smtClean="0"/>
              <a:t> </a:t>
            </a:r>
            <a:r>
              <a:rPr lang="ru-RU" sz="3200" b="1" i="1" dirty="0" smtClean="0"/>
              <a:t>Письмо</a:t>
            </a:r>
            <a:r>
              <a:rPr lang="ru-RU" sz="3200" b="1" dirty="0" smtClean="0"/>
              <a:t> </a:t>
            </a:r>
            <a:r>
              <a:rPr lang="ru-RU" sz="3200" dirty="0" smtClean="0"/>
              <a:t>— обобщенное название различных по содержанию документов, пересылаемых по почте, курьером, посредством факсимильной связи, электронной почтой и т.д. </a:t>
            </a:r>
            <a:r>
              <a:rPr lang="ru-RU" sz="3200" b="1" dirty="0" smtClean="0"/>
              <a:t> </a:t>
            </a:r>
            <a:r>
              <a:rPr lang="ru-RU" dirty="0" smtClean="0"/>
              <a:t/>
            </a:r>
            <a:br>
              <a:rPr lang="ru-RU" dirty="0" smtClean="0"/>
            </a:br>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71480"/>
            <a:ext cx="8229600" cy="6003056"/>
          </a:xfrm>
        </p:spPr>
        <p:txBody>
          <a:bodyPr>
            <a:normAutofit/>
          </a:bodyPr>
          <a:lstStyle/>
          <a:p>
            <a:r>
              <a:rPr lang="ru-RU" dirty="0" smtClean="0"/>
              <a:t>Проекты писем готовятся исполнителями по поручению руководителя предприятия. Письма оформляются на бланке письма. </a:t>
            </a:r>
          </a:p>
          <a:p>
            <a:endParaRPr lang="ru-RU" dirty="0" smtClean="0"/>
          </a:p>
          <a:p>
            <a:r>
              <a:rPr lang="ru-RU" dirty="0" smtClean="0"/>
              <a:t>Деловое письмо оформляют как минимум в двух экземплярах. </a:t>
            </a:r>
          </a:p>
          <a:p>
            <a:pPr lvl="1"/>
            <a:r>
              <a:rPr lang="ru-RU" dirty="0" smtClean="0"/>
              <a:t>Первый экземпляр составляют на бланке и отсылают адресату, </a:t>
            </a:r>
          </a:p>
          <a:p>
            <a:pPr lvl="1"/>
            <a:r>
              <a:rPr lang="ru-RU" dirty="0" smtClean="0"/>
              <a:t>второй (копия) распечатывается на чистом листе бумаги и подшивается в дело как свидетельство выполненной работы и в дальнейшем используется при необходимости как информационно-справочный материал. </a:t>
            </a:r>
          </a:p>
          <a:p>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xfrm>
            <a:off x="468313" y="333375"/>
            <a:ext cx="8229600" cy="1139825"/>
          </a:xfrm>
        </p:spPr>
        <p:txBody>
          <a:bodyPr/>
          <a:lstStyle/>
          <a:p>
            <a:r>
              <a:rPr lang="ru-RU" b="1" dirty="0"/>
              <a:t>Оформление делового письма:</a:t>
            </a:r>
          </a:p>
        </p:txBody>
      </p:sp>
      <p:sp>
        <p:nvSpPr>
          <p:cNvPr id="66563" name="Rectangle 3"/>
          <p:cNvSpPr>
            <a:spLocks noGrp="1" noChangeArrowheads="1"/>
          </p:cNvSpPr>
          <p:nvPr>
            <p:ph type="body" idx="1"/>
          </p:nvPr>
        </p:nvSpPr>
        <p:spPr>
          <a:xfrm>
            <a:off x="468313" y="1412875"/>
            <a:ext cx="8218487" cy="4718050"/>
          </a:xfrm>
        </p:spPr>
        <p:txBody>
          <a:bodyPr>
            <a:normAutofit lnSpcReduction="10000"/>
          </a:bodyPr>
          <a:lstStyle/>
          <a:p>
            <a:pPr marL="0" indent="0" algn="just">
              <a:lnSpc>
                <a:spcPct val="90000"/>
              </a:lnSpc>
            </a:pPr>
            <a:r>
              <a:rPr lang="ru-RU" sz="2800" dirty="0"/>
              <a:t>Деловые письма оформляют на бланках ГОСТ </a:t>
            </a:r>
          </a:p>
          <a:p>
            <a:pPr marL="0" indent="0" algn="just">
              <a:lnSpc>
                <a:spcPct val="90000"/>
              </a:lnSpc>
              <a:buFont typeface="Wingdings" pitchFamily="2" charset="2"/>
              <a:buNone/>
            </a:pPr>
            <a:r>
              <a:rPr lang="ru-RU" sz="2800" dirty="0"/>
              <a:t>Р 6.30 – 2003, как правило, с угловым расположением постоянных реквизитов (штампов). </a:t>
            </a:r>
            <a:endParaRPr lang="ru-RU" sz="2800" dirty="0" smtClean="0"/>
          </a:p>
          <a:p>
            <a:pPr marL="0" indent="0" algn="just">
              <a:lnSpc>
                <a:spcPct val="90000"/>
              </a:lnSpc>
            </a:pPr>
            <a:r>
              <a:rPr lang="ru-RU" sz="2800" dirty="0" smtClean="0"/>
              <a:t>Бланки </a:t>
            </a:r>
            <a:r>
              <a:rPr lang="ru-RU" sz="2800" dirty="0"/>
              <a:t>с продольным расположением постоянных реквизитов для писем используются реже, в основном, органами власти и вышестоящими организациями. </a:t>
            </a:r>
          </a:p>
          <a:p>
            <a:pPr marL="0" indent="0" algn="just">
              <a:lnSpc>
                <a:spcPct val="90000"/>
              </a:lnSpc>
              <a:buFont typeface="Wingdings" pitchFamily="2" charset="2"/>
              <a:buNone/>
            </a:pPr>
            <a:endParaRPr lang="ru-RU" sz="2800" dirty="0"/>
          </a:p>
          <a:p>
            <a:pPr marL="0" indent="0" algn="just">
              <a:lnSpc>
                <a:spcPct val="90000"/>
              </a:lnSpc>
            </a:pPr>
            <a:r>
              <a:rPr lang="ru-RU" sz="2800" dirty="0"/>
              <a:t>Используются бланки формата А4 и А5. Формат А5 </a:t>
            </a:r>
            <a:r>
              <a:rPr lang="ru-RU" sz="2800" dirty="0" smtClean="0"/>
              <a:t>используют, </a:t>
            </a:r>
            <a:r>
              <a:rPr lang="ru-RU" sz="2800" dirty="0"/>
              <a:t>если письмо содержит не более </a:t>
            </a:r>
            <a:r>
              <a:rPr lang="ru-RU" sz="2800" dirty="0" smtClean="0"/>
              <a:t>7-8 </a:t>
            </a:r>
            <a:r>
              <a:rPr lang="ru-RU" sz="2800" dirty="0"/>
              <a:t>строк.</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Городская">
  <a:themeElements>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Классическая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Городская">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394</TotalTime>
  <Words>1890</Words>
  <Application>Microsoft Office PowerPoint</Application>
  <PresentationFormat>Экран (4:3)</PresentationFormat>
  <Paragraphs>218</Paragraphs>
  <Slides>31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31</vt:i4>
      </vt:variant>
    </vt:vector>
  </HeadingPairs>
  <TitlesOfParts>
    <vt:vector size="32" baseType="lpstr">
      <vt:lpstr>Городская</vt:lpstr>
      <vt:lpstr>Общие основы деловой корреспонденции. Деловые письма </vt:lpstr>
      <vt:lpstr>Цель: </vt:lpstr>
      <vt:lpstr>План : </vt:lpstr>
      <vt:lpstr>Литература:</vt:lpstr>
      <vt:lpstr>1. Служебная переписка на предприятии</vt:lpstr>
      <vt:lpstr>Деловое (служебное) письмо</vt:lpstr>
      <vt:lpstr>Презентация PowerPoint</vt:lpstr>
      <vt:lpstr>Презентация PowerPoint</vt:lpstr>
      <vt:lpstr>Оформление делового письма:</vt:lpstr>
      <vt:lpstr>оформление делового письма…</vt:lpstr>
      <vt:lpstr>Письмо должно имеет реквизиты: </vt:lpstr>
      <vt:lpstr>Специфика делового стиля письма:</vt:lpstr>
      <vt:lpstr>В переписке используется следующие формы изложения: </vt:lpstr>
      <vt:lpstr>Специфика делового стиля письма:</vt:lpstr>
      <vt:lpstr>Презентация PowerPoint</vt:lpstr>
      <vt:lpstr>Презентация PowerPoint</vt:lpstr>
      <vt:lpstr>Презентация PowerPoint</vt:lpstr>
      <vt:lpstr>Презентация PowerPoint</vt:lpstr>
      <vt:lpstr>По характеру информации письма имеют много разновидностей:</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Факсовые письма</vt:lpstr>
      <vt:lpstr>Электронная почта</vt:lpstr>
      <vt:lpstr>Презентация PowerPoint</vt:lpstr>
      <vt:lpstr>Презентация PowerPoint</vt:lpstr>
      <vt:lpstr>Благодарю за внимание!</vt:lpstr>
    </vt:vector>
  </TitlesOfParts>
  <Company>Organization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Деловые письма </dc:title>
  <dc:creator>АМаксимов</dc:creator>
  <cp:lastModifiedBy>Максимова СИ.</cp:lastModifiedBy>
  <cp:revision>122</cp:revision>
  <dcterms:created xsi:type="dcterms:W3CDTF">2012-03-18T11:33:12Z</dcterms:created>
  <dcterms:modified xsi:type="dcterms:W3CDTF">2018-02-16T06:07:59Z</dcterms:modified>
</cp:coreProperties>
</file>