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1" r:id="rId2"/>
    <p:sldId id="257" r:id="rId3"/>
    <p:sldId id="290" r:id="rId4"/>
    <p:sldId id="286" r:id="rId5"/>
    <p:sldId id="287" r:id="rId6"/>
  </p:sldIdLst>
  <p:sldSz cx="9144000" cy="5143500" type="screen16x9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5267" autoAdjust="0"/>
  </p:normalViewPr>
  <p:slideViewPr>
    <p:cSldViewPr>
      <p:cViewPr>
        <p:scale>
          <a:sx n="73" d="100"/>
          <a:sy n="73" d="100"/>
        </p:scale>
        <p:origin x="-2688" y="-9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zakovaas\Desktop\&#1072;&#1085;&#1082;&#1077;&#1090;&#1080;&#1088;&#1086;&#1074;&#1072;&#1085;&#1080;&#1077;\&#1088;&#1072;&#1079;&#1088;&#1072;&#1073;&#1086;&#1090;&#1082;&#1072;%20&#1072;&#1085;&#1082;&#1077;&#1090;&#1099;%20&#1086;&#1087;&#1088;&#1086;&#1089;&#1085;&#1080;&#1082;&#1072;\&#1088;&#1077;&#1079;&#1091;&#1083;&#1100;&#1090;&#1072;&#1090;&#1099;%20&#1072;&#1085;&#1082;&#1077;&#1090;&#1080;&#1088;&#1086;&#1074;&#1072;&#1085;&#1080;&#1103;%20&#1080;&#1090;&#1086;&#1075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zakovaas\Desktop\&#1072;&#1085;&#1082;&#1077;&#1090;&#1080;&#1088;&#1086;&#1074;&#1072;&#1085;&#1080;&#1077;\&#1088;&#1072;&#1079;&#1088;&#1072;&#1073;&#1086;&#1090;&#1082;&#1072;%20&#1072;&#1085;&#1082;&#1077;&#1090;&#1099;%20&#1086;&#1087;&#1088;&#1086;&#1089;&#1085;&#1080;&#1082;&#1072;\&#1088;&#1077;&#1079;&#1091;&#1083;&#1100;&#1090;&#1072;&#1090;&#1099;%20&#1072;&#1085;&#1082;&#1077;&#1090;&#1080;&#1088;&#1086;&#1074;&#1072;&#1085;&#1080;&#1103;%20&#1080;&#1090;&#1086;&#1075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zakovaas\Desktop\&#1072;&#1085;&#1082;&#1077;&#1090;&#1080;&#1088;&#1086;&#1074;&#1072;&#1085;&#1080;&#1077;\&#1088;&#1072;&#1079;&#1088;&#1072;&#1073;&#1086;&#1090;&#1082;&#1072;%20&#1072;&#1085;&#1082;&#1077;&#1090;&#1099;%20&#1086;&#1087;&#1088;&#1086;&#1089;&#1085;&#1080;&#1082;&#1072;\&#1088;&#1077;&#1079;&#1091;&#1083;&#1100;&#1090;&#1072;&#1090;&#1099;%20&#1072;&#1085;&#1082;&#1077;&#1090;&#1080;&#1088;&#1086;&#1074;&#1072;&#1085;&#1080;&#1103;%20&#1080;&#1090;&#1086;&#1075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zakovaas\Desktop\&#1072;&#1085;&#1082;&#1077;&#1090;&#1080;&#1088;&#1086;&#1074;&#1072;&#1085;&#1080;&#1077;\&#1088;&#1072;&#1079;&#1088;&#1072;&#1073;&#1086;&#1090;&#1082;&#1072;%20&#1072;&#1085;&#1082;&#1077;&#1090;&#1099;%20&#1086;&#1087;&#1088;&#1086;&#1089;&#1085;&#1080;&#1082;&#1072;\&#1088;&#1077;&#1079;&#1091;&#1083;&#1100;&#1090;&#1072;&#1090;&#1099;%20&#1072;&#1085;&#1082;&#1077;&#1090;&#1080;&#1088;&#1086;&#1074;&#1072;&#1085;&#1080;&#1103;%20&#1080;&#1090;&#1086;&#1075;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zakovaas\Desktop\&#1072;&#1085;&#1082;&#1077;&#1090;&#1080;&#1088;&#1086;&#1074;&#1072;&#1085;&#1080;&#1077;\&#1088;&#1072;&#1079;&#1088;&#1072;&#1073;&#1086;&#1090;&#1082;&#1072;%20&#1072;&#1085;&#1082;&#1077;&#1090;&#1099;%20&#1086;&#1087;&#1088;&#1086;&#1089;&#1085;&#1080;&#1082;&#1072;\&#1088;&#1077;&#1079;&#1091;&#1083;&#1100;&#1090;&#1072;&#1090;&#1099;%20&#1072;&#1085;&#1082;&#1077;&#1090;&#1080;&#1088;&#1086;&#1074;&#1072;&#1085;&#1080;&#1103;%20&#1080;&#1090;&#1086;&#107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CC-BB40-811C-CC224B1BB33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CC-BB40-811C-CC224B1BB33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6CC-BB40-811C-CC224B1BB33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6CC-BB40-811C-CC224B1BB339}"/>
              </c:ext>
            </c:extLst>
          </c:dPt>
          <c:dLbls>
            <c:dLbl>
              <c:idx val="0"/>
              <c:layout>
                <c:manualLayout>
                  <c:x val="4.8991470083570958E-3"/>
                  <c:y val="-0.31395855707390535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15</a:t>
                    </a:r>
                    <a:r>
                      <a:rPr lang="en-US" sz="1400" b="1" baseline="0" dirty="0"/>
                      <a:t> (28%)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6CC-BB40-811C-CC224B1BB339}"/>
                </c:ext>
              </c:extLst>
            </c:dLbl>
            <c:dLbl>
              <c:idx val="1"/>
              <c:layout>
                <c:manualLayout>
                  <c:x val="-4.8991470083570958E-3"/>
                  <c:y val="-0.29027137416830229"/>
                </c:manualLayout>
              </c:layout>
              <c:tx>
                <c:rich>
                  <a:bodyPr/>
                  <a:lstStyle/>
                  <a:p>
                    <a:r>
                      <a:rPr lang="en-US" sz="1400" b="1"/>
                      <a:t>13 (25%)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6CC-BB40-811C-CC224B1BB339}"/>
                </c:ext>
              </c:extLst>
            </c:dLbl>
            <c:dLbl>
              <c:idx val="2"/>
              <c:layout>
                <c:manualLayout>
                  <c:x val="2.4495735041785479E-3"/>
                  <c:y val="-0.42916026305719118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23 (43%)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6CC-BB40-811C-CC224B1BB339}"/>
                </c:ext>
              </c:extLst>
            </c:dLbl>
            <c:dLbl>
              <c:idx val="3"/>
              <c:layout>
                <c:manualLayout>
                  <c:x val="2.7776620498956906E-3"/>
                  <c:y val="-0.10971620437235369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2 (4%)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6CC-BB40-811C-CC224B1BB3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Лист1!$A$4:$A$7</c:f>
              <c:strCache>
                <c:ptCount val="4"/>
                <c:pt idx="0">
                  <c:v>1 год</c:v>
                </c:pt>
                <c:pt idx="1">
                  <c:v>2 год</c:v>
                </c:pt>
                <c:pt idx="2">
                  <c:v>3 год</c:v>
                </c:pt>
                <c:pt idx="3">
                  <c:v>4 год</c:v>
                </c:pt>
              </c:strCache>
            </c:strRef>
          </c:cat>
          <c:val>
            <c:numRef>
              <c:f>Лист1!$B$4:$B$7</c:f>
              <c:numCache>
                <c:formatCode>General</c:formatCode>
                <c:ptCount val="4"/>
                <c:pt idx="0">
                  <c:v>15</c:v>
                </c:pt>
                <c:pt idx="1">
                  <c:v>13</c:v>
                </c:pt>
                <c:pt idx="2">
                  <c:v>23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6CC-BB40-811C-CC224B1BB3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31947008"/>
        <c:axId val="109635840"/>
      </c:barChart>
      <c:catAx>
        <c:axId val="131947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9635840"/>
        <c:crosses val="autoZero"/>
        <c:auto val="1"/>
        <c:lblAlgn val="ctr"/>
        <c:lblOffset val="100"/>
        <c:noMultiLvlLbl val="0"/>
      </c:catAx>
      <c:valAx>
        <c:axId val="109635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1947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/>
                      <a:t>23 (43%)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C8E-8246-BCA6-F7DD1E724037}"/>
                </c:ext>
              </c:extLst>
            </c:dLbl>
            <c:dLbl>
              <c:idx val="1"/>
              <c:layout>
                <c:manualLayout>
                  <c:x val="0.25944010607008577"/>
                  <c:y val="-9.43866624547436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30 (57%)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C8E-8246-BCA6-F7DD1E7240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Лист1!$A$425:$A$426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Лист1!$B$425:$B$426</c:f>
              <c:numCache>
                <c:formatCode>General</c:formatCode>
                <c:ptCount val="2"/>
                <c:pt idx="0">
                  <c:v>23</c:v>
                </c:pt>
                <c:pt idx="1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C8E-8246-BCA6-F7DD1E72403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34257926019915913"/>
          <c:y val="0.88984791949209907"/>
          <c:w val="0.25914554815546809"/>
          <c:h val="9.0909846636914024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>
                <a:solidFill>
                  <a:schemeClr val="accent2"/>
                </a:solidFill>
                <a:effectLst/>
              </a:rPr>
              <a:t>ТОП-причин</a:t>
            </a:r>
            <a:endParaRPr lang="ru-RU">
              <a:solidFill>
                <a:schemeClr val="accent2"/>
              </a:solidFill>
              <a:effectLst/>
            </a:endParaRPr>
          </a:p>
        </c:rich>
      </c:tx>
      <c:layout>
        <c:manualLayout>
          <c:xMode val="edge"/>
          <c:yMode val="edge"/>
          <c:x val="0.39384428666175136"/>
          <c:y val="4.871783855445350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6269527701195049"/>
          <c:y val="0.10776838714231628"/>
          <c:w val="0.3732124443136991"/>
          <c:h val="0.856371792156787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Лист1!$B$751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Лист1!$A$753:$A$759</c:f>
              <c:strCache>
                <c:ptCount val="7"/>
                <c:pt idx="0">
                  <c:v>Трудности во взаимодействии с научным руководителем</c:v>
                </c:pt>
                <c:pt idx="1">
                  <c:v>Потеря интереса к теме диссертационного исследования</c:v>
                </c:pt>
                <c:pt idx="2">
                  <c:v>Сложная учебная программа и академические требования</c:v>
                </c:pt>
                <c:pt idx="3">
                  <c:v>Трудности с подготовкой и публикацией статей по теме диссертации</c:v>
                </c:pt>
                <c:pt idx="4">
                  <c:v>Отсутствие финансирования для реализации исследования</c:v>
                </c:pt>
                <c:pt idx="5">
                  <c:v>Неумение эффективно распределять свое время</c:v>
                </c:pt>
                <c:pt idx="6">
                  <c:v>Необходимость совмещать аспирантскую деятельность с работой</c:v>
                </c:pt>
              </c:strCache>
            </c:strRef>
          </c:cat>
          <c:val>
            <c:numRef>
              <c:f>Лист1!$B$753:$B$759</c:f>
              <c:numCache>
                <c:formatCode>0%</c:formatCode>
                <c:ptCount val="7"/>
                <c:pt idx="0">
                  <c:v>0.06</c:v>
                </c:pt>
                <c:pt idx="1">
                  <c:v>0.09</c:v>
                </c:pt>
                <c:pt idx="2">
                  <c:v>0.15</c:v>
                </c:pt>
                <c:pt idx="3">
                  <c:v>0.19</c:v>
                </c:pt>
                <c:pt idx="4">
                  <c:v>0.26</c:v>
                </c:pt>
                <c:pt idx="5">
                  <c:v>0.34</c:v>
                </c:pt>
                <c:pt idx="6">
                  <c:v>0.79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0601856"/>
        <c:axId val="146048128"/>
      </c:barChart>
      <c:catAx>
        <c:axId val="14060185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146048128"/>
        <c:crosses val="autoZero"/>
        <c:auto val="1"/>
        <c:lblAlgn val="ctr"/>
        <c:lblOffset val="100"/>
        <c:noMultiLvlLbl val="0"/>
      </c:catAx>
      <c:valAx>
        <c:axId val="14604812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406018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0.30303934518741216"/>
          <c:y val="5.3911170521881357E-3"/>
        </c:manualLayout>
      </c:layout>
      <c:overlay val="0"/>
      <c:txPr>
        <a:bodyPr/>
        <a:lstStyle/>
        <a:p>
          <a:pPr>
            <a:defRPr sz="1800">
              <a:solidFill>
                <a:schemeClr val="accent2"/>
              </a:solidFill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Выбор темы</c:v>
                </c:pt>
              </c:strCache>
            </c:strRef>
          </c:tx>
          <c:dLbls>
            <c:dLbl>
              <c:idx val="0"/>
              <c:layout>
                <c:manualLayout>
                  <c:x val="-0.44749501224777205"/>
                  <c:y val="-4.7809444812578025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46</a:t>
                    </a:r>
                    <a:r>
                      <a:rPr lang="ru-RU" sz="1200" b="1" dirty="0" smtClean="0"/>
                      <a:t> (87%)</a:t>
                    </a:r>
                    <a:endParaRPr lang="en-US" dirty="0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6.042678120172668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4</a:t>
                    </a:r>
                    <a:r>
                      <a:rPr lang="ru-RU" sz="1200" b="1" dirty="0" smtClean="0"/>
                      <a:t> (7%)</a:t>
                    </a:r>
                    <a:endParaRPr lang="en-US" dirty="0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8634641843183571E-2"/>
                  <c:y val="2.519646801178574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 (6%)</a:t>
                    </a:r>
                    <a:endParaRPr lang="en-US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Тема  представляет большой интерес </c:v>
                </c:pt>
                <c:pt idx="1">
                  <c:v>Тема не интересна</c:v>
                </c:pt>
                <c:pt idx="2">
                  <c:v>Другое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214949023798878"/>
          <c:y val="0.16097620819390362"/>
          <c:w val="0.30893101045992194"/>
          <c:h val="0.74799711511563094"/>
        </c:manualLayout>
      </c:layout>
      <c:overlay val="0"/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  <a:r>
                      <a:rPr lang="ru-RU"/>
                      <a:t> (40%)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  <a:r>
                      <a:rPr lang="ru-RU"/>
                      <a:t> (26%)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  <a:r>
                      <a:rPr lang="ru-RU"/>
                      <a:t> (18%)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ru-RU"/>
                      <a:t> (4%)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ru-RU"/>
                      <a:t> (4%)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ru-RU"/>
                      <a:t> (4%)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ru-RU"/>
                      <a:t> (4%)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Лист1!$A$446:$A$452</c:f>
              <c:strCache>
                <c:ptCount val="7"/>
                <c:pt idx="0">
                  <c:v>Слишком большая загруженность, не связанная с обучением в аспирантуре</c:v>
                </c:pt>
                <c:pt idx="1">
                  <c:v>Трудоемкость экспериментальной части</c:v>
                </c:pt>
                <c:pt idx="2">
                  <c:v>Сложность с набором материала</c:v>
                </c:pt>
                <c:pt idx="3">
                  <c:v>Несоответсвие темы диссертации и профессиональной деятельности</c:v>
                </c:pt>
                <c:pt idx="4">
                  <c:v>Отсутствие соответствующего лабораторного и технического обеспечения</c:v>
                </c:pt>
                <c:pt idx="5">
                  <c:v>Большие материальные затраты на разработку темы</c:v>
                </c:pt>
                <c:pt idx="6">
                  <c:v>Недостаток консультативной помощи в разработке темы диссертации </c:v>
                </c:pt>
              </c:strCache>
            </c:strRef>
          </c:cat>
          <c:val>
            <c:numRef>
              <c:f>Лист1!$B$446:$B$452</c:f>
              <c:numCache>
                <c:formatCode>General</c:formatCode>
                <c:ptCount val="7"/>
                <c:pt idx="0">
                  <c:v>9</c:v>
                </c:pt>
                <c:pt idx="1">
                  <c:v>6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6285568"/>
        <c:axId val="146053888"/>
      </c:barChart>
      <c:catAx>
        <c:axId val="1462855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6053888"/>
        <c:crosses val="autoZero"/>
        <c:auto val="1"/>
        <c:lblAlgn val="ctr"/>
        <c:lblOffset val="100"/>
        <c:noMultiLvlLbl val="0"/>
      </c:catAx>
      <c:valAx>
        <c:axId val="1460538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62855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549185154137102E-2"/>
          <c:y val="8.385744234800839E-3"/>
          <c:w val="0.94423320659062104"/>
          <c:h val="0.771837765562323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45</a:t>
                    </a:r>
                    <a:r>
                      <a:rPr lang="en-US" sz="1400" b="1" baseline="0" dirty="0"/>
                      <a:t> </a:t>
                    </a:r>
                    <a:r>
                      <a:rPr lang="en-US" sz="1400" b="1" dirty="0"/>
                      <a:t>(85%)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AD7-5440-8C54-2C86A76E7EE2}"/>
                </c:ext>
              </c:extLst>
            </c:dLbl>
            <c:dLbl>
              <c:idx val="1"/>
              <c:layout>
                <c:manualLayout>
                  <c:x val="-2.5348542458808617E-3"/>
                  <c:y val="8.385744234800839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5 (9%)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AD7-5440-8C54-2C86A76E7EE2}"/>
                </c:ext>
              </c:extLst>
            </c:dLbl>
            <c:dLbl>
              <c:idx val="2"/>
              <c:layout>
                <c:manualLayout>
                  <c:x val="2.534854245880954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3 (6%)</a:t>
                    </a:r>
                    <a:endParaRPr lang="en-US" sz="12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AD7-5440-8C54-2C86A76E7E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Лист2!$A$60:$A$62</c:f>
              <c:strCache>
                <c:ptCount val="3"/>
                <c:pt idx="0">
                  <c:v>Клиническая медицина</c:v>
                </c:pt>
                <c:pt idx="1">
                  <c:v>Профилактическая медицина</c:v>
                </c:pt>
                <c:pt idx="2">
                  <c:v>Медико-биологические науки</c:v>
                </c:pt>
              </c:strCache>
            </c:strRef>
          </c:cat>
          <c:val>
            <c:numRef>
              <c:f>Лист2!$B$60:$B$62</c:f>
              <c:numCache>
                <c:formatCode>General</c:formatCode>
                <c:ptCount val="3"/>
                <c:pt idx="0">
                  <c:v>45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AD7-5440-8C54-2C86A76E7E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1948032"/>
        <c:axId val="109637568"/>
      </c:barChart>
      <c:catAx>
        <c:axId val="131948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09637568"/>
        <c:crosses val="autoZero"/>
        <c:auto val="1"/>
        <c:lblAlgn val="ctr"/>
        <c:lblOffset val="100"/>
        <c:noMultiLvlLbl val="0"/>
      </c:catAx>
      <c:valAx>
        <c:axId val="109637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1948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accent2"/>
                </a:solidFill>
              </a:defRPr>
            </a:pPr>
            <a:r>
              <a:rPr lang="ru-RU" sz="1800" b="1" i="0" baseline="0">
                <a:effectLst/>
              </a:rPr>
              <a:t>Дальнейшая траектория после планируемой защиты</a:t>
            </a:r>
            <a:endParaRPr lang="ru-RU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/>
                      <a:t>37 (70%)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A1F-A745-A860-7E620DFFAC9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/>
                      <a:t>12 (23%)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A1F-A745-A860-7E620DFFAC9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b="1"/>
                      <a:t>4 (7%)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A1F-A745-A860-7E620DFFA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Лист1!$A$171:$A$173</c:f>
              <c:strCache>
                <c:ptCount val="3"/>
                <c:pt idx="0">
                  <c:v>Продолжить работать в практическом здравоохранении</c:v>
                </c:pt>
                <c:pt idx="1">
                  <c:v>Заниматься научной деятельностью</c:v>
                </c:pt>
                <c:pt idx="2">
                  <c:v>Заниматься преподавательской деятельностью</c:v>
                </c:pt>
              </c:strCache>
            </c:strRef>
          </c:cat>
          <c:val>
            <c:numRef>
              <c:f>Лист1!$B$171:$B$173</c:f>
              <c:numCache>
                <c:formatCode>General</c:formatCode>
                <c:ptCount val="3"/>
                <c:pt idx="0">
                  <c:v>37</c:v>
                </c:pt>
                <c:pt idx="1">
                  <c:v>12</c:v>
                </c:pt>
                <c:pt idx="2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A1F-A745-A860-7E620DFFAC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1947520"/>
        <c:axId val="139026432"/>
      </c:barChart>
      <c:catAx>
        <c:axId val="131947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39026432"/>
        <c:crosses val="autoZero"/>
        <c:auto val="1"/>
        <c:lblAlgn val="ctr"/>
        <c:lblOffset val="100"/>
        <c:noMultiLvlLbl val="0"/>
      </c:catAx>
      <c:valAx>
        <c:axId val="139026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19475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accent2"/>
                </a:solidFill>
              </a:defRPr>
            </a:pPr>
            <a:r>
              <a:rPr lang="ru-RU" dirty="0">
                <a:solidFill>
                  <a:schemeClr val="accent2"/>
                </a:solidFill>
              </a:rPr>
              <a:t>Ресурсное обеспечение аспирантуры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5459532101823539E-2"/>
          <c:y val="0.20603247849777931"/>
          <c:w val="0.9690809357963529"/>
          <c:h val="0.56266519280379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Лист1!$B$579</c:f>
              <c:strCache>
                <c:ptCount val="1"/>
                <c:pt idx="0">
                  <c:v>отлично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29</a:t>
                    </a:r>
                    <a:r>
                      <a:rPr lang="ru-RU"/>
                      <a:t> (55%)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805-7146-AE22-3BC35CD8057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40</a:t>
                    </a:r>
                    <a:r>
                      <a:rPr lang="ru-RU"/>
                      <a:t> (76%)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805-7146-AE22-3BC35CD8057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40</a:t>
                    </a:r>
                    <a:r>
                      <a:rPr lang="ru-RU"/>
                      <a:t> (76%)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805-7146-AE22-3BC35CD8057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37</a:t>
                    </a:r>
                    <a:r>
                      <a:rPr lang="ru-RU"/>
                      <a:t> (70%)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805-7146-AE22-3BC35CD8057E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34</a:t>
                    </a:r>
                    <a:r>
                      <a:rPr lang="ru-RU"/>
                      <a:t> (64%)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805-7146-AE22-3BC35CD805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Лист1!$A$580:$A$584</c:f>
              <c:strCache>
                <c:ptCount val="5"/>
                <c:pt idx="0">
                  <c:v>Академическая поддержка (конференции, гранты и др.)</c:v>
                </c:pt>
                <c:pt idx="1">
                  <c:v>Информационное сопровождение образовательного процесса</c:v>
                </c:pt>
                <c:pt idx="2">
                  <c:v>Доступность ресурсов научной библиотеки</c:v>
                </c:pt>
                <c:pt idx="3">
                  <c:v>Доступность лабораторного оборудования</c:v>
                </c:pt>
                <c:pt idx="4">
                  <c:v>Доступность компьютерных и информационных сервисов</c:v>
                </c:pt>
              </c:strCache>
            </c:strRef>
          </c:cat>
          <c:val>
            <c:numRef>
              <c:f>Лист1!$B$580:$B$584</c:f>
              <c:numCache>
                <c:formatCode>General</c:formatCode>
                <c:ptCount val="5"/>
                <c:pt idx="0">
                  <c:v>29</c:v>
                </c:pt>
                <c:pt idx="1">
                  <c:v>40</c:v>
                </c:pt>
                <c:pt idx="2">
                  <c:v>40</c:v>
                </c:pt>
                <c:pt idx="3">
                  <c:v>37</c:v>
                </c:pt>
                <c:pt idx="4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805-7146-AE22-3BC35CD8057E}"/>
            </c:ext>
          </c:extLst>
        </c:ser>
        <c:ser>
          <c:idx val="1"/>
          <c:order val="1"/>
          <c:tx>
            <c:strRef>
              <c:f>Лист1!$C$579</c:f>
              <c:strCache>
                <c:ptCount val="1"/>
                <c:pt idx="0">
                  <c:v>хорошо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692090848801549E-3"/>
                  <c:y val="-2.632377497027693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</a:t>
                    </a:r>
                    <a:r>
                      <a:rPr lang="ru-RU"/>
                      <a:t> (38%)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805-7146-AE22-3BC35CD8057E}"/>
                </c:ext>
              </c:extLst>
            </c:dLbl>
            <c:dLbl>
              <c:idx val="1"/>
              <c:layout>
                <c:manualLayout>
                  <c:x val="1.1128154531387029E-2"/>
                  <c:y val="5.264754994055386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</a:t>
                    </a:r>
                    <a:r>
                      <a:rPr lang="ru-RU"/>
                      <a:t> (24%)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805-7146-AE22-3BC35CD8057E}"/>
                </c:ext>
              </c:extLst>
            </c:dLbl>
            <c:dLbl>
              <c:idx val="2"/>
              <c:layout>
                <c:manualLayout>
                  <c:x val="6.3589454465068735E-3"/>
                  <c:y val="7.897132491083079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  <a:r>
                      <a:rPr lang="ru-RU" baseline="0"/>
                      <a:t> (21%)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805-7146-AE22-3BC35CD8057E}"/>
                </c:ext>
              </c:extLst>
            </c:dLbl>
            <c:dLbl>
              <c:idx val="3"/>
              <c:layout>
                <c:manualLayout>
                  <c:x val="3.1794727232534368E-3"/>
                  <c:y val="7.897132491083079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  <a:r>
                      <a:rPr lang="ru-RU"/>
                      <a:t> (21%)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805-7146-AE22-3BC35CD8057E}"/>
                </c:ext>
              </c:extLst>
            </c:dLbl>
            <c:dLbl>
              <c:idx val="4"/>
              <c:layout>
                <c:manualLayout>
                  <c:x val="7.9486818081335921E-3"/>
                  <c:y val="2.632377497027693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</a:t>
                    </a:r>
                    <a:r>
                      <a:rPr lang="ru-RU"/>
                      <a:t> (27%)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805-7146-AE22-3BC35CD805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Лист1!$A$580:$A$584</c:f>
              <c:strCache>
                <c:ptCount val="5"/>
                <c:pt idx="0">
                  <c:v>Академическая поддержка (конференции, гранты и др.)</c:v>
                </c:pt>
                <c:pt idx="1">
                  <c:v>Информационное сопровождение образовательного процесса</c:v>
                </c:pt>
                <c:pt idx="2">
                  <c:v>Доступность ресурсов научной библиотеки</c:v>
                </c:pt>
                <c:pt idx="3">
                  <c:v>Доступность лабораторного оборудования</c:v>
                </c:pt>
                <c:pt idx="4">
                  <c:v>Доступность компьютерных и информационных сервисов</c:v>
                </c:pt>
              </c:strCache>
            </c:strRef>
          </c:cat>
          <c:val>
            <c:numRef>
              <c:f>Лист1!$C$580:$C$584</c:f>
              <c:numCache>
                <c:formatCode>General</c:formatCode>
                <c:ptCount val="5"/>
                <c:pt idx="0">
                  <c:v>20</c:v>
                </c:pt>
                <c:pt idx="1">
                  <c:v>13</c:v>
                </c:pt>
                <c:pt idx="2">
                  <c:v>11</c:v>
                </c:pt>
                <c:pt idx="3">
                  <c:v>11</c:v>
                </c:pt>
                <c:pt idx="4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805-7146-AE22-3BC35CD8057E}"/>
            </c:ext>
          </c:extLst>
        </c:ser>
        <c:ser>
          <c:idx val="2"/>
          <c:order val="2"/>
          <c:tx>
            <c:strRef>
              <c:f>Лист1!$D$579</c:f>
              <c:strCache>
                <c:ptCount val="1"/>
                <c:pt idx="0">
                  <c:v>удовлетворительно 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  <a:r>
                      <a:rPr lang="ru-RU"/>
                      <a:t> (7%)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7805-7146-AE22-3BC35CD8057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  <a:r>
                      <a:rPr lang="ru-RU"/>
                      <a:t> (3%)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7805-7146-AE22-3BC35CD8057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  <a:r>
                      <a:rPr lang="ru-RU"/>
                      <a:t> (9%)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7805-7146-AE22-3BC35CD8057E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  <a:r>
                      <a:rPr lang="ru-RU"/>
                      <a:t> (9%)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7805-7146-AE22-3BC35CD805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Лист1!$A$580:$A$584</c:f>
              <c:strCache>
                <c:ptCount val="5"/>
                <c:pt idx="0">
                  <c:v>Академическая поддержка (конференции, гранты и др.)</c:v>
                </c:pt>
                <c:pt idx="1">
                  <c:v>Информационное сопровождение образовательного процесса</c:v>
                </c:pt>
                <c:pt idx="2">
                  <c:v>Доступность ресурсов научной библиотеки</c:v>
                </c:pt>
                <c:pt idx="3">
                  <c:v>Доступность лабораторного оборудования</c:v>
                </c:pt>
                <c:pt idx="4">
                  <c:v>Доступность компьютерных и информационных сервисов</c:v>
                </c:pt>
              </c:strCache>
            </c:strRef>
          </c:cat>
          <c:val>
            <c:numRef>
              <c:f>Лист1!$D$580:$D$584</c:f>
              <c:numCache>
                <c:formatCode>General</c:formatCode>
                <c:ptCount val="5"/>
                <c:pt idx="0">
                  <c:v>4</c:v>
                </c:pt>
                <c:pt idx="2">
                  <c:v>2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805-7146-AE22-3BC35CD805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0597760"/>
        <c:axId val="139060352"/>
      </c:barChart>
      <c:catAx>
        <c:axId val="140597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9060352"/>
        <c:crosses val="autoZero"/>
        <c:auto val="1"/>
        <c:lblAlgn val="ctr"/>
        <c:lblOffset val="100"/>
        <c:noMultiLvlLbl val="0"/>
      </c:catAx>
      <c:valAx>
        <c:axId val="1390603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05977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9077638057937461E-2"/>
          <c:y val="7.1273264885225521E-2"/>
          <c:w val="0.1467057585152475"/>
          <c:h val="0.16575089887776087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>
                <a:solidFill>
                  <a:schemeClr val="accent2"/>
                </a:solidFill>
              </a:rPr>
              <a:t>Использованные ресурсы ЦКП </a:t>
            </a:r>
          </a:p>
        </c:rich>
      </c:tx>
      <c:layout>
        <c:manualLayout>
          <c:xMode val="edge"/>
          <c:yMode val="edge"/>
          <c:x val="0.15902777777777777"/>
          <c:y val="9.2592592592592587E-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80%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92A-344B-AAA8-CE4B06705CB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30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92A-344B-AAA8-CE4B06705CB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  <a:r>
                      <a:rPr lang="ru-RU"/>
                      <a:t>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92A-344B-AAA8-CE4B06705CB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  <a:r>
                      <a:rPr lang="ru-RU"/>
                      <a:t>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92A-344B-AAA8-CE4B06705C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Лист1!$C$684:$C$687</c:f>
              <c:strCache>
                <c:ptCount val="4"/>
                <c:pt idx="0">
                  <c:v>Техническая поддержка </c:v>
                </c:pt>
                <c:pt idx="1">
                  <c:v>Консультативная помощь при планировании эксперимента</c:v>
                </c:pt>
                <c:pt idx="2">
                  <c:v>Расходные  материалы </c:v>
                </c:pt>
                <c:pt idx="3">
                  <c:v>Животные</c:v>
                </c:pt>
              </c:strCache>
            </c:strRef>
          </c:cat>
          <c:val>
            <c:numRef>
              <c:f>Лист1!$D$684:$D$687</c:f>
              <c:numCache>
                <c:formatCode>General</c:formatCode>
                <c:ptCount val="4"/>
                <c:pt idx="0">
                  <c:v>8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92A-344B-AAA8-CE4B06705C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0596736"/>
        <c:axId val="139033920"/>
      </c:barChart>
      <c:catAx>
        <c:axId val="140596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39033920"/>
        <c:crosses val="autoZero"/>
        <c:auto val="1"/>
        <c:lblAlgn val="ctr"/>
        <c:lblOffset val="100"/>
        <c:noMultiLvlLbl val="0"/>
      </c:catAx>
      <c:valAx>
        <c:axId val="139033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05967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>
                <a:solidFill>
                  <a:schemeClr val="accent2"/>
                </a:solidFill>
              </a:rPr>
              <a:t>Частота личных встреч с научным руководителем для обсуждения вопросов, связанных с работой над диссертацией</a:t>
            </a:r>
          </a:p>
        </c:rich>
      </c:tx>
      <c:layout>
        <c:manualLayout>
          <c:xMode val="edge"/>
          <c:yMode val="edge"/>
          <c:x val="9.6826892942952908E-2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50" b="1" dirty="0"/>
                      <a:t>16 (30%)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4FE-3942-AC36-3F531964D579}"/>
                </c:ext>
              </c:extLst>
            </c:dLbl>
            <c:dLbl>
              <c:idx val="1"/>
              <c:layout>
                <c:manualLayout>
                  <c:x val="0"/>
                  <c:y val="3.3367163408269992E-2"/>
                </c:manualLayout>
              </c:layout>
              <c:tx>
                <c:rich>
                  <a:bodyPr/>
                  <a:lstStyle/>
                  <a:p>
                    <a:r>
                      <a:rPr lang="en-US" sz="1150" b="1" dirty="0"/>
                      <a:t>27</a:t>
                    </a:r>
                    <a:r>
                      <a:rPr lang="en-US" sz="1150" b="1" baseline="0" dirty="0"/>
                      <a:t> </a:t>
                    </a:r>
                    <a:r>
                      <a:rPr lang="en-US" sz="1150" b="1" dirty="0"/>
                      <a:t>(51%)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4FE-3942-AC36-3F531964D57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150" b="1" dirty="0"/>
                      <a:t>10</a:t>
                    </a:r>
                    <a:r>
                      <a:rPr lang="en-US" sz="1150" b="1" baseline="0" dirty="0"/>
                      <a:t> </a:t>
                    </a:r>
                    <a:r>
                      <a:rPr lang="en-US" sz="1150" b="1" dirty="0"/>
                      <a:t>(19%)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4FE-3942-AC36-3F531964D5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Лист1!$A$269:$A$271</c:f>
              <c:strCache>
                <c:ptCount val="3"/>
                <c:pt idx="0">
                  <c:v>Несколько раз в неделю</c:v>
                </c:pt>
                <c:pt idx="1">
                  <c:v>Несколько раз в месяц</c:v>
                </c:pt>
                <c:pt idx="2">
                  <c:v>Раз в месяц и реже</c:v>
                </c:pt>
              </c:strCache>
            </c:strRef>
          </c:cat>
          <c:val>
            <c:numRef>
              <c:f>Лист1!$B$269:$B$271</c:f>
              <c:numCache>
                <c:formatCode>General</c:formatCode>
                <c:ptCount val="3"/>
                <c:pt idx="0">
                  <c:v>16</c:v>
                </c:pt>
                <c:pt idx="1">
                  <c:v>27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4FE-3942-AC36-3F531964D579}"/>
            </c:ext>
          </c:extLst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Лист1!$A$269:$A$271</c:f>
              <c:strCache>
                <c:ptCount val="3"/>
                <c:pt idx="0">
                  <c:v>Несколько раз в неделю</c:v>
                </c:pt>
                <c:pt idx="1">
                  <c:v>Несколько раз в месяц</c:v>
                </c:pt>
                <c:pt idx="2">
                  <c:v>Раз в месяц и реже</c:v>
                </c:pt>
              </c:strCache>
            </c:strRef>
          </c:cat>
          <c:val>
            <c:numRef>
              <c:f>Лист1!$C$269:$C$271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4FE-3942-AC36-3F531964D5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4495744"/>
        <c:axId val="139028736"/>
      </c:barChart>
      <c:catAx>
        <c:axId val="134495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39028736"/>
        <c:crosses val="autoZero"/>
        <c:auto val="1"/>
        <c:lblAlgn val="ctr"/>
        <c:lblOffset val="100"/>
        <c:noMultiLvlLbl val="0"/>
      </c:catAx>
      <c:valAx>
        <c:axId val="1390287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4495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>
                <a:solidFill>
                  <a:schemeClr val="accent2"/>
                </a:solidFill>
              </a:rPr>
              <a:t> Как часто происходит</a:t>
            </a:r>
            <a:r>
              <a:rPr lang="ru-RU" sz="1400" baseline="0" dirty="0">
                <a:solidFill>
                  <a:schemeClr val="accent2"/>
                </a:solidFill>
              </a:rPr>
              <a:t> </a:t>
            </a:r>
            <a:r>
              <a:rPr lang="ru-RU" sz="1400" dirty="0">
                <a:solidFill>
                  <a:schemeClr val="accent2"/>
                </a:solidFill>
              </a:rPr>
              <a:t>общение с научным руководителем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/>
                      <a:t>23 (44%)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A8E-8441-94F6-AF3932860D9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/>
                      <a:t>22 (41%)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A8E-8441-94F6-AF3932860D9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/>
                      <a:t>8</a:t>
                    </a:r>
                    <a:r>
                      <a:rPr lang="en-US" sz="1200" baseline="0"/>
                      <a:t> (15%)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CA8E-8441-94F6-AF3932860D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Лист1!$A$211:$A$213</c:f>
              <c:strCache>
                <c:ptCount val="3"/>
                <c:pt idx="0">
                  <c:v>Несколько раз в неделю</c:v>
                </c:pt>
                <c:pt idx="1">
                  <c:v>Несколько раз в месяц</c:v>
                </c:pt>
                <c:pt idx="2">
                  <c:v>Раз в месяц и реже</c:v>
                </c:pt>
              </c:strCache>
            </c:strRef>
          </c:cat>
          <c:val>
            <c:numRef>
              <c:f>Лист1!$B$211:$B$213</c:f>
              <c:numCache>
                <c:formatCode>General</c:formatCode>
                <c:ptCount val="3"/>
                <c:pt idx="0">
                  <c:v>23</c:v>
                </c:pt>
                <c:pt idx="1">
                  <c:v>22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A8E-8441-94F6-AF3932860D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9154432"/>
        <c:axId val="109638720"/>
      </c:barChart>
      <c:catAx>
        <c:axId val="139154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09638720"/>
        <c:crosses val="autoZero"/>
        <c:auto val="1"/>
        <c:lblAlgn val="ctr"/>
        <c:lblOffset val="100"/>
        <c:noMultiLvlLbl val="0"/>
      </c:catAx>
      <c:valAx>
        <c:axId val="1096387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9154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chemeClr val="accent2"/>
                </a:solidFill>
              </a:defRPr>
            </a:pPr>
            <a:r>
              <a:rPr lang="ru-RU" sz="1400" dirty="0">
                <a:solidFill>
                  <a:schemeClr val="accent2"/>
                </a:solidFill>
              </a:rPr>
              <a:t>Оценка взаимодействия с научным руководителем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/>
                      <a:t>43 (81%)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7D3-D146-B16A-BD08D7734A2D}"/>
                </c:ext>
              </c:extLst>
            </c:dLbl>
            <c:dLbl>
              <c:idx val="1"/>
              <c:layout>
                <c:manualLayout>
                  <c:x val="-4.519774011299517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b="1"/>
                      <a:t>8 (15%)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7D3-D146-B16A-BD08D7734A2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b="1"/>
                      <a:t>2 (4%)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7D3-D146-B16A-BD08D7734A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Лист1!$A$333:$A$335</c:f>
              <c:strCache>
                <c:ptCount val="3"/>
                <c:pt idx="0">
                  <c:v>Отлично </c:v>
                </c:pt>
                <c:pt idx="1">
                  <c:v>Хорошо</c:v>
                </c:pt>
                <c:pt idx="2">
                  <c:v>Удовлетворительно</c:v>
                </c:pt>
              </c:strCache>
            </c:strRef>
          </c:cat>
          <c:val>
            <c:numRef>
              <c:f>Лист1!$B$333:$B$335</c:f>
              <c:numCache>
                <c:formatCode>General</c:formatCode>
                <c:ptCount val="3"/>
                <c:pt idx="0">
                  <c:v>43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D3-D146-B16A-BD08D7734A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9157504"/>
        <c:axId val="139030464"/>
      </c:barChart>
      <c:catAx>
        <c:axId val="139157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39030464"/>
        <c:crosses val="autoZero"/>
        <c:auto val="1"/>
        <c:lblAlgn val="ctr"/>
        <c:lblOffset val="100"/>
        <c:noMultiLvlLbl val="0"/>
      </c:catAx>
      <c:valAx>
        <c:axId val="1390304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9157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/>
            </a:pPr>
            <a:r>
              <a:rPr lang="ru-RU" sz="1400" b="1">
                <a:solidFill>
                  <a:schemeClr val="accent2"/>
                </a:solidFill>
              </a:rPr>
              <a:t>Каналы коммуникации с научным руководителем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Лист1!$A$237:$A$242</c:f>
              <c:strCache>
                <c:ptCount val="6"/>
                <c:pt idx="0">
                  <c:v>Очное общение</c:v>
                </c:pt>
                <c:pt idx="1">
                  <c:v>Общение по телефону</c:v>
                </c:pt>
                <c:pt idx="2">
                  <c:v>Сообщения в мессенджерах</c:v>
                </c:pt>
                <c:pt idx="3">
                  <c:v>Электронная почта</c:v>
                </c:pt>
                <c:pt idx="4">
                  <c:v>Сайт КрасГМУ</c:v>
                </c:pt>
                <c:pt idx="5">
                  <c:v>Социальные сети</c:v>
                </c:pt>
              </c:strCache>
            </c:strRef>
          </c:cat>
          <c:val>
            <c:numRef>
              <c:f>Лист1!$B$237:$B$242</c:f>
              <c:numCache>
                <c:formatCode>0%</c:formatCode>
                <c:ptCount val="6"/>
                <c:pt idx="0">
                  <c:v>0.24</c:v>
                </c:pt>
                <c:pt idx="1">
                  <c:v>0.23</c:v>
                </c:pt>
                <c:pt idx="2">
                  <c:v>0.22</c:v>
                </c:pt>
                <c:pt idx="3">
                  <c:v>0.2</c:v>
                </c:pt>
                <c:pt idx="4">
                  <c:v>0.08</c:v>
                </c:pt>
                <c:pt idx="5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E4-AB46-AB03-0A22211F69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0595712"/>
        <c:axId val="139031040"/>
      </c:barChart>
      <c:catAx>
        <c:axId val="140595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139031040"/>
        <c:crosses val="autoZero"/>
        <c:auto val="1"/>
        <c:lblAlgn val="ctr"/>
        <c:lblOffset val="100"/>
        <c:noMultiLvlLbl val="0"/>
      </c:catAx>
      <c:valAx>
        <c:axId val="1390310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40595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1EE89-0465-46F7-A76B-6B12AC921B9F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AF3F5-7E6A-46AD-9401-B9B5407D9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071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Другое:</a:t>
            </a:r>
            <a:r>
              <a:rPr lang="ru-RU" baseline="0" dirty="0" smtClean="0"/>
              <a:t> 1.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 исследования интересна, но есть сложности в реализации научного исследования.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2. Тема моего исследования интересна,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отсутствует необходимое оборудование.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3. Тема интересна, но сложна для понимания. По причине отсутствия в университете                     диссертационного совета и проблемной комиссии по моей специальности, сложно донести до    специалистов другого профиля, чем мы вообще занимаемся.</a:t>
            </a:r>
          </a:p>
          <a:p>
            <a:r>
              <a:rPr lang="ru-RU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AF3F5-7E6A-46AD-9401-B9B5407D9BA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349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71551"/>
            <a:ext cx="7772400" cy="192878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Анализ исследований удовлетворенности </a:t>
            </a:r>
            <a:r>
              <a:rPr lang="ru-RU" b="1" dirty="0" smtClean="0"/>
              <a:t>аспирантов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3651870"/>
            <a:ext cx="3520480" cy="131445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Зав. аспирантурой Мальцева Е.А.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80012" y="409996"/>
            <a:ext cx="4356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В опросе приняли участие </a:t>
            </a:r>
            <a:r>
              <a:rPr lang="en-US" sz="2000" b="1" u="sng" dirty="0">
                <a:solidFill>
                  <a:srgbClr val="FF0000"/>
                </a:solidFill>
              </a:rPr>
              <a:t>53</a:t>
            </a:r>
            <a:r>
              <a:rPr lang="ru-RU" sz="2000" b="1" dirty="0">
                <a:solidFill>
                  <a:srgbClr val="FF0000"/>
                </a:solidFill>
              </a:rPr>
              <a:t> из </a:t>
            </a:r>
            <a:r>
              <a:rPr lang="ru-RU" sz="2000" b="1" u="sng" dirty="0">
                <a:solidFill>
                  <a:srgbClr val="FF0000"/>
                </a:solidFill>
              </a:rPr>
              <a:t>63</a:t>
            </a:r>
            <a:r>
              <a:rPr lang="ru-RU" sz="2000" b="1" dirty="0">
                <a:solidFill>
                  <a:srgbClr val="FF0000"/>
                </a:solidFill>
              </a:rPr>
              <a:t> аспирантов (</a:t>
            </a:r>
            <a:r>
              <a:rPr lang="ru-RU" sz="2000" b="1" u="sng" dirty="0">
                <a:solidFill>
                  <a:srgbClr val="FF0000"/>
                </a:solidFill>
              </a:rPr>
              <a:t>84 </a:t>
            </a:r>
            <a:r>
              <a:rPr lang="ru-RU" sz="2000" b="1" dirty="0">
                <a:solidFill>
                  <a:srgbClr val="FF0000"/>
                </a:solidFill>
              </a:rPr>
              <a:t>%)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Даты проведения </a:t>
            </a:r>
            <a:r>
              <a:rPr lang="en-US" sz="2000" b="1" u="sng" dirty="0">
                <a:solidFill>
                  <a:srgbClr val="FF0000"/>
                </a:solidFill>
              </a:rPr>
              <a:t>13</a:t>
            </a:r>
            <a:r>
              <a:rPr lang="ru-RU" sz="2000" b="1" u="sng" dirty="0">
                <a:solidFill>
                  <a:srgbClr val="FF0000"/>
                </a:solidFill>
              </a:rPr>
              <a:t>.03.24-20.03.24 г.</a:t>
            </a:r>
            <a:endParaRPr lang="ru-RU" sz="2000" u="sng" dirty="0">
              <a:solidFill>
                <a:srgbClr val="FF0000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12424"/>
              </p:ext>
            </p:extLst>
          </p:nvPr>
        </p:nvGraphicFramePr>
        <p:xfrm>
          <a:off x="-4251" y="2787774"/>
          <a:ext cx="518457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520615"/>
              </p:ext>
            </p:extLst>
          </p:nvPr>
        </p:nvGraphicFramePr>
        <p:xfrm>
          <a:off x="0" y="487584"/>
          <a:ext cx="5010150" cy="227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75656" y="87474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РЕЗУЛЬТАТЫ КРОСС-АНКЕТИРОВАНИЯ АСПИРАНТОВ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67536" y="4504863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>
                <a:solidFill>
                  <a:srgbClr val="FF0000"/>
                </a:solidFill>
              </a:rPr>
              <a:t>Приказ №167осн. от 13.03.2024</a:t>
            </a:r>
            <a:endParaRPr lang="en-US" sz="1200" i="1" dirty="0">
              <a:solidFill>
                <a:srgbClr val="FF0000"/>
              </a:solidFill>
            </a:endParaRPr>
          </a:p>
          <a:p>
            <a:pPr algn="ctr"/>
            <a:r>
              <a:rPr lang="ru-RU" sz="1200" dirty="0">
                <a:solidFill>
                  <a:srgbClr val="FF0000"/>
                </a:solidFill>
              </a:rPr>
              <a:t>«О проведении маркетинговых исследований по измерению удовлетворенности внутренних потребителей»</a:t>
            </a:r>
            <a:endParaRPr lang="ru-RU" sz="1200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8536" y="41151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Направление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</a:rPr>
              <a:t>подготовки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560" y="265051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Год обучения</a:t>
            </a: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827756"/>
              </p:ext>
            </p:extLst>
          </p:nvPr>
        </p:nvGraphicFramePr>
        <p:xfrm>
          <a:off x="4572001" y="1563638"/>
          <a:ext cx="4572000" cy="2307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5866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483279"/>
              </p:ext>
            </p:extLst>
          </p:nvPr>
        </p:nvGraphicFramePr>
        <p:xfrm>
          <a:off x="0" y="0"/>
          <a:ext cx="9036496" cy="2859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7062450"/>
              </p:ext>
            </p:extLst>
          </p:nvPr>
        </p:nvGraphicFramePr>
        <p:xfrm>
          <a:off x="3923928" y="2643758"/>
          <a:ext cx="4932040" cy="2499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697" y="3219822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/>
              <a:t>услугами </a:t>
            </a:r>
            <a:r>
              <a:rPr lang="ru-RU" dirty="0"/>
              <a:t>ЦКП </a:t>
            </a:r>
            <a:r>
              <a:rPr lang="ru-RU" dirty="0" smtClean="0"/>
              <a:t>воспользовалось </a:t>
            </a:r>
            <a:r>
              <a:rPr lang="ru-RU" dirty="0"/>
              <a:t>10 аспирантов (19</a:t>
            </a:r>
            <a:r>
              <a:rPr lang="ru-RU" dirty="0" smtClean="0"/>
              <a:t>%).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  <a:p>
            <a:pPr algn="just"/>
            <a:r>
              <a:rPr lang="ru-RU" dirty="0" smtClean="0"/>
              <a:t>- </a:t>
            </a:r>
            <a:r>
              <a:rPr lang="ru-RU" dirty="0"/>
              <a:t>в</a:t>
            </a:r>
            <a:r>
              <a:rPr lang="ru-RU" dirty="0" smtClean="0"/>
              <a:t>нутривузовские гранты получили 15 аспирантов (28%).</a:t>
            </a:r>
          </a:p>
        </p:txBody>
      </p:sp>
    </p:spTree>
    <p:extLst>
      <p:ext uri="{BB962C8B-B14F-4D97-AF65-F5344CB8AC3E}">
        <p14:creationId xmlns:p14="http://schemas.microsoft.com/office/powerpoint/2010/main" val="3890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365640"/>
              </p:ext>
            </p:extLst>
          </p:nvPr>
        </p:nvGraphicFramePr>
        <p:xfrm>
          <a:off x="0" y="2571750"/>
          <a:ext cx="4211960" cy="2643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004927"/>
              </p:ext>
            </p:extLst>
          </p:nvPr>
        </p:nvGraphicFramePr>
        <p:xfrm>
          <a:off x="4592312" y="195486"/>
          <a:ext cx="4536504" cy="246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94383"/>
              </p:ext>
            </p:extLst>
          </p:nvPr>
        </p:nvGraphicFramePr>
        <p:xfrm>
          <a:off x="0" y="195486"/>
          <a:ext cx="4756489" cy="2426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538668"/>
              </p:ext>
            </p:extLst>
          </p:nvPr>
        </p:nvGraphicFramePr>
        <p:xfrm>
          <a:off x="4067945" y="2643758"/>
          <a:ext cx="5076055" cy="2499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9551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277983"/>
              </p:ext>
            </p:extLst>
          </p:nvPr>
        </p:nvGraphicFramePr>
        <p:xfrm>
          <a:off x="2699792" y="0"/>
          <a:ext cx="2736304" cy="2526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Прямая со стрелкой 8"/>
          <p:cNvCxnSpPr>
            <a:cxnSpLocks/>
          </p:cNvCxnSpPr>
          <p:nvPr/>
        </p:nvCxnSpPr>
        <p:spPr>
          <a:xfrm>
            <a:off x="4427984" y="1779662"/>
            <a:ext cx="144016" cy="9385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Правая фигурная скобка 12"/>
          <p:cNvSpPr/>
          <p:nvPr/>
        </p:nvSpPr>
        <p:spPr>
          <a:xfrm rot="16200000" flipV="1">
            <a:off x="4358465" y="-1460698"/>
            <a:ext cx="427070" cy="8784976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6339304"/>
              </p:ext>
            </p:extLst>
          </p:nvPr>
        </p:nvGraphicFramePr>
        <p:xfrm>
          <a:off x="4283968" y="0"/>
          <a:ext cx="4860032" cy="2802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68455131"/>
              </p:ext>
            </p:extLst>
          </p:nvPr>
        </p:nvGraphicFramePr>
        <p:xfrm>
          <a:off x="0" y="-1"/>
          <a:ext cx="3203848" cy="2355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264212"/>
              </p:ext>
            </p:extLst>
          </p:nvPr>
        </p:nvGraphicFramePr>
        <p:xfrm>
          <a:off x="179512" y="3130306"/>
          <a:ext cx="8785503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15816" y="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Трудности в работе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5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6573</TotalTime>
  <Words>375</Words>
  <Application>Microsoft Office PowerPoint</Application>
  <PresentationFormat>Экран (16:9)</PresentationFormat>
  <Paragraphs>77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Анализ исследований удовлетворенности аспирантов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С. Казакова</dc:creator>
  <cp:lastModifiedBy>Елена А Тепляшина</cp:lastModifiedBy>
  <cp:revision>89</cp:revision>
  <cp:lastPrinted>2024-04-15T07:11:59Z</cp:lastPrinted>
  <dcterms:created xsi:type="dcterms:W3CDTF">2024-04-04T03:48:56Z</dcterms:created>
  <dcterms:modified xsi:type="dcterms:W3CDTF">2024-06-04T04:45:14Z</dcterms:modified>
</cp:coreProperties>
</file>