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9" r:id="rId1"/>
  </p:sldMasterIdLst>
  <p:notesMasterIdLst>
    <p:notesMasterId r:id="rId28"/>
  </p:notesMasterIdLst>
  <p:sldIdLst>
    <p:sldId id="256" r:id="rId2"/>
    <p:sldId id="275" r:id="rId3"/>
    <p:sldId id="274" r:id="rId4"/>
    <p:sldId id="257" r:id="rId5"/>
    <p:sldId id="258" r:id="rId6"/>
    <p:sldId id="259" r:id="rId7"/>
    <p:sldId id="276" r:id="rId8"/>
    <p:sldId id="260" r:id="rId9"/>
    <p:sldId id="263" r:id="rId10"/>
    <p:sldId id="261" r:id="rId11"/>
    <p:sldId id="262" r:id="rId12"/>
    <p:sldId id="272" r:id="rId13"/>
    <p:sldId id="273" r:id="rId14"/>
    <p:sldId id="271" r:id="rId15"/>
    <p:sldId id="264" r:id="rId16"/>
    <p:sldId id="265" r:id="rId17"/>
    <p:sldId id="267" r:id="rId18"/>
    <p:sldId id="266" r:id="rId19"/>
    <p:sldId id="268" r:id="rId20"/>
    <p:sldId id="269" r:id="rId21"/>
    <p:sldId id="270" r:id="rId22"/>
    <p:sldId id="278" r:id="rId23"/>
    <p:sldId id="279" r:id="rId24"/>
    <p:sldId id="280" r:id="rId25"/>
    <p:sldId id="282" r:id="rId26"/>
    <p:sldId id="281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3840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-55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B7E620-1FD6-4854-9BC1-9438AB368F29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B4908A-6529-4FA2-8777-22A678A45F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72473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B4908A-6529-4FA2-8777-22A678A45FAD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09188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B4908A-6529-4FA2-8777-22A678A45FAD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61900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A6DBA-C339-49F0-A276-497DF838F761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3C68-9697-4217-8124-315592C7C1E7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28814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A6DBA-C339-49F0-A276-497DF838F761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3C68-9697-4217-8124-315592C7C1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67115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A6DBA-C339-49F0-A276-497DF838F761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3C68-9697-4217-8124-315592C7C1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051654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A6DBA-C339-49F0-A276-497DF838F761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3C68-9697-4217-8124-315592C7C1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4101725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A6DBA-C339-49F0-A276-497DF838F761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3C68-9697-4217-8124-315592C7C1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541162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A6DBA-C339-49F0-A276-497DF838F761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3C68-9697-4217-8124-315592C7C1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42040021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A6DBA-C339-49F0-A276-497DF838F761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3C68-9697-4217-8124-315592C7C1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41805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A6DBA-C339-49F0-A276-497DF838F761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3C68-9697-4217-8124-315592C7C1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184090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A6DBA-C339-49F0-A276-497DF838F761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3C68-9697-4217-8124-315592C7C1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80846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A6DBA-C339-49F0-A276-497DF838F761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3C68-9697-4217-8124-315592C7C1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94559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A6DBA-C339-49F0-A276-497DF838F761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3C68-9697-4217-8124-315592C7C1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22121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A6DBA-C339-49F0-A276-497DF838F761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3C68-9697-4217-8124-315592C7C1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39967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A6DBA-C339-49F0-A276-497DF838F761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3C68-9697-4217-8124-315592C7C1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65810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A6DBA-C339-49F0-A276-497DF838F761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3C68-9697-4217-8124-315592C7C1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97520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A6DBA-C339-49F0-A276-497DF838F761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3C68-9697-4217-8124-315592C7C1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90870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A6DBA-C339-49F0-A276-497DF838F761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3C68-9697-4217-8124-315592C7C1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00830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A6DBA-C339-49F0-A276-497DF838F761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3C68-9697-4217-8124-315592C7C1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6018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82A6DBA-C339-49F0-A276-497DF838F761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FD483C68-9697-4217-8124-315592C7C1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685832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  <p:sldLayoutId id="2147483862" r:id="rId13"/>
    <p:sldLayoutId id="2147483863" r:id="rId14"/>
    <p:sldLayoutId id="2147483864" r:id="rId15"/>
    <p:sldLayoutId id="2147483865" r:id="rId16"/>
    <p:sldLayoutId id="214748386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o.k.tash@mail.ru" TargetMode="External"/><Relationship Id="rId2" Type="http://schemas.openxmlformats.org/officeDocument/2006/relationships/hyperlink" Target="mailto:muz_tash_srb@mail.ru" TargetMode="Externa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-310896"/>
            <a:ext cx="8615236" cy="2971801"/>
          </a:xfrm>
        </p:spPr>
        <p:txBody>
          <a:bodyPr>
            <a:normAutofit fontScale="90000"/>
          </a:bodyPr>
          <a:lstStyle/>
          <a:p>
            <a:r>
              <a:rPr lang="ru-RU" sz="8000" dirty="0" smtClean="0"/>
              <a:t>ГБУЗ РХ «Таштыпская РБ»</a:t>
            </a:r>
            <a:endParaRPr lang="ru-RU" sz="8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1899" y="5660136"/>
            <a:ext cx="9228201" cy="1645920"/>
          </a:xfrm>
        </p:spPr>
        <p:txBody>
          <a:bodyPr/>
          <a:lstStyle/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2022 год.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770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75"/>
          <a:stretch/>
        </p:blipFill>
        <p:spPr>
          <a:xfrm>
            <a:off x="731" y="0"/>
            <a:ext cx="121912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027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51" r="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256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2146468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Капитальный ремонт в здании стационара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52655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917" r="19613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590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1232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2146468"/>
            <a:ext cx="8534400" cy="150706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Капитальный ремонт кабинета рентгенографии и запуск в эксплуатацию нового рентген аппарата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307263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235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73736"/>
            <a:ext cx="12192000" cy="703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892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82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2146468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Мобильные комплексы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12683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algn="just"/>
            <a:r>
              <a:rPr lang="ru-RU" sz="2800" b="1" dirty="0" smtClean="0">
                <a:solidFill>
                  <a:schemeClr val="tx1"/>
                </a:solidFill>
              </a:rPr>
              <a:t>На сегодняшний день в ГБУЗ РХ «Таштыпская РБ» работает     26 врачей, 123 среднего медицинского персонала, 25 младшего медицинского персонала, 3 фармацевта</a:t>
            </a:r>
          </a:p>
          <a:p>
            <a:pPr algn="just"/>
            <a:r>
              <a:rPr lang="ru-RU" sz="2800" b="1" dirty="0" smtClean="0">
                <a:solidFill>
                  <a:schemeClr val="tx1"/>
                </a:solidFill>
              </a:rPr>
              <a:t>Проведены капитальные ремонты детского поликлинического отделения, поликлиники, отделений стационара, рентгенологического кабинета.</a:t>
            </a:r>
          </a:p>
          <a:p>
            <a:pPr algn="just"/>
            <a:r>
              <a:rPr lang="ru-RU" sz="2800" b="1" dirty="0" smtClean="0">
                <a:solidFill>
                  <a:schemeClr val="tx1"/>
                </a:solidFill>
              </a:rPr>
              <a:t>Получено новое медицинское оборудование (рентген аппарат, эндоскопическая установка, лабораторное оборудование и др.)</a:t>
            </a:r>
          </a:p>
          <a:p>
            <a:pPr algn="just"/>
            <a:r>
              <a:rPr lang="ru-RU" sz="2800" b="1" dirty="0" smtClean="0">
                <a:solidFill>
                  <a:schemeClr val="tx1"/>
                </a:solidFill>
              </a:rPr>
              <a:t>Поставлены мобильные комплексы (передвижной ФАП, </a:t>
            </a:r>
            <a:r>
              <a:rPr lang="ru-RU" sz="2800" b="1" dirty="0" err="1" smtClean="0">
                <a:solidFill>
                  <a:schemeClr val="tx1"/>
                </a:solidFill>
              </a:rPr>
              <a:t>маммограф</a:t>
            </a:r>
            <a:r>
              <a:rPr lang="ru-RU" sz="2800" b="1" dirty="0" smtClean="0">
                <a:solidFill>
                  <a:schemeClr val="tx1"/>
                </a:solidFill>
              </a:rPr>
              <a:t>, </a:t>
            </a:r>
            <a:r>
              <a:rPr lang="ru-RU" sz="2800" b="1" dirty="0" err="1" smtClean="0">
                <a:solidFill>
                  <a:schemeClr val="tx1"/>
                </a:solidFill>
              </a:rPr>
              <a:t>флюорограф</a:t>
            </a:r>
            <a:r>
              <a:rPr lang="ru-RU" sz="2800" b="1" dirty="0" smtClean="0">
                <a:solidFill>
                  <a:schemeClr val="tx1"/>
                </a:solidFill>
              </a:rPr>
              <a:t>)</a:t>
            </a:r>
          </a:p>
          <a:p>
            <a:pPr algn="just"/>
            <a:r>
              <a:rPr lang="ru-RU" sz="2800" b="1" dirty="0" smtClean="0">
                <a:solidFill>
                  <a:schemeClr val="tx1"/>
                </a:solidFill>
              </a:rPr>
              <a:t>100% фельдшерско-акушерских пунктов подключены к сети интернет и обеспечены персональными компьютерами</a:t>
            </a:r>
            <a:endParaRPr lang="ru-RU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723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486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168" t="816" r="13138" b="-8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925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2146468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Вакансии </a:t>
            </a:r>
            <a:br>
              <a:rPr lang="ru-RU" b="1" dirty="0" smtClean="0"/>
            </a:br>
            <a:r>
              <a:rPr lang="ru-RU" b="1" dirty="0" smtClean="0"/>
              <a:t>и меры социальной поддержки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321135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0" y="246888"/>
            <a:ext cx="9400032" cy="6181344"/>
          </a:xfrm>
        </p:spPr>
        <p:txBody>
          <a:bodyPr>
            <a:normAutofit fontScale="25000" lnSpcReduction="20000"/>
          </a:bodyPr>
          <a:lstStyle/>
          <a:p>
            <a:pPr indent="357188"/>
            <a:r>
              <a:rPr lang="ru-RU" sz="16000" b="1" dirty="0" smtClean="0">
                <a:solidFill>
                  <a:schemeClr val="tx1"/>
                </a:solidFill>
              </a:rPr>
              <a:t>Вакансии</a:t>
            </a:r>
          </a:p>
          <a:p>
            <a:pPr marL="357188" indent="-357188">
              <a:buFont typeface="Wingdings" panose="05000000000000000000" pitchFamily="2" charset="2"/>
              <a:buChar char="Ø"/>
            </a:pPr>
            <a:r>
              <a:rPr lang="ru-RU" sz="8000" b="1" dirty="0" smtClean="0">
                <a:solidFill>
                  <a:schemeClr val="tx1"/>
                </a:solidFill>
              </a:rPr>
              <a:t>Врач-офтальмолог</a:t>
            </a:r>
          </a:p>
          <a:p>
            <a:pPr marL="357188" indent="-357188">
              <a:buFont typeface="Wingdings" panose="05000000000000000000" pitchFamily="2" charset="2"/>
              <a:buChar char="Ø"/>
            </a:pPr>
            <a:r>
              <a:rPr lang="ru-RU" sz="8000" b="1" dirty="0" smtClean="0">
                <a:solidFill>
                  <a:schemeClr val="tx1"/>
                </a:solidFill>
              </a:rPr>
              <a:t>Врач-</a:t>
            </a:r>
            <a:r>
              <a:rPr lang="ru-RU" sz="8000" b="1" dirty="0" err="1" smtClean="0">
                <a:solidFill>
                  <a:schemeClr val="tx1"/>
                </a:solidFill>
              </a:rPr>
              <a:t>оториноларинголог</a:t>
            </a:r>
            <a:endParaRPr lang="ru-RU" sz="8000" b="1" dirty="0" smtClean="0">
              <a:solidFill>
                <a:schemeClr val="tx1"/>
              </a:solidFill>
            </a:endParaRPr>
          </a:p>
          <a:p>
            <a:pPr marL="357188" indent="-357188">
              <a:buFont typeface="Wingdings" panose="05000000000000000000" pitchFamily="2" charset="2"/>
              <a:buChar char="Ø"/>
            </a:pPr>
            <a:r>
              <a:rPr lang="ru-RU" sz="8000" b="1" dirty="0" smtClean="0">
                <a:solidFill>
                  <a:schemeClr val="tx1"/>
                </a:solidFill>
              </a:rPr>
              <a:t>Врач-стоматолог хирург</a:t>
            </a:r>
          </a:p>
          <a:p>
            <a:pPr marL="357188" indent="-357188">
              <a:buFont typeface="Wingdings" panose="05000000000000000000" pitchFamily="2" charset="2"/>
              <a:buChar char="Ø"/>
            </a:pPr>
            <a:r>
              <a:rPr lang="ru-RU" sz="8000" b="1" dirty="0" smtClean="0">
                <a:solidFill>
                  <a:schemeClr val="tx1"/>
                </a:solidFill>
              </a:rPr>
              <a:t>Врач-анестезиолог-реаниматолог</a:t>
            </a:r>
          </a:p>
          <a:p>
            <a:pPr marL="357188" indent="-357188">
              <a:buFont typeface="Wingdings" panose="05000000000000000000" pitchFamily="2" charset="2"/>
              <a:buChar char="Ø"/>
            </a:pPr>
            <a:r>
              <a:rPr lang="ru-RU" sz="8000" b="1" dirty="0" smtClean="0">
                <a:solidFill>
                  <a:schemeClr val="tx1"/>
                </a:solidFill>
              </a:rPr>
              <a:t>Врач-терапевт участковый</a:t>
            </a:r>
          </a:p>
          <a:p>
            <a:pPr marL="357188" indent="-357188">
              <a:buFont typeface="Wingdings" panose="05000000000000000000" pitchFamily="2" charset="2"/>
              <a:buChar char="Ø"/>
            </a:pPr>
            <a:r>
              <a:rPr lang="ru-RU" sz="8000" b="1" dirty="0" smtClean="0">
                <a:solidFill>
                  <a:schemeClr val="tx1"/>
                </a:solidFill>
              </a:rPr>
              <a:t>Врач-терапевт</a:t>
            </a:r>
          </a:p>
          <a:p>
            <a:pPr marL="357188" indent="-357188">
              <a:buFont typeface="Wingdings" panose="05000000000000000000" pitchFamily="2" charset="2"/>
              <a:buChar char="Ø"/>
            </a:pPr>
            <a:r>
              <a:rPr lang="ru-RU" sz="8000" b="1" dirty="0" smtClean="0">
                <a:solidFill>
                  <a:schemeClr val="tx1"/>
                </a:solidFill>
              </a:rPr>
              <a:t>Врач-педиатр участковый</a:t>
            </a:r>
          </a:p>
          <a:p>
            <a:pPr marL="357188" indent="-357188">
              <a:buFont typeface="Wingdings" panose="05000000000000000000" pitchFamily="2" charset="2"/>
              <a:buChar char="Ø"/>
            </a:pPr>
            <a:r>
              <a:rPr lang="ru-RU" sz="8000" b="1" dirty="0" smtClean="0">
                <a:solidFill>
                  <a:schemeClr val="tx1"/>
                </a:solidFill>
              </a:rPr>
              <a:t>Врач ультразвуковой диагностики</a:t>
            </a:r>
          </a:p>
          <a:p>
            <a:pPr marL="357188" indent="-357188">
              <a:buFont typeface="Wingdings" panose="05000000000000000000" pitchFamily="2" charset="2"/>
              <a:buChar char="Ø"/>
            </a:pPr>
            <a:r>
              <a:rPr lang="ru-RU" sz="8000" b="1" dirty="0" smtClean="0">
                <a:solidFill>
                  <a:schemeClr val="tx1"/>
                </a:solidFill>
              </a:rPr>
              <a:t>Врач функциональной диагностики</a:t>
            </a:r>
          </a:p>
          <a:p>
            <a:pPr marL="357188" indent="-357188">
              <a:buFont typeface="Wingdings" panose="05000000000000000000" pitchFamily="2" charset="2"/>
              <a:buChar char="Ø"/>
            </a:pPr>
            <a:r>
              <a:rPr lang="ru-RU" sz="8000" b="1" dirty="0" smtClean="0">
                <a:solidFill>
                  <a:schemeClr val="tx1"/>
                </a:solidFill>
              </a:rPr>
              <a:t>Врач-акушер-гинеколог</a:t>
            </a:r>
          </a:p>
          <a:p>
            <a:pPr marL="357188" indent="-357188">
              <a:buFont typeface="Wingdings" panose="05000000000000000000" pitchFamily="2" charset="2"/>
              <a:buChar char="Ø"/>
            </a:pPr>
            <a:r>
              <a:rPr lang="ru-RU" sz="8000" b="1" dirty="0" smtClean="0">
                <a:solidFill>
                  <a:schemeClr val="tx1"/>
                </a:solidFill>
              </a:rPr>
              <a:t>Врач-хирург</a:t>
            </a:r>
          </a:p>
          <a:p>
            <a:pPr marL="357188" indent="-357188">
              <a:buFont typeface="Wingdings" panose="05000000000000000000" pitchFamily="2" charset="2"/>
              <a:buChar char="Ø"/>
            </a:pPr>
            <a:r>
              <a:rPr lang="ru-RU" sz="8000" b="1" dirty="0" smtClean="0">
                <a:solidFill>
                  <a:schemeClr val="tx1"/>
                </a:solidFill>
              </a:rPr>
              <a:t>Фельдшер ФАП</a:t>
            </a:r>
          </a:p>
          <a:p>
            <a:pPr marL="357188" indent="-357188">
              <a:buFont typeface="Wingdings" panose="05000000000000000000" pitchFamily="2" charset="2"/>
              <a:buChar char="Ø"/>
            </a:pPr>
            <a:r>
              <a:rPr lang="ru-RU" sz="8000" b="1" dirty="0" smtClean="0">
                <a:solidFill>
                  <a:schemeClr val="tx1"/>
                </a:solidFill>
              </a:rPr>
              <a:t>Лаборант</a:t>
            </a:r>
          </a:p>
          <a:p>
            <a:pPr marL="357188" indent="-357188">
              <a:buFont typeface="Wingdings" panose="05000000000000000000" pitchFamily="2" charset="2"/>
              <a:buChar char="Ø"/>
            </a:pPr>
            <a:r>
              <a:rPr lang="ru-RU" sz="8000" b="1" dirty="0" smtClean="0">
                <a:solidFill>
                  <a:schemeClr val="tx1"/>
                </a:solidFill>
              </a:rPr>
              <a:t>Акушер(ка)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83936" y="-128016"/>
            <a:ext cx="6858000" cy="706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8034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2551176"/>
            <a:ext cx="12192000" cy="156870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Участие в программе «Земский доктор/фельдшер» </a:t>
            </a:r>
          </a:p>
          <a:p>
            <a:r>
              <a:rPr lang="ru-RU" sz="3200" dirty="0">
                <a:solidFill>
                  <a:schemeClr val="tx1"/>
                </a:solidFill>
              </a:rPr>
              <a:t>В</a:t>
            </a:r>
            <a:r>
              <a:rPr lang="ru-RU" sz="3200" dirty="0" smtClean="0">
                <a:solidFill>
                  <a:schemeClr val="tx1"/>
                </a:solidFill>
              </a:rPr>
              <a:t>ыплаты по программе: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3200" dirty="0" smtClean="0">
                <a:solidFill>
                  <a:schemeClr val="tx1"/>
                </a:solidFill>
              </a:rPr>
              <a:t>Для врачей 1,5млн. </a:t>
            </a:r>
            <a:r>
              <a:rPr lang="ru-RU" sz="3200" dirty="0">
                <a:solidFill>
                  <a:schemeClr val="tx1"/>
                </a:solidFill>
              </a:rPr>
              <a:t>р</a:t>
            </a:r>
            <a:r>
              <a:rPr lang="ru-RU" sz="3200" dirty="0" smtClean="0">
                <a:solidFill>
                  <a:schemeClr val="tx1"/>
                </a:solidFill>
              </a:rPr>
              <a:t>ублей,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3200" dirty="0" smtClean="0">
                <a:solidFill>
                  <a:schemeClr val="tx1"/>
                </a:solidFill>
              </a:rPr>
              <a:t>500тыс. </a:t>
            </a:r>
            <a:r>
              <a:rPr lang="ru-RU" sz="3200" dirty="0">
                <a:solidFill>
                  <a:schemeClr val="tx1"/>
                </a:solidFill>
              </a:rPr>
              <a:t>д</a:t>
            </a:r>
            <a:r>
              <a:rPr lang="ru-RU" sz="3200" dirty="0" smtClean="0">
                <a:solidFill>
                  <a:schemeClr val="tx1"/>
                </a:solidFill>
              </a:rPr>
              <a:t>ля фельдшеров, медицинских сестер, акушеров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3200" dirty="0" smtClean="0">
                <a:solidFill>
                  <a:schemeClr val="tx1"/>
                </a:solidFill>
              </a:rPr>
              <a:t>Для </a:t>
            </a:r>
            <a:r>
              <a:rPr lang="ru-RU" sz="3200" dirty="0">
                <a:solidFill>
                  <a:schemeClr val="tx1"/>
                </a:solidFill>
              </a:rPr>
              <a:t>фельдшеров, медицинских сестер, </a:t>
            </a:r>
            <a:r>
              <a:rPr lang="ru-RU" sz="3200" dirty="0" smtClean="0">
                <a:solidFill>
                  <a:schemeClr val="tx1"/>
                </a:solidFill>
              </a:rPr>
              <a:t>акушеров удаленных территорий 750тыс. рублей </a:t>
            </a:r>
            <a:endParaRPr lang="en-US" sz="3200" dirty="0" smtClean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3200" dirty="0" smtClean="0">
                <a:solidFill>
                  <a:schemeClr val="tx1"/>
                </a:solidFill>
              </a:rPr>
              <a:t>Предоставляется жилищная площадь для врачей и фельдшеров</a:t>
            </a:r>
          </a:p>
          <a:p>
            <a:endParaRPr lang="ru-RU" sz="2800" dirty="0" smtClean="0">
              <a:solidFill>
                <a:schemeClr val="tx1"/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(более подробную информацию можно узнать в «Законе Республики Хакасия» от 02 декабря 2011 года №117-ЗРХ)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906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2551176"/>
            <a:ext cx="12192000" cy="1568704"/>
          </a:xfrm>
        </p:spPr>
        <p:txBody>
          <a:bodyPr>
            <a:noAutofit/>
          </a:bodyPr>
          <a:lstStyle/>
          <a:p>
            <a:endParaRPr lang="en-US" sz="2800" dirty="0" smtClean="0">
              <a:solidFill>
                <a:schemeClr val="tx1"/>
              </a:solidFill>
            </a:endParaRPr>
          </a:p>
          <a:p>
            <a:endParaRPr lang="en-US" sz="2800" dirty="0" smtClean="0">
              <a:solidFill>
                <a:schemeClr val="tx1"/>
              </a:solidFill>
            </a:endParaRPr>
          </a:p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Контактные данные ГБУЗ РХ «Таштыпская РБ»</a:t>
            </a:r>
          </a:p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Адрес</a:t>
            </a:r>
            <a:r>
              <a:rPr lang="ru-RU" sz="2800" b="1" dirty="0" smtClean="0">
                <a:solidFill>
                  <a:schemeClr val="tx1"/>
                </a:solidFill>
              </a:rPr>
              <a:t>: РХ, с.Таштып, ул.Мечникова 1А</a:t>
            </a:r>
            <a:endParaRPr lang="en-US" sz="2800" b="1" dirty="0" smtClean="0">
              <a:solidFill>
                <a:schemeClr val="tx1"/>
              </a:solidFill>
            </a:endParaRPr>
          </a:p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Приемная Главного врача</a:t>
            </a:r>
          </a:p>
          <a:p>
            <a:r>
              <a:rPr lang="ru-RU" sz="2800" b="1" dirty="0" smtClean="0">
                <a:solidFill>
                  <a:schemeClr val="tx1"/>
                </a:solidFill>
              </a:rPr>
              <a:t>Тел. 8(39046)2-14-86</a:t>
            </a:r>
          </a:p>
          <a:p>
            <a:r>
              <a:rPr lang="en-US" sz="2800" b="1" dirty="0" smtClean="0">
                <a:solidFill>
                  <a:schemeClr val="tx1"/>
                </a:solidFill>
              </a:rPr>
              <a:t>E-mail: </a:t>
            </a:r>
            <a:r>
              <a:rPr lang="en-US" sz="2800" b="1" dirty="0" smtClean="0">
                <a:solidFill>
                  <a:schemeClr val="tx1"/>
                </a:solidFill>
                <a:hlinkClick r:id="rId2"/>
              </a:rPr>
              <a:t>muz_tash_srb@mail.ru</a:t>
            </a:r>
            <a:endParaRPr lang="en-US" sz="2800" b="1" dirty="0" smtClean="0">
              <a:solidFill>
                <a:schemeClr val="tx1"/>
              </a:solidFill>
            </a:endParaRPr>
          </a:p>
          <a:p>
            <a:endParaRPr lang="en-US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Отдел кадров</a:t>
            </a:r>
          </a:p>
          <a:p>
            <a:r>
              <a:rPr lang="ru-RU" sz="2800" b="1" dirty="0" smtClean="0">
                <a:solidFill>
                  <a:schemeClr val="tx1"/>
                </a:solidFill>
              </a:rPr>
              <a:t>Тел. 8(39046)2-12-27</a:t>
            </a:r>
          </a:p>
          <a:p>
            <a:r>
              <a:rPr lang="en-US" sz="2800" b="1" dirty="0" smtClean="0">
                <a:solidFill>
                  <a:schemeClr val="tx1"/>
                </a:solidFill>
              </a:rPr>
              <a:t>E-mail: </a:t>
            </a:r>
            <a:r>
              <a:rPr lang="en-US" sz="2800" b="1" dirty="0" smtClean="0">
                <a:solidFill>
                  <a:schemeClr val="tx1"/>
                </a:solidFill>
                <a:hlinkClick r:id="rId3"/>
              </a:rPr>
              <a:t>o.k.tash@mail.ru</a:t>
            </a:r>
            <a:endParaRPr lang="en-US" sz="2800" b="1" dirty="0" smtClean="0">
              <a:solidFill>
                <a:schemeClr val="tx1"/>
              </a:solidFill>
            </a:endParaRPr>
          </a:p>
          <a:p>
            <a:endParaRPr lang="en-US" sz="2800" b="1" dirty="0" smtClean="0">
              <a:solidFill>
                <a:schemeClr val="tx1"/>
              </a:solidFill>
            </a:endParaRPr>
          </a:p>
          <a:p>
            <a:endParaRPr lang="ru-RU" sz="2800" dirty="0" smtClean="0">
              <a:solidFill>
                <a:schemeClr val="tx1"/>
              </a:solidFill>
            </a:endParaRPr>
          </a:p>
          <a:p>
            <a:endParaRPr lang="ru-RU" sz="2800" dirty="0" smtClean="0">
              <a:solidFill>
                <a:schemeClr val="tx1"/>
              </a:solidFill>
            </a:endParaRPr>
          </a:p>
        </p:txBody>
      </p:sp>
      <p:pic>
        <p:nvPicPr>
          <p:cNvPr id="1026" name="Picture 2" descr="C:\Users\Елена Ананьевна\Downloads\pngwing.com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21261" y="2225529"/>
            <a:ext cx="5270739" cy="47963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4906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347472"/>
            <a:ext cx="10058400" cy="2743200"/>
          </a:xfrm>
        </p:spPr>
        <p:txBody>
          <a:bodyPr>
            <a:normAutofit/>
          </a:bodyPr>
          <a:lstStyle/>
          <a:p>
            <a:r>
              <a:rPr lang="ru-RU" sz="6000" b="1" dirty="0" smtClean="0"/>
              <a:t>Спасибо за внимание</a:t>
            </a:r>
            <a:endParaRPr lang="ru-RU" sz="6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39328" y="2416642"/>
            <a:ext cx="3852672" cy="424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447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2146468"/>
            <a:ext cx="8534400" cy="150706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Капитальный ремонт</a:t>
            </a:r>
            <a:br>
              <a:rPr lang="ru-RU" b="1" dirty="0"/>
            </a:br>
            <a:r>
              <a:rPr lang="ru-RU" b="1" dirty="0"/>
              <a:t> детского </a:t>
            </a:r>
            <a:r>
              <a:rPr lang="ru-RU" sz="4000" b="1" dirty="0"/>
              <a:t>поликлинического</a:t>
            </a:r>
            <a:r>
              <a:rPr lang="ru-RU" b="1" dirty="0"/>
              <a:t> отделения</a:t>
            </a:r>
          </a:p>
        </p:txBody>
      </p:sp>
    </p:spTree>
    <p:extLst>
      <p:ext uri="{BB962C8B-B14F-4D97-AF65-F5344CB8AC3E}">
        <p14:creationId xmlns:p14="http://schemas.microsoft.com/office/powerpoint/2010/main" xmlns="" val="392403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6550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6075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0130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6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8853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2146468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Капитальный ремонт</a:t>
            </a:r>
            <a:br>
              <a:rPr lang="ru-RU" b="1" dirty="0"/>
            </a:br>
            <a:r>
              <a:rPr lang="ru-RU" b="1" dirty="0"/>
              <a:t> </a:t>
            </a:r>
            <a:r>
              <a:rPr lang="ru-RU" b="1" dirty="0" smtClean="0"/>
              <a:t>поликлинического отделения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75126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579" r="30101"/>
          <a:stretch/>
        </p:blipFill>
        <p:spPr>
          <a:xfrm>
            <a:off x="0" y="-713232"/>
            <a:ext cx="12191999" cy="849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3367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56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5466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127</TotalTime>
  <Words>239</Words>
  <Application>Microsoft Office PowerPoint</Application>
  <PresentationFormat>Произвольный</PresentationFormat>
  <Paragraphs>55</Paragraphs>
  <Slides>26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Сектор</vt:lpstr>
      <vt:lpstr>ГБУЗ РХ «Таштыпская РБ»</vt:lpstr>
      <vt:lpstr>Слайд 2</vt:lpstr>
      <vt:lpstr>Капитальный ремонт  детского поликлинического отделения</vt:lpstr>
      <vt:lpstr>Слайд 4</vt:lpstr>
      <vt:lpstr>Слайд 5</vt:lpstr>
      <vt:lpstr>Слайд 6</vt:lpstr>
      <vt:lpstr>Капитальный ремонт  поликлинического отделения</vt:lpstr>
      <vt:lpstr>Слайд 8</vt:lpstr>
      <vt:lpstr>Слайд 9</vt:lpstr>
      <vt:lpstr>Слайд 10</vt:lpstr>
      <vt:lpstr>Слайд 11</vt:lpstr>
      <vt:lpstr>Капитальный ремонт в здании стационара</vt:lpstr>
      <vt:lpstr>Слайд 13</vt:lpstr>
      <vt:lpstr>Слайд 14</vt:lpstr>
      <vt:lpstr>Капитальный ремонт кабинета рентгенографии и запуск в эксплуатацию нового рентген аппарата</vt:lpstr>
      <vt:lpstr>Слайд 16</vt:lpstr>
      <vt:lpstr>Слайд 17</vt:lpstr>
      <vt:lpstr>Слайд 18</vt:lpstr>
      <vt:lpstr>Мобильные комплексы</vt:lpstr>
      <vt:lpstr>Слайд 20</vt:lpstr>
      <vt:lpstr>Слайд 21</vt:lpstr>
      <vt:lpstr>Вакансии  и меры социальной поддержки</vt:lpstr>
      <vt:lpstr>Слайд 23</vt:lpstr>
      <vt:lpstr>Слайд 24</vt:lpstr>
      <vt:lpstr>Слайд 25</vt:lpstr>
      <vt:lpstr>Спасибо за внимание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ГБУЗ РХ «Таштыпская РБ»</dc:title>
  <dc:creator>AdminRB</dc:creator>
  <cp:lastModifiedBy>c400</cp:lastModifiedBy>
  <cp:revision>23</cp:revision>
  <dcterms:created xsi:type="dcterms:W3CDTF">2022-05-19T01:29:14Z</dcterms:created>
  <dcterms:modified xsi:type="dcterms:W3CDTF">2022-05-19T02:45:55Z</dcterms:modified>
</cp:coreProperties>
</file>