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1"/>
  </p:notesMasterIdLst>
  <p:sldIdLst>
    <p:sldId id="256" r:id="rId3"/>
    <p:sldId id="403" r:id="rId4"/>
    <p:sldId id="400" r:id="rId5"/>
    <p:sldId id="401" r:id="rId6"/>
    <p:sldId id="377" r:id="rId7"/>
    <p:sldId id="378" r:id="rId8"/>
    <p:sldId id="379" r:id="rId9"/>
    <p:sldId id="301" r:id="rId10"/>
    <p:sldId id="404" r:id="rId11"/>
    <p:sldId id="405" r:id="rId12"/>
    <p:sldId id="407" r:id="rId13"/>
    <p:sldId id="406" r:id="rId14"/>
    <p:sldId id="408" r:id="rId15"/>
    <p:sldId id="409" r:id="rId16"/>
    <p:sldId id="410" r:id="rId17"/>
    <p:sldId id="411" r:id="rId18"/>
    <p:sldId id="412" r:id="rId19"/>
    <p:sldId id="320" r:id="rId20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F3C3"/>
    <a:srgbClr val="F6ECA4"/>
    <a:srgbClr val="F4E88C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4374" autoAdjust="0"/>
  </p:normalViewPr>
  <p:slideViewPr>
    <p:cSldViewPr>
      <p:cViewPr varScale="1">
        <p:scale>
          <a:sx n="72" d="100"/>
          <a:sy n="72" d="100"/>
        </p:scale>
        <p:origin x="-1282" y="-9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9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0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1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9237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5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5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65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65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2881F200-0C6F-49B6-B374-8DD55454D3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2430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AB9E7744-CA41-42E9-B2EF-DBC620976D8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DF272D0C-1991-4CCA-9FF7-F2772ADD3003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D5AF53AF-F4D1-466B-8BED-C628FB3B7AC3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4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06B27468-6C8F-4BE6-A42B-08D1289DAC8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23084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C077506-59F5-44A9-A5B1-66D140FD1B00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81068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8062229-37BB-4FFE-8EBB-1172F250B362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2887" cy="3992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2500" cy="47958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91407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0A66A94-6664-4661-B986-4B86CB4825A3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30342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4222E2B6-82BF-4E91-AF38-C7D3753B034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53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16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04AA2C6-CB4B-4A92-9D72-2C6C37E1CA0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46055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CC4AF8F7-B6D4-4A9F-99A9-FB73E6F8B86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08063" y="5078413"/>
            <a:ext cx="5543550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76C25-A6A5-47C6-9EBC-C92EFA4DA6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458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62C9E-39BB-4A93-8399-BFA4ECCD5A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320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4563" y="301625"/>
            <a:ext cx="2263775" cy="64404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8925" cy="64404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F9150-2F96-4155-8A62-8AF52404C9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47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8B1BE-76DA-4533-A5E6-E84DAAEDF0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5544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C91CC-E90F-4CD4-A0BB-86406B6414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426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CCD8C-6F47-4E45-9A53-CCFC499F67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173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4525" cy="4981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0163" y="1763713"/>
            <a:ext cx="4456112" cy="4981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69532-D3DA-49CE-974A-BADEE212E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0249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2C826-D9CA-4BAD-B970-FD80908448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6188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4CE8F-0623-4023-B8C2-8DAF9385BF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445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5BDF6-D8E8-4AE9-9781-FD289D9BD7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9792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1DFB8-C2E7-4EB0-AFF4-D2D99904F0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835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FBDFA-33A3-4D99-9550-49EE384732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7497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5F9D6-35B5-4655-9DF5-66C010A217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952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1E9CC-A306-4AFC-AFD0-C29C8C001B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5488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0913" y="303213"/>
            <a:ext cx="2265362" cy="6442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45275" cy="6442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EB5DA-B7B7-4B38-84CA-D67BC64B7E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37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7254-D7F6-4273-8BB3-C88C3C5ECD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76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1350" cy="49736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6988" y="1768475"/>
            <a:ext cx="4451350" cy="49736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596F6-4B49-4BE7-A700-BACBDC2060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896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A876-3560-447B-8191-08D65F553B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54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5BAE5-94F0-4442-B155-7CBB67C7B2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996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A731D-9696-4EB1-962E-D37BDDA96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53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79C1B-0307-4B1B-9A7E-FC6B39AAB6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907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8B8D3-F272-41E7-B306-8AD8ACF7E7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390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5100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5100" cy="497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20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97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20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2267868-6E37-498D-9701-A3A38CF6A6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63037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431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3288" y="7007225"/>
            <a:ext cx="31829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431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B4B3421C-3E9B-44C8-A7D7-52C8F5AB41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rasgmu.ru/index.php?page%5borg%5d=df_umkd_metod&amp;metod_id=168279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017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4313" y="2130425"/>
            <a:ext cx="96472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96151" y="2411685"/>
            <a:ext cx="7381875" cy="199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3000"/>
              </a:lnSpc>
              <a:buSzPct val="100000"/>
              <a:defRPr/>
            </a:pPr>
            <a:r>
              <a:rPr lang="ru-RU" altLang="ru-RU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Психология человека: основные категории</a:t>
            </a:r>
            <a:endParaRPr lang="ru-RU" altLang="ru-RU" sz="48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 rot="180000">
            <a:off x="7369175" y="3822700"/>
            <a:ext cx="2328863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457200" y="327025"/>
            <a:ext cx="62388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Кафедра педагогики и психологии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с курсом ПО</a:t>
            </a:r>
          </a:p>
        </p:txBody>
      </p:sp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360363"/>
            <a:ext cx="208756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3559175" y="6911975"/>
            <a:ext cx="33686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 dirty="0">
                <a:solidFill>
                  <a:srgbClr val="000000"/>
                </a:solidFill>
              </a:rPr>
              <a:t>Красноярск </a:t>
            </a:r>
            <a:r>
              <a:rPr lang="ru-RU" altLang="ru-RU" sz="2200" dirty="0" smtClean="0">
                <a:solidFill>
                  <a:srgbClr val="000000"/>
                </a:solidFill>
              </a:rPr>
              <a:t>2022</a:t>
            </a:r>
            <a:endParaRPr lang="ru-RU" altLang="ru-RU" sz="2200" dirty="0">
              <a:solidFill>
                <a:srgbClr val="00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08063" y="4032250"/>
            <a:ext cx="8640762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079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Практика </a:t>
            </a:r>
            <a:r>
              <a:rPr lang="ru-RU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№</a:t>
            </a:r>
            <a:r>
              <a:rPr lang="ru-RU" altLang="ru-RU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2 </a:t>
            </a:r>
            <a:endParaRPr lang="ru-RU" altLang="ru-RU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для студентов 1-го курса специальности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31.05.01 </a:t>
            </a:r>
            <a:r>
              <a:rPr lang="ru-RU" altLang="ru-RU" sz="28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2800" b="1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СТОМАТОЛОГИЯ</a:t>
            </a:r>
            <a:endParaRPr lang="ru-RU" altLang="ru-RU" sz="2600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(Очное, Высшее образование, 6.0)</a:t>
            </a:r>
            <a:r>
              <a:rPr lang="ru-RU" altLang="ru-RU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dirty="0">
                <a:solidFill>
                  <a:srgbClr val="000000"/>
                </a:solidFill>
                <a:latin typeface="Calibri" panose="020F0502020204030204" pitchFamily="34" charset="0"/>
              </a:rPr>
              <a:t>Лектор</a:t>
            </a:r>
            <a:r>
              <a:rPr lang="ru-RU" altLang="ru-RU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dirty="0">
                <a:solidFill>
                  <a:srgbClr val="000000"/>
                </a:solidFill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4140" y="395461"/>
            <a:ext cx="4392489" cy="1246188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Функции сознания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1835621"/>
            <a:ext cx="9337171" cy="5904656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Отражательная </a:t>
            </a:r>
            <a:r>
              <a:rPr lang="ru-RU" sz="2800" dirty="0" smtClean="0"/>
              <a:t> </a:t>
            </a:r>
            <a:r>
              <a:rPr lang="ru-RU" sz="2800" dirty="0"/>
              <a:t>Способность материальных явлений, предметов, систем воспроизводить в своих свойствах особенности других явлений, предметов, систем в процессе взаимодействия с ними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Информационная </a:t>
            </a:r>
            <a:r>
              <a:rPr lang="ru-RU" sz="2800" dirty="0" smtClean="0"/>
              <a:t>Активное </a:t>
            </a:r>
            <a:r>
              <a:rPr lang="ru-RU" sz="2800" dirty="0"/>
              <a:t>использование результатов внешних </a:t>
            </a:r>
            <a:r>
              <a:rPr lang="ru-RU" sz="2800" dirty="0" smtClean="0"/>
              <a:t>воздействий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Коммуникативная 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Установление </a:t>
            </a:r>
            <a:r>
              <a:rPr lang="ru-RU" sz="2800" dirty="0"/>
              <a:t>разнообразных </a:t>
            </a:r>
            <a:r>
              <a:rPr lang="ru-RU" sz="2800" dirty="0" smtClean="0"/>
              <a:t>связей </a:t>
            </a:r>
            <a:r>
              <a:rPr lang="ru-RU" sz="2800" dirty="0"/>
              <a:t>с внешним </a:t>
            </a:r>
            <a:r>
              <a:rPr lang="ru-RU" sz="2800" dirty="0" smtClean="0"/>
              <a:t>миром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Моделирующая</a:t>
            </a:r>
            <a:r>
              <a:rPr lang="ru-RU" sz="2800" dirty="0"/>
              <a:t>  Мысленное построение разумно мотивированных действий и их последствий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Преобразовательная</a:t>
            </a:r>
            <a:r>
              <a:rPr lang="ru-RU" sz="2800" dirty="0" smtClean="0"/>
              <a:t> Конструктивно-творческая переделка внешнего мира</a:t>
            </a:r>
          </a:p>
          <a:p>
            <a:endParaRPr lang="ru-RU" sz="28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Сознание как свойство материи - Живой Косм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8" y="148010"/>
            <a:ext cx="2202220" cy="165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ри способа расширить сознание. Безопасно, без ГМО и запрещенных препаратов  | Новости Нижнего Тагила и Свердловской области - Агентство новостей «Между  строк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418" y="148010"/>
            <a:ext cx="3078907" cy="17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110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04337" y="755501"/>
            <a:ext cx="9576288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Самосознание</a:t>
            </a:r>
            <a:r>
              <a:rPr lang="ru-RU" dirty="0" smtClean="0"/>
              <a:t> </a:t>
            </a:r>
            <a:r>
              <a:rPr lang="ru-RU" dirty="0"/>
              <a:t>позволяет человеку выделить себя, свое «Я» из окружения, думать о себе, своих качествах, способностях, относиться к себе, переживать по поводу себя.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00352" y="3275781"/>
            <a:ext cx="4248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Компоненты </a:t>
            </a:r>
            <a:r>
              <a:rPr lang="ru-RU" sz="3200" b="1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самосознании</a:t>
            </a:r>
            <a:r>
              <a:rPr lang="ru-RU" sz="3200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indent="-5143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самопознание,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indent="-5143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самооценка,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indent="-5143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sz="3200" dirty="0" smtClean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3131765"/>
            <a:ext cx="4753763" cy="40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719832" y="251445"/>
            <a:ext cx="8784976" cy="608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r>
              <a:rPr lang="ru-RU" sz="2400" b="1" u="sng" dirty="0" smtClean="0">
                <a:solidFill>
                  <a:srgbClr val="7030A0"/>
                </a:solidFill>
              </a:rPr>
              <a:t>Нарушения сознания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400" b="1" u="sng" dirty="0" smtClean="0">
                <a:solidFill>
                  <a:srgbClr val="7030A0"/>
                </a:solidFill>
              </a:rPr>
              <a:t>Признаки помрачения сознания (по Ясперсу)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лишь </a:t>
            </a:r>
            <a:r>
              <a:rPr lang="ru-RU" sz="2400" b="1" dirty="0" smtClean="0">
                <a:solidFill>
                  <a:srgbClr val="FF0000"/>
                </a:solidFill>
              </a:rPr>
              <a:t>одновременное наличие каждого из них в картине болезни</a:t>
            </a:r>
            <a:r>
              <a:rPr lang="ru-RU" sz="2400" dirty="0" smtClean="0">
                <a:solidFill>
                  <a:srgbClr val="FF0000"/>
                </a:solidFill>
              </a:rPr>
              <a:t> является необходимым и достаточным критерием для диагностики</a:t>
            </a:r>
          </a:p>
          <a:p>
            <a:pPr marL="503972" indent="-503972" eaLnBrk="1" hangingPunct="1">
              <a:buFont typeface="+mj-lt"/>
              <a:buAutoNum type="arabicPeriod"/>
              <a:defRPr/>
            </a:pPr>
            <a:r>
              <a:rPr lang="ru-RU" sz="2400" b="1" dirty="0" smtClean="0"/>
              <a:t>Отрешенность</a:t>
            </a:r>
            <a:r>
              <a:rPr lang="ru-RU" sz="2400" dirty="0" smtClean="0"/>
              <a:t> </a:t>
            </a:r>
            <a:r>
              <a:rPr lang="ru-RU" sz="2400" dirty="0"/>
              <a:t>от внешнего мира, от окружающей обстановки, что выражается в затруднении или полной невозможности воспринимать реальную действительность, анализировать, использовать прошлый опыт и делать соответствующие выводы.</a:t>
            </a:r>
          </a:p>
          <a:p>
            <a:pPr marL="503972" indent="-503972">
              <a:buFont typeface="+mj-lt"/>
              <a:buAutoNum type="arabicPeriod"/>
              <a:defRPr/>
            </a:pPr>
            <a:r>
              <a:rPr lang="ru-RU" sz="2400" b="1" dirty="0"/>
              <a:t>утрата ориентировки (дезориентировка) </a:t>
            </a:r>
            <a:r>
              <a:rPr lang="ru-RU" sz="2400" dirty="0"/>
              <a:t>в окружающем, во времени и/или в собственной личности. </a:t>
            </a:r>
            <a:endParaRPr lang="ru-RU" sz="2400" dirty="0" smtClean="0"/>
          </a:p>
          <a:p>
            <a:pPr marL="503972" indent="-503972">
              <a:buFont typeface="+mj-lt"/>
              <a:buAutoNum type="arabicPeriod"/>
              <a:defRPr/>
            </a:pPr>
            <a:r>
              <a:rPr lang="ru-RU" sz="2400" b="1" dirty="0" smtClean="0"/>
              <a:t>утрата </a:t>
            </a:r>
            <a:r>
              <a:rPr lang="ru-RU" sz="2400" b="1" dirty="0"/>
              <a:t>воспоминаний (амнезия)</a:t>
            </a:r>
            <a:r>
              <a:rPr lang="ru-RU" sz="2400" dirty="0"/>
              <a:t> о периоде, когда больной находился в состоянии помраченного сознания.</a:t>
            </a:r>
          </a:p>
          <a:p>
            <a:pPr marL="503972" indent="-503972" eaLnBrk="1" hangingPunct="1">
              <a:buNone/>
              <a:defRPr/>
            </a:pPr>
            <a:r>
              <a:rPr lang="ru-RU" sz="2400" b="1" dirty="0"/>
              <a:t>4.     нарушения мышления</a:t>
            </a:r>
            <a:r>
              <a:rPr lang="ru-RU" sz="2400" dirty="0"/>
              <a:t>, которые сопутствуют расстройству (помрачению) сознания.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689" y="395461"/>
            <a:ext cx="9055100" cy="124618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Практикум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домашнее задание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689" y="1979637"/>
            <a:ext cx="9361610" cy="4973638"/>
          </a:xfrm>
        </p:spPr>
        <p:txBody>
          <a:bodyPr/>
          <a:lstStyle/>
          <a:p>
            <a:r>
              <a:rPr lang="ru-RU" sz="3000" b="1" dirty="0"/>
              <a:t>Методика </a:t>
            </a:r>
            <a:r>
              <a:rPr lang="ru-RU" sz="3000" b="1" dirty="0" smtClean="0"/>
              <a:t>исследования </a:t>
            </a:r>
            <a:r>
              <a:rPr lang="ru-RU" sz="3000" b="1" dirty="0" err="1" smtClean="0"/>
              <a:t>самоотношения</a:t>
            </a:r>
            <a:r>
              <a:rPr lang="ru-RU" sz="3000" dirty="0"/>
              <a:t> (</a:t>
            </a:r>
            <a:r>
              <a:rPr lang="ru-RU" sz="3000" b="1" dirty="0"/>
              <a:t>МИС</a:t>
            </a:r>
            <a:r>
              <a:rPr lang="ru-RU" sz="3000" dirty="0"/>
              <a:t>) </a:t>
            </a:r>
            <a:endParaRPr lang="ru-RU" sz="3000" dirty="0" smtClean="0"/>
          </a:p>
          <a:p>
            <a:r>
              <a:rPr lang="ru-RU" dirty="0" smtClean="0"/>
              <a:t>   </a:t>
            </a:r>
            <a:r>
              <a:rPr lang="ru-RU" sz="2800" dirty="0" smtClean="0"/>
              <a:t>создана </a:t>
            </a:r>
            <a:r>
              <a:rPr lang="ru-RU" sz="2800" dirty="0"/>
              <a:t>в соответствии с разработанной В. </a:t>
            </a:r>
            <a:r>
              <a:rPr lang="ru-RU" sz="2800" dirty="0" err="1"/>
              <a:t>Столиным</a:t>
            </a:r>
            <a:r>
              <a:rPr lang="ru-RU" sz="2800" dirty="0"/>
              <a:t> иерархической моделью структуры </a:t>
            </a:r>
            <a:r>
              <a:rPr lang="ru-RU" sz="2800" dirty="0" err="1"/>
              <a:t>самоотношения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Методика </a:t>
            </a:r>
            <a:r>
              <a:rPr lang="ru-RU" sz="2800" dirty="0"/>
              <a:t>предназначена для углублённого изучения сферы самосознания личности, включающее различные (когнитивные, динамические, интегральные) аспекты</a:t>
            </a:r>
            <a:r>
              <a:rPr lang="ru-RU" sz="2800" dirty="0" smtClean="0"/>
              <a:t>.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  </a:t>
            </a:r>
            <a:r>
              <a:rPr lang="en-US" sz="3600" b="1" dirty="0" smtClean="0">
                <a:solidFill>
                  <a:srgbClr val="C00000"/>
                </a:solidFill>
              </a:rPr>
              <a:t>https</a:t>
            </a:r>
            <a:r>
              <a:rPr lang="en-US" sz="3600" b="1" dirty="0">
                <a:solidFill>
                  <a:srgbClr val="C00000"/>
                </a:solidFill>
              </a:rPr>
              <a:t>://psytests.org/personal/mis.html</a:t>
            </a:r>
            <a:endParaRPr lang="ru-RU" sz="36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42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555256" y="306237"/>
            <a:ext cx="9551089" cy="70276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49604" rIns="99208" bIns="49604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373"/>
              </a:spcBef>
              <a:spcAft>
                <a:spcPts val="468"/>
              </a:spcAft>
              <a:buClrTx/>
            </a:pPr>
            <a:r>
              <a:rPr lang="ru-RU" altLang="ru-RU" sz="3086" b="1" dirty="0">
                <a:solidFill>
                  <a:srgbClr val="0000CC"/>
                </a:solidFill>
              </a:rPr>
              <a:t>Схема описания  исследования</a:t>
            </a:r>
          </a:p>
          <a:p>
            <a:pPr eaLnBrk="1" hangingPunct="1">
              <a:lnSpc>
                <a:spcPct val="93000"/>
              </a:lnSpc>
              <a:spcBef>
                <a:spcPts val="373"/>
              </a:spcBef>
              <a:spcAft>
                <a:spcPts val="468"/>
              </a:spcAft>
              <a:buClrTx/>
            </a:pPr>
            <a:r>
              <a:rPr lang="ru-RU" altLang="ru-RU" sz="3307" dirty="0">
                <a:solidFill>
                  <a:srgbClr val="000000"/>
                </a:solidFill>
              </a:rPr>
              <a:t>1. Что исследовано</a:t>
            </a:r>
          </a:p>
          <a:p>
            <a:pPr eaLnBrk="1" hangingPunct="1">
              <a:lnSpc>
                <a:spcPct val="93000"/>
              </a:lnSpc>
              <a:spcBef>
                <a:spcPts val="373"/>
              </a:spcBef>
              <a:spcAft>
                <a:spcPts val="468"/>
              </a:spcAft>
              <a:buClrTx/>
            </a:pPr>
            <a:r>
              <a:rPr lang="ru-RU" altLang="ru-RU" sz="3307" dirty="0">
                <a:solidFill>
                  <a:srgbClr val="000000"/>
                </a:solidFill>
              </a:rPr>
              <a:t>2. Каким методом: правильное/полное название, кем разработано, в каком году, особенности применения.</a:t>
            </a:r>
          </a:p>
          <a:p>
            <a:pPr eaLnBrk="1" hangingPunct="1">
              <a:lnSpc>
                <a:spcPct val="93000"/>
              </a:lnSpc>
              <a:spcBef>
                <a:spcPts val="373"/>
              </a:spcBef>
              <a:spcAft>
                <a:spcPts val="468"/>
              </a:spcAft>
              <a:buClrTx/>
            </a:pPr>
            <a:r>
              <a:rPr lang="ru-RU" altLang="ru-RU" sz="3307" dirty="0">
                <a:solidFill>
                  <a:srgbClr val="000000"/>
                </a:solidFill>
              </a:rPr>
              <a:t>3. Представление результата (запись полученных результатов — протокол исследований).</a:t>
            </a:r>
          </a:p>
          <a:p>
            <a:pPr eaLnBrk="1" hangingPunct="1">
              <a:lnSpc>
                <a:spcPct val="93000"/>
              </a:lnSpc>
              <a:spcBef>
                <a:spcPts val="373"/>
              </a:spcBef>
              <a:spcAft>
                <a:spcPts val="468"/>
              </a:spcAft>
              <a:buClrTx/>
            </a:pPr>
            <a:r>
              <a:rPr lang="ru-RU" altLang="ru-RU" sz="3307" dirty="0">
                <a:solidFill>
                  <a:srgbClr val="000000"/>
                </a:solidFill>
              </a:rPr>
              <a:t>4. Анализ результата </a:t>
            </a:r>
          </a:p>
          <a:p>
            <a:pPr eaLnBrk="1" hangingPunct="1">
              <a:lnSpc>
                <a:spcPct val="93000"/>
              </a:lnSpc>
              <a:spcBef>
                <a:spcPts val="373"/>
              </a:spcBef>
              <a:spcAft>
                <a:spcPts val="468"/>
              </a:spcAft>
              <a:buClrTx/>
            </a:pPr>
            <a:r>
              <a:rPr lang="ru-RU" altLang="ru-RU" sz="3307" dirty="0">
                <a:solidFill>
                  <a:srgbClr val="000000"/>
                </a:solidFill>
              </a:rPr>
              <a:t>5. Выводы (заключение): норма/среднее, выше/ниже среднего</a:t>
            </a:r>
          </a:p>
          <a:p>
            <a:pPr eaLnBrk="1" hangingPunct="1">
              <a:lnSpc>
                <a:spcPct val="93000"/>
              </a:lnSpc>
              <a:spcBef>
                <a:spcPts val="373"/>
              </a:spcBef>
              <a:spcAft>
                <a:spcPts val="468"/>
              </a:spcAft>
              <a:buClrTx/>
            </a:pPr>
            <a:r>
              <a:rPr lang="ru-RU" altLang="ru-RU" sz="3307" dirty="0">
                <a:solidFill>
                  <a:srgbClr val="000000"/>
                </a:solidFill>
              </a:rPr>
              <a:t>6. Рекомендации - обычно там где что-то не в рамках Нормы.</a:t>
            </a:r>
          </a:p>
        </p:txBody>
      </p:sp>
    </p:spTree>
    <p:extLst>
      <p:ext uri="{BB962C8B-B14F-4D97-AF65-F5344CB8AC3E}">
        <p14:creationId xmlns:p14="http://schemas.microsoft.com/office/powerpoint/2010/main" val="2922188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" y="455612"/>
            <a:ext cx="992505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816" y="539477"/>
            <a:ext cx="914501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-apple-system"/>
              </a:rPr>
              <a:t>Пример</a:t>
            </a:r>
            <a:r>
              <a:rPr lang="en-US" sz="2800" b="1" dirty="0" smtClean="0">
                <a:solidFill>
                  <a:srgbClr val="C00000"/>
                </a:solidFill>
                <a:latin typeface="-apple-system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-apple-system"/>
              </a:rPr>
              <a:t>анализа результата</a:t>
            </a:r>
            <a:r>
              <a:rPr lang="en-US" sz="2800" b="1" dirty="0" smtClean="0">
                <a:solidFill>
                  <a:srgbClr val="C00000"/>
                </a:solidFill>
                <a:latin typeface="-apple-system"/>
              </a:rPr>
              <a:t>:</a:t>
            </a:r>
            <a:endParaRPr lang="ru-RU" sz="2800" b="1" dirty="0" smtClean="0">
              <a:solidFill>
                <a:srgbClr val="C00000"/>
              </a:solidFill>
              <a:latin typeface="-apple-system"/>
            </a:endParaRPr>
          </a:p>
          <a:p>
            <a:pPr algn="ctr"/>
            <a:r>
              <a:rPr lang="ru-RU" sz="2800" b="1" dirty="0" smtClean="0">
                <a:solidFill>
                  <a:srgbClr val="292929"/>
                </a:solidFill>
                <a:latin typeface="-apple-system"/>
              </a:rPr>
              <a:t>Фактор «Внутренняя </a:t>
            </a:r>
            <a:r>
              <a:rPr lang="ru-RU" sz="2800" b="1" dirty="0">
                <a:solidFill>
                  <a:srgbClr val="292929"/>
                </a:solidFill>
                <a:latin typeface="-apple-system"/>
              </a:rPr>
              <a:t>честность»</a:t>
            </a:r>
            <a:r>
              <a:rPr lang="ru-RU" sz="2800" dirty="0">
                <a:solidFill>
                  <a:srgbClr val="292929"/>
                </a:solidFill>
                <a:latin typeface="-apple-system"/>
              </a:rPr>
              <a:t> или закрытость – </a:t>
            </a:r>
            <a:r>
              <a:rPr lang="ru-RU" sz="2800" dirty="0" smtClean="0">
                <a:solidFill>
                  <a:srgbClr val="292929"/>
                </a:solidFill>
                <a:latin typeface="-apple-system"/>
              </a:rPr>
              <a:t>открытость:</a:t>
            </a:r>
            <a:endParaRPr lang="ru-RU" sz="2800" dirty="0">
              <a:solidFill>
                <a:srgbClr val="292929"/>
              </a:solidFill>
              <a:latin typeface="-apple-system"/>
            </a:endParaRPr>
          </a:p>
          <a:p>
            <a:pPr algn="just"/>
            <a:r>
              <a:rPr lang="en-US" sz="2800" b="1" dirty="0" smtClean="0">
                <a:solidFill>
                  <a:srgbClr val="292929"/>
                </a:solidFill>
                <a:latin typeface="-apple-system"/>
              </a:rPr>
              <a:t>[ 0 - 3  ] </a:t>
            </a:r>
            <a:r>
              <a:rPr lang="ru-RU" sz="2800" b="1" dirty="0" smtClean="0">
                <a:solidFill>
                  <a:srgbClr val="292929"/>
                </a:solidFill>
                <a:latin typeface="-apple-system"/>
              </a:rPr>
              <a:t>Низкие </a:t>
            </a:r>
            <a:r>
              <a:rPr lang="ru-RU" sz="2800" b="1" dirty="0">
                <a:solidFill>
                  <a:srgbClr val="292929"/>
                </a:solidFill>
                <a:latin typeface="-apple-system"/>
              </a:rPr>
              <a:t>значения </a:t>
            </a:r>
            <a:r>
              <a:rPr lang="ru-RU" sz="2800" dirty="0">
                <a:solidFill>
                  <a:srgbClr val="292929"/>
                </a:solidFill>
                <a:latin typeface="-apple-system"/>
              </a:rPr>
              <a:t>шкалы говорит о глубокой осознанности «Я», повышенной </a:t>
            </a:r>
            <a:r>
              <a:rPr lang="ru-RU" sz="2800" dirty="0" err="1">
                <a:solidFill>
                  <a:srgbClr val="292929"/>
                </a:solidFill>
                <a:latin typeface="-apple-system"/>
              </a:rPr>
              <a:t>рефлексивности</a:t>
            </a:r>
            <a:r>
              <a:rPr lang="ru-RU" sz="2800" dirty="0">
                <a:solidFill>
                  <a:srgbClr val="292929"/>
                </a:solidFill>
                <a:latin typeface="-apple-system"/>
              </a:rPr>
              <a:t> и критичности, способности не скрывать от себя и других значимую неприятную информацию.</a:t>
            </a:r>
          </a:p>
          <a:p>
            <a:pPr algn="just"/>
            <a:r>
              <a:rPr lang="ru-RU" sz="2800" dirty="0">
                <a:solidFill>
                  <a:srgbClr val="292929"/>
                </a:solidFill>
                <a:latin typeface="-apple-system"/>
              </a:rPr>
              <a:t>Крайне низкие значения могут свидетельствовать о </a:t>
            </a:r>
            <a:r>
              <a:rPr lang="ru-RU" sz="2800" dirty="0" err="1">
                <a:solidFill>
                  <a:srgbClr val="292929"/>
                </a:solidFill>
                <a:latin typeface="-apple-system"/>
              </a:rPr>
              <a:t>самообнаженности</a:t>
            </a:r>
            <a:r>
              <a:rPr lang="ru-RU" sz="2800" dirty="0">
                <a:solidFill>
                  <a:srgbClr val="292929"/>
                </a:solidFill>
                <a:latin typeface="-apple-system"/>
              </a:rPr>
              <a:t>, порой граничащей с цинизмом</a:t>
            </a:r>
            <a:r>
              <a:rPr lang="ru-RU" sz="2800" dirty="0" smtClean="0">
                <a:solidFill>
                  <a:srgbClr val="292929"/>
                </a:solidFill>
                <a:latin typeface="-apple-system"/>
              </a:rPr>
              <a:t>.</a:t>
            </a:r>
          </a:p>
          <a:p>
            <a:pPr algn="just"/>
            <a:endParaRPr lang="ru-RU" sz="1100" dirty="0">
              <a:solidFill>
                <a:srgbClr val="292929"/>
              </a:solidFill>
              <a:latin typeface="-apple-system"/>
            </a:endParaRPr>
          </a:p>
          <a:p>
            <a:pPr algn="just"/>
            <a:r>
              <a:rPr lang="en-US" sz="2800" b="1" dirty="0" smtClean="0">
                <a:solidFill>
                  <a:srgbClr val="292929"/>
                </a:solidFill>
                <a:latin typeface="-apple-system"/>
              </a:rPr>
              <a:t>[ 8 - 10 ] </a:t>
            </a:r>
            <a:r>
              <a:rPr lang="ru-RU" sz="2800" b="1" dirty="0" smtClean="0">
                <a:solidFill>
                  <a:srgbClr val="292929"/>
                </a:solidFill>
                <a:latin typeface="-apple-system"/>
              </a:rPr>
              <a:t>Высокие </a:t>
            </a:r>
            <a:r>
              <a:rPr lang="ru-RU" sz="2800" b="1" dirty="0">
                <a:solidFill>
                  <a:srgbClr val="292929"/>
                </a:solidFill>
                <a:latin typeface="-apple-system"/>
              </a:rPr>
              <a:t>значения </a:t>
            </a:r>
            <a:r>
              <a:rPr lang="ru-RU" sz="2800" dirty="0">
                <a:solidFill>
                  <a:srgbClr val="292929"/>
                </a:solidFill>
                <a:latin typeface="-apple-system"/>
              </a:rPr>
              <a:t>говорят о закрытости, неспособности или нежелании осознавать и выдавать значимую информацию о себе, в крайнем выражении – о прямой лжи и фальсификации результатов в сторону социально желательных ответов.</a:t>
            </a:r>
            <a:endParaRPr lang="ru-RU" sz="2800" b="0" i="0" dirty="0">
              <a:solidFill>
                <a:srgbClr val="292929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654182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840" y="899517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ТЕМЫ ДОКЛАДОВ: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3 занятие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1.Значение </a:t>
            </a:r>
            <a:r>
              <a:rPr lang="ru-RU" sz="2800" dirty="0">
                <a:solidFill>
                  <a:schemeClr val="tx1"/>
                </a:solidFill>
              </a:rPr>
              <a:t>ощущений в возникновении разного рода зависимостей у человека</a:t>
            </a:r>
          </a:p>
          <a:p>
            <a:r>
              <a:rPr lang="ru-RU" sz="2800" dirty="0">
                <a:solidFill>
                  <a:schemeClr val="tx1"/>
                </a:solidFill>
              </a:rPr>
              <a:t>2. Роль ощущений в жизни </a:t>
            </a:r>
            <a:r>
              <a:rPr lang="ru-RU" sz="2800" dirty="0" smtClean="0">
                <a:solidFill>
                  <a:schemeClr val="tx1"/>
                </a:solidFill>
              </a:rPr>
              <a:t>человека</a:t>
            </a:r>
            <a:r>
              <a:rPr lang="ru-RU" sz="2800" smtClean="0">
                <a:solidFill>
                  <a:schemeClr val="tx1"/>
                </a:solidFill>
              </a:rPr>
              <a:t>, врача.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4 занятие</a:t>
            </a:r>
          </a:p>
          <a:p>
            <a:r>
              <a:rPr lang="ru-RU" sz="2800" dirty="0">
                <a:solidFill>
                  <a:schemeClr val="tx1"/>
                </a:solidFill>
              </a:rPr>
              <a:t>1. Иллюзии зрительного восприятия</a:t>
            </a:r>
          </a:p>
          <a:p>
            <a:r>
              <a:rPr lang="ru-RU" sz="2800" dirty="0">
                <a:solidFill>
                  <a:schemeClr val="tx1"/>
                </a:solidFill>
              </a:rPr>
              <a:t>2. Причины возникновения расстройств в восприятии </a:t>
            </a:r>
            <a:r>
              <a:rPr lang="ru-RU" sz="2800" dirty="0" smtClean="0">
                <a:solidFill>
                  <a:schemeClr val="tx1"/>
                </a:solidFill>
              </a:rPr>
              <a:t>человека. Нарушения восприятия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17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tipik.ru/wp-content/uploads/2019/10/%D0%A0%D0%B8%D1%81%D1%83%D0%BD%D0%BA%D0%B8-%D0%BA-23-%D1%84%D0%B5%D0%B2%D1%80%D0%B0%D0%BB%D1%8F-%D0%B4%D0%BD%D1%8E-%D0%B7%D0%B0%D1%89%D0%B8%D1%82%D0%BD%D0%B8%D0%BA%D0%B0-%D0%BE%D1%82%D0%B5%D1%87%D0%B5%D1%81%D1%82%D0%B2%D0%B0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Text Box 2"/>
          <p:cNvSpPr txBox="1">
            <a:spLocks noChangeArrowheads="1"/>
          </p:cNvSpPr>
          <p:nvPr/>
        </p:nvSpPr>
        <p:spPr bwMode="auto">
          <a:xfrm>
            <a:off x="503808" y="827509"/>
            <a:ext cx="921702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 i="1" dirty="0" smtClean="0">
                <a:solidFill>
                  <a:srgbClr val="000000"/>
                </a:solidFill>
              </a:rPr>
              <a:t>Психология </a:t>
            </a:r>
            <a:r>
              <a:rPr lang="ru-RU" altLang="ru-RU" sz="3200" b="1" i="1" dirty="0">
                <a:solidFill>
                  <a:srgbClr val="000000"/>
                </a:solidFill>
              </a:rPr>
              <a:t>человека: основные категории </a:t>
            </a:r>
          </a:p>
          <a:p>
            <a:pPr eaLnBrk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FontTx/>
              <a:buNone/>
            </a:pPr>
            <a:r>
              <a:rPr lang="ru-RU" altLang="ru-RU" sz="2800" b="1" dirty="0" smtClean="0">
                <a:solidFill>
                  <a:srgbClr val="000000"/>
                </a:solidFill>
              </a:rPr>
              <a:t>План: </a:t>
            </a:r>
          </a:p>
          <a:p>
            <a:pPr marL="514350" indent="-514350" ea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Tx/>
              <a:buAutoNum type="arabicPeriod"/>
            </a:pPr>
            <a:r>
              <a:rPr lang="ru-RU" altLang="ru-RU" sz="2800" dirty="0" smtClean="0">
                <a:solidFill>
                  <a:srgbClr val="000000"/>
                </a:solidFill>
              </a:rPr>
              <a:t>Человек</a:t>
            </a:r>
            <a:r>
              <a:rPr lang="ru-RU" altLang="ru-RU" sz="2800" dirty="0">
                <a:solidFill>
                  <a:srgbClr val="000000"/>
                </a:solidFill>
              </a:rPr>
              <a:t>: реалии человеческого существования (индивид, субъект, личность, индивидуальность, универсум). </a:t>
            </a:r>
            <a:endParaRPr lang="ru-RU" altLang="ru-RU" sz="2800" dirty="0" smtClean="0">
              <a:solidFill>
                <a:srgbClr val="000000"/>
              </a:solidFill>
            </a:endParaRPr>
          </a:p>
          <a:p>
            <a:pPr marL="514350" indent="-514350" ea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Tx/>
              <a:buAutoNum type="arabicPeriod"/>
            </a:pPr>
            <a:r>
              <a:rPr lang="ru-RU" altLang="ru-RU" sz="2800" dirty="0" smtClean="0">
                <a:solidFill>
                  <a:srgbClr val="000000"/>
                </a:solidFill>
              </a:rPr>
              <a:t>Сознание </a:t>
            </a:r>
            <a:r>
              <a:rPr lang="ru-RU" altLang="ru-RU" sz="2800" dirty="0">
                <a:solidFill>
                  <a:srgbClr val="000000"/>
                </a:solidFill>
              </a:rPr>
              <a:t>как интегративный способ бытия человека. Самосознание </a:t>
            </a:r>
            <a:r>
              <a:rPr lang="ru-RU" altLang="ru-RU" sz="2800" dirty="0" smtClean="0">
                <a:solidFill>
                  <a:srgbClr val="000000"/>
                </a:solidFill>
              </a:rPr>
              <a:t>человека</a:t>
            </a:r>
          </a:p>
          <a:p>
            <a:pPr ea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</a:pPr>
            <a:r>
              <a:rPr lang="ru-RU" altLang="ru-RU" sz="2800" dirty="0" smtClean="0">
                <a:solidFill>
                  <a:srgbClr val="000000"/>
                </a:solidFill>
              </a:rPr>
              <a:t>3</a:t>
            </a:r>
            <a:r>
              <a:rPr lang="ru-RU" altLang="ru-RU" sz="2800" dirty="0">
                <a:solidFill>
                  <a:srgbClr val="000000"/>
                </a:solidFill>
              </a:rPr>
              <a:t>. Деятельность: виды, структура. Профессиональная деятельность врача. </a:t>
            </a:r>
            <a:r>
              <a:rPr lang="ru-RU" altLang="ru-RU" sz="2800" dirty="0" smtClean="0">
                <a:solidFill>
                  <a:srgbClr val="000000"/>
                </a:solidFill>
              </a:rPr>
              <a:t>Профессиограмма..</a:t>
            </a:r>
            <a:endParaRPr lang="ru-RU" altLang="ru-RU" sz="2800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endParaRPr lang="ru-RU" altLang="ru-RU" sz="2800" dirty="0">
              <a:solidFill>
                <a:srgbClr val="000000"/>
              </a:solidFill>
            </a:endParaRPr>
          </a:p>
          <a:p>
            <a:pPr eaLnBrk="1">
              <a:spcBef>
                <a:spcPts val="1200"/>
              </a:spcBef>
              <a:spcAft>
                <a:spcPts val="600"/>
              </a:spcAft>
              <a:buClrTx/>
              <a:buFontTx/>
              <a:buNone/>
            </a:pPr>
            <a:endParaRPr lang="ru-RU" altLang="ru-RU" sz="2800" dirty="0">
              <a:solidFill>
                <a:srgbClr val="000000"/>
              </a:solidFill>
            </a:endParaRPr>
          </a:p>
        </p:txBody>
      </p:sp>
      <p:pic>
        <p:nvPicPr>
          <p:cNvPr id="3" name="Picture 2" descr="C:\Users\Алексей\Desktop\1385444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8676" y="5180307"/>
            <a:ext cx="3433564" cy="2357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8437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7824" y="1912808"/>
            <a:ext cx="9145016" cy="5266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A12A3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ru-RU" sz="2400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психологии как о науке, дает понимание специфичности и уникальности психологического знания, закрепление базовых предметных категорий, позволяющее включаться в профессиональное сообщество, формирование профессиональной ментальности, становление профессиональной позиции. При изучении основных реалий человеческого существования, основных категорий бытия человека у обучающихся должны формироваться общенаучные представления, которые станут основой для понимания развития человека в онтогенезе, знания будут востребованы при осуществлении профессиональной деятельности врача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1840" y="541218"/>
            <a:ext cx="8784976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 темы (актуальность изучаемой проблемы</a:t>
            </a:r>
            <a:r>
              <a:rPr lang="ru-RU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3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3808" y="827509"/>
            <a:ext cx="9289032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Психологию личности (основные теории личности, направленность, мотивация, способности)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 отбирать и работать с информацией. Понимать смысл, обобщать, систематизировать, интерпретировать и комментировать получаемую информацию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Составить алгоритм решения стандартных ситуационных задач на основе применения психолого-педагогических знаний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ВЛАДЕТЬ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Теоретическими методами познания (индукции, дедукции, анализа, синтеза, прогнозирования, моделирования и т.д.)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4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47700" y="328614"/>
            <a:ext cx="9215438" cy="290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 dirty="0">
                <a:solidFill>
                  <a:srgbClr val="000000"/>
                </a:solidFill>
              </a:rPr>
              <a:t>Индивид</a:t>
            </a:r>
            <a:r>
              <a:rPr lang="ru-RU" altLang="ru-RU" sz="2800" dirty="0">
                <a:solidFill>
                  <a:srgbClr val="000000"/>
                </a:solidFill>
              </a:rPr>
              <a:t> (от лат. </a:t>
            </a:r>
            <a:r>
              <a:rPr lang="ru-RU" altLang="ru-RU" sz="2800" dirty="0" err="1">
                <a:solidFill>
                  <a:srgbClr val="000000"/>
                </a:solidFill>
              </a:rPr>
              <a:t>individuum</a:t>
            </a:r>
            <a:r>
              <a:rPr lang="ru-RU" altLang="ru-RU" sz="2800" dirty="0">
                <a:solidFill>
                  <a:srgbClr val="000000"/>
                </a:solidFill>
              </a:rPr>
              <a:t> - неделимое) - это психосоматическая организация личности, делающая его представителем человеческого рода. </a:t>
            </a:r>
          </a:p>
          <a:p>
            <a:pPr eaLnBrk="1">
              <a:spcBef>
                <a:spcPts val="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u="sng" dirty="0">
                <a:solidFill>
                  <a:srgbClr val="000000"/>
                </a:solidFill>
              </a:rPr>
              <a:t>Индивидом мы называем человека, когда говорим о нем как о биологическом существе</a:t>
            </a:r>
            <a:r>
              <a:rPr lang="ru-RU" altLang="ru-RU" sz="2800" dirty="0">
                <a:solidFill>
                  <a:srgbClr val="000000"/>
                </a:solidFill>
              </a:rPr>
              <a:t> вида «человек разумный».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200" dirty="0">
              <a:solidFill>
                <a:srgbClr val="000066"/>
              </a:solidFill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4498975"/>
            <a:ext cx="3609975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60363" y="4319588"/>
            <a:ext cx="56165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Поэтому мы можем назвать индивидом любого человека - новорожденного, ребенка, взрослого или старца</a:t>
            </a:r>
            <a:r>
              <a:rPr lang="ru-RU" altLang="ru-RU" sz="1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576263" y="6029325"/>
            <a:ext cx="5040312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Человек появляется на свет исключительно как индивид</a:t>
            </a:r>
            <a:r>
              <a:rPr lang="ru-RU" altLang="ru-RU" sz="1000">
                <a:solidFill>
                  <a:srgbClr val="000000"/>
                </a:solidFill>
              </a:rPr>
              <a:t>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67904" y="3235326"/>
            <a:ext cx="7272808" cy="954107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chemeClr val="accent6">
                <a:lumMod val="60000"/>
                <a:lumOff val="40000"/>
              </a:schemeClr>
            </a:contourClr>
          </a:sp3d>
        </p:spPr>
        <p:txBody>
          <a:bodyPr wrap="square">
            <a:spAutoFit/>
          </a:bodyPr>
          <a:lstStyle/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2800" b="1" dirty="0">
                <a:solidFill>
                  <a:srgbClr val="000066"/>
                </a:solidFill>
              </a:rPr>
              <a:t>Индивид </a:t>
            </a:r>
            <a:r>
              <a:rPr lang="ru-RU" altLang="ru-RU" sz="2800" dirty="0">
                <a:solidFill>
                  <a:srgbClr val="000066"/>
                </a:solidFill>
              </a:rPr>
              <a:t>- отдельный человек, особь, принадлежащая к человеческому роду. </a:t>
            </a:r>
          </a:p>
        </p:txBody>
      </p:sp>
    </p:spTree>
    <p:extLst>
      <p:ext uri="{BB962C8B-B14F-4D97-AF65-F5344CB8AC3E}">
        <p14:creationId xmlns:p14="http://schemas.microsoft.com/office/powerpoint/2010/main" val="1784076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39700"/>
            <a:ext cx="1839912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224088"/>
            <a:ext cx="20875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2463800" y="2407712"/>
            <a:ext cx="7616825" cy="162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  У римлян слово "</a:t>
            </a:r>
            <a:r>
              <a:rPr lang="ru-RU" altLang="ru-RU" sz="2600" dirty="0" err="1">
                <a:solidFill>
                  <a:srgbClr val="000000"/>
                </a:solidFill>
              </a:rPr>
              <a:t>persona</a:t>
            </a:r>
            <a:r>
              <a:rPr lang="ru-RU" altLang="ru-RU" sz="2600" dirty="0">
                <a:solidFill>
                  <a:srgbClr val="000000"/>
                </a:solidFill>
              </a:rPr>
              <a:t>" употреблялось обязательно с указанием определенной социальной функции роли </a:t>
            </a:r>
            <a:r>
              <a:rPr lang="ru-RU" altLang="ru-RU" sz="2400" dirty="0">
                <a:solidFill>
                  <a:srgbClr val="000000"/>
                </a:solidFill>
              </a:rPr>
              <a:t>(личность отца, личность царя, личность судьи). </a:t>
            </a:r>
            <a:endParaRPr lang="ru-RU" altLang="ru-RU" sz="2400" b="1" dirty="0">
              <a:solidFill>
                <a:srgbClr val="000000"/>
              </a:solidFill>
            </a:endParaRP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5072404"/>
            <a:ext cx="6464300" cy="241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2463800" y="71438"/>
            <a:ext cx="7616825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    Слово "</a:t>
            </a:r>
            <a:r>
              <a:rPr lang="ru-RU" altLang="ru-RU" sz="2600" b="1" dirty="0">
                <a:solidFill>
                  <a:srgbClr val="000000"/>
                </a:solidFill>
              </a:rPr>
              <a:t>личность</a:t>
            </a:r>
            <a:r>
              <a:rPr lang="ru-RU" altLang="ru-RU" sz="2600" dirty="0">
                <a:solidFill>
                  <a:srgbClr val="000000"/>
                </a:solidFill>
              </a:rPr>
              <a:t>" (</a:t>
            </a:r>
            <a:r>
              <a:rPr lang="ru-RU" altLang="ru-RU" sz="2600" b="1" dirty="0" err="1">
                <a:solidFill>
                  <a:srgbClr val="000000"/>
                </a:solidFill>
              </a:rPr>
              <a:t>persona</a:t>
            </a:r>
            <a:r>
              <a:rPr lang="ru-RU" altLang="ru-RU" sz="2600" dirty="0">
                <a:solidFill>
                  <a:srgbClr val="000000"/>
                </a:solidFill>
              </a:rPr>
              <a:t>) первоначально относилось к актерским маскам (в римском театре маска актера называлась "личина" — лицо, обращенное к аудитории), которые были закреплены за определенными типами действующих лиц.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9792" y="4060476"/>
            <a:ext cx="972083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Таким образом, </a:t>
            </a:r>
            <a:r>
              <a:rPr lang="ru-RU" altLang="ru-RU" sz="2600" b="1" dirty="0">
                <a:solidFill>
                  <a:srgbClr val="C00000"/>
                </a:solidFill>
              </a:rPr>
              <a:t>личность</a:t>
            </a:r>
            <a:r>
              <a:rPr lang="ru-RU" altLang="ru-RU" sz="2600" dirty="0">
                <a:solidFill>
                  <a:srgbClr val="000000"/>
                </a:solidFill>
              </a:rPr>
              <a:t> по первоначальному значению — </a:t>
            </a:r>
            <a:r>
              <a:rPr lang="ru-RU" altLang="ru-RU" sz="2600" b="1" dirty="0">
                <a:solidFill>
                  <a:srgbClr val="000000"/>
                </a:solidFill>
              </a:rPr>
              <a:t>это </a:t>
            </a:r>
            <a:r>
              <a:rPr lang="ru-RU" altLang="ru-RU" sz="2600" b="1" dirty="0">
                <a:solidFill>
                  <a:srgbClr val="C00000"/>
                </a:solidFill>
              </a:rPr>
              <a:t>определенная социальная роль или функция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113390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4103688" y="215900"/>
            <a:ext cx="5616575" cy="2987873"/>
          </a:xfrm>
          <a:prstGeom prst="rect">
            <a:avLst/>
          </a:prstGeom>
          <a:solidFill>
            <a:srgbClr val="FDFFE5"/>
          </a:solidFill>
          <a:ln>
            <a:noFill/>
          </a:ln>
          <a:effectLst/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Личность </a:t>
            </a:r>
            <a:r>
              <a:rPr lang="ru-RU" altLang="ru-RU" sz="2800" dirty="0">
                <a:solidFill>
                  <a:srgbClr val="000000"/>
                </a:solidFill>
              </a:rPr>
              <a:t>- это особое </a:t>
            </a:r>
            <a:r>
              <a:rPr lang="ru-RU" altLang="ru-RU" sz="2800" u="sng" dirty="0">
                <a:solidFill>
                  <a:srgbClr val="000000"/>
                </a:solidFill>
              </a:rPr>
              <a:t>системное социальное качество индивида</a:t>
            </a:r>
            <a:r>
              <a:rPr lang="ru-RU" altLang="ru-RU" sz="2800" dirty="0">
                <a:solidFill>
                  <a:srgbClr val="000000"/>
                </a:solidFill>
              </a:rPr>
              <a:t>, которое он приобретает в процессе возрастного развития при взаимодействии со своим социальным окружением.</a:t>
            </a:r>
            <a:r>
              <a:rPr lang="ru-RU" altLang="ru-RU" sz="900" dirty="0">
                <a:solidFill>
                  <a:srgbClr val="000000"/>
                </a:solidFill>
              </a:rPr>
              <a:t>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900" dirty="0">
              <a:solidFill>
                <a:srgbClr val="000000"/>
              </a:solidFill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1438"/>
            <a:ext cx="237648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AutoShape 3"/>
          <p:cNvSpPr>
            <a:spLocks noChangeArrowheads="1"/>
          </p:cNvSpPr>
          <p:nvPr/>
        </p:nvSpPr>
        <p:spPr bwMode="auto">
          <a:xfrm>
            <a:off x="936625" y="2411685"/>
            <a:ext cx="4103688" cy="5087665"/>
          </a:xfrm>
          <a:prstGeom prst="irregularSeal1">
            <a:avLst/>
          </a:prstGeom>
          <a:solidFill>
            <a:srgbClr val="CCFF99"/>
          </a:solidFill>
          <a:ln w="76320" cap="sq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936625" y="3959225"/>
            <a:ext cx="3890963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Личностью </a:t>
            </a:r>
          </a:p>
          <a:p>
            <a:pPr algn="ctr" eaLnBrk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не рождаются,</a:t>
            </a:r>
          </a:p>
          <a:p>
            <a:pPr algn="ctr" eaLnBrk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личностью </a:t>
            </a:r>
          </a:p>
          <a:p>
            <a:pPr algn="ctr" eaLnBrk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становятся</a:t>
            </a:r>
          </a:p>
        </p:txBody>
      </p:sp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176713"/>
            <a:ext cx="4535488" cy="271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103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43768" y="323453"/>
            <a:ext cx="9713912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3032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Психологические параметры структуры Личности:  </a:t>
            </a:r>
            <a:endParaRPr lang="ru-RU" alt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endParaRPr lang="ru-RU" altLang="ru-RU" sz="1400" b="1" i="1" dirty="0" smtClean="0">
              <a:solidFill>
                <a:srgbClr val="330066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r>
              <a:rPr lang="ru-RU" altLang="ru-RU" sz="2800" b="1" i="1" dirty="0" smtClean="0">
                <a:solidFill>
                  <a:srgbClr val="330066"/>
                </a:solidFill>
              </a:rPr>
              <a:t>Задатки</a:t>
            </a:r>
            <a:r>
              <a:rPr lang="ru-RU" altLang="ru-RU" sz="26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2600" b="1" dirty="0">
                <a:solidFill>
                  <a:srgbClr val="000000"/>
                </a:solidFill>
              </a:rPr>
              <a:t>- </a:t>
            </a:r>
            <a:r>
              <a:rPr lang="ru-RU" altLang="ru-RU" sz="2600" dirty="0">
                <a:solidFill>
                  <a:srgbClr val="111111"/>
                </a:solidFill>
              </a:rPr>
              <a:t>природные предпосылки </a:t>
            </a:r>
            <a:r>
              <a:rPr lang="ru-RU" altLang="ru-RU" sz="2600" dirty="0" smtClean="0">
                <a:solidFill>
                  <a:srgbClr val="111111"/>
                </a:solidFill>
              </a:rPr>
              <a:t>способностей</a:t>
            </a:r>
            <a:endParaRPr lang="ru-RU" altLang="ru-RU" sz="2600" dirty="0">
              <a:solidFill>
                <a:srgbClr val="11111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endParaRPr lang="ru-RU" altLang="ru-RU" sz="900" b="1" i="1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r>
              <a:rPr lang="ru-RU" altLang="ru-RU" sz="2800" b="1" i="1" dirty="0" smtClean="0">
                <a:solidFill>
                  <a:srgbClr val="003366"/>
                </a:solidFill>
              </a:rPr>
              <a:t>Темперамент</a:t>
            </a:r>
            <a:r>
              <a:rPr lang="ru-RU" altLang="ru-RU" sz="2600" dirty="0" smtClean="0">
                <a:solidFill>
                  <a:srgbClr val="003366"/>
                </a:solidFill>
              </a:rPr>
              <a:t> </a:t>
            </a:r>
            <a:r>
              <a:rPr lang="ru-RU" altLang="ru-RU" sz="2600" dirty="0" smtClean="0">
                <a:solidFill>
                  <a:srgbClr val="000000"/>
                </a:solidFill>
              </a:rPr>
              <a:t>- </a:t>
            </a:r>
            <a:r>
              <a:rPr lang="ru-RU" altLang="ru-RU" sz="2600" dirty="0" smtClean="0">
                <a:solidFill>
                  <a:srgbClr val="111111"/>
                </a:solidFill>
              </a:rPr>
              <a:t>устойчивые </a:t>
            </a:r>
            <a:r>
              <a:rPr lang="ru-RU" altLang="ru-RU" sz="2600" dirty="0">
                <a:solidFill>
                  <a:srgbClr val="111111"/>
                </a:solidFill>
              </a:rPr>
              <a:t>индивидуально-неповторимые </a:t>
            </a:r>
            <a:r>
              <a:rPr lang="ru-RU" altLang="ru-RU" sz="2600" dirty="0" smtClean="0">
                <a:solidFill>
                  <a:srgbClr val="111111"/>
                </a:solidFill>
              </a:rPr>
              <a:t>свойства </a:t>
            </a:r>
            <a:r>
              <a:rPr lang="ru-RU" altLang="ru-RU" sz="2600" dirty="0">
                <a:solidFill>
                  <a:srgbClr val="111111"/>
                </a:solidFill>
              </a:rPr>
              <a:t>личности, определяющие динамику психической деятельности независимо от ее </a:t>
            </a:r>
            <a:r>
              <a:rPr lang="ru-RU" altLang="ru-RU" sz="2600" dirty="0" smtClean="0">
                <a:solidFill>
                  <a:srgbClr val="111111"/>
                </a:solidFill>
              </a:rPr>
              <a:t>содержания, </a:t>
            </a:r>
            <a:endParaRPr lang="ru-RU" altLang="ru-RU" sz="2600" dirty="0">
              <a:solidFill>
                <a:srgbClr val="11111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endParaRPr lang="ru-RU" altLang="ru-RU" sz="900" b="1" i="1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r>
              <a:rPr lang="ru-RU" altLang="ru-RU" sz="2800" b="1" i="1" dirty="0">
                <a:solidFill>
                  <a:srgbClr val="003366"/>
                </a:solidFill>
              </a:rPr>
              <a:t>Х</a:t>
            </a:r>
            <a:r>
              <a:rPr lang="ru-RU" altLang="ru-RU" sz="2800" b="1" i="1" dirty="0" smtClean="0">
                <a:solidFill>
                  <a:srgbClr val="003366"/>
                </a:solidFill>
              </a:rPr>
              <a:t>арактер</a:t>
            </a:r>
            <a:r>
              <a:rPr lang="ru-RU" altLang="ru-RU" sz="28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2600" dirty="0" smtClean="0">
                <a:solidFill>
                  <a:srgbClr val="000000"/>
                </a:solidFill>
              </a:rPr>
              <a:t>- совокупность </a:t>
            </a:r>
            <a:r>
              <a:rPr lang="ru-RU" altLang="ru-RU" sz="2600" dirty="0">
                <a:solidFill>
                  <a:srgbClr val="000000"/>
                </a:solidFill>
              </a:rPr>
              <a:t>устойчивых и существенных индивидуально-своеобразных свойств личности, отражающих все многообразие ее </a:t>
            </a:r>
            <a:r>
              <a:rPr lang="ru-RU" altLang="ru-RU" sz="2600" u="sng" dirty="0">
                <a:solidFill>
                  <a:srgbClr val="000000"/>
                </a:solidFill>
              </a:rPr>
              <a:t>отношений</a:t>
            </a:r>
            <a:r>
              <a:rPr lang="ru-RU" altLang="ru-RU" sz="2600" dirty="0">
                <a:solidFill>
                  <a:srgbClr val="000000"/>
                </a:solidFill>
              </a:rPr>
              <a:t> к окружающему миру и к самой </a:t>
            </a:r>
            <a:r>
              <a:rPr lang="ru-RU" altLang="ru-RU" sz="2600" dirty="0" smtClean="0">
                <a:solidFill>
                  <a:srgbClr val="000000"/>
                </a:solidFill>
              </a:rPr>
              <a:t>себе, </a:t>
            </a:r>
            <a:endParaRPr lang="ru-RU" altLang="ru-RU" sz="2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endParaRPr lang="ru-RU" altLang="ru-RU" sz="900" b="1" i="1" dirty="0" smtClean="0">
              <a:solidFill>
                <a:srgbClr val="333366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r>
              <a:rPr lang="ru-RU" altLang="ru-RU" sz="2800" b="1" i="1" dirty="0">
                <a:solidFill>
                  <a:srgbClr val="333366"/>
                </a:solidFill>
              </a:rPr>
              <a:t>Н</a:t>
            </a:r>
            <a:r>
              <a:rPr lang="ru-RU" altLang="ru-RU" sz="2800" b="1" i="1" dirty="0" smtClean="0">
                <a:solidFill>
                  <a:srgbClr val="333366"/>
                </a:solidFill>
              </a:rPr>
              <a:t>аправленность</a:t>
            </a:r>
            <a:r>
              <a:rPr lang="ru-RU" altLang="ru-RU" sz="2600" dirty="0" smtClean="0">
                <a:solidFill>
                  <a:srgbClr val="111111"/>
                </a:solidFill>
              </a:rPr>
              <a:t> </a:t>
            </a:r>
            <a:r>
              <a:rPr lang="ru-RU" altLang="ru-RU" sz="2600" dirty="0">
                <a:solidFill>
                  <a:srgbClr val="111111"/>
                </a:solidFill>
              </a:rPr>
              <a:t>- свойства личности, характеризующие ее влечения, желания, интересы, склонности, которые определяют избирательную активность человека</a:t>
            </a:r>
            <a:r>
              <a:rPr lang="ru-RU" altLang="ru-RU" sz="2600" dirty="0" smtClean="0">
                <a:solidFill>
                  <a:srgbClr val="111111"/>
                </a:solidFill>
              </a:rPr>
              <a:t>.</a:t>
            </a:r>
          </a:p>
          <a:p>
            <a:pPr eaLnBrk="1" hangingPunct="1">
              <a:buClrTx/>
              <a:buFontTx/>
              <a:buNone/>
            </a:pPr>
            <a:endParaRPr lang="ru-RU" altLang="ru-RU" sz="2600" dirty="0">
              <a:solidFill>
                <a:srgbClr val="111111"/>
              </a:solidFill>
            </a:endParaRPr>
          </a:p>
          <a:p>
            <a:pPr algn="r" eaLnBrk="1" hangingPunct="1">
              <a:buClrTx/>
              <a:buFontTx/>
              <a:buNone/>
            </a:pPr>
            <a:r>
              <a:rPr lang="ru-RU" altLang="ru-RU" sz="2600" dirty="0">
                <a:solidFill>
                  <a:srgbClr val="111111"/>
                </a:solidFill>
              </a:rPr>
              <a:t> </a:t>
            </a:r>
            <a:r>
              <a:rPr lang="ru-RU" altLang="ru-RU" sz="2400" dirty="0" smtClean="0">
                <a:solidFill>
                  <a:srgbClr val="111111"/>
                </a:solidFill>
              </a:rPr>
              <a:t>С.Л. Рубинштейн</a:t>
            </a:r>
            <a:endParaRPr lang="ru-RU" altLang="ru-RU" sz="2600" dirty="0">
              <a:solidFill>
                <a:srgbClr val="111111"/>
              </a:solidFill>
            </a:endParaRPr>
          </a:p>
          <a:p>
            <a:pPr eaLnBrk="1" hangingPunct="1">
              <a:buClrTx/>
              <a:buFontTx/>
              <a:buNone/>
            </a:pPr>
            <a:endParaRPr lang="ru-RU" altLang="ru-RU" sz="26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754" y="395461"/>
            <a:ext cx="9055100" cy="1894036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Сознание</a:t>
            </a:r>
            <a:r>
              <a:rPr lang="ru-RU" sz="3200" dirty="0"/>
              <a:t> – высшая, свойственная человеку форма обобщенного отражения объективных устойчивых свойств и закономерностей окружающего мира.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280" y="2411685"/>
            <a:ext cx="9068747" cy="1728192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sz="2800" dirty="0" smtClean="0"/>
              <a:t>  Это </a:t>
            </a:r>
            <a:r>
              <a:rPr lang="ru-RU" sz="2800" dirty="0"/>
              <a:t>сформированная у человека внутренняя модель внешнего мира, в результате чего становится возможным познание и преобразование окружающей действительности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Сознание отличает человека от других живых существ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784" y="5219997"/>
            <a:ext cx="9577063" cy="1951816"/>
          </a:xfrm>
          <a:prstGeom prst="rect">
            <a:avLst/>
          </a:prstGeom>
          <a:solidFill>
            <a:srgbClr val="F9F3C3"/>
          </a:solidFill>
        </p:spPr>
        <p:txBody>
          <a:bodyPr wrap="square">
            <a:spAutoFit/>
          </a:bodyPr>
          <a:lstStyle/>
          <a:p>
            <a:pPr algn="just">
              <a:lnSpc>
                <a:spcPts val="29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функция </a:t>
            </a:r>
            <a:r>
              <a:rPr lang="ru-RU" sz="2800" b="1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сознания </a:t>
            </a:r>
            <a:r>
              <a:rPr lang="ru-RU" sz="2800" dirty="0">
                <a:solidFill>
                  <a:srgbClr val="36363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заключается в формировании целей деятельности, в предварительном мысленном построении действий и предвидении их результатов, что обеспечивает разумное регулирование поведения и деятельности человека.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530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35922</TotalTime>
  <Words>789</Words>
  <Application>Microsoft Office PowerPoint</Application>
  <PresentationFormat>Произвольный</PresentationFormat>
  <Paragraphs>108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Сознание – высшая, свойственная человеку форма обобщенного отражения объективных устойчивых свойств и закономерностей окружающего мира. </vt:lpstr>
      <vt:lpstr>Функции сознания</vt:lpstr>
      <vt:lpstr>Презентация PowerPoint</vt:lpstr>
      <vt:lpstr>Презентация PowerPoint</vt:lpstr>
      <vt:lpstr>Практикум  домашнее 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Гуоров</dc:creator>
  <cp:lastModifiedBy>Педагогика каф.</cp:lastModifiedBy>
  <cp:revision>190</cp:revision>
  <cp:lastPrinted>1601-01-01T00:00:00Z</cp:lastPrinted>
  <dcterms:created xsi:type="dcterms:W3CDTF">2017-03-01T12:00:29Z</dcterms:created>
  <dcterms:modified xsi:type="dcterms:W3CDTF">2022-02-18T04:59:49Z</dcterms:modified>
</cp:coreProperties>
</file>