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34"/>
  </p:notesMasterIdLst>
  <p:handoutMasterIdLst>
    <p:handoutMasterId r:id="rId35"/>
  </p:handoutMasterIdLst>
  <p:sldIdLst>
    <p:sldId id="272" r:id="rId2"/>
    <p:sldId id="280" r:id="rId3"/>
    <p:sldId id="273" r:id="rId4"/>
    <p:sldId id="275" r:id="rId5"/>
    <p:sldId id="276" r:id="rId6"/>
    <p:sldId id="287" r:id="rId7"/>
    <p:sldId id="288" r:id="rId8"/>
    <p:sldId id="293" r:id="rId9"/>
    <p:sldId id="290" r:id="rId10"/>
    <p:sldId id="291" r:id="rId11"/>
    <p:sldId id="292" r:id="rId12"/>
    <p:sldId id="294" r:id="rId13"/>
    <p:sldId id="309" r:id="rId14"/>
    <p:sldId id="296" r:id="rId15"/>
    <p:sldId id="297" r:id="rId16"/>
    <p:sldId id="298" r:id="rId17"/>
    <p:sldId id="295" r:id="rId18"/>
    <p:sldId id="307" r:id="rId19"/>
    <p:sldId id="299" r:id="rId20"/>
    <p:sldId id="300" r:id="rId21"/>
    <p:sldId id="301" r:id="rId22"/>
    <p:sldId id="308" r:id="rId23"/>
    <p:sldId id="302" r:id="rId24"/>
    <p:sldId id="303" r:id="rId25"/>
    <p:sldId id="306" r:id="rId26"/>
    <p:sldId id="289" r:id="rId27"/>
    <p:sldId id="310" r:id="rId28"/>
    <p:sldId id="311" r:id="rId29"/>
    <p:sldId id="312" r:id="rId30"/>
    <p:sldId id="314" r:id="rId31"/>
    <p:sldId id="282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9B23B-EC83-4686-B30A-512413B5E67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t>28.06.2023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fld id="{D1042E67-0227-4BC3-82B0-5759BC2EE067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6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898532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7306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8880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0085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469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630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DCC9AE-B7F3-45CB-BB2E-3222B2AEBBC3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5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E58623-7ACF-43A9-B9A8-787CA2B0B620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8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DEFBE7-4C1B-4778-8B46-649E4193A0B2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5353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CCFD91-7790-4468-A129-07AFFDDBA1C7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E41293-93E0-46D4-A151-C6BFE1D839E4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4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9791C00-DC62-4142-9F6D-DA1C45AB977D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395BA2-92C5-4296-B336-F8334E18CE48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8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DBA5C4-3A0B-44F2-A553-77BCC15D81C0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628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D601DC2-C9FF-4CCB-9CA8-59247185429A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0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00A0FC-F56C-4772-9C86-2C39F56A45E8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89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28.06.2023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1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topic/zlo" TargetMode="External"/><Relationship Id="rId2" Type="http://schemas.openxmlformats.org/officeDocument/2006/relationships/hyperlink" Target="https://citaty.info/topic/chelovek-lyud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15_%D0%B3%D0%BE%D0%B4" TargetMode="External"/><Relationship Id="rId3" Type="http://schemas.openxmlformats.org/officeDocument/2006/relationships/hyperlink" Target="https://ru.wikipedia.org/wiki/27_%D0%B0%D0%B2%D0%B3%D1%83%D1%81%D1%82%D0%B0" TargetMode="External"/><Relationship Id="rId7" Type="http://schemas.openxmlformats.org/officeDocument/2006/relationships/hyperlink" Target="https://ru.wikipedia.org/wiki/%D0%9C%D0%B0%D1%80%D0%B8%D0%B8%D0%BD%D1%81%D0%BA%D0%B0%D1%8F_%D0%B3%D0%B8%D0%BC%D0%BD%D0%B0%D0%B7%D0%B8%D1%8F_(%D0%A2%D0%B0%D0%B3%D0%B0%D0%BD%D1%80%D0%BE%D0%B3)" TargetMode="External"/><Relationship Id="rId12" Type="http://schemas.openxmlformats.org/officeDocument/2006/relationships/hyperlink" Target="https://ru.wikipedia.org/wiki/%D0%A1%D0%BE%D1%8E%D0%B7_%D0%BA%D0%B8%D0%BD%D0%B5%D0%BC%D0%B0%D1%82%D0%BE%D0%B3%D1%80%D0%B0%D1%84%D0%B8%D1%81%D1%82%D0%BE%D0%B2_%D0%A1%D0%A1%D0%A1%D0%A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5%D0%B2%D1%80%D0%B5%D0%B9" TargetMode="External"/><Relationship Id="rId11" Type="http://schemas.openxmlformats.org/officeDocument/2006/relationships/hyperlink" Target="https://ru.wikipedia.org/wiki/%D0%94%D0%B0%D0%BB%D1%8C%D1%88%D0%B5_%E2%80%94_%D1%82%D0%B8%D1%88%D0%B8%D0%BD%D0%B0" TargetMode="External"/><Relationship Id="rId5" Type="http://schemas.openxmlformats.org/officeDocument/2006/relationships/hyperlink" Target="https://ru.wikipedia.org/wiki/%D0%A2%D0%B0%D0%B3%D0%B0%D0%BD%D1%80%D0%BE%D0%B3" TargetMode="External"/><Relationship Id="rId10" Type="http://schemas.openxmlformats.org/officeDocument/2006/relationships/hyperlink" Target="https://ru.wikipedia.org/wiki/%D0%A1%D1%82%D1%80%D0%B0%D0%BD%D0%BD%D0%B0%D1%8F_%D0%BC%D0%B8%D1%81%D1%81%D0%B8%D1%81_%D0%A1%D1%8D%D0%B2%D0%B8%D0%B4%D0%B6" TargetMode="External"/><Relationship Id="rId4" Type="http://schemas.openxmlformats.org/officeDocument/2006/relationships/hyperlink" Target="https://ru.wikipedia.org/wiki/1896_%D0%B3%D0%BE%D0%B4" TargetMode="External"/><Relationship Id="rId9" Type="http://schemas.openxmlformats.org/officeDocument/2006/relationships/hyperlink" Target="https://ru.wikipedia.org/wiki/%D0%A2%D0%B5%D0%B0%D1%82%D1%80_%D0%B8%D0%BC%D0%B5%D0%BD%D0%B8_%D0%9C%D0%BE%D1%81%D1%81%D0%BE%D0%B2%D0%B5%D1%82%D0%B0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9016" y="469784"/>
            <a:ext cx="9295002" cy="310392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Фаина Раневская: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Сладкая история сахарного диабета.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809633" y="5486336"/>
            <a:ext cx="3382367" cy="1491316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:Зав. кафедрой: ДМН, проф. Петрова М.М.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Выполнили: ординаторы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года,112группы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«Общая врачебная практика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Никитина Т.А, Щеглова Ю.А.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51422" y="6373428"/>
            <a:ext cx="2188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Красноярск 2023 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2800" cy="1031875"/>
          </a:xfrm>
        </p:spPr>
        <p:txBody>
          <a:bodyPr>
            <a:normAutofit/>
          </a:bodyPr>
          <a:lstStyle/>
          <a:p>
            <a:r>
              <a:rPr lang="ru-RU" altLang="en-US" sz="3600" dirty="0">
                <a:solidFill>
                  <a:srgbClr val="FF0000"/>
                </a:solidFill>
                <a:latin typeface="+mn-lt"/>
                <a:cs typeface="+mn-lt"/>
              </a:rPr>
              <a:t>ВОЗ утверждены следующие критерии диагностики </a:t>
            </a:r>
            <a:r>
              <a:rPr lang="ru-RU" altLang="en-US" sz="3600" dirty="0" smtClean="0">
                <a:solidFill>
                  <a:srgbClr val="FF0000"/>
                </a:solidFill>
                <a:latin typeface="+mn-lt"/>
                <a:cs typeface="+mn-lt"/>
              </a:rPr>
              <a:t>СД:</a:t>
            </a:r>
            <a:r>
              <a:rPr lang="ru-RU" altLang="en-US" dirty="0" smtClean="0">
                <a:solidFill>
                  <a:srgbClr val="FF0000"/>
                </a:solidFill>
                <a:latin typeface="+mn-lt"/>
                <a:cs typeface="+mn-lt"/>
              </a:rPr>
              <a:t> </a:t>
            </a:r>
            <a:endParaRPr lang="ru-RU" altLang="en-US" dirty="0">
              <a:solidFill>
                <a:srgbClr val="FF0000"/>
              </a:solidFill>
              <a:latin typeface="+mn-lt"/>
              <a:cs typeface="+mn-lt"/>
            </a:endParaRPr>
          </a:p>
        </p:txBody>
      </p:sp>
      <p:graphicFrame>
        <p:nvGraphicFramePr>
          <p:cNvPr id="7" name="Замещающее 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64100"/>
              </p:ext>
            </p:extLst>
          </p:nvPr>
        </p:nvGraphicFramePr>
        <p:xfrm>
          <a:off x="1295400" y="1676619"/>
          <a:ext cx="9601200" cy="3291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Время определения</a:t>
                      </a:r>
                    </a:p>
                  </a:txBody>
                  <a:tcPr marL="80010" marR="80010"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Концентрация глюкозы, ммоль/л</a:t>
                      </a:r>
                    </a:p>
                  </a:txBody>
                  <a:tcPr marL="80010" marR="8001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/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Цельная капиллярная кровь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Венозная плазма</a:t>
                      </a:r>
                    </a:p>
                  </a:txBody>
                  <a:tcPr marL="80010" marR="800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31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b="1"/>
                        <a:t>НОРМА</a:t>
                      </a:r>
                    </a:p>
                  </a:txBody>
                  <a:tcPr marL="80010" marR="8001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Натощак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&lt; 5,6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&lt; 6,1</a:t>
                      </a:r>
                    </a:p>
                  </a:txBody>
                  <a:tcPr marL="80010" marR="8001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Через 2 часа после ПГТТ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&lt; 7,8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>
                          <a:sym typeface="+mn-ea"/>
                        </a:rPr>
                        <a:t>&lt; 7,8</a:t>
                      </a:r>
                      <a:endParaRPr lang="ru-RU" altLang="en-US"/>
                    </a:p>
                  </a:txBody>
                  <a:tcPr marL="80010" marR="8001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831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b="1" dirty="0"/>
                        <a:t>Сахарный диабет</a:t>
                      </a:r>
                    </a:p>
                  </a:txBody>
                  <a:tcPr marL="80010" marR="8001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Натощак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6,1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7,0</a:t>
                      </a:r>
                    </a:p>
                  </a:txBody>
                  <a:tcPr marL="80010" marR="8001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Через 2 часа после ПГТТ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11,1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11,1</a:t>
                      </a:r>
                    </a:p>
                  </a:txBody>
                  <a:tcPr marL="80010" marR="8001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83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dirty="0"/>
                        <a:t>Случайное определение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11,1</a:t>
                      </a:r>
                    </a:p>
                  </a:txBody>
                  <a:tcPr marL="80010" marR="8001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dirty="0"/>
                        <a:t>11,1</a:t>
                      </a:r>
                    </a:p>
                  </a:txBody>
                  <a:tcPr marL="80010" marR="8001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150177"/>
              </p:ext>
            </p:extLst>
          </p:nvPr>
        </p:nvGraphicFramePr>
        <p:xfrm>
          <a:off x="1124125" y="1140902"/>
          <a:ext cx="10617666" cy="3414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39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9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Время определения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dirty="0"/>
                        <a:t>Концентрация глюкозы, </a:t>
                      </a:r>
                      <a:r>
                        <a:rPr lang="ru-RU" altLang="en-US" dirty="0" err="1"/>
                        <a:t>ммоль</a:t>
                      </a:r>
                      <a:r>
                        <a:rPr lang="ru-RU" altLang="en-US" dirty="0"/>
                        <a:t>/л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Цельная капиллярная кровь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Венозная плазма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90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b="1"/>
                        <a:t>Нарушенная толерантность к глюкозе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Натощак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&lt; 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&lt; 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Через 2 часа после ПГТТ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7,8 &lt; 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7,8 &lt; 11,1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790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b="1" dirty="0"/>
                        <a:t>Нарушенная гликемия натощак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Натощак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5,6 &lt; 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6,1 &lt; 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Через 2 часа после ПГТТ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/>
                        <a:t>&lt; 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dirty="0"/>
                        <a:t>&lt; 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070" y="704088"/>
            <a:ext cx="10416330" cy="394870"/>
          </a:xfrm>
        </p:spPr>
        <p:txBody>
          <a:bodyPr>
            <a:normAutofit fontScale="90000"/>
          </a:bodyPr>
          <a:lstStyle/>
          <a:p>
            <a:r>
              <a:rPr lang="ru-RU" altLang="en-US" sz="4800" dirty="0">
                <a:solidFill>
                  <a:srgbClr val="FF0000"/>
                </a:solidFill>
                <a:latin typeface="+mn-lt"/>
                <a:cs typeface="+mn-lt"/>
                <a:sym typeface="+mn-ea"/>
              </a:rPr>
              <a:t>Исследование уровня HbA1c </a:t>
            </a:r>
            <a:endParaRPr lang="ru-RU" altLang="en-US" sz="4800" dirty="0">
              <a:solidFill>
                <a:srgbClr val="FF0000"/>
              </a:solidFill>
              <a:latin typeface="+mn-lt"/>
              <a:cs typeface="+mn-lt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altLang="en-US" sz="1800" dirty="0"/>
          </a:p>
          <a:p>
            <a:endParaRPr lang="ru-RU" altLang="en-US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46321"/>
              </p:ext>
            </p:extLst>
          </p:nvPr>
        </p:nvGraphicFramePr>
        <p:xfrm>
          <a:off x="1427525" y="1098958"/>
          <a:ext cx="9336948" cy="489917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68474">
                  <a:extLst>
                    <a:ext uri="{9D8B030D-6E8A-4147-A177-3AD203B41FA5}">
                      <a16:colId xmlns:a16="http://schemas.microsoft.com/office/drawing/2014/main" val="2808788755"/>
                    </a:ext>
                  </a:extLst>
                </a:gridCol>
                <a:gridCol w="4668474">
                  <a:extLst>
                    <a:ext uri="{9D8B030D-6E8A-4147-A177-3AD203B41FA5}">
                      <a16:colId xmlns:a16="http://schemas.microsoft.com/office/drawing/2014/main" val="4226432247"/>
                    </a:ext>
                  </a:extLst>
                </a:gridCol>
              </a:tblGrid>
              <a:tr h="2265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*Согласно рекомендациям Всемирной Организации Здравоохранения, уровень HbA1c &gt;6,0 и &lt;6,5% (&gt;42 и &lt;48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/моль) сам по себе не позволяет ставить какие-либо диагнозы, но не исключает возможности диагностики СД по уровню глюкозы крови.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*В случае отсутствия симптомов острой метаболической декомпенсации диагноз должен быть поставлен на основании двух цифр, находящихся в диабетическом диапазоне, например, дважды определенный HbA1c или однократное определение HbA1c + однократное определение уровня глюкозы крови.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56733"/>
                  </a:ext>
                </a:extLst>
              </a:tr>
              <a:tr h="2633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*Исследование уровня HbA1c должно быть выполнено с использованием метода, сертифицированного в соответствии с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Glycohemoglobin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Standardization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(NGSP) или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Federation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Chemists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(IFCC) и стандартизованного в соответствии с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референсными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значениями, принятыми в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Diabetes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Complications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Trial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(DCCT).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*Нормальным считается уровень HbA1c ≤6,0 % (≤42 </a:t>
                      </a:r>
                      <a:r>
                        <a:rPr lang="ru-RU" altLang="en-US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ммоль</a:t>
                      </a:r>
                      <a:r>
                        <a:rPr lang="ru-RU" alt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/моль).</a:t>
                      </a:r>
                    </a:p>
                    <a:p>
                      <a:endParaRPr lang="ru-RU" altLang="en-US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59603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8/8kPNflE6qedOgF2AZT4stj53HBYwDr90KvIaGX1QV/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9" y="648502"/>
            <a:ext cx="10234569" cy="559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89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571538" y="678921"/>
            <a:ext cx="10972800" cy="1143000"/>
          </a:xfrm>
        </p:spPr>
        <p:txBody>
          <a:bodyPr>
            <a:noAutofit/>
          </a:bodyPr>
          <a:lstStyle/>
          <a:p>
            <a:r>
              <a:rPr lang="ru-RU" altLang="en-US" sz="4000" dirty="0">
                <a:latin typeface="+mn-lt"/>
                <a:cs typeface="+mn-lt"/>
              </a:rPr>
              <a:t>Лечение СД в годы жизни </a:t>
            </a:r>
            <a:r>
              <a:rPr lang="ru-RU" altLang="en-US" sz="4000" dirty="0" smtClean="0">
                <a:latin typeface="+mn-lt"/>
                <a:cs typeface="+mn-lt"/>
              </a:rPr>
              <a:t/>
            </a:r>
            <a:br>
              <a:rPr lang="ru-RU" altLang="en-US" sz="4000" dirty="0" smtClean="0">
                <a:latin typeface="+mn-lt"/>
                <a:cs typeface="+mn-lt"/>
              </a:rPr>
            </a:br>
            <a:r>
              <a:rPr lang="ru-RU" altLang="en-US" sz="4000" dirty="0" smtClean="0">
                <a:latin typeface="+mn-lt"/>
                <a:cs typeface="+mn-lt"/>
              </a:rPr>
              <a:t>Фаины Раневской</a:t>
            </a:r>
            <a:endParaRPr lang="ru-RU" altLang="en-US" sz="4000" dirty="0">
              <a:latin typeface="+mn-lt"/>
              <a:cs typeface="+mn-lt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609600" y="1935481"/>
            <a:ext cx="5917035" cy="4280762"/>
          </a:xfrm>
        </p:spPr>
        <p:txBody>
          <a:bodyPr>
            <a:normAutofit lnSpcReduction="10000"/>
          </a:bodyPr>
          <a:lstStyle/>
          <a:p>
            <a:r>
              <a:rPr lang="ru-RU" altLang="en-US" dirty="0"/>
              <a:t>На рубеже 19 и 20 веков французский врач </a:t>
            </a:r>
            <a:r>
              <a:rPr lang="ru-RU" altLang="en-US" dirty="0" err="1"/>
              <a:t>Этьен</a:t>
            </a:r>
            <a:r>
              <a:rPr lang="ru-RU" altLang="en-US" dirty="0"/>
              <a:t> </a:t>
            </a:r>
            <a:r>
              <a:rPr lang="ru-RU" altLang="en-US" dirty="0" err="1"/>
              <a:t>Лансеро</a:t>
            </a:r>
            <a:r>
              <a:rPr lang="ru-RU" altLang="en-US" dirty="0"/>
              <a:t> впервые разделил заболевание на две основных формы: «диабет худых» и «диабет тучных», сегодня мы говорим о сахарном диабете 1 и 2 типа.</a:t>
            </a:r>
          </a:p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r>
              <a:rPr lang="ru-RU" altLang="en-US" dirty="0"/>
              <a:t>Уже в то время врачи понимали, что полные люди с повышенным уровнем глюкозы крови при соблюдении низкоуглеводной диеты могут существенно улучшить свое состояние.</a:t>
            </a:r>
          </a:p>
        </p:txBody>
      </p:sp>
      <p:pic>
        <p:nvPicPr>
          <p:cNvPr id="2050" name="Picture 2" descr="https://avatars.mds.yandex.net/i?id=a3bb45d014c756b7500aeb0d5a902001_l-522149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84" y="980429"/>
            <a:ext cx="4298979" cy="523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780176" y="612397"/>
            <a:ext cx="10654018" cy="5503177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ru-RU" altLang="en-US" b="1" dirty="0"/>
              <a:t>В 1922 году, когда стала доступна инсулинотерапия</a:t>
            </a:r>
            <a:r>
              <a:rPr lang="ru-RU" altLang="en-US" dirty="0"/>
              <a:t>, </a:t>
            </a:r>
            <a:r>
              <a:rPr lang="ru-RU" altLang="en-US" dirty="0" err="1"/>
              <a:t>Эллиот</a:t>
            </a:r>
            <a:r>
              <a:rPr lang="ru-RU" altLang="en-US" dirty="0"/>
              <a:t> Джослин первым поставил вопрос о необходимости обучения больных сахарным диабетом самоконтролю в домашних условиях, указав на необходимость ежедневной самооценки состояния углеводного обмена. Он считал необходимым адаптировать дозу вводимого инсулина: «</a:t>
            </a:r>
            <a:r>
              <a:rPr lang="ru-RU" altLang="en-US" i="1" dirty="0"/>
              <a:t>В настоящее время использовать инсулин без ежедневных анализов мочи – неблагоразумно</a:t>
            </a:r>
            <a:r>
              <a:rPr lang="ru-RU" altLang="en-US" dirty="0"/>
              <a:t>». Его пациенты перед каждой инъекцией определяли содержание глюкозы в моче и на основании полученных результатов рассчитывали необходимую дозу инсулина. В 1924 году Джослин предложил схему изменения мест введения инсулина и указал на отличия в кинетике его всасывания из различных участков тела, в 1925 году организовал четырехдневные курсы обучения пациентов. «</a:t>
            </a:r>
            <a:r>
              <a:rPr lang="ru-RU" altLang="en-US" i="1" dirty="0"/>
              <a:t>Нехватка обучения так же опасна, как нехватка инсулина</a:t>
            </a:r>
            <a:r>
              <a:rPr lang="ru-RU" altLang="en-US" dirty="0"/>
              <a:t>». Под его руководством в 1940 году была разработана первая система мониторинга содержания сахара в крови перед едой – предтеча современных </a:t>
            </a:r>
            <a:r>
              <a:rPr lang="ru-RU" altLang="en-US" dirty="0" err="1"/>
              <a:t>глюкометров</a:t>
            </a:r>
            <a:r>
              <a:rPr lang="ru-RU" alt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69635" y="814353"/>
            <a:ext cx="7391398" cy="1182228"/>
          </a:xfrm>
        </p:spPr>
        <p:txBody>
          <a:bodyPr/>
          <a:lstStyle/>
          <a:p>
            <a:pPr algn="ctr"/>
            <a:r>
              <a:rPr lang="ru-RU" altLang="en-US" dirty="0">
                <a:latin typeface="+mn-lt"/>
                <a:cs typeface="+mn-lt"/>
              </a:rPr>
              <a:t>А что сейчас?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3868" y="2432807"/>
            <a:ext cx="5842932" cy="337903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3340" y="629794"/>
            <a:ext cx="9601196" cy="1303867"/>
          </a:xfrm>
        </p:spPr>
        <p:txBody>
          <a:bodyPr/>
          <a:lstStyle/>
          <a:p>
            <a:r>
              <a:rPr lang="ru-RU" altLang="en-US" dirty="0">
                <a:latin typeface="+mn-lt"/>
                <a:cs typeface="+mn-lt"/>
                <a:sym typeface="+mn-ea"/>
              </a:rPr>
              <a:t>Лечение СД 2</a:t>
            </a:r>
            <a:endParaRPr lang="ru-RU" altLang="en-US" dirty="0">
              <a:latin typeface="+mn-lt"/>
              <a:cs typeface="+mn-lt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174535" y="2424417"/>
            <a:ext cx="6766419" cy="3858937"/>
          </a:xfrm>
        </p:spPr>
        <p:txBody>
          <a:bodyPr>
            <a:noAutofit/>
          </a:bodyPr>
          <a:lstStyle/>
          <a:p>
            <a:r>
              <a:rPr lang="ru-RU" altLang="en-US" sz="1600" dirty="0"/>
              <a:t>Лечение СД 2 включает в себя</a:t>
            </a:r>
            <a:r>
              <a:rPr lang="ru-RU" altLang="en-US" sz="1600" dirty="0" smtClean="0"/>
              <a:t>:</a:t>
            </a:r>
            <a:endParaRPr lang="ru-RU" altLang="en-US" sz="1600" dirty="0"/>
          </a:p>
          <a:p>
            <a:r>
              <a:rPr lang="ru-RU" altLang="en-US" sz="1600" dirty="0"/>
              <a:t>1. питание</a:t>
            </a:r>
            <a:r>
              <a:rPr lang="ru-RU" altLang="en-US" sz="1600" dirty="0" smtClean="0"/>
              <a:t>;</a:t>
            </a:r>
            <a:endParaRPr lang="ru-RU" altLang="en-US" sz="1600" dirty="0"/>
          </a:p>
          <a:p>
            <a:r>
              <a:rPr lang="ru-RU" altLang="en-US" sz="1600" dirty="0"/>
              <a:t>2. физическая активность</a:t>
            </a:r>
            <a:r>
              <a:rPr lang="ru-RU" altLang="en-US" sz="1600" dirty="0" smtClean="0"/>
              <a:t>;</a:t>
            </a:r>
            <a:endParaRPr lang="ru-RU" altLang="en-US" sz="1600" dirty="0"/>
          </a:p>
          <a:p>
            <a:r>
              <a:rPr lang="ru-RU" altLang="en-US" sz="1600" dirty="0"/>
              <a:t>3. </a:t>
            </a:r>
            <a:r>
              <a:rPr lang="ru-RU" altLang="en-US" sz="1600" dirty="0" err="1"/>
              <a:t>сахароснижающие</a:t>
            </a:r>
            <a:r>
              <a:rPr lang="ru-RU" altLang="en-US" sz="1600" dirty="0"/>
              <a:t> препараты</a:t>
            </a:r>
            <a:r>
              <a:rPr lang="ru-RU" altLang="en-US" sz="1600" dirty="0" smtClean="0"/>
              <a:t>;</a:t>
            </a:r>
            <a:endParaRPr lang="ru-RU" altLang="en-US" sz="1600" dirty="0"/>
          </a:p>
          <a:p>
            <a:r>
              <a:rPr lang="ru-RU" altLang="en-US" sz="1600" dirty="0"/>
              <a:t>4. самоконтроль гликемии</a:t>
            </a:r>
            <a:r>
              <a:rPr lang="ru-RU" altLang="en-US" sz="1600" dirty="0" smtClean="0"/>
              <a:t>;</a:t>
            </a:r>
            <a:endParaRPr lang="ru-RU" altLang="en-US" sz="1600" dirty="0"/>
          </a:p>
          <a:p>
            <a:r>
              <a:rPr lang="ru-RU" altLang="en-US" sz="1600" dirty="0"/>
              <a:t>5. обучение принципам управления заболеванием</a:t>
            </a:r>
            <a:r>
              <a:rPr lang="ru-RU" altLang="en-US" sz="1600" dirty="0" smtClean="0"/>
              <a:t>;</a:t>
            </a:r>
            <a:endParaRPr lang="ru-RU" altLang="en-US" sz="1600" dirty="0"/>
          </a:p>
          <a:p>
            <a:r>
              <a:rPr lang="ru-RU" altLang="en-US" sz="1600" dirty="0"/>
              <a:t>6. хирургическое лечение (метаболическая хирургия) при ожирении.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39" y="611431"/>
            <a:ext cx="9043333" cy="558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93305"/>
              </p:ext>
            </p:extLst>
          </p:nvPr>
        </p:nvGraphicFramePr>
        <p:xfrm>
          <a:off x="2090725" y="1227362"/>
          <a:ext cx="8128000" cy="4302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3723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dirty="0" smtClean="0"/>
                        <a:t>При лечении СД 2 необходимо придерживаться стратегии многофакторного воздействия и, помимо адекватного контроля углеводного обмена, стремиться достигать целевых показателей АД;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494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altLang="en-US" dirty="0" smtClean="0"/>
                        <a:t>липидного обмена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08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dirty="0" smtClean="0"/>
                        <a:t>использовать препараты, влияющие на снижение сердечно-сосудистого риска;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4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dirty="0" smtClean="0"/>
                        <a:t>Многофакторные вмешательства могут не только значительно снижать риск микрососудистых осложнений и сердечно-сосудистые риски, но и, возможно, приводить к значимому снижению смертности у пациентов с СД 2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83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dirty="0" smtClean="0"/>
                        <a:t>модифицировать образ жизни (включая физическую активность, снижение массы тела при необходимости, отказ от курения и др.).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6098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287" y="1316735"/>
            <a:ext cx="5872294" cy="1770413"/>
          </a:xfrm>
        </p:spPr>
        <p:txBody>
          <a:bodyPr>
            <a:normAutofit fontScale="90000"/>
          </a:bodyPr>
          <a:lstStyle/>
          <a:p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 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человек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тебе сделал 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зло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ты дай ему конфетку, он тебе зло — ты ему конфетку... И так до тех пор, пока у этой твари не разовьётся сахарный диабет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-Фаина Раневская.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.9111s.ru/uploads/202012/05/c0b2e87f24b4fbbf1d85322645b1f5b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22" y="2522165"/>
            <a:ext cx="5069747" cy="37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609599" y="916306"/>
            <a:ext cx="5900257" cy="2187622"/>
          </a:xfrm>
        </p:spPr>
        <p:txBody>
          <a:bodyPr>
            <a:normAutofit fontScale="97500"/>
          </a:bodyPr>
          <a:lstStyle/>
          <a:p>
            <a:r>
              <a:rPr lang="ru-RU" altLang="en-US" dirty="0"/>
              <a:t>Для самоконтроля уровня глюкозы крови рекомендуется применять </a:t>
            </a:r>
            <a:r>
              <a:rPr lang="ru-RU" altLang="en-US" dirty="0" err="1"/>
              <a:t>глюкометры</a:t>
            </a:r>
            <a:r>
              <a:rPr lang="ru-RU" altLang="en-US" dirty="0"/>
              <a:t>, предназначенные для индивидуального использования. 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4125" y="2560638"/>
            <a:ext cx="4413249" cy="3309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9710" y="505247"/>
            <a:ext cx="8033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000" b="1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сахароснижающих</a:t>
            </a:r>
            <a:r>
              <a:rPr lang="ru-RU" sz="20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 и механизм их действия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510945"/>
              </p:ext>
            </p:extLst>
          </p:nvPr>
        </p:nvGraphicFramePr>
        <p:xfrm>
          <a:off x="1258349" y="1500100"/>
          <a:ext cx="9311780" cy="422412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55890">
                  <a:extLst>
                    <a:ext uri="{9D8B030D-6E8A-4147-A177-3AD203B41FA5}">
                      <a16:colId xmlns:a16="http://schemas.microsoft.com/office/drawing/2014/main" val="863911686"/>
                    </a:ext>
                  </a:extLst>
                </a:gridCol>
                <a:gridCol w="4655890">
                  <a:extLst>
                    <a:ext uri="{9D8B030D-6E8A-4147-A177-3AD203B41FA5}">
                      <a16:colId xmlns:a16="http://schemas.microsoft.com/office/drawing/2014/main" val="3596072114"/>
                    </a:ext>
                  </a:extLst>
                </a:gridCol>
              </a:tblGrid>
              <a:tr h="292207"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Группы препаратов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Механизм действия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317830"/>
                  </a:ext>
                </a:extLst>
              </a:tr>
              <a:tr h="559029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Производные 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сульфонилмочевины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Стимуляция секреции инсулина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(ПСМ)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326140"/>
                  </a:ext>
                </a:extLst>
              </a:tr>
              <a:tr h="878474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гипогликемические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Стимуляция секреции инсулина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препараты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репаглинид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натеглинид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930729"/>
                  </a:ext>
                </a:extLst>
              </a:tr>
              <a:tr h="718751"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Бигуаниды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метформин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**) (Мет)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продукции глюкозы печенью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Снижение 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инсулинорезистентности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мышечной и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жировой ткани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027094"/>
                  </a:ext>
                </a:extLst>
              </a:tr>
              <a:tr h="718751">
                <a:tc>
                  <a:txBody>
                    <a:bodyPr/>
                    <a:lstStyle/>
                    <a:p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Тиазолидиндионы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(ТЗД)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Снижение 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инсулинорезистентности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мышечной и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жировой ткани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Снижение продукции глюкозы печенью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31510"/>
                  </a:ext>
                </a:extLst>
              </a:tr>
              <a:tr h="559029"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Альфа-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глюкозидазы</a:t>
                      </a:r>
                      <a:endParaRPr kumimoji="0"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ингибиторы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Замедление всасывания углеводов в кишечнике</a:t>
                      </a:r>
                    </a:p>
                    <a:p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акарбоза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66089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07491"/>
              </p:ext>
            </p:extLst>
          </p:nvPr>
        </p:nvGraphicFramePr>
        <p:xfrm>
          <a:off x="939567" y="2685035"/>
          <a:ext cx="9865452" cy="35399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30349">
                  <a:extLst>
                    <a:ext uri="{9D8B030D-6E8A-4147-A177-3AD203B41FA5}">
                      <a16:colId xmlns:a16="http://schemas.microsoft.com/office/drawing/2014/main" val="3104632175"/>
                    </a:ext>
                  </a:extLst>
                </a:gridCol>
                <a:gridCol w="4035103">
                  <a:extLst>
                    <a:ext uri="{9D8B030D-6E8A-4147-A177-3AD203B41FA5}">
                      <a16:colId xmlns:a16="http://schemas.microsoft.com/office/drawing/2014/main" val="4118140202"/>
                    </a:ext>
                  </a:extLst>
                </a:gridCol>
              </a:tblGrid>
              <a:tr h="1586962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Ингибиторы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Глюкозозависимая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стимуляция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секреции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дипептидилпептидазы-4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инсулина(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ситаглиптин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вилдаглиптин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 -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Глюкозозависимое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подавление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секреции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саксаглиптин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 глюкагона</a:t>
                      </a:r>
                      <a:r>
                        <a:rPr kumimoji="0"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линаглиптин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гемиглиптин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- Снижение продукции глюкозы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печеньюгозоглиптин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эвоглиптин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вызывают замедления опорожнения желудка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Нейтральное действие на массу тела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169876"/>
                  </a:ext>
                </a:extLst>
              </a:tr>
              <a:tr h="1221500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гипогликемические - Снижение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реабсорбции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глюкозы в почках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препараты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дапаглифлозин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 - Снижение массы тела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канаглифлозин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эмпаглифлозин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Инсулиннезависимый механизм действия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ипраглифлозин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эртуглифлозин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430825"/>
                  </a:ext>
                </a:extLst>
              </a:tr>
              <a:tr h="605299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Инсулины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Все механизмы, свойственные эндогенному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инсулину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54734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51386"/>
              </p:ext>
            </p:extLst>
          </p:nvPr>
        </p:nvGraphicFramePr>
        <p:xfrm>
          <a:off x="939567" y="612395"/>
          <a:ext cx="9865452" cy="20726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846193">
                  <a:extLst>
                    <a:ext uri="{9D8B030D-6E8A-4147-A177-3AD203B41FA5}">
                      <a16:colId xmlns:a16="http://schemas.microsoft.com/office/drawing/2014/main" val="1796476640"/>
                    </a:ext>
                  </a:extLst>
                </a:gridCol>
                <a:gridCol w="4019259">
                  <a:extLst>
                    <a:ext uri="{9D8B030D-6E8A-4147-A177-3AD203B41FA5}">
                      <a16:colId xmlns:a16="http://schemas.microsoft.com/office/drawing/2014/main" val="3995122193"/>
                    </a:ext>
                  </a:extLst>
                </a:gridCol>
              </a:tblGrid>
              <a:tr h="1929467">
                <a:tc>
                  <a:txBody>
                    <a:bodyPr/>
                    <a:lstStyle/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гипогликемические -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Глюкозозависимая</a:t>
                      </a:r>
                      <a:endParaRPr kumimoji="0"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стимуляция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секреции</a:t>
                      </a:r>
                    </a:p>
                    <a:p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препараты (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эксенатид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лираглутид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инсулина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ликсисенатид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**,</a:t>
                      </a:r>
                    </a:p>
                    <a:p>
                      <a:r>
                        <a:rPr kumimoji="0"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дулаглутид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err="1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Глюкозозависимая</a:t>
                      </a:r>
                      <a:r>
                        <a:rPr lang="ru-RU" sz="1200" b="0" i="0" baseline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стимуляция, секреции</a:t>
                      </a:r>
                      <a:r>
                        <a:rPr lang="ru-RU" sz="1200" b="0" i="0" baseline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инсулина</a:t>
                      </a:r>
                    </a:p>
                    <a:p>
                      <a:pPr algn="l"/>
                      <a:r>
                        <a:rPr lang="ru-RU" sz="1200" b="0" i="0" dirty="0" err="1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Глюкозозависимое</a:t>
                      </a:r>
                      <a:r>
                        <a:rPr lang="ru-RU" sz="1200" b="0" i="0" baseline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нижение</a:t>
                      </a:r>
                      <a:r>
                        <a:rPr lang="ru-RU" sz="1200" b="0" i="0" baseline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секреции</a:t>
                      </a:r>
                      <a:r>
                        <a:rPr lang="ru-RU" sz="1200" b="0" i="0" baseline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глюкагона и уменьшение продукции глюкозы</a:t>
                      </a:r>
                      <a:r>
                        <a:rPr lang="ru-RU" sz="1200" b="0" i="0" baseline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печенью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Замедление опорожнения желудка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1A1A1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Уменьшение потребления пищи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7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42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659934" y="905017"/>
            <a:ext cx="5384800" cy="4434840"/>
          </a:xfrm>
        </p:spPr>
        <p:txBody>
          <a:bodyPr>
            <a:normAutofit fontScale="97500"/>
          </a:bodyPr>
          <a:lstStyle/>
          <a:p>
            <a:r>
              <a:rPr lang="ru-RU" altLang="en-US" dirty="0" err="1"/>
              <a:t>Метформин</a:t>
            </a:r>
            <a:r>
              <a:rPr lang="ru-RU" altLang="en-US" dirty="0"/>
              <a:t> является основным препаратом для инициации медикаментозной терапии у большинства пациентов с СД 2. Следует использовать </a:t>
            </a:r>
            <a:r>
              <a:rPr lang="ru-RU" altLang="en-US" dirty="0" err="1"/>
              <a:t>метформин</a:t>
            </a:r>
            <a:r>
              <a:rPr lang="ru-RU" altLang="en-US" dirty="0"/>
              <a:t> в составе </a:t>
            </a:r>
            <a:r>
              <a:rPr lang="ru-RU" altLang="en-US" dirty="0" err="1"/>
              <a:t>сахароснижающей</a:t>
            </a:r>
            <a:r>
              <a:rPr lang="ru-RU" altLang="en-US" dirty="0"/>
              <a:t> терапии на всем протяжении лечения при условии переносимости препарата и отсутствии противопоказаний.</a:t>
            </a:r>
          </a:p>
        </p:txBody>
      </p:sp>
      <p:pic>
        <p:nvPicPr>
          <p:cNvPr id="104" name="Замещающее содержимое 103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01469" y="2063692"/>
            <a:ext cx="4915948" cy="38068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676711" y="683884"/>
            <a:ext cx="5384800" cy="5438775"/>
          </a:xfrm>
        </p:spPr>
        <p:txBody>
          <a:bodyPr>
            <a:normAutofit fontScale="92500" lnSpcReduction="20000"/>
          </a:bodyPr>
          <a:lstStyle/>
          <a:p>
            <a:r>
              <a:rPr lang="ru-RU" altLang="en-US" dirty="0"/>
              <a:t>У пациентов с указаниями на высокий риск АССЗ или уже имеющиеся АССЗ, ХСН, ХБП вид </a:t>
            </a:r>
            <a:r>
              <a:rPr lang="ru-RU" altLang="en-US" dirty="0" err="1"/>
              <a:t>сахароснижающего</a:t>
            </a:r>
            <a:r>
              <a:rPr lang="ru-RU" altLang="en-US" dirty="0"/>
              <a:t> лечения может существенно влиять на индивидуальный прогноз, а включение в схему лечения арГПП-1 или иНГЛТ-2 с подтвержденными преимуществами при этих состояниях является болезнь-модифицирующим подходом к лечению. При этом если у таких пациентов целевые значения гликемического контроля были достигнуты с использованием других средств, следует рассмотреть возможность включения в схему лечения препарата с подтвержденными преимуществами, относящегося к группам иНГЛТ-2 и/или арГПП-1, заменив им препараты, не относящиеся к этим группам. </a:t>
            </a:r>
          </a:p>
        </p:txBody>
      </p:sp>
      <p:pic>
        <p:nvPicPr>
          <p:cNvPr id="105" name="Замещающее содержимое 10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3307" y="2432807"/>
            <a:ext cx="3454110" cy="26928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810936" y="651963"/>
            <a:ext cx="10707148" cy="5102883"/>
          </a:xfrm>
        </p:spPr>
        <p:txBody>
          <a:bodyPr>
            <a:normAutofit fontScale="97500"/>
          </a:bodyPr>
          <a:lstStyle/>
          <a:p>
            <a:r>
              <a:rPr lang="ru-RU" altLang="en-US" dirty="0"/>
              <a:t>Перед плановой инициацией инсулинотерапии необходимо обучить пациента методам самоконтроля гликемии; предупредить о возможности гипогликемии, информировать о ее симптомах и методах устранения и профилактики; пересмотреть принципы питания (учет углеводов при использовании ИКД (ИУКД, ИСБД) или готовых смесей/комбинаций).</a:t>
            </a:r>
          </a:p>
          <a:p>
            <a:endParaRPr lang="ru-RU" altLang="en-US" dirty="0"/>
          </a:p>
          <a:p>
            <a:r>
              <a:rPr lang="ru-RU" altLang="en-US" dirty="0"/>
              <a:t>Также инсулинотерапия должна быть назначена при наличии противопоказаний к назначению или непереносимости других </a:t>
            </a:r>
            <a:r>
              <a:rPr lang="ru-RU" altLang="en-US" dirty="0" err="1"/>
              <a:t>сахароснижающих</a:t>
            </a:r>
            <a:r>
              <a:rPr lang="ru-RU" altLang="en-US" dirty="0"/>
              <a:t> препаратов; при </a:t>
            </a:r>
            <a:r>
              <a:rPr lang="ru-RU" altLang="en-US" dirty="0" err="1"/>
              <a:t>кетоацидозе</a:t>
            </a:r>
            <a:r>
              <a:rPr lang="ru-RU" altLang="en-US" dirty="0"/>
              <a:t>; при необходимости оперативного вмешательства, острых интеркуррентных и обострениях хронических заболеваний, сопровождающихся декомпенсацией углеводного обмена (возможен временный перевод на инсулинотерапию).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55676" y="906011"/>
            <a:ext cx="10276515" cy="5796793"/>
          </a:xfrm>
        </p:spPr>
        <p:txBody>
          <a:bodyPr>
            <a:normAutofit/>
          </a:bodyPr>
          <a:lstStyle/>
          <a:p>
            <a:r>
              <a:rPr lang="ru-RU" altLang="en-US" dirty="0"/>
              <a:t>СД является независимым фактором риска АССЗ. Наличие СД повышает риск развития ИБС в 2-4 раза. К возрасту старше 40 лет у 40-50% пациентов с СД возникает, по меньшей мере одно АССЗ. Более половины пациентов на момент верификации диагноза СД 2 уже страдает ИБС. Течение ИБС зависит от длительности СД. ИБС во многих случаях протекает бессимптомно. У пациентов с СД высокая частота </a:t>
            </a:r>
            <a:r>
              <a:rPr lang="ru-RU" altLang="en-US" dirty="0" err="1"/>
              <a:t>безболевых</a:t>
            </a:r>
            <a:r>
              <a:rPr lang="ru-RU" altLang="en-US" dirty="0"/>
              <a:t> («немых») форм ИБС и ИМ: до 60% ИМ могут протекать </a:t>
            </a:r>
            <a:r>
              <a:rPr lang="ru-RU" altLang="en-US" dirty="0" err="1"/>
              <a:t>малосимптомно</a:t>
            </a:r>
            <a:r>
              <a:rPr lang="ru-RU" altLang="en-US" dirty="0"/>
              <a:t>. Для пациентов с СД характерно многососудистое, диффузное поражение коронарного русла и выраженный </a:t>
            </a:r>
            <a:r>
              <a:rPr lang="ru-RU" altLang="en-US" dirty="0" err="1"/>
              <a:t>кальциноз</a:t>
            </a:r>
            <a:r>
              <a:rPr lang="ru-RU" altLang="en-US" dirty="0"/>
              <a:t> коронарных артерий. Смертность при развитии острого коронарного синдрома (ОКС) у пациентов с СД выше в 2-3 раза.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6011" y="1434517"/>
            <a:ext cx="104946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ДН-результат воздействия метаболических(</a:t>
            </a:r>
            <a:r>
              <a:rPr lang="ru-RU" sz="200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гипергликемия,гиперлипидемия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)и гемодинамических(АГ, </a:t>
            </a:r>
            <a:r>
              <a:rPr lang="ru-RU" sz="200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внутриклубочковая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гипертензия)факторов на почечную микроциркуляцию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модулируемый генетическими факторами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 развивается у 20 - 40% пациентов с СД 2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диагностика осложнения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заболеванием. Развитие ДН существенно повышает риск кардиоваскулярной</a:t>
            </a: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 и стоимость лечения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концепции ХБП, оценка стадии почечной патологии осуществляется по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СКФ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признанной как наиболее полно отражающей количество и суммарный объем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нефронов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связанной с выполнением </a:t>
            </a:r>
            <a:r>
              <a:rPr lang="ru-RU" sz="20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неэкскреторных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функций. Кроме того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выделяют три категории </a:t>
            </a:r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альбуминурии.</a:t>
            </a:r>
            <a:endParaRPr lang="ru-RU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7035" y="737672"/>
            <a:ext cx="3765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Диабетическая нефропатия</a:t>
            </a:r>
          </a:p>
        </p:txBody>
      </p:sp>
    </p:spTree>
    <p:extLst>
      <p:ext uri="{BB962C8B-B14F-4D97-AF65-F5344CB8AC3E}">
        <p14:creationId xmlns:p14="http://schemas.microsoft.com/office/powerpoint/2010/main" val="311660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z/zGUeFrsVYfDui4cK2BAhqHjlbXWQ7kLJy3EtIo/slide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521" y="755009"/>
            <a:ext cx="8338657" cy="50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062" y="662718"/>
            <a:ext cx="7520993" cy="3477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81062" y="4644971"/>
            <a:ext cx="9282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- Рекомендуется применение иНГЛТ-2 или арГПП-1 (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лираглутид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дулаглутид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</a:t>
            </a:r>
            <a:r>
              <a:rPr lang="ru-RU" dirty="0" err="1">
                <a:solidFill>
                  <a:srgbClr val="1A1A1A"/>
                </a:solidFill>
                <a:latin typeface="YS Text"/>
              </a:rPr>
              <a:t>семаглутид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)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у пациентов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с СД 2 и ХБП для снижения риска прогрессирования ХБП и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кардиоваскулярных</a:t>
            </a:r>
            <a:r>
              <a:rPr lang="en-US" dirty="0" smtClean="0">
                <a:solidFill>
                  <a:srgbClr val="1A1A1A"/>
                </a:solidFill>
                <a:latin typeface="YS Text"/>
              </a:rPr>
              <a:t> </a:t>
            </a:r>
            <a:r>
              <a:rPr lang="ru-RU" dirty="0" smtClean="0">
                <a:solidFill>
                  <a:srgbClr val="1A1A1A"/>
                </a:solidFill>
                <a:latin typeface="YS Text"/>
              </a:rPr>
              <a:t>событий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.</a:t>
            </a:r>
            <a:endParaRPr lang="ru-RU" b="0" i="0" dirty="0">
              <a:solidFill>
                <a:srgbClr val="1A1A1A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3319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59017" y="1052227"/>
            <a:ext cx="9479560" cy="480131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имя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актрисы — Фанни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Гиршевна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Фельдман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свой псевдоним она взяла в честь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пьесы Чехова «Вишневый сад» Любови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Раневской, родилась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27 августа"/>
              </a:rPr>
              <a:t>[27] августа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1896 год"/>
              </a:rPr>
              <a:t>1896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года в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Таганрог"/>
              </a:rPr>
              <a:t>Таганроге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 состоятельной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Еврей"/>
              </a:rPr>
              <a:t>еврейской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семье.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Фаины в семье было три сына (Яков, Рудольф и Лазарь) и дочь Изабелла.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Обучалась в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Мариинская гимназия (Таганрог)"/>
              </a:rPr>
              <a:t>Мариинской женской гимназии</a:t>
            </a:r>
            <a:r>
              <a:rPr lang="ru-RU" alt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обучалась музыке, пению, иностранным языкам)Театром увлекалась с 14 лет, посещая занятия в частной театральной студии А.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Ягелло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(А. Н. 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Говберга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окончив её в 1914 году.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1915 год"/>
              </a:rPr>
              <a:t>1915 году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переехала в Москву. 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Играла во многих театрах, начиная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провинциальных.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четверти века проработала в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Театр имени Моссовета"/>
              </a:rPr>
              <a:t>Театре имени Моссовета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сцене которого исполнила свои самые прославленные театральные роли: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миссис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Сэвидж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Странная миссис Сэвидж"/>
              </a:rPr>
              <a:t>Странная миссис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Странная миссис Сэвидж"/>
              </a:rPr>
              <a:t>Сэвидж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и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Люси Купер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Дальше — тишина"/>
              </a:rPr>
              <a:t>Дальше — тишина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кино играла не так часто, как в театре, говоря, что «деньги съедены, а позор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остался(член</a:t>
            </a:r>
            <a:r>
              <a:rPr lang="ru-RU" dirty="0"/>
              <a:t> </a:t>
            </a:r>
            <a:r>
              <a:rPr lang="ru-RU" dirty="0">
                <a:hlinkClick r:id="rId12" tooltip="Союз кинематографистов СССР"/>
              </a:rPr>
              <a:t>Союза кинематографистов </a:t>
            </a:r>
            <a:r>
              <a:rPr lang="ru-RU" dirty="0" smtClean="0">
                <a:hlinkClick r:id="rId12" tooltip="Союз кинематографистов СССР"/>
              </a:rPr>
              <a:t>СССР</a:t>
            </a:r>
            <a:r>
              <a:rPr lang="ru-RU" dirty="0" smtClean="0"/>
              <a:t>).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60-летней актёрской карьеры стали десятки ролей на сцене и около тридцати — в кино.</a:t>
            </a:r>
            <a:endParaRPr kumimoji="0" lang="ru-RU" altLang="ru-RU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Также не исключаем ,такие осложнения как: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4261" y="2514492"/>
            <a:ext cx="5382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Диабетическая </a:t>
            </a:r>
            <a:r>
              <a:rPr lang="ru-RU" sz="32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ретинопатия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313" y="3112317"/>
            <a:ext cx="5202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Диабетическая </a:t>
            </a:r>
            <a:r>
              <a:rPr lang="ru-RU" sz="32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нейропатия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3313" y="3621839"/>
            <a:ext cx="6113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Диабетическая </a:t>
            </a:r>
            <a:r>
              <a:rPr lang="ru-RU" sz="3200" dirty="0" err="1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остеоартропатия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48169" y="5291140"/>
            <a:ext cx="5726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исключаем 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дислипидемию</a:t>
            </a:r>
            <a:r>
              <a:rPr lang="ru-RU" sz="24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195" y="1023620"/>
            <a:ext cx="10104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1984 году 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Раневской случился ИМ.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Госпитализирована в Кунцевскую больницу , на фоне осложнений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развилась пневмония. Артистка скончалась 19 (по другой информации — 20-го) июля того же года. Похоронена на Новом Донском кладбище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Изображение 105"/>
          <p:cNvPicPr/>
          <p:nvPr/>
        </p:nvPicPr>
        <p:blipFill>
          <a:blip r:embed="rId2"/>
          <a:stretch>
            <a:fillRect/>
          </a:stretch>
        </p:blipFill>
        <p:spPr>
          <a:xfrm>
            <a:off x="2499360" y="2550160"/>
            <a:ext cx="6532245" cy="3288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09683c2b95cb3dcce02e0c5819e8e738b9de6df8-849693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8" y="1223042"/>
            <a:ext cx="11174298" cy="48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17908" y="1145989"/>
            <a:ext cx="10321255" cy="461982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Вредные привычки 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0899" y="2129699"/>
            <a:ext cx="6781101" cy="2055829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31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Раневская начала курить в молодости. Курила много, и сигареты, и папиросы. Говорят, что на вопрос одной из журналисток о количестве сигарет, выкуриваемых ежедневно, Фаина ответила с присущим ей юмором: «Деточка, не знаю сколько штук, но когда я чищу зубы, я сигарету с одной стороны перекладываю на другую сторону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922" y="3676204"/>
            <a:ext cx="63644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алкоголем: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Давайте еще по рюмочке. – Фаина Георгиевна закурила. – Знаете, голубчик, теперь я доподлинно знаю, как люди становятся алкоголиками, – категорическим тоном заявила она. – После таких спектаклей, не важно, смотришь ты их или же сам играешь, если не пить, можно потерять веру в само искусство. Остается пить!.</a:t>
            </a:r>
          </a:p>
        </p:txBody>
      </p:sp>
      <p:pic>
        <p:nvPicPr>
          <p:cNvPr id="4100" name="Picture 4" descr="https://avatars.mds.yandex.net/i?id=e1a6999c78c8e67378d31d82c511f6d958c7a899-820973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5" y="541642"/>
            <a:ext cx="4347889" cy="23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266950" y="822224"/>
            <a:ext cx="5384800" cy="4434840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/>
              <a:t>85 лет при диабете — не сахар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2000" dirty="0" smtClean="0"/>
              <a:t>- Фаина Раневская</a:t>
            </a:r>
            <a:endParaRPr lang="ru-RU" sz="2000" dirty="0"/>
          </a:p>
        </p:txBody>
      </p:sp>
      <p:pic>
        <p:nvPicPr>
          <p:cNvPr id="101" name="Замещающее содержимое 100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397" y="3783145"/>
            <a:ext cx="3740180" cy="25920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010767" y="2665047"/>
            <a:ext cx="71543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свой диабет она старалась не распространяться, считая его просто частью своей жизни. Не позволяла себя жалеть и делать поблажки.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292" y="1124987"/>
            <a:ext cx="7796170" cy="872455"/>
          </a:xfrm>
        </p:spPr>
        <p:txBody>
          <a:bodyPr>
            <a:normAutofit/>
          </a:bodyPr>
          <a:lstStyle/>
          <a:p>
            <a:r>
              <a:rPr lang="ru-RU" altLang="en-US" dirty="0">
                <a:latin typeface="+mn-lt"/>
                <a:cs typeface="+mn-lt"/>
                <a:sym typeface="+mn-ea"/>
              </a:rPr>
              <a:t>Сахарный диабет (СД)</a:t>
            </a:r>
            <a:endParaRPr lang="ru-RU" altLang="en-US" dirty="0">
              <a:latin typeface="+mn-lt"/>
              <a:cs typeface="+mn-lt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304790" y="2371831"/>
            <a:ext cx="9356520" cy="5069635"/>
          </a:xfrm>
        </p:spPr>
        <p:txBody>
          <a:bodyPr>
            <a:normAutofit/>
          </a:bodyPr>
          <a:lstStyle/>
          <a:p>
            <a:r>
              <a:rPr lang="ru-RU" altLang="en-US" sz="2000" dirty="0" smtClean="0"/>
              <a:t> это группа метаболических (обменных) заболеваний, характеризующихся хронической гипергликемией, которая является результатом нарушения секреции инсулина, действия инсулина или обоих этих факторов. Хроническая гипергликемия при СД сопровождается повреждением, дисфункцией и недостаточностью различных органов, особенно глаз, почек, нервов, сердца и кровеносных сосудов.</a:t>
            </a:r>
          </a:p>
          <a:p>
            <a:r>
              <a:rPr lang="ru-RU" sz="2000" dirty="0" smtClean="0"/>
              <a:t>Сахарный диабет</a:t>
            </a:r>
            <a:r>
              <a:rPr lang="ru-RU" sz="2000" dirty="0"/>
              <a:t> </a:t>
            </a:r>
            <a:r>
              <a:rPr lang="ru-RU" sz="2000" dirty="0" smtClean="0"/>
              <a:t>2</a:t>
            </a:r>
            <a:r>
              <a:rPr lang="ru-RU" sz="2000" dirty="0"/>
              <a:t> </a:t>
            </a:r>
            <a:r>
              <a:rPr lang="ru-RU" sz="2000" dirty="0" smtClean="0"/>
              <a:t>типа(СД2)-нарушение</a:t>
            </a:r>
            <a:r>
              <a:rPr lang="ru-RU" sz="2000" dirty="0"/>
              <a:t> </a:t>
            </a:r>
            <a:r>
              <a:rPr lang="ru-RU" sz="2000" dirty="0" smtClean="0"/>
              <a:t>углеводного</a:t>
            </a:r>
            <a:r>
              <a:rPr lang="ru-RU" sz="2000" dirty="0"/>
              <a:t> </a:t>
            </a:r>
            <a:r>
              <a:rPr lang="ru-RU" sz="2000" dirty="0" smtClean="0"/>
              <a:t>обмена, вызванное преимущественной </a:t>
            </a:r>
            <a:r>
              <a:rPr lang="ru-RU" sz="2000" dirty="0" err="1"/>
              <a:t>инсулинорезистентностью</a:t>
            </a:r>
            <a:r>
              <a:rPr lang="ru-RU" sz="2000" dirty="0"/>
              <a:t> и относительной инсулиновой </a:t>
            </a:r>
            <a:r>
              <a:rPr lang="ru-RU" sz="2000" dirty="0" smtClean="0"/>
              <a:t>недостаточностью или </a:t>
            </a:r>
            <a:r>
              <a:rPr lang="ru-RU" sz="2000" dirty="0"/>
              <a:t>преимущественным нарушением секреции инсулина с </a:t>
            </a:r>
            <a:r>
              <a:rPr lang="ru-RU" sz="2000" dirty="0" err="1"/>
              <a:t>инсулинорезистентностью</a:t>
            </a:r>
            <a:r>
              <a:rPr lang="ru-RU" sz="2000" dirty="0"/>
              <a:t> или без </a:t>
            </a:r>
            <a:r>
              <a:rPr lang="ru-RU" sz="2000" dirty="0" smtClean="0"/>
              <a:t>нее</a:t>
            </a:r>
            <a:r>
              <a:rPr lang="en-US" sz="2000" dirty="0"/>
              <a:t>.</a:t>
            </a:r>
            <a:endParaRPr lang="ru-RU" sz="2000" dirty="0"/>
          </a:p>
          <a:p>
            <a:endParaRPr lang="ru-RU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911605" y="2507848"/>
            <a:ext cx="5384800" cy="4434840"/>
          </a:xfrm>
        </p:spPr>
        <p:txBody>
          <a:bodyPr>
            <a:normAutofit/>
          </a:bodyPr>
          <a:lstStyle/>
          <a:p>
            <a:r>
              <a:rPr lang="ru-RU" altLang="en-US" dirty="0"/>
              <a:t>СД 2 чаще развивается у лиц старше 40 лет с избыточной массой тела или ожирением (особенно абдоминальным его типом), но может развиваться и в более молодом возрасте, и у лиц с нормальной массой тела.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525" y="662270"/>
            <a:ext cx="4963486" cy="5545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7897" y="629794"/>
            <a:ext cx="9601196" cy="1303867"/>
          </a:xfrm>
        </p:spPr>
        <p:txBody>
          <a:bodyPr/>
          <a:lstStyle/>
          <a:p>
            <a:r>
              <a:rPr lang="ru-RU" altLang="en-US" dirty="0">
                <a:latin typeface="+mn-lt"/>
                <a:cs typeface="+mn-lt"/>
              </a:rPr>
              <a:t>Жалобы при </a:t>
            </a:r>
            <a:r>
              <a:rPr lang="ru-RU" altLang="en-US" dirty="0" smtClean="0">
                <a:latin typeface="+mn-lt"/>
                <a:cs typeface="+mn-lt"/>
              </a:rPr>
              <a:t>СД</a:t>
            </a:r>
            <a:endParaRPr lang="ru-RU" altLang="en-US" dirty="0">
              <a:latin typeface="+mn-lt"/>
              <a:cs typeface="+mn-lt"/>
            </a:endParaRP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483765" y="2405263"/>
            <a:ext cx="8165284" cy="3030803"/>
          </a:xfrm>
        </p:spPr>
        <p:txBody>
          <a:bodyPr>
            <a:normAutofit fontScale="77500" lnSpcReduction="20000"/>
          </a:bodyPr>
          <a:lstStyle/>
          <a:p>
            <a:r>
              <a:rPr lang="ru-RU" altLang="en-US" dirty="0"/>
              <a:t>СД 2 как правило длительно остается нераспознанным вследствие отсутствия каких-либо видимых проявлений. Могут быть неспецифические жалобы на слабость, быструю утомляемость, снижение памяти. При хронической гипергликемии при СД 2 могут иметь место: жажда (до 3–5 л/</a:t>
            </a:r>
            <a:r>
              <a:rPr lang="ru-RU" altLang="en-US" dirty="0" err="1"/>
              <a:t>сут</a:t>
            </a:r>
            <a:r>
              <a:rPr lang="ru-RU" altLang="en-US" dirty="0"/>
              <a:t>); кожный зуд; полиурия; </a:t>
            </a:r>
            <a:r>
              <a:rPr lang="ru-RU" altLang="en-US" dirty="0" err="1"/>
              <a:t>никтурия</a:t>
            </a:r>
            <a:r>
              <a:rPr lang="ru-RU" altLang="en-US" dirty="0"/>
              <a:t>; снижение массы тела; фурункулез, грибковые инфекции; плохое заживление ран. Причиной первого обращения пациента к врачу могут стать различные проявления микро- и </a:t>
            </a:r>
            <a:r>
              <a:rPr lang="ru-RU" altLang="en-US" dirty="0" err="1"/>
              <a:t>макроангиопатий</a:t>
            </a:r>
            <a:r>
              <a:rPr lang="ru-RU" altLang="en-US" dirty="0"/>
              <a:t>, боли в ногах, </a:t>
            </a:r>
            <a:r>
              <a:rPr lang="ru-RU" altLang="en-US" dirty="0" err="1"/>
              <a:t>эректильная</a:t>
            </a:r>
            <a:r>
              <a:rPr lang="ru-RU" altLang="en-US" dirty="0"/>
              <a:t> дисфункция.</a:t>
            </a:r>
          </a:p>
          <a:p>
            <a:endParaRPr lang="ru-RU" altLang="en-US" dirty="0"/>
          </a:p>
          <a:p>
            <a:r>
              <a:rPr lang="ru-RU" altLang="en-US" dirty="0"/>
              <a:t>Заболевание чаще развивается в среднем и пожилом возрасте, очень часто имеется отягощенная наследственность по СД 2. </a:t>
            </a:r>
          </a:p>
        </p:txBody>
      </p:sp>
      <p:pic>
        <p:nvPicPr>
          <p:cNvPr id="1026" name="Picture 2" descr="https://optifishing.ru/800/600/https/endokrinolog.online/wp-content/uploads/2020/02/%D1%81%D0%B8%D0%BC%D0%BF%D1%82%D0%BE%D0%BC%D1%8B-%D0%B0%D1%86%D0%B5%D1%82%D0%BE%D0%BD%D0%B0-%D0%BF%D1%80%D0%B8-%D0%B4%D0%B8%D0%B0%D0%B1%D0%B5%D1%82%D0%B5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049" y="3766658"/>
            <a:ext cx="3061982" cy="25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>
          <a:xfrm>
            <a:off x="1610687" y="556686"/>
            <a:ext cx="8470084" cy="89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altLang="en-US" sz="1800" b="1" dirty="0">
                <a:solidFill>
                  <a:srgbClr val="FF0000"/>
                </a:solidFill>
              </a:rPr>
              <a:t>Основными патогенетическими механизмами считаются нарушение секреции инсулина и </a:t>
            </a:r>
            <a:r>
              <a:rPr lang="ru-RU" altLang="en-US" sz="1800" b="1" dirty="0" err="1">
                <a:solidFill>
                  <a:srgbClr val="FF0000"/>
                </a:solidFill>
              </a:rPr>
              <a:t>инсулинорезистентность</a:t>
            </a:r>
            <a:r>
              <a:rPr lang="ru-RU" altLang="en-US" sz="1800" b="1" dirty="0">
                <a:solidFill>
                  <a:srgbClr val="FF0000"/>
                </a:solidFill>
              </a:rPr>
              <a:t>, однако количество новых дефектов, вызывающих хроническую гипергликемию при СД 2, постоянно увеличивается </a:t>
            </a:r>
            <a:r>
              <a:rPr lang="ru-RU" altLang="en-US" sz="1800" b="1" dirty="0" smtClean="0"/>
              <a:t>:</a:t>
            </a:r>
            <a:endParaRPr lang="ru-RU" altLang="en-US" sz="18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35511"/>
              </p:ext>
            </p:extLst>
          </p:nvPr>
        </p:nvGraphicFramePr>
        <p:xfrm>
          <a:off x="746619" y="1635526"/>
          <a:ext cx="10687576" cy="437117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343788">
                  <a:extLst>
                    <a:ext uri="{9D8B030D-6E8A-4147-A177-3AD203B41FA5}">
                      <a16:colId xmlns:a16="http://schemas.microsoft.com/office/drawing/2014/main" val="2018978461"/>
                    </a:ext>
                  </a:extLst>
                </a:gridCol>
                <a:gridCol w="5343788">
                  <a:extLst>
                    <a:ext uri="{9D8B030D-6E8A-4147-A177-3AD203B41FA5}">
                      <a16:colId xmlns:a16="http://schemas.microsoft.com/office/drawing/2014/main" val="1504482522"/>
                    </a:ext>
                  </a:extLst>
                </a:gridCol>
              </a:tblGrid>
              <a:tr h="1116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200" dirty="0" smtClean="0"/>
                        <a:t> *</a:t>
                      </a:r>
                      <a:r>
                        <a:rPr lang="ru-RU" altLang="en-US" sz="1600" b="0" dirty="0" smtClean="0"/>
                        <a:t>Нарушение секреции инсулина;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600" b="0" dirty="0" smtClean="0"/>
                        <a:t>*В последние годы также обсуждается роль в патогенезе иммунной </a:t>
                      </a:r>
                      <a:r>
                        <a:rPr lang="ru-RU" altLang="en-US" sz="1600" b="0" dirty="0" err="1" smtClean="0"/>
                        <a:t>дисрегуляции</a:t>
                      </a:r>
                      <a:r>
                        <a:rPr lang="ru-RU" altLang="en-US" sz="1600" b="0" dirty="0" smtClean="0"/>
                        <a:t>/ хронического воспаления, изменений </a:t>
                      </a:r>
                      <a:r>
                        <a:rPr lang="ru-RU" altLang="en-US" sz="1600" b="0" dirty="0" err="1" smtClean="0"/>
                        <a:t>микробиоты</a:t>
                      </a:r>
                      <a:r>
                        <a:rPr lang="ru-RU" altLang="en-US" sz="1600" b="0" dirty="0" smtClean="0"/>
                        <a:t> кишечника и других факторов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972677"/>
                  </a:ext>
                </a:extLst>
              </a:tr>
              <a:tr h="1719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600" dirty="0" smtClean="0"/>
                        <a:t>*</a:t>
                      </a:r>
                      <a:r>
                        <a:rPr lang="ru-RU" altLang="en-US" sz="1600" dirty="0" err="1" smtClean="0"/>
                        <a:t>Инсулинорезистентность</a:t>
                      </a:r>
                      <a:r>
                        <a:rPr lang="ru-RU" altLang="en-US" sz="1600" dirty="0" smtClean="0"/>
                        <a:t> (наибольшее значение имеет </a:t>
                      </a:r>
                      <a:r>
                        <a:rPr lang="ru-RU" altLang="en-US" sz="1600" dirty="0" err="1" smtClean="0"/>
                        <a:t>инсулинорезистентность</a:t>
                      </a:r>
                      <a:r>
                        <a:rPr lang="ru-RU" altLang="en-US" sz="1600" dirty="0" smtClean="0"/>
                        <a:t> мышц, печени, жировой ткань);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dirty="0" smtClean="0"/>
                        <a:t>*Сниженный </a:t>
                      </a:r>
                      <a:r>
                        <a:rPr lang="ru-RU" altLang="en-US" sz="1400" dirty="0" err="1" smtClean="0"/>
                        <a:t>инкретиновый</a:t>
                      </a:r>
                      <a:r>
                        <a:rPr lang="ru-RU" altLang="en-US" sz="1400" dirty="0" smtClean="0"/>
                        <a:t> эффект (</a:t>
                      </a:r>
                      <a:r>
                        <a:rPr lang="ru-RU" altLang="en-US" sz="1400" dirty="0" err="1" smtClean="0"/>
                        <a:t>инкретины</a:t>
                      </a:r>
                      <a:r>
                        <a:rPr lang="ru-RU" altLang="en-US" sz="1400" dirty="0" smtClean="0"/>
                        <a:t> — гормоны желудочно-кишечного тракта, вырабатываемые в ответ на прием пищи и вызывающие стимуляцию секреции инсулина, наибольшее значение имеют </a:t>
                      </a:r>
                      <a:r>
                        <a:rPr lang="ru-RU" altLang="en-US" sz="1400" dirty="0" err="1" smtClean="0"/>
                        <a:t>глюкагоноподобный</a:t>
                      </a:r>
                      <a:r>
                        <a:rPr lang="ru-RU" altLang="en-US" sz="1400" dirty="0" smtClean="0"/>
                        <a:t> пептид-1 (ГПП-1) и </a:t>
                      </a:r>
                      <a:r>
                        <a:rPr lang="ru-RU" altLang="en-US" sz="1400" dirty="0" err="1" smtClean="0"/>
                        <a:t>глюкозозависимый</a:t>
                      </a:r>
                      <a:r>
                        <a:rPr lang="ru-RU" altLang="en-US" sz="1400" dirty="0" smtClean="0"/>
                        <a:t> </a:t>
                      </a:r>
                      <a:r>
                        <a:rPr lang="ru-RU" altLang="en-US" sz="1400" dirty="0" err="1" smtClean="0"/>
                        <a:t>инсулинотропный</a:t>
                      </a:r>
                      <a:r>
                        <a:rPr lang="ru-RU" altLang="en-US" sz="1400" dirty="0" smtClean="0"/>
                        <a:t> полипептид);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836286"/>
                  </a:ext>
                </a:extLst>
              </a:tr>
              <a:tr h="1535366">
                <a:tc>
                  <a:txBody>
                    <a:bodyPr/>
                    <a:lstStyle/>
                    <a:p>
                      <a:r>
                        <a:rPr lang="ru-RU" altLang="en-US" sz="1600" dirty="0" smtClean="0"/>
                        <a:t> *Повышенная </a:t>
                      </a:r>
                      <a:r>
                        <a:rPr lang="ru-RU" altLang="en-US" sz="1600" dirty="0" err="1" smtClean="0"/>
                        <a:t>реабсорбция</a:t>
                      </a:r>
                      <a:r>
                        <a:rPr lang="ru-RU" altLang="en-US" sz="1600" dirty="0" smtClean="0"/>
                        <a:t> глюкозы в почках (вследствие повышенной активности натрий-глюкозных </a:t>
                      </a:r>
                      <a:r>
                        <a:rPr lang="ru-RU" altLang="en-US" sz="1600" dirty="0" err="1" smtClean="0"/>
                        <a:t>котранспортеров</a:t>
                      </a:r>
                      <a:r>
                        <a:rPr lang="ru-RU" altLang="en-US" sz="1600" dirty="0" smtClean="0"/>
                        <a:t> 2 типа (НГЛТ-2), локализованных преимущественно в проксимальных отделах почечных канальцев).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600" dirty="0" smtClean="0"/>
                        <a:t>*Нарушение секреции глюкагона - гормона, синтезируемого в α-клетках поджелудочной железы и противостоящего своими эффектами действию инсулина;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374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24314</TotalTime>
  <Words>2164</Words>
  <Application>Microsoft Office PowerPoint</Application>
  <PresentationFormat>Широкоэкранный</PresentationFormat>
  <Paragraphs>176</Paragraphs>
  <Slides>32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Times New Roman</vt:lpstr>
      <vt:lpstr>YS Text</vt:lpstr>
      <vt:lpstr>Натуральные материалы</vt:lpstr>
      <vt:lpstr>  Фаина Раневская: Сладкая история сахарного диабета. </vt:lpstr>
      <vt:lpstr>Если человек тебе сделал зло — ты дай ему конфетку, он тебе зло — ты ему конфетку... И так до тех пор, пока у этой твари не разовьётся сахарный диабет.  -Фаина Раневская.</vt:lpstr>
      <vt:lpstr>Презентация PowerPoint</vt:lpstr>
      <vt:lpstr>Вредные привычки :</vt:lpstr>
      <vt:lpstr>Презентация PowerPoint</vt:lpstr>
      <vt:lpstr>Сахарный диабет (СД)</vt:lpstr>
      <vt:lpstr>Презентация PowerPoint</vt:lpstr>
      <vt:lpstr>Жалобы при СД</vt:lpstr>
      <vt:lpstr>Презентация PowerPoint</vt:lpstr>
      <vt:lpstr>ВОЗ утверждены следующие критерии диагностики СД: </vt:lpstr>
      <vt:lpstr>Презентация PowerPoint</vt:lpstr>
      <vt:lpstr>Исследование уровня HbA1c </vt:lpstr>
      <vt:lpstr>Презентация PowerPoint</vt:lpstr>
      <vt:lpstr>Лечение СД в годы жизни  Фаины Раневской</vt:lpstr>
      <vt:lpstr>Презентация PowerPoint</vt:lpstr>
      <vt:lpstr>А что сейчас?</vt:lpstr>
      <vt:lpstr>Лечение СД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не исключаем ,такие осложнения как: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Никитин</dc:creator>
  <cp:lastModifiedBy>Станислав Никитин</cp:lastModifiedBy>
  <cp:revision>90</cp:revision>
  <dcterms:created xsi:type="dcterms:W3CDTF">2023-02-13T06:52:00Z</dcterms:created>
  <dcterms:modified xsi:type="dcterms:W3CDTF">2023-06-28T11:07:36Z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74069104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ICV">
    <vt:lpwstr>D2C0707950D54E61921C108C64AAA0EA</vt:lpwstr>
  </property>
  <property fmtid="{D5CDD505-2E9C-101B-9397-08002B2CF9AE}" pid="13" name="KSOProductBuildVer">
    <vt:lpwstr>1049-11.2.0.11486</vt:lpwstr>
  </property>
</Properties>
</file>