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Этический компонент культуры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77122"/>
          </a:xfrm>
        </p:spPr>
        <p:txBody>
          <a:bodyPr>
            <a:normAutofit/>
          </a:bodyPr>
          <a:lstStyle/>
          <a:p>
            <a:pPr algn="r"/>
            <a:r>
              <a:rPr lang="ru-RU" i="1" dirty="0" smtClean="0"/>
              <a:t>Заговори, чтоб я тебя узнал… </a:t>
            </a:r>
            <a:r>
              <a:rPr lang="ru-RU" b="1" i="1" dirty="0" smtClean="0"/>
              <a:t>Сократ </a:t>
            </a:r>
          </a:p>
          <a:p>
            <a:pPr algn="r"/>
            <a:r>
              <a:rPr lang="ru-RU" i="1" dirty="0" smtClean="0"/>
              <a:t>Ничего не стоит нам так дешево и не ценится </a:t>
            </a:r>
          </a:p>
          <a:p>
            <a:pPr algn="r"/>
            <a:r>
              <a:rPr lang="ru-RU" i="1" dirty="0" smtClean="0"/>
              <a:t>людьми так дорого, как вежливость.</a:t>
            </a:r>
            <a:r>
              <a:rPr lang="ru-RU" b="1" i="1" dirty="0" smtClean="0"/>
              <a:t> </a:t>
            </a:r>
          </a:p>
          <a:p>
            <a:pPr algn="r"/>
            <a:r>
              <a:rPr lang="ru-RU" b="1" i="1" dirty="0" smtClean="0"/>
              <a:t>Сервантес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Этика и этикет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/>
              <a:t>ЭТИКА</a:t>
            </a:r>
            <a:r>
              <a:rPr lang="ru-RU" sz="2800" dirty="0" smtClean="0"/>
              <a:t> – философская наука, объектом изучения которой является мораль, нравственность как форма общественного сознания, как одна из важнейших форм жизнедеятельности человека.</a:t>
            </a:r>
          </a:p>
          <a:p>
            <a:pPr algn="just"/>
            <a:r>
              <a:rPr lang="ru-RU" sz="2800" b="1" dirty="0" smtClean="0"/>
              <a:t>ЭТИКЕТ</a:t>
            </a:r>
            <a:r>
              <a:rPr lang="ru-RU" sz="2800" dirty="0" smtClean="0"/>
              <a:t> (от фр. </a:t>
            </a:r>
            <a:r>
              <a:rPr lang="ru-RU" sz="2800" dirty="0" err="1" smtClean="0"/>
              <a:t>étiquette</a:t>
            </a:r>
            <a:r>
              <a:rPr lang="ru-RU" sz="2800" dirty="0" smtClean="0"/>
              <a:t>  – этикетка, надпись)  – правила поведения людей в обществе, поддерживающие представления данного общества о подобающем.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Речевой этикет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Важным компонентом делового общения считается речевой этикет. </a:t>
            </a:r>
          </a:p>
          <a:p>
            <a:pPr algn="just"/>
            <a:r>
              <a:rPr lang="ru-RU" sz="2800" dirty="0" smtClean="0"/>
              <a:t>Под </a:t>
            </a:r>
            <a:r>
              <a:rPr lang="ru-RU" sz="2800" b="1" i="1" dirty="0" smtClean="0"/>
              <a:t>речевым этикетом </a:t>
            </a:r>
            <a:r>
              <a:rPr lang="ru-RU" sz="2800" i="1" dirty="0" smtClean="0"/>
              <a:t>понимаются разработанные правила речевого поведения, система речевых формул общения. </a:t>
            </a:r>
          </a:p>
          <a:p>
            <a:pPr algn="just"/>
            <a:r>
              <a:rPr lang="ru-RU" sz="2800" dirty="0" smtClean="0"/>
              <a:t>Владение речевым этикетом способствует приобретению авторитета, рождает доверие и уважение.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12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566041"/>
            <a:ext cx="8915400" cy="4345181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Во-первых, речевой этикет строится с учетом особенностей партнеров, вступающих в деловые отношения, ведущих деловой разговор, т. е. с учетом социального статуса субъекта и адресата общения, их места в служебной иерархии, их профессии, национальности, вероисповедания, возраста, пола, характера. </a:t>
            </a:r>
          </a:p>
          <a:p>
            <a:pPr algn="just"/>
            <a:r>
              <a:rPr lang="ru-RU" sz="2800" dirty="0" smtClean="0"/>
              <a:t>Во-вторых, речевой этикет определяется ситуацией, в которой происходит общение.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8152"/>
          </a:xfrm>
        </p:spPr>
        <p:txBody>
          <a:bodyPr/>
          <a:lstStyle/>
          <a:p>
            <a:r>
              <a:rPr lang="ru-RU" dirty="0" smtClean="0"/>
              <a:t>Формулы речевого этикета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24303"/>
            <a:ext cx="8915400" cy="5307725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Формулы приветствия</a:t>
            </a:r>
            <a:r>
              <a:rPr lang="ru-RU" sz="2400" dirty="0" smtClean="0"/>
              <a:t>:</a:t>
            </a:r>
          </a:p>
          <a:p>
            <a:pPr lvl="1" algn="just"/>
            <a:r>
              <a:rPr lang="ru-RU" sz="2000" dirty="0" smtClean="0"/>
              <a:t>В русском языке основное приветствие — </a:t>
            </a:r>
            <a:r>
              <a:rPr lang="ru-RU" sz="2000" i="1" dirty="0" smtClean="0"/>
              <a:t>здравствуйте. </a:t>
            </a:r>
          </a:p>
          <a:p>
            <a:pPr lvl="1" algn="just"/>
            <a:r>
              <a:rPr lang="ru-RU" sz="2000" dirty="0" smtClean="0"/>
              <a:t>— (Очень) рад вас видеть (приветствовать)! </a:t>
            </a:r>
          </a:p>
          <a:p>
            <a:pPr algn="just"/>
            <a:r>
              <a:rPr lang="ru-RU" sz="2400" b="1" i="1" dirty="0" smtClean="0"/>
              <a:t>Формулы представления</a:t>
            </a:r>
            <a:r>
              <a:rPr lang="ru-RU" sz="2400" i="1" dirty="0" smtClean="0"/>
              <a:t>: </a:t>
            </a:r>
          </a:p>
          <a:p>
            <a:pPr lvl="1" algn="just"/>
            <a:r>
              <a:rPr lang="ru-RU" sz="2000" dirty="0" smtClean="0"/>
              <a:t>— Позвольте (разрешите) представиться. </a:t>
            </a:r>
          </a:p>
          <a:p>
            <a:pPr lvl="1" algn="just"/>
            <a:r>
              <a:rPr lang="ru-RU" sz="2000" i="1" dirty="0" smtClean="0"/>
              <a:t>— Познакомьтесь (пожалуйста). Анна Сергеевна Зубкова. Анатолий Сергеевич Сорокин. </a:t>
            </a:r>
          </a:p>
          <a:p>
            <a:pPr lvl="1" algn="just"/>
            <a:r>
              <a:rPr lang="ru-RU" sz="2000" i="1" dirty="0" smtClean="0"/>
              <a:t>— Я хочу (хотел бы) представить вас...</a:t>
            </a:r>
          </a:p>
          <a:p>
            <a:pPr algn="just"/>
            <a:r>
              <a:rPr lang="ru-RU" sz="2400" b="1" i="1" dirty="0" smtClean="0"/>
              <a:t>Выражение благодарности</a:t>
            </a:r>
            <a:r>
              <a:rPr lang="ru-RU" sz="2400" i="1" dirty="0" smtClean="0"/>
              <a:t>: </a:t>
            </a:r>
          </a:p>
          <a:p>
            <a:pPr lvl="1" algn="just"/>
            <a:r>
              <a:rPr lang="ru-RU" sz="2000" i="1" dirty="0" smtClean="0"/>
              <a:t>— Позвольте (разрешите) выразить (большую, огромную) благодарность Николаю Петровичу </a:t>
            </a:r>
            <a:r>
              <a:rPr lang="ru-RU" sz="2000" i="1" dirty="0" err="1" smtClean="0"/>
              <a:t>Быстрову</a:t>
            </a:r>
            <a:r>
              <a:rPr lang="ru-RU" sz="2000" i="1" dirty="0" smtClean="0"/>
              <a:t> за отлично (прекрасно) организованную выставку.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609600"/>
            <a:ext cx="8915400" cy="5301622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/>
              <a:t>Замечание, предупреждение</a:t>
            </a:r>
            <a:r>
              <a:rPr lang="ru-RU" sz="2400" i="1" dirty="0" smtClean="0"/>
              <a:t>: </a:t>
            </a:r>
          </a:p>
          <a:p>
            <a:pPr lvl="1" algn="just"/>
            <a:r>
              <a:rPr lang="ru-RU" sz="2000" i="1" dirty="0" smtClean="0"/>
              <a:t>— Администрация (дирекция, правление, редакция) вынуждена сделать (серьезное) предупреждение (замечание)... </a:t>
            </a:r>
            <a:endParaRPr lang="ru-RU" sz="2000" dirty="0" smtClean="0"/>
          </a:p>
          <a:p>
            <a:pPr algn="just"/>
            <a:r>
              <a:rPr lang="ru-RU" sz="2400" b="1" i="1" dirty="0" smtClean="0"/>
              <a:t>Формула просьбы</a:t>
            </a:r>
            <a:r>
              <a:rPr lang="ru-RU" sz="2400" dirty="0" smtClean="0"/>
              <a:t>:</a:t>
            </a:r>
          </a:p>
          <a:p>
            <a:pPr lvl="1" algn="just"/>
            <a:r>
              <a:rPr lang="ru-RU" sz="2000" dirty="0" smtClean="0"/>
              <a:t>— Сделайте одолжение, выполните (мою) просьбу... </a:t>
            </a:r>
          </a:p>
          <a:p>
            <a:pPr algn="just"/>
            <a:r>
              <a:rPr lang="ru-RU" sz="2400" i="1" dirty="0" smtClean="0"/>
              <a:t>При </a:t>
            </a:r>
            <a:r>
              <a:rPr lang="ru-RU" sz="2400" b="1" i="1" dirty="0" smtClean="0"/>
              <a:t>отказе</a:t>
            </a:r>
            <a:r>
              <a:rPr lang="ru-RU" sz="2400" i="1" dirty="0" smtClean="0"/>
              <a:t> </a:t>
            </a:r>
            <a:r>
              <a:rPr lang="ru-RU" sz="2400" dirty="0" smtClean="0"/>
              <a:t>используются выражения: </a:t>
            </a:r>
          </a:p>
          <a:p>
            <a:pPr lvl="1" algn="just"/>
            <a:r>
              <a:rPr lang="ru-RU" sz="2000" dirty="0" smtClean="0"/>
              <a:t>— (Я) не могу (не в силах, не в состоянии) помочь (разрешить, оказать содействие). </a:t>
            </a:r>
          </a:p>
          <a:p>
            <a:pPr lvl="1" algn="just"/>
            <a:r>
              <a:rPr lang="ru-RU" sz="2000" dirty="0" smtClean="0"/>
              <a:t>— Вы умеете хорошо (прекрасно) руководить (управлять) людьми, организовать их. </a:t>
            </a:r>
          </a:p>
          <a:p>
            <a:pPr lvl="1" algn="just"/>
            <a:r>
              <a:rPr lang="ru-RU" sz="2000" dirty="0" smtClean="0"/>
              <a:t>— С вами приятно (хорошо) иметь дело (работать, сотрудничать).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187669"/>
            <a:ext cx="8915400" cy="5065986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/>
              <a:t>Формулы сочувствия</a:t>
            </a:r>
            <a:r>
              <a:rPr lang="ru-RU" sz="2800" i="1" dirty="0" smtClean="0"/>
              <a:t>: </a:t>
            </a:r>
          </a:p>
          <a:p>
            <a:pPr lvl="1" algn="just"/>
            <a:r>
              <a:rPr lang="ru-RU" sz="2400" i="1" dirty="0" smtClean="0"/>
              <a:t>— Позвольте мне выразить вам мои искренние сочувствия по поводу болезни вашей мамы, я могу вам чем-то помочь (быть чем-то полезен)? Знайте, что я всегда буду рад помочь вам… </a:t>
            </a:r>
            <a:endParaRPr lang="ru-RU" sz="2400" dirty="0" smtClean="0"/>
          </a:p>
          <a:p>
            <a:pPr algn="just"/>
            <a:r>
              <a:rPr lang="ru-RU" sz="2800" b="1" i="1" dirty="0" smtClean="0"/>
              <a:t>Формулы прощания</a:t>
            </a:r>
            <a:r>
              <a:rPr lang="ru-RU" sz="2800" i="1" dirty="0" smtClean="0"/>
              <a:t>: </a:t>
            </a:r>
          </a:p>
          <a:p>
            <a:pPr lvl="1" algn="just"/>
            <a:r>
              <a:rPr lang="ru-RU" sz="2400" i="1" dirty="0" smtClean="0"/>
              <a:t>В русском языке основное прощание — до свидания. </a:t>
            </a:r>
          </a:p>
          <a:p>
            <a:pPr lvl="1" algn="just"/>
            <a:r>
              <a:rPr lang="ru-RU" sz="2400" i="1" dirty="0" smtClean="0"/>
              <a:t>— До скорого свидания! Если люди расстаются надолго, </a:t>
            </a:r>
            <a:r>
              <a:rPr lang="ru-RU" sz="2400" i="1" dirty="0" smtClean="0"/>
              <a:t>они </a:t>
            </a:r>
            <a:r>
              <a:rPr lang="ru-RU" sz="2400" i="1" dirty="0" smtClean="0"/>
              <a:t>могут сказать: прощай(те)!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r>
              <a:rPr lang="ru-RU" dirty="0" smtClean="0"/>
              <a:t>Обращения в русском этикете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39917"/>
            <a:ext cx="8915400" cy="447130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Имена собственные: Анна Сергеевна, Игорь, Саша.</a:t>
            </a:r>
          </a:p>
          <a:p>
            <a:pPr algn="just"/>
            <a:r>
              <a:rPr lang="ru-RU" sz="2800" dirty="0" smtClean="0"/>
              <a:t>Названия людей по степени родства: отец, мама, дядя, дедушка.</a:t>
            </a:r>
          </a:p>
          <a:p>
            <a:pPr algn="just"/>
            <a:r>
              <a:rPr lang="ru-RU" sz="2800" dirty="0" smtClean="0"/>
              <a:t>По положению в обществе, профессии, должности: президент, генерал, министр.</a:t>
            </a:r>
          </a:p>
          <a:p>
            <a:pPr algn="just"/>
            <a:r>
              <a:rPr lang="ru-RU" sz="2800" dirty="0" smtClean="0"/>
              <a:t>По возрасту и полу: старик, мальчик, девушка.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426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Этический компонент культуры речи</vt:lpstr>
      <vt:lpstr>Этика и этикет</vt:lpstr>
      <vt:lpstr>Речевой этикет</vt:lpstr>
      <vt:lpstr>Презентация PowerPoint</vt:lpstr>
      <vt:lpstr>Формулы речевого этикета</vt:lpstr>
      <vt:lpstr>Презентация PowerPoint</vt:lpstr>
      <vt:lpstr>Презентация PowerPoint</vt:lpstr>
      <vt:lpstr>Обращения в русском этикете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19</cp:revision>
  <dcterms:created xsi:type="dcterms:W3CDTF">2020-02-11T07:42:53Z</dcterms:created>
  <dcterms:modified xsi:type="dcterms:W3CDTF">2022-10-14T06:24:23Z</dcterms:modified>
</cp:coreProperties>
</file>