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5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6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0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5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6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7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2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9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1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671E-3BAF-40FD-A228-7253708813AB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7F87-D3C9-4CC8-9E7A-12CE119AD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931" y="689548"/>
            <a:ext cx="11957153" cy="5066675"/>
          </a:xfrm>
        </p:spPr>
        <p:txBody>
          <a:bodyPr>
            <a:normAutofit/>
          </a:bodyPr>
          <a:lstStyle/>
          <a:p>
            <a:r>
              <a:rPr lang="ru-RU" sz="5400" dirty="0" err="1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Вакцинапрофиктика</a:t>
            </a:r>
            <a:r>
              <a:rPr lang="ru-RU" sz="5400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туберкулёза</a:t>
            </a:r>
            <a:endParaRPr lang="ru-RU" sz="5400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27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08" y="1441520"/>
            <a:ext cx="4638108" cy="4489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5" y="1441520"/>
            <a:ext cx="5630176" cy="44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685" y="869430"/>
            <a:ext cx="9758597" cy="50366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Показания к вакцинации БЦЖ по позиции </a:t>
            </a:r>
            <a:r>
              <a:rPr lang="ru-RU" dirty="0" smtClean="0">
                <a:solidFill>
                  <a:srgbClr val="FF0000"/>
                </a:solidFill>
              </a:rPr>
              <a:t>ВОЗ: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- всем </a:t>
            </a:r>
            <a:r>
              <a:rPr lang="ru-RU" dirty="0">
                <a:solidFill>
                  <a:srgbClr val="FFC000"/>
                </a:solidFill>
              </a:rPr>
              <a:t>детям грудного возраста, проживающим в </a:t>
            </a:r>
            <a:r>
              <a:rPr lang="ru-RU" dirty="0" err="1">
                <a:solidFill>
                  <a:srgbClr val="FFC000"/>
                </a:solidFill>
              </a:rPr>
              <a:t>высокоэндемичных</a:t>
            </a:r>
            <a:r>
              <a:rPr lang="ru-RU" dirty="0">
                <a:solidFill>
                  <a:srgbClr val="FFC000"/>
                </a:solidFill>
              </a:rPr>
              <a:t> по туберкулёзу районах за исключением противопоказаний;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C000"/>
                </a:solidFill>
              </a:rPr>
              <a:t>детям </a:t>
            </a:r>
            <a:r>
              <a:rPr lang="ru-RU" dirty="0">
                <a:solidFill>
                  <a:srgbClr val="FFC000"/>
                </a:solidFill>
              </a:rPr>
              <a:t>особого риска возникновения туберкулёзной инфекции, проживающим в </a:t>
            </a:r>
            <a:r>
              <a:rPr lang="ru-RU" dirty="0" err="1">
                <a:solidFill>
                  <a:srgbClr val="FFC000"/>
                </a:solidFill>
              </a:rPr>
              <a:t>низкоэндемичных</a:t>
            </a:r>
            <a:r>
              <a:rPr lang="ru-RU" dirty="0">
                <a:solidFill>
                  <a:srgbClr val="FFC000"/>
                </a:solidFill>
              </a:rPr>
              <a:t> по туберкулёзу </a:t>
            </a:r>
            <a:r>
              <a:rPr lang="ru-RU" dirty="0" smtClean="0">
                <a:solidFill>
                  <a:srgbClr val="FFC000"/>
                </a:solidFill>
              </a:rPr>
              <a:t>районах;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FFC000"/>
                </a:solidFill>
              </a:rPr>
              <a:t>- лицам</a:t>
            </a:r>
            <a:r>
              <a:rPr lang="ru-RU" dirty="0">
                <a:solidFill>
                  <a:srgbClr val="FFC000"/>
                </a:solidFill>
              </a:rPr>
              <a:t>, подвергающимся воздействию M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tuberculosis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с множественной лекарственной резистентностью.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Показания </a:t>
            </a:r>
            <a:r>
              <a:rPr lang="ru-RU" dirty="0">
                <a:solidFill>
                  <a:srgbClr val="FF0000"/>
                </a:solidFill>
              </a:rPr>
              <a:t>к применению отечественных вакцин БЦЖ и БЦЖ-М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- Активная </a:t>
            </a:r>
            <a:r>
              <a:rPr lang="ru-RU" dirty="0">
                <a:solidFill>
                  <a:srgbClr val="92D050"/>
                </a:solidFill>
              </a:rPr>
              <a:t>специфическая профилактика туберкулёза</a:t>
            </a:r>
          </a:p>
        </p:txBody>
      </p:sp>
    </p:spTree>
    <p:extLst>
      <p:ext uri="{BB962C8B-B14F-4D97-AF65-F5344CB8AC3E}">
        <p14:creationId xmlns:p14="http://schemas.microsoft.com/office/powerpoint/2010/main" val="104462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783" y="360510"/>
            <a:ext cx="11692328" cy="6175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Противопоказания к вакцинации БЦЖ по позиции ВОЗ</a:t>
            </a:r>
            <a:r>
              <a:rPr lang="ru-RU" i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 smtClean="0"/>
              <a:t> - </a:t>
            </a:r>
            <a:r>
              <a:rPr lang="ru-RU" dirty="0">
                <a:solidFill>
                  <a:srgbClr val="FFC000"/>
                </a:solidFill>
              </a:rPr>
              <a:t>лицам с нарушениями иммунитета: с установленным или подозреваемым врожденным иммунодефицитом, раком, ВИЧ-инфицированным с клиническими проявлениями;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 - </a:t>
            </a:r>
            <a:r>
              <a:rPr lang="ru-RU" dirty="0">
                <a:solidFill>
                  <a:srgbClr val="FFC000"/>
                </a:solidFill>
              </a:rPr>
              <a:t>пациентам, проходящим терапию препаратами, подавляющими иммунитет;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 - </a:t>
            </a:r>
            <a:r>
              <a:rPr lang="ru-RU" dirty="0">
                <a:solidFill>
                  <a:srgbClr val="FFC000"/>
                </a:solidFill>
              </a:rPr>
              <a:t>беременным.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К </a:t>
            </a:r>
            <a:r>
              <a:rPr lang="ru-RU" i="1" dirty="0">
                <a:solidFill>
                  <a:srgbClr val="FF0000"/>
                </a:solidFill>
              </a:rPr>
              <a:t>вакцинации БЦЖ в России имеются следующие для вакцинации: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92D050"/>
                </a:solidFill>
              </a:rPr>
              <a:t>-Недоношенность </a:t>
            </a:r>
            <a:r>
              <a:rPr lang="ru-RU" dirty="0">
                <a:solidFill>
                  <a:srgbClr val="92D050"/>
                </a:solidFill>
              </a:rPr>
              <a:t>новорождённого — масса тела при рождении менее </a:t>
            </a:r>
            <a:r>
              <a:rPr lang="ru-RU" dirty="0" smtClean="0">
                <a:solidFill>
                  <a:srgbClr val="92D050"/>
                </a:solidFill>
              </a:rPr>
              <a:t>2500 г.</a:t>
            </a:r>
            <a:endParaRPr lang="ru-RU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- </a:t>
            </a:r>
            <a:r>
              <a:rPr lang="ru-RU" dirty="0">
                <a:solidFill>
                  <a:srgbClr val="92D050"/>
                </a:solidFill>
              </a:rPr>
              <a:t>Внутриутробная гипотрофия III—IV степени.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- </a:t>
            </a:r>
            <a:r>
              <a:rPr lang="ru-RU" dirty="0">
                <a:solidFill>
                  <a:srgbClr val="92D050"/>
                </a:solidFill>
              </a:rPr>
              <a:t>Острые заболевания. Вакцинация откладывается до окончания острых проявлений заболевания.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- </a:t>
            </a:r>
            <a:r>
              <a:rPr lang="ru-RU" dirty="0">
                <a:solidFill>
                  <a:srgbClr val="92D050"/>
                </a:solidFill>
              </a:rPr>
              <a:t>Обострения хронических заболеваний. Вакцинация откладывается до окончания обострения.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 - </a:t>
            </a:r>
            <a:r>
              <a:rPr lang="ru-RU" dirty="0">
                <a:solidFill>
                  <a:srgbClr val="92D050"/>
                </a:solidFill>
              </a:rPr>
              <a:t>ВИЧ-инфекция у матери новорождённого, следует воздержаться от введения ему БЦЖ до возраста 18 месяцев, когда будет уточнён ВИЧ-статус младенца.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9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Можно ли отказаться от вакцинации БЦЖ?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Прививка существенно снижает риск инфицирования и заболевания туберкулёзом. Привитый ребенок с хорошим поствакцинальным иммунитетом при встрече с микобактериями либо не инфицируется вовсе, либо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перенесет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инфекцию в легкой форме. 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Теоретически, родители вправе отказаться от проведения вакцинации БЦЖ своему ребенку. Однако, принимая такое решение, необходимо помнить, что от туберкулеза не застрахован никто, особенно ребенок. В силу возрастных особенностей дети в гораздо большей степени подвержены заболеванию туберкулезом при первичном инфицировании, чем взрослые.</a:t>
            </a:r>
          </a:p>
        </p:txBody>
      </p:sp>
    </p:spTree>
    <p:extLst>
      <p:ext uri="{BB962C8B-B14F-4D97-AF65-F5344CB8AC3E}">
        <p14:creationId xmlns:p14="http://schemas.microsoft.com/office/powerpoint/2010/main" val="10263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294" y="2716439"/>
            <a:ext cx="6395357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" y="134911"/>
            <a:ext cx="10568066" cy="27132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Туберкулез 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(от лат. </a:t>
            </a:r>
            <a:r>
              <a:rPr lang="en-US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Tuberculum—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бугорок) </a:t>
            </a: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–</a:t>
            </a:r>
            <a:b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</a:b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</a:b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волнообразно 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протекающая хроническая инфекционная болезнь, характеризующаяся различной, но преимущественно легочной локализацией, различными клиническими проявлениями, интоксикацией и </a:t>
            </a:r>
            <a:r>
              <a:rPr lang="ru-RU" sz="2000" b="1" dirty="0" err="1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аллергизацией</a:t>
            </a: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 организма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. Наряду с легочным туберкулезом возможно развитие и </a:t>
            </a: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внелегочных форм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, поскольку туберкулез способен поражать </a:t>
            </a: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почти все </a:t>
            </a:r>
            <a:r>
              <a:rPr lang="ru-RU" sz="2000" b="1" dirty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органы и ткани человеческого </a:t>
            </a:r>
            <a:r>
              <a:rPr lang="ru-RU" sz="2000" b="1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организма</a:t>
            </a:r>
            <a:r>
              <a:rPr lang="ru-RU" sz="2000" dirty="0" smtClean="0">
                <a:solidFill>
                  <a:srgbClr val="FFFF00"/>
                </a:solidFill>
                <a:latin typeface="+mn-lt"/>
                <a:ea typeface="Batang" panose="02030600000101010101" pitchFamily="18" charset="-127"/>
              </a:rPr>
              <a:t>.</a:t>
            </a:r>
            <a:endParaRPr lang="ru-RU" sz="2000" dirty="0">
              <a:solidFill>
                <a:srgbClr val="FFFF00"/>
              </a:solidFill>
              <a:latin typeface="+mn-lt"/>
              <a:ea typeface="Batang" panose="02030600000101010101" pitchFamily="18" charset="-127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86793" y="3028014"/>
            <a:ext cx="6325849" cy="3567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24 марта 1882 г. Роберт Кох объявил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 открытии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туберкулёзной палочки, в связи с чем она была названа бациллой Коха, а 24 марта (через 100 лет после открытия) стал отмечаться как Всемирный день борьбы с туберкулёзом.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34" y="3028013"/>
            <a:ext cx="2570814" cy="33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894" y="810967"/>
            <a:ext cx="9833548" cy="51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157" y="650572"/>
            <a:ext cx="9692640" cy="212260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 1919 году </a:t>
            </a:r>
            <a:r>
              <a:rPr lang="ru-RU" dirty="0" err="1">
                <a:solidFill>
                  <a:schemeClr val="bg1"/>
                </a:solidFill>
              </a:rPr>
              <a:t>Кальмет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err="1">
                <a:solidFill>
                  <a:schemeClr val="bg1"/>
                </a:solidFill>
              </a:rPr>
              <a:t>Герен</a:t>
            </a:r>
            <a:r>
              <a:rPr lang="ru-RU" dirty="0">
                <a:solidFill>
                  <a:schemeClr val="bg1"/>
                </a:solidFill>
              </a:rPr>
              <a:t> перешли в Институт Пастера в Париже, где в 1921 году создали вакцину БЦЖ для применения на людях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399" y="2488366"/>
            <a:ext cx="66978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 1930 году в Любеке 240 новорождённых были привиты в 10-дневном возрасте. Все они заболели туберкулёзом, 72 из них умерли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449706" y="5186596"/>
            <a:ext cx="224853" cy="1005357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05210" cy="225815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мертность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туберкулёза в группах вакцинированных детей в окружении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бактериовыделителей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была меньше, чем среди </a:t>
            </a:r>
            <a:r>
              <a:rPr lang="ru-RU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невакцинированных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1928 году вакцина была принята Лигой Наций</a:t>
            </a:r>
          </a:p>
        </p:txBody>
      </p:sp>
    </p:spTree>
    <p:extLst>
      <p:ext uri="{BB962C8B-B14F-4D97-AF65-F5344CB8AC3E}">
        <p14:creationId xmlns:p14="http://schemas.microsoft.com/office/powerpoint/2010/main" val="27142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 середины </a:t>
            </a:r>
            <a:r>
              <a:rPr lang="ru-RU" dirty="0" smtClean="0">
                <a:solidFill>
                  <a:schemeClr val="bg1"/>
                </a:solidFill>
              </a:rPr>
              <a:t>1950-х</a:t>
            </a:r>
            <a:r>
              <a:rPr lang="ru-RU" dirty="0">
                <a:solidFill>
                  <a:schemeClr val="bg1"/>
                </a:solidFill>
              </a:rPr>
              <a:t> годов вакцинация новорождённых в городах и сельской местности стала обязательной. Вакцина БЦЖ обеспечивала определённую защиту детей перед туберкулёзом, особенно такими его формами, как милиарная и туберкулёзный менингит. До 1962 </a:t>
            </a:r>
            <a:r>
              <a:rPr lang="ru-RU" dirty="0" smtClean="0">
                <a:solidFill>
                  <a:schemeClr val="bg1"/>
                </a:solidFill>
              </a:rPr>
              <a:t>года</a:t>
            </a:r>
            <a:r>
              <a:rPr lang="ru-RU" dirty="0">
                <a:solidFill>
                  <a:schemeClr val="bg1"/>
                </a:solidFill>
              </a:rPr>
              <a:t> вакцину БЦЖ у новорождённых применяли перорально, реже использовали накожный метод. С 1962 года для вакцинации и ревакцинации применяют более эффективный внутрикожный метод введения этой вакцины. В 1985 году для вакцинации новорождённых с отягощённым постнатальным периодом предложена вакцина БЦЖ-М, которая позволяет уменьшить антигенную нагрузку вакцинируемых.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0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4" y="365760"/>
            <a:ext cx="10564768" cy="1139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F0"/>
                </a:solidFill>
              </a:rPr>
              <a:t>БЦЖ </a:t>
            </a:r>
            <a:r>
              <a:rPr lang="ru-RU" dirty="0">
                <a:solidFill>
                  <a:srgbClr val="00B0F0"/>
                </a:solidFill>
              </a:rPr>
              <a:t>представляет собой бычий тип микобактерии, </a:t>
            </a:r>
            <a:r>
              <a:rPr lang="ru-RU" dirty="0" err="1">
                <a:solidFill>
                  <a:srgbClr val="00B0F0"/>
                </a:solidFill>
              </a:rPr>
              <a:t>аттенуированный</a:t>
            </a:r>
            <a:r>
              <a:rPr lang="ru-RU" dirty="0">
                <a:solidFill>
                  <a:srgbClr val="00B0F0"/>
                </a:solidFill>
              </a:rPr>
              <a:t>  штамм, не представляющий опасности для человека.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5809" y="2953063"/>
            <a:ext cx="5186597" cy="322707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плане эффективности ни один штамм БЦЖ не обладает явными преимуществами перед другими штаммами и не существует глобального консенсуса относительно того, какой штамм БЦЖ является оптимальным для общего использования.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4" y="2834996"/>
            <a:ext cx="3987774" cy="34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359</Words>
  <Application>Microsoft Office PowerPoint</Application>
  <PresentationFormat>Произвольный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Вакцинапрофиктика туберкулёза</vt:lpstr>
      <vt:lpstr> Туберкулез (от лат. Tuberculum—бугорок) –  волнообразно протекающая хроническая инфекционная болезнь, характеризующаяся различной, но преимущественно легочной локализацией, различными клиническими проявлениями, интоксикацией и аллергизацией организма. Наряду с легочным туберкулезом возможно развитие и внелегочных форм, поскольку туберкулез способен поражать почти все органы и ткани человеческого организма.</vt:lpstr>
      <vt:lpstr>Презентация PowerPoint</vt:lpstr>
      <vt:lpstr>В 1919 году Кальмет и Герен перешли в Институт Пастера в Париже, где в 1921 году создали вакцину БЦЖ для применения на людях</vt:lpstr>
      <vt:lpstr>В 1930 году в Любеке 240 новорождённых были привиты в 10-дневном возрасте. Все они заболели туберкулёзом, 72 из них умерли</vt:lpstr>
      <vt:lpstr>Смертность от туберкулёза в группах вакцинированных детей в окружении бактериовыделителей была меньше, чем среди невакцинированных</vt:lpstr>
      <vt:lpstr>В 1928 году вакцина была принята Лигой Наций</vt:lpstr>
      <vt:lpstr>Презентация PowerPoint</vt:lpstr>
      <vt:lpstr>                                                                   БЦЖ представляет собой бычий тип микобактерии, аттенуированный  штамм, не представляющий опасности для человека.</vt:lpstr>
      <vt:lpstr>Презентация PowerPoint</vt:lpstr>
      <vt:lpstr>Презентация PowerPoint</vt:lpstr>
      <vt:lpstr>Презентация PowerPoint</vt:lpstr>
      <vt:lpstr>Можно ли отказаться от вакцинации БЦЖ?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Вакцинапр</dc:title>
  <dc:creator>User</dc:creator>
  <cp:lastModifiedBy>Федор В. Алябьев</cp:lastModifiedBy>
  <cp:revision>16</cp:revision>
  <dcterms:created xsi:type="dcterms:W3CDTF">2021-11-14T08:39:03Z</dcterms:created>
  <dcterms:modified xsi:type="dcterms:W3CDTF">2021-11-15T11:00:12Z</dcterms:modified>
</cp:coreProperties>
</file>