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7A422-C1BB-4E92-9365-72DEFB189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5C69C3-461A-4310-8EBC-6F8051024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5C41B-3017-4D6B-AF0B-372A80F0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7E9948-8675-4690-ADE2-78C7CC1F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5C4A3-28E2-4C26-BA9A-2358F7CE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3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865E1-0A7B-48C1-A240-E6984C4A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BD16DF-D386-4E76-BBA1-F3BBCA0E2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86CF50-EE24-46FD-9FF9-FC5512E0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491E5C-85AF-4DAB-9F1F-5A90E8B0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A01C5-AA5D-499B-9742-D2EDEF42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2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EF2AA4-2811-4985-9A72-097DF0DD2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99C3B2-21DD-4418-B10D-3AB27A141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DE3E3-27A8-46DD-A0BD-91ECB091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E3019-A012-415F-B632-E8DF2B3D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6E203-A39D-4507-A782-F95B6BC1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3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A47FD-97EC-4841-BAEA-8C1EA18E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60030-6705-478A-8BFC-40DD09E60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78540-9C35-4C46-9A35-B1BDC618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30104-4E5B-423E-91AF-C1B708E2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6796B-6E5A-4EBD-9073-F2C3DB99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33D37-2B96-4796-85F5-FBDAD67A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7BB21-B2BF-4428-BFD2-61FDA8205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BF10-A47C-4458-A62A-0430E5CB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98208-B31F-4C19-B9CA-43FD2364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FE96D-80D3-4F0E-BC5E-13AFC7E0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AA64-E166-4B28-9EE3-ED35EE08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ED1DA-019D-4D8C-9955-BB917DC18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8D7EC-EC7F-4B45-A344-F3C6EA9D9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310C5-83B3-4E22-B68E-585A9BCD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AF17E-24D5-4D82-95DF-11AB4366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C1969-99C0-4260-9DEC-036E57A5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8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A278-B331-4596-BC38-479B9F63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B61EB-0CE7-43E7-91B2-284C1496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6E7E69-D3BC-44A6-903B-AB1109577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0B13C6-DE21-4CDF-97A4-8236CC675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1442F4-D092-4437-8B52-2FE60A144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7C813-A70C-46DB-A1CB-AD0B1DED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DF8C32-33C3-4495-BAC4-5798338E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97BF52-A446-4A6B-9214-3F681B73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7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6FE14-3627-4C7F-9130-0048D433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8FB663-0A95-4605-B253-F1B77FCC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71FE51-77C9-4468-AAE8-500E5B70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250E5B-52BA-428F-895C-62C284B3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8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499653-93AE-4959-B681-80098CA0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9A63E0-5ED6-4E02-8CB3-EA27D580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7B9DF8-BFB1-4E73-9505-DB3A4C4B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3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DBFDD-9F12-4988-B99C-74AA7249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1C770-EC28-40F3-BBE8-1B0A9A09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485B20-AADF-43D6-AEB8-C0144D631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9B75B5-F86C-4ADE-B419-3811A9BE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8D4D10-CBB0-48D3-B8CB-6889B861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C0A68-244B-4537-A120-66EE8808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1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7A778-0BB8-405E-9539-F8BD4994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E0B8AB-BA1C-4CCB-A9C1-20F03D736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07D60F-0DFA-4C16-83BB-792FFF3FE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6DB755-58EE-444E-A662-4998E3B3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91F0B-E3F7-46CB-9924-30E36D50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07ACE7-EDCF-4AC1-87C4-50713DCD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F4F4F-02B5-47C6-9233-593879AF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1D3E1-D650-4837-86CF-019909E00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F0B39-9C6B-49BE-A83F-32C5DB85D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3A305-808F-4E4D-AE89-DBDF6EC08604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AF927-473C-484A-B3D6-CBF2BB81E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320E7-77FE-4700-BC22-128F96400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77BA-CE54-4BEF-84B1-BE5EF238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3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38DF7-71E3-4393-BCD3-BEA1E25FA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ru-RU" sz="4300">
                <a:solidFill>
                  <a:srgbClr val="FFFFFF"/>
                </a:solidFill>
              </a:rPr>
              <a:t>Физиотерапия при переломе нижней челюсти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2E1637-A030-40D8-81F6-BE25CE8EB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</a:rPr>
              <a:t>Выполнила: </a:t>
            </a:r>
          </a:p>
          <a:p>
            <a:r>
              <a:rPr lang="ru-RU" sz="1800" dirty="0">
                <a:solidFill>
                  <a:srgbClr val="000000"/>
                </a:solidFill>
              </a:rPr>
              <a:t>Земскова А.В.</a:t>
            </a:r>
          </a:p>
          <a:p>
            <a:r>
              <a:rPr lang="ru-RU" sz="1800" dirty="0">
                <a:solidFill>
                  <a:srgbClr val="000000"/>
                </a:solidFill>
              </a:rPr>
              <a:t>504 группа</a:t>
            </a:r>
          </a:p>
        </p:txBody>
      </p:sp>
    </p:spTree>
    <p:extLst>
      <p:ext uri="{BB962C8B-B14F-4D97-AF65-F5344CB8AC3E}">
        <p14:creationId xmlns:p14="http://schemas.microsoft.com/office/powerpoint/2010/main" val="296137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9E26F-56F6-4A93-B694-AA4A89D4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Переломы 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D7042A6-9A0C-400B-A1B0-528D8DE74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1682"/>
            <a:ext cx="4833258" cy="217831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998E5A1-5F9E-4171-BD9A-56470805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Переломы челюстей - нарушение целостности костной ткани под влиянием механического воздействия. Среди травм костей лицевого скелета ведущее место занимают переломы нижней челюсти (70-85%).</a:t>
            </a:r>
          </a:p>
        </p:txBody>
      </p:sp>
    </p:spTree>
    <p:extLst>
      <p:ext uri="{BB962C8B-B14F-4D97-AF65-F5344CB8AC3E}">
        <p14:creationId xmlns:p14="http://schemas.microsoft.com/office/powerpoint/2010/main" val="186375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E3A448-58B5-4470-B17B-543F740EC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0" y="214939"/>
            <a:ext cx="11107723" cy="28889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физиотерапевтическом лечении переломов большое влияние имеет применение импульсных токов, которые оказывают многогранное влияние на течение процессов консолидации отломков. Импульсные токи стимулируют микроциркуляцию, трофические процессы, </a:t>
            </a:r>
            <a:r>
              <a:rPr lang="ru-RU" dirty="0" err="1"/>
              <a:t>реиннервацию</a:t>
            </a:r>
            <a:r>
              <a:rPr lang="ru-RU" dirty="0"/>
              <a:t> в поврежденном регионе и, что наиболее важно, восстанавливают двигательную активность мышц. Однако необходимо помнить о том что применение импульсных токов оправданно только в случае наличия фиксированных отломков кости, при нефиксированных отломках их применение противопоказано. Могут быть использованы различные виды токов: флюктуирующий, синусоидально-модулированный, диадинамический. Воздействие проводят в проекции жевательной мышцы на стороне травмы.</a:t>
            </a:r>
          </a:p>
        </p:txBody>
      </p:sp>
      <p:pic>
        <p:nvPicPr>
          <p:cNvPr id="5" name="Рисунок 4" descr="Изображение выглядит как внутренний, сидит, стол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0B9F33C1-3179-4E0D-BCAD-E345C0A40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0" y="2737037"/>
            <a:ext cx="3139716" cy="33499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кровать, маленьк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B5B74C5-943A-4378-8057-98DDF137B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13" y="2504613"/>
            <a:ext cx="4414155" cy="2777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DA409-66C9-45E4-9931-1CD352D7230D}"/>
              </a:ext>
            </a:extLst>
          </p:cNvPr>
          <p:cNvSpPr txBox="1"/>
          <p:nvPr/>
        </p:nvSpPr>
        <p:spPr>
          <a:xfrm>
            <a:off x="3574681" y="2737037"/>
            <a:ext cx="2521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Флюктуирующий ток. Длительность процедуры </a:t>
            </a:r>
            <a:r>
              <a:rPr lang="ru-RU" dirty="0" err="1"/>
              <a:t>флюктуоризации</a:t>
            </a:r>
            <a:r>
              <a:rPr lang="ru-RU" dirty="0"/>
              <a:t> — 15-20 мин., на курс — 6-8 процедур ежедневно, наложение электродов экстра- или </a:t>
            </a:r>
            <a:r>
              <a:rPr lang="ru-RU" dirty="0" err="1"/>
              <a:t>интраоральное</a:t>
            </a:r>
            <a:r>
              <a:rPr lang="ru-RU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E928C-92E8-48A0-8039-FF84535D20E8}"/>
              </a:ext>
            </a:extLst>
          </p:cNvPr>
          <p:cNvSpPr txBox="1"/>
          <p:nvPr/>
        </p:nvSpPr>
        <p:spPr>
          <a:xfrm>
            <a:off x="7347467" y="5209838"/>
            <a:ext cx="4646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Синусоидально-модулированный ток. Результатом физиотерапии является, в первую очередь, активизация кровообращения. СМТ ускоряет обменные процессы в организме, способствует улучшению трофики тканей</a:t>
            </a:r>
          </a:p>
        </p:txBody>
      </p:sp>
    </p:spTree>
    <p:extLst>
      <p:ext uri="{BB962C8B-B14F-4D97-AF65-F5344CB8AC3E}">
        <p14:creationId xmlns:p14="http://schemas.microsoft.com/office/powerpoint/2010/main" val="241337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70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5E59CC-7059-4455-9789-EDFBBE8F5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7490" y="2"/>
            <a:ext cx="6185757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629ED-B4AD-49F7-B2B8-4F7605F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79" y="317239"/>
            <a:ext cx="4959843" cy="189207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F3F3F"/>
                </a:solidFill>
              </a:rPr>
              <a:t>Электростимуляция мышц лица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52D5C5-5623-4E36-AB68-EE053F3F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50" y="1032987"/>
            <a:ext cx="5246370" cy="4792027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FFFFFF"/>
                </a:solidFill>
              </a:rPr>
              <a:t>При сочетанных травмах, множественных переломах нижней челюсти наиболее эффективно применение многоканальной электростимуляции мышц, участвующих в движении нижней челюсти. Электроды накладывают на мышцы с двух сторон: жевательную, височную, переднее брюшко двубрюшной мышцы. Расположение электродов в слуховом проходе и на сосцевидном отростке позволяет восстановить иннервацию при сопутствующих </a:t>
            </a:r>
            <a:r>
              <a:rPr lang="ru-RU" sz="2200" dirty="0" err="1">
                <a:solidFill>
                  <a:srgbClr val="FFFFFF"/>
                </a:solidFill>
              </a:rPr>
              <a:t>нейропатиях</a:t>
            </a:r>
            <a:r>
              <a:rPr lang="ru-RU" sz="2200" dirty="0">
                <a:solidFill>
                  <a:srgbClr val="FFFFFF"/>
                </a:solidFill>
              </a:rPr>
              <a:t> ветвей тройничного нерва.</a:t>
            </a:r>
          </a:p>
        </p:txBody>
      </p:sp>
      <p:pic>
        <p:nvPicPr>
          <p:cNvPr id="5" name="Рисунок 4" descr="Изображение выглядит как человек, внутренний, маленький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043403D3-C74F-4287-9228-E737B7D9F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" y="2526549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123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B0D1B-5AD3-4D46-872C-45586FE2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0" y="923729"/>
            <a:ext cx="6125507" cy="94968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Магнитотерапия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Ультразвуковая терапи</a:t>
            </a:r>
            <a:r>
              <a:rPr lang="ru-RU" dirty="0">
                <a:solidFill>
                  <a:schemeClr val="bg1"/>
                </a:solidFill>
              </a:rPr>
              <a:t>я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Электрофорез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9B67E-103E-4B18-AC42-3D8FBBD4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fontAlgn="base"/>
            <a:r>
              <a:rPr lang="ru-RU" sz="2400" dirty="0">
                <a:solidFill>
                  <a:srgbClr val="000000"/>
                </a:solidFill>
              </a:rPr>
              <a:t>Эффективным в лечении переломов челюстей считается воздействие магнитным полем с целью улучшения регионального кровообращения.</a:t>
            </a:r>
          </a:p>
          <a:p>
            <a:pPr fontAlgn="base"/>
            <a:r>
              <a:rPr lang="ru-RU" sz="2400" dirty="0">
                <a:solidFill>
                  <a:srgbClr val="000000"/>
                </a:solidFill>
              </a:rPr>
              <a:t>Переломы нижней челюсти в 90% случаев сопровождаются повреждением нижнего альвеолярного нерва. При наличии данного повреждения назначают </a:t>
            </a:r>
            <a:r>
              <a:rPr lang="ru-RU" sz="2400" dirty="0" err="1">
                <a:solidFill>
                  <a:srgbClr val="000000"/>
                </a:solidFill>
              </a:rPr>
              <a:t>ультрафонофорез</a:t>
            </a:r>
            <a:r>
              <a:rPr lang="ru-RU" sz="2400" dirty="0">
                <a:solidFill>
                  <a:srgbClr val="000000"/>
                </a:solidFill>
              </a:rPr>
              <a:t> гидрокортизона, лекарственный электрофорез витаминов группы В.</a:t>
            </a:r>
          </a:p>
          <a:p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Изображение выглядит как человек, внутренний, женщина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7C3E42E1-BF77-4C77-9313-4AEAB68A8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66" y="3824612"/>
            <a:ext cx="2857500" cy="1905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втомобиль, мужчина, сидит, кот&#10;&#10;Автоматически созданное описание">
            <a:extLst>
              <a:ext uri="{FF2B5EF4-FFF2-40B4-BE49-F238E27FC236}">
                <a16:creationId xmlns:a16="http://schemas.microsoft.com/office/drawing/2014/main" id="{EEB6BC58-A4AE-486A-8A1B-480528C36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0" y="2459378"/>
            <a:ext cx="3041780" cy="239421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фотография, белый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CF84036A-15CF-4278-A256-43A933E41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800" y1="49200" x2="34800" y2="49200"/>
                        <a14:foregroundMark x1="33200" y1="47600" x2="33200" y2="47600"/>
                        <a14:foregroundMark x1="41600" y1="44800" x2="41600" y2="44800"/>
                        <a14:foregroundMark x1="44800" y1="44400" x2="44800" y2="44400"/>
                        <a14:foregroundMark x1="38400" y1="44400" x2="38400" y2="44400"/>
                        <a14:foregroundMark x1="39200" y1="45600" x2="39200" y2="45600"/>
                        <a14:foregroundMark x1="40400" y1="44800" x2="40400" y2="44800"/>
                        <a14:backgroundMark x1="60400" y1="29200" x2="60400" y2="29200"/>
                        <a14:backgroundMark x1="62000" y1="55200" x2="62000" y2="55200"/>
                        <a14:backgroundMark x1="53200" y1="45200" x2="53200" y2="4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6" y="4308061"/>
            <a:ext cx="2680847" cy="26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967"/>
            <a:ext cx="12192000" cy="549703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12192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D7168-A47F-4161-9CFF-81279ADC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5" y="448056"/>
            <a:ext cx="10003299" cy="14231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F3F3F"/>
                </a:solidFill>
              </a:rPr>
              <a:t>Ультразвуковая терапия. Электрофорез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D62C7-DFA9-4AC4-9F7A-F1CB8F8E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99" y="2112266"/>
            <a:ext cx="7578880" cy="2945574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Учитывая возможность развития рубцовых изменений в нервно-мышечном аппарате, для активации </a:t>
            </a:r>
            <a:r>
              <a:rPr lang="ru-RU" sz="2400" dirty="0" err="1">
                <a:solidFill>
                  <a:srgbClr val="FFFFFF"/>
                </a:solidFill>
              </a:rPr>
              <a:t>репаративных</a:t>
            </a:r>
            <a:r>
              <a:rPr lang="ru-RU" sz="2400" dirty="0">
                <a:solidFill>
                  <a:srgbClr val="FFFFFF"/>
                </a:solidFill>
              </a:rPr>
              <a:t> процессов применяют лекарственный электрофорез с </a:t>
            </a:r>
            <a:r>
              <a:rPr lang="ru-RU" sz="2400" dirty="0" err="1">
                <a:solidFill>
                  <a:srgbClr val="FFFFFF"/>
                </a:solidFill>
              </a:rPr>
              <a:t>лидазой</a:t>
            </a:r>
            <a:r>
              <a:rPr lang="ru-RU" sz="2400" dirty="0">
                <a:solidFill>
                  <a:srgbClr val="FFFFFF"/>
                </a:solidFill>
              </a:rPr>
              <a:t>, йодом или же </a:t>
            </a:r>
            <a:r>
              <a:rPr lang="ru-RU" sz="2400" dirty="0" err="1">
                <a:solidFill>
                  <a:srgbClr val="FFFFFF"/>
                </a:solidFill>
              </a:rPr>
              <a:t>ультрафонофорез</a:t>
            </a:r>
            <a:r>
              <a:rPr lang="ru-RU" sz="2400" dirty="0">
                <a:solidFill>
                  <a:srgbClr val="FFFFFF"/>
                </a:solidFill>
              </a:rPr>
              <a:t> с </a:t>
            </a:r>
            <a:r>
              <a:rPr lang="ru-RU" sz="2400" dirty="0" err="1">
                <a:solidFill>
                  <a:srgbClr val="FFFFFF"/>
                </a:solidFill>
              </a:rPr>
              <a:t>контрактубексом</a:t>
            </a:r>
            <a:r>
              <a:rPr lang="ru-RU" sz="2400" dirty="0">
                <a:solidFill>
                  <a:srgbClr val="FFFFFF"/>
                </a:solidFill>
              </a:rPr>
              <a:t> или </a:t>
            </a:r>
            <a:r>
              <a:rPr lang="ru-RU" sz="2400" dirty="0" err="1">
                <a:solidFill>
                  <a:srgbClr val="FFFFFF"/>
                </a:solidFill>
              </a:rPr>
              <a:t>лидазой</a:t>
            </a:r>
            <a:r>
              <a:rPr lang="ru-RU" sz="2400" dirty="0">
                <a:solidFill>
                  <a:srgbClr val="FFFFFF"/>
                </a:solidFill>
              </a:rPr>
              <a:t>, также эффективно применение </a:t>
            </a:r>
            <a:r>
              <a:rPr lang="ru-RU" sz="2400" dirty="0" err="1">
                <a:solidFill>
                  <a:srgbClr val="FFFFFF"/>
                </a:solidFill>
              </a:rPr>
              <a:t>диадинамотерапии</a:t>
            </a:r>
            <a:r>
              <a:rPr lang="ru-RU" sz="2400" dirty="0">
                <a:solidFill>
                  <a:srgbClr val="FFFFFF"/>
                </a:solidFill>
              </a:rPr>
              <a:t> с использованием тока модулированного длинным периодом.</a:t>
            </a:r>
          </a:p>
        </p:txBody>
      </p:sp>
      <p:pic>
        <p:nvPicPr>
          <p:cNvPr id="5" name="Рисунок 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18C5FD2-3035-4C3A-9D83-ED7849AB4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8" b="92007" l="4604" r="93811">
                        <a14:foregroundMark x1="4679" y1="19413" x2="15396" y2="44209"/>
                        <a14:foregroundMark x1="15396" y1="44209" x2="40075" y2="71452"/>
                        <a14:foregroundMark x1="40075" y1="71452" x2="44302" y2="86786"/>
                        <a14:foregroundMark x1="48528" y1="21207" x2="12302" y2="14356"/>
                        <a14:foregroundMark x1="12302" y1="14356" x2="3170" y2="30179"/>
                        <a14:foregroundMark x1="3170" y1="30179" x2="1585" y2="57259"/>
                        <a14:foregroundMark x1="1585" y1="57259" x2="4453" y2="82545"/>
                        <a14:foregroundMark x1="4453" y1="82545" x2="41585" y2="92007"/>
                        <a14:foregroundMark x1="41585" y1="92007" x2="48075" y2="69005"/>
                        <a14:foregroundMark x1="48075" y1="69005" x2="49585" y2="18597"/>
                        <a14:foregroundMark x1="18415" y1="32953" x2="31698" y2="40131"/>
                        <a14:foregroundMark x1="31698" y1="40131" x2="43774" y2="34095"/>
                        <a14:foregroundMark x1="43774" y1="34095" x2="30566" y2="26754"/>
                        <a14:foregroundMark x1="30566" y1="26754" x2="38642" y2="48450"/>
                        <a14:foregroundMark x1="38642" y1="48450" x2="32000" y2="49592"/>
                        <a14:foregroundMark x1="33962" y1="16313" x2="47774" y2="18597"/>
                        <a14:foregroundMark x1="48755" y1="17781" x2="48755" y2="17781"/>
                        <a14:foregroundMark x1="13358" y1="65742" x2="40604" y2="73409"/>
                        <a14:foregroundMark x1="40604" y1="73409" x2="41509" y2="73246"/>
                        <a14:foregroundMark x1="79698" y1="25938" x2="92604" y2="27732"/>
                        <a14:foregroundMark x1="92604" y1="27732" x2="93811" y2="83197"/>
                        <a14:foregroundMark x1="93811" y1="83197" x2="90792" y2="90701"/>
                        <a14:foregroundMark x1="53811" y1="27243" x2="53811" y2="27243"/>
                        <a14:foregroundMark x1="54038" y1="26917" x2="54038" y2="26917"/>
                        <a14:foregroundMark x1="53434" y1="26917" x2="53434" y2="26917"/>
                        <a14:backgroundMark x1="52226" y1="64437" x2="52226" y2="64437"/>
                        <a14:backgroundMark x1="51774" y1="55302" x2="51774" y2="55302"/>
                        <a14:backgroundMark x1="51774" y1="46166" x2="51774" y2="46166"/>
                        <a14:backgroundMark x1="51774" y1="36542" x2="51774" y2="36542"/>
                        <a14:backgroundMark x1="51774" y1="29038" x2="51774" y2="29038"/>
                        <a14:backgroundMark x1="51547" y1="32137" x2="51547" y2="32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828"/>
            <a:ext cx="4150423" cy="19201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753DD4-C2F7-410C-96C9-D0F32DF73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750" r="95750">
                        <a14:foregroundMark x1="90500" y1="33000" x2="95500" y2="47000"/>
                        <a14:foregroundMark x1="95500" y1="47000" x2="93250" y2="56500"/>
                        <a14:foregroundMark x1="95750" y1="44000" x2="94000" y2="31750"/>
                        <a14:foregroundMark x1="9750" y1="34750" x2="1100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83" y="3984495"/>
            <a:ext cx="3810000" cy="3810000"/>
          </a:xfrm>
          <a:prstGeom prst="rect">
            <a:avLst/>
          </a:prstGeom>
        </p:spPr>
      </p:pic>
      <p:pic>
        <p:nvPicPr>
          <p:cNvPr id="15" name="Рисунок 14" descr="Добавить">
            <a:extLst>
              <a:ext uri="{FF2B5EF4-FFF2-40B4-BE49-F238E27FC236}">
                <a16:creationId xmlns:a16="http://schemas.microsoft.com/office/drawing/2014/main" id="{218B5878-01CD-442C-BC3B-9BAD60CF5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8123" y="5497033"/>
            <a:ext cx="671129" cy="6711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нутренний, стол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2CEBCE1D-8FD3-4F79-847E-4E498DC4CD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8318" r="9266" b="6533"/>
          <a:stretch/>
        </p:blipFill>
        <p:spPr>
          <a:xfrm>
            <a:off x="8041579" y="2427769"/>
            <a:ext cx="4068939" cy="260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0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93FF3-028C-454C-B84F-C323C0AC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Массаж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60C7C-3023-4915-855A-968A9DD8F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3200"/>
              <a:t>Массаж лица, шеи, воротниковой области улучшает кровообращение и способствует восстановлению функциональной активности мышц.</a:t>
            </a:r>
            <a:endParaRPr lang="ru-RU" sz="3200" dirty="0"/>
          </a:p>
        </p:txBody>
      </p:sp>
      <p:pic>
        <p:nvPicPr>
          <p:cNvPr id="5" name="Рисунок 4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0814DEE-1632-4E6D-8FBF-13B1F58C5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2343" b="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3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349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Физиотерапия при переломе нижней челюсти</vt:lpstr>
      <vt:lpstr>Переломы </vt:lpstr>
      <vt:lpstr>Презентация PowerPoint</vt:lpstr>
      <vt:lpstr>Электростимуляция мышц лица</vt:lpstr>
      <vt:lpstr>Магнитотерапия Ультразвуковая терапия Электрофорез</vt:lpstr>
      <vt:lpstr>Ультразвуковая терапия. Электрофорез</vt:lpstr>
      <vt:lpstr>Массаж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Физиотерапия при переломе нижней челюсти</dc:title>
  <dc:creator>Valeriy Zemskov</dc:creator>
  <cp:lastModifiedBy>Valeriy Zemskov</cp:lastModifiedBy>
  <cp:revision>4</cp:revision>
  <dcterms:created xsi:type="dcterms:W3CDTF">2020-04-03T10:20:21Z</dcterms:created>
  <dcterms:modified xsi:type="dcterms:W3CDTF">2020-04-03T10:53:36Z</dcterms:modified>
</cp:coreProperties>
</file>