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2"/>
  </p:notesMasterIdLst>
  <p:sldIdLst>
    <p:sldId id="256" r:id="rId2"/>
    <p:sldId id="257" r:id="rId3"/>
    <p:sldId id="277" r:id="rId4"/>
    <p:sldId id="278" r:id="rId5"/>
    <p:sldId id="294" r:id="rId6"/>
    <p:sldId id="297" r:id="rId7"/>
    <p:sldId id="295" r:id="rId8"/>
    <p:sldId id="298" r:id="rId9"/>
    <p:sldId id="283" r:id="rId10"/>
    <p:sldId id="29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5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85213" autoAdjust="0"/>
  </p:normalViewPr>
  <p:slideViewPr>
    <p:cSldViewPr snapToGrid="0">
      <p:cViewPr varScale="1">
        <p:scale>
          <a:sx n="78" d="100"/>
          <a:sy n="78" d="100"/>
        </p:scale>
        <p:origin x="86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D969C-E739-4CE8-90B4-49943722132E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44EE3-EBDB-4928-9F18-290BD82712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086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Цвет</a:t>
            </a:r>
            <a:r>
              <a:rPr lang="ru-RU" baseline="0" dirty="0"/>
              <a:t> шрифта изменить на черный (нечитабельно), размер заголовка увеличить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44EE3-EBDB-4928-9F18-290BD82712B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46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44EE3-EBDB-4928-9F18-290BD82712B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020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44EE3-EBDB-4928-9F18-290BD82712B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862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44EE3-EBDB-4928-9F18-290BD82712B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660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44EE3-EBDB-4928-9F18-290BD82712B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031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44EE3-EBDB-4928-9F18-290BD82712B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010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44EE3-EBDB-4928-9F18-290BD82712B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402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См. слайд 5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44EE3-EBDB-4928-9F18-290BD82712B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484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44EE3-EBDB-4928-9F18-290BD82712B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31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66C-04C8-4116-A9D3-1739100C63B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FB8A-221F-4666-80C5-711C6709D5F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68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66C-04C8-4116-A9D3-1739100C63B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FB8A-221F-4666-80C5-711C6709D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2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66C-04C8-4116-A9D3-1739100C63B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FB8A-221F-4666-80C5-711C6709D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820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66C-04C8-4116-A9D3-1739100C63B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FB8A-221F-4666-80C5-711C6709D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59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66C-04C8-4116-A9D3-1739100C63B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FB8A-221F-4666-80C5-711C6709D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06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66C-04C8-4116-A9D3-1739100C63B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FB8A-221F-4666-80C5-711C6709D5F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91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66C-04C8-4116-A9D3-1739100C63B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FB8A-221F-4666-80C5-711C6709D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02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66C-04C8-4116-A9D3-1739100C63B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FB8A-221F-4666-80C5-711C6709D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43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66C-04C8-4116-A9D3-1739100C63B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FB8A-221F-4666-80C5-711C6709D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22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66C-04C8-4116-A9D3-1739100C63B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FB8A-221F-4666-80C5-711C6709D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3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180766C-04C8-4116-A9D3-1739100C63B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3FFB8A-221F-4666-80C5-711C6709D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65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66C-04C8-4116-A9D3-1739100C63B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FB8A-221F-4666-80C5-711C6709D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94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180766C-04C8-4116-A9D3-1739100C63B5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93FFB8A-221F-4666-80C5-711C6709D5F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62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8FBF897-5B71-4D53-8768-15F778FEA89A}"/>
              </a:ext>
            </a:extLst>
          </p:cNvPr>
          <p:cNvSpPr/>
          <p:nvPr/>
        </p:nvSpPr>
        <p:spPr>
          <a:xfrm>
            <a:off x="1347019" y="2393069"/>
            <a:ext cx="9665110" cy="17266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8BF0CF-3FF3-48BB-97D9-A4563C5FC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019" y="2393069"/>
            <a:ext cx="9379975" cy="164630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Влияние качества выполнения стандартных </a:t>
            </a:r>
            <a:r>
              <a:rPr lang="ru-RU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маммографических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укладок на диагностический процесс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1E3D1C-1423-420B-97FA-794D23454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99839" y="4417982"/>
            <a:ext cx="4515180" cy="152070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Выполнила: врач-ординатор </a:t>
            </a:r>
          </a:p>
          <a:p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1-го ГО</a:t>
            </a:r>
            <a:r>
              <a:rPr lang="az-Cyrl-AZ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д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а  кафедры лучевой диагностики ИПО</a:t>
            </a:r>
          </a:p>
          <a:p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Багдасарян А.А.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E7C8CF7-DA5F-44F6-AC5C-7CC1CA59B6B0}"/>
              </a:ext>
            </a:extLst>
          </p:cNvPr>
          <p:cNvSpPr/>
          <p:nvPr/>
        </p:nvSpPr>
        <p:spPr>
          <a:xfrm>
            <a:off x="402413" y="234065"/>
            <a:ext cx="11494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</a:t>
            </a:r>
            <a:b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Кафедра лучевой диагностики ИПО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EE2D24B-232A-41FB-8F1E-5F554FB20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935" y="4417982"/>
            <a:ext cx="6477904" cy="104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4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20D39-9E71-4C9A-B4F6-485610146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87764"/>
            <a:ext cx="10058400" cy="1450757"/>
          </a:xfrm>
        </p:spPr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Вывод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EC47E9-1070-499F-9BB7-845AB51D6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74" y="1953113"/>
            <a:ext cx="11115412" cy="425104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Диагностический процесс рентгеновского обследования молочных желез напрямую зависит от качества выполняемых рентгенолаборантом </a:t>
            </a:r>
            <a:r>
              <a:rPr lang="ru-RU" sz="2400" dirty="0" err="1">
                <a:solidFill>
                  <a:schemeClr val="tx1"/>
                </a:solidFill>
              </a:rPr>
              <a:t>маммограмм</a:t>
            </a:r>
            <a:r>
              <a:rPr lang="ru-RU" sz="2400" dirty="0">
                <a:solidFill>
                  <a:schemeClr val="tx1"/>
                </a:solidFill>
              </a:rPr>
              <a:t>. Ответственность за качество рентгенограмм молочных желез лежит на рентгенолаборанте, который проводит исследование.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При несоблюдении критериев методологии обзорной маммографии увеличивается количество повторных лучевых исследований молочных желез, число ложноотрицательных результатов и как следствие несвоевременно поставленных диагнозов, в том числе и рака молочной железы.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Рентгенолаборанты, задействованные как в скрининговом, так и диагностическом обследовании молочных желез, должны иметь достаточную квалификацию и опыт проведения качественного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217144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EEEA2B2-D4D0-4887-B2B1-226940DD8BF3}"/>
              </a:ext>
            </a:extLst>
          </p:cNvPr>
          <p:cNvSpPr/>
          <p:nvPr/>
        </p:nvSpPr>
        <p:spPr>
          <a:xfrm>
            <a:off x="1208641" y="4632290"/>
            <a:ext cx="10070633" cy="13445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7ED383-BAF5-4C50-92CF-19E509A3A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343" y="1078523"/>
            <a:ext cx="7121442" cy="70924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Актуальность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754FD1-1443-4FAB-AC7B-CEB3C8036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939" y="1289538"/>
            <a:ext cx="10362035" cy="4687347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Диагностика рака молочной железы (РМЖ) на доклинических стадиях, когда отсутствуют клинические проявления патологического процесса и размер опухолевого узла не превышает 1х1 см , остается первостепенной задачей современной лучевой маммологии.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Несмотря на технический прогресс, появление новых методов и методик, в значительной степени расширивших потенциал лучевой диагностики, рентгеновская маммография остается «золотым стандартом» скринингового обследования молочных желез.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Квалификация медицинского персонала напрямую влияет на                  результативность лучевого обследования молочных желез</a:t>
            </a:r>
          </a:p>
        </p:txBody>
      </p:sp>
    </p:spTree>
    <p:extLst>
      <p:ext uri="{BB962C8B-B14F-4D97-AF65-F5344CB8AC3E}">
        <p14:creationId xmlns:p14="http://schemas.microsoft.com/office/powerpoint/2010/main" val="2114010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20D39-9E71-4C9A-B4F6-485610146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627" y="620616"/>
            <a:ext cx="10740759" cy="1512984"/>
          </a:xfrm>
        </p:spPr>
        <p:txBody>
          <a:bodyPr>
            <a:normAutofit/>
          </a:bodyPr>
          <a:lstStyle/>
          <a:p>
            <a:r>
              <a:rPr lang="ru-RU" alt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b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EC47E9-1070-499F-9BB7-845AB51D6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94895"/>
            <a:ext cx="10058400" cy="4224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Цель: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Оценить влияние соблюдения рентгенолаборантом методологических аспектов проведения </a:t>
            </a:r>
            <a:r>
              <a:rPr lang="ru-RU" sz="2800" dirty="0" err="1">
                <a:solidFill>
                  <a:schemeClr val="tx1"/>
                </a:solidFill>
              </a:rPr>
              <a:t>мамографии</a:t>
            </a:r>
            <a:r>
              <a:rPr lang="ru-RU" sz="2800" dirty="0">
                <a:solidFill>
                  <a:schemeClr val="tx1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Определить основные трудности при выполнении стандартного </a:t>
            </a:r>
            <a:r>
              <a:rPr lang="ru-RU" sz="2800" dirty="0" err="1">
                <a:solidFill>
                  <a:schemeClr val="tx1"/>
                </a:solidFill>
              </a:rPr>
              <a:t>маммографического</a:t>
            </a:r>
            <a:r>
              <a:rPr lang="ru-RU" sz="2800" dirty="0">
                <a:solidFill>
                  <a:schemeClr val="tx1"/>
                </a:solidFill>
              </a:rPr>
              <a:t> исследования, ведущие к увеличению дозовой нагрузки на пациенток и диагностическим ошибкам</a:t>
            </a:r>
          </a:p>
        </p:txBody>
      </p:sp>
    </p:spTree>
    <p:extLst>
      <p:ext uri="{BB962C8B-B14F-4D97-AF65-F5344CB8AC3E}">
        <p14:creationId xmlns:p14="http://schemas.microsoft.com/office/powerpoint/2010/main" val="223976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20D39-9E71-4C9A-B4F6-485610146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589" y="462224"/>
            <a:ext cx="11210611" cy="182869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Материалы и методы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EC47E9-1070-499F-9BB7-845AB51D6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54" y="1815589"/>
            <a:ext cx="10479091" cy="534888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Проанализировано качество 1100 обзорных </a:t>
            </a:r>
            <a:r>
              <a:rPr lang="ru-RU" sz="2400" dirty="0" err="1">
                <a:solidFill>
                  <a:schemeClr val="tx1"/>
                </a:solidFill>
              </a:rPr>
              <a:t>маммограмм</a:t>
            </a:r>
            <a:r>
              <a:rPr lang="ru-RU" sz="2400" dirty="0">
                <a:solidFill>
                  <a:schemeClr val="tx1"/>
                </a:solidFill>
              </a:rPr>
              <a:t> пациенток в возрастной группе от 39 до 80 лет, не имеющих внешних признаков патологического процесса, выполненных в разных лечебно-профилактических учреждениях РФ.  </a:t>
            </a:r>
            <a:r>
              <a:rPr lang="ru-RU" sz="2400" dirty="0" err="1">
                <a:solidFill>
                  <a:schemeClr val="tx1"/>
                </a:solidFill>
              </a:rPr>
              <a:t>Маммограммы</a:t>
            </a:r>
            <a:r>
              <a:rPr lang="ru-RU" sz="2400" dirty="0">
                <a:solidFill>
                  <a:schemeClr val="tx1"/>
                </a:solidFill>
              </a:rPr>
              <a:t> были выполнены как на аналоговых (некоторые с оцифровкой изображения), так и на цифровых маммографах.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Использовались следующие критерии оценки качества </a:t>
            </a:r>
            <a:r>
              <a:rPr lang="ru-RU" sz="2400" dirty="0" err="1">
                <a:solidFill>
                  <a:schemeClr val="tx1"/>
                </a:solidFill>
              </a:rPr>
              <a:t>маммограмм</a:t>
            </a:r>
            <a:r>
              <a:rPr lang="ru-RU" sz="2400" dirty="0">
                <a:solidFill>
                  <a:schemeClr val="tx1"/>
                </a:solidFill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Маркировка;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Контрастность;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Четкость;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Артефакты;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Симметричность;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полнота визуализации ткани органа</a:t>
            </a:r>
          </a:p>
        </p:txBody>
      </p:sp>
    </p:spTree>
    <p:extLst>
      <p:ext uri="{BB962C8B-B14F-4D97-AF65-F5344CB8AC3E}">
        <p14:creationId xmlns:p14="http://schemas.microsoft.com/office/powerpoint/2010/main" val="180870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20D39-9E71-4C9A-B4F6-485610146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589" y="462224"/>
            <a:ext cx="11210611" cy="182869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Результаты и их обсуждение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EC47E9-1070-499F-9BB7-845AB51D6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54" y="1815589"/>
            <a:ext cx="10479091" cy="534888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При анализе 1100 </a:t>
            </a:r>
            <a:r>
              <a:rPr lang="ru-RU" sz="2400" dirty="0" err="1">
                <a:solidFill>
                  <a:schemeClr val="tx1"/>
                </a:solidFill>
              </a:rPr>
              <a:t>маммографических</a:t>
            </a:r>
            <a:r>
              <a:rPr lang="ru-RU" sz="2400" dirty="0">
                <a:solidFill>
                  <a:schemeClr val="tx1"/>
                </a:solidFill>
              </a:rPr>
              <a:t> исследований 521 (47,3 %) было выполнено на аналоговых аппаратах (76 (14,6 %) из них с оцифровкой изображения); 579 (52,7 %) обследований были проведены на цифровых </a:t>
            </a:r>
            <a:r>
              <a:rPr lang="ru-RU" sz="2400" dirty="0" err="1">
                <a:solidFill>
                  <a:schemeClr val="tx1"/>
                </a:solidFill>
              </a:rPr>
              <a:t>маммографических</a:t>
            </a:r>
            <a:r>
              <a:rPr lang="ru-RU" sz="2400" dirty="0">
                <a:solidFill>
                  <a:schemeClr val="tx1"/>
                </a:solidFill>
              </a:rPr>
              <a:t> системах.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В 401 (36,5 %) случае данные цифровой маммографии были записаны на внешний носитель (CD или DVD), в остальных 178 (44,3 %) наблюдениях цифровые </a:t>
            </a:r>
            <a:r>
              <a:rPr lang="ru-RU" sz="2400" dirty="0" err="1">
                <a:solidFill>
                  <a:schemeClr val="tx1"/>
                </a:solidFill>
              </a:rPr>
              <a:t>маммограммы</a:t>
            </a:r>
            <a:r>
              <a:rPr lang="ru-RU" sz="2400" dirty="0">
                <a:solidFill>
                  <a:schemeClr val="tx1"/>
                </a:solidFill>
              </a:rPr>
              <a:t> были предоставлены на пленке (сухая печать). Следует напомнить, что при переносе цифрового изображения на пленку не только снижается качество визуализации органа (в том числе мелких структур типа </a:t>
            </a:r>
            <a:r>
              <a:rPr lang="ru-RU" sz="2400" dirty="0" err="1">
                <a:solidFill>
                  <a:schemeClr val="tx1"/>
                </a:solidFill>
              </a:rPr>
              <a:t>микрокальцинатов</a:t>
            </a:r>
            <a:r>
              <a:rPr lang="ru-RU" sz="2400" dirty="0">
                <a:solidFill>
                  <a:schemeClr val="tx1"/>
                </a:solidFill>
              </a:rPr>
              <a:t>), но и врач-рентгенолог лишается возможности использования всех функций обработки изображения (увеличение, инверсия, </a:t>
            </a:r>
            <a:r>
              <a:rPr lang="ru-RU" sz="2400" dirty="0" err="1">
                <a:solidFill>
                  <a:schemeClr val="tx1"/>
                </a:solidFill>
              </a:rPr>
              <a:t>посекторный</a:t>
            </a:r>
            <a:r>
              <a:rPr lang="ru-RU" sz="2400" dirty="0">
                <a:solidFill>
                  <a:schemeClr val="tx1"/>
                </a:solidFill>
              </a:rPr>
              <a:t> просмотр, применение различных фильтров и т. д.). </a:t>
            </a:r>
          </a:p>
        </p:txBody>
      </p:sp>
    </p:spTree>
    <p:extLst>
      <p:ext uri="{BB962C8B-B14F-4D97-AF65-F5344CB8AC3E}">
        <p14:creationId xmlns:p14="http://schemas.microsoft.com/office/powerpoint/2010/main" val="190760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153A12-31EF-49C3-B12E-E6109AB91FC8}"/>
              </a:ext>
            </a:extLst>
          </p:cNvPr>
          <p:cNvSpPr txBox="1">
            <a:spLocks/>
          </p:cNvSpPr>
          <p:nvPr/>
        </p:nvSpPr>
        <p:spPr>
          <a:xfrm>
            <a:off x="314632" y="147266"/>
            <a:ext cx="11562735" cy="730966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ru-RU" sz="2400" dirty="0">
                <a:solidFill>
                  <a:schemeClr val="tx1"/>
                </a:solidFill>
              </a:rPr>
              <a:t>Для оценки качества выполненного </a:t>
            </a:r>
            <a:r>
              <a:rPr lang="ru-RU" sz="2400" dirty="0" err="1">
                <a:solidFill>
                  <a:schemeClr val="tx1"/>
                </a:solidFill>
              </a:rPr>
              <a:t>маммографического</a:t>
            </a:r>
            <a:r>
              <a:rPr lang="ru-RU" sz="2400" dirty="0">
                <a:solidFill>
                  <a:schemeClr val="tx1"/>
                </a:solidFill>
              </a:rPr>
              <a:t> исследования использовались критерии, представленные в таблице: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944B585-71DF-44BF-95D9-612D2A120D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378868"/>
              </p:ext>
            </p:extLst>
          </p:nvPr>
        </p:nvGraphicFramePr>
        <p:xfrm>
          <a:off x="324465" y="861730"/>
          <a:ext cx="11749548" cy="551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4942">
                  <a:extLst>
                    <a:ext uri="{9D8B030D-6E8A-4147-A177-3AD203B41FA5}">
                      <a16:colId xmlns:a16="http://schemas.microsoft.com/office/drawing/2014/main" val="1255332767"/>
                    </a:ext>
                  </a:extLst>
                </a:gridCol>
                <a:gridCol w="9694606">
                  <a:extLst>
                    <a:ext uri="{9D8B030D-6E8A-4147-A177-3AD203B41FA5}">
                      <a16:colId xmlns:a16="http://schemas.microsoft.com/office/drawing/2014/main" val="1940870545"/>
                    </a:ext>
                  </a:extLst>
                </a:gridCol>
              </a:tblGrid>
              <a:tr h="38196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Критерии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Разъяснение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42907"/>
                  </a:ext>
                </a:extLst>
              </a:tr>
              <a:tr h="675775"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Количество проекций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Обзорная маммография выполняется в 2 стандартных проекциях: прямой (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</a:rPr>
                        <a:t>краниокаудальной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) и косой (медиолатеральной)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276877"/>
                  </a:ext>
                </a:extLst>
              </a:tr>
              <a:tr h="969590"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Маркировка снимка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ФИО, дата рождения, идентификационный номер пациентки, дата проведенного исследования, сторона, проекция: для прямой (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</a:rPr>
                        <a:t>краниокаудальной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) проекции снаружи; для косой (медиолатеральной) проекции сверху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540056"/>
                  </a:ext>
                </a:extLst>
              </a:tr>
              <a:tr h="1263405"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Выведение всех анатомических структур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Сосок, кожа, подкожно-жировая клетчатка, паренхима железы,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</a:rPr>
                        <a:t>ретромаммарное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 пространство: для прямой (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</a:rPr>
                        <a:t>краниокаудальной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) проекции визуализация края большой грудной мышцы; для косой (медиолатеральной) проекции визуализация большой грудной мышцы до уровня соска, подмышечной области и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</a:rPr>
                        <a:t>инфрамаммарной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 складки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727625"/>
                  </a:ext>
                </a:extLst>
              </a:tr>
              <a:tr h="690316"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Отсутствие артефактов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Кожные складки, тени других органов и предметов (нос, ухо, подбородок, рентгенозащитный воротник, дезодорант и т. д.), двигательные артефакты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169902"/>
                  </a:ext>
                </a:extLst>
              </a:tr>
              <a:tr h="675775"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Корректная экспозиция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Оптическая плотность 0,4–2,5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83630"/>
                  </a:ext>
                </a:extLst>
              </a:tr>
              <a:tr h="675775"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Симметричность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На экране просмотровых мониторов или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</a:rPr>
                        <a:t>негатоскопе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 правая и левая молочные железы должны иметь зеркальное отображение друг друга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23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733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5E7FD3-79F2-481B-9892-A59521069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7471" y="2061395"/>
            <a:ext cx="7032529" cy="351123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20D39-9E71-4C9A-B4F6-485610146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589" y="462224"/>
            <a:ext cx="11210611" cy="182869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Результаты и их обсуждение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EC47E9-1070-499F-9BB7-845AB51D6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990" y="2061395"/>
            <a:ext cx="5001106" cy="534888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В 212 (19,3 %) наблюдениях </a:t>
            </a:r>
            <a:r>
              <a:rPr lang="ru-RU" sz="2400" dirty="0" err="1">
                <a:solidFill>
                  <a:schemeClr val="tx1"/>
                </a:solidFill>
              </a:rPr>
              <a:t>маммограммы</a:t>
            </a:r>
            <a:r>
              <a:rPr lang="ru-RU" sz="2400" dirty="0">
                <a:solidFill>
                  <a:schemeClr val="tx1"/>
                </a:solidFill>
              </a:rPr>
              <a:t> были выполнены качественно и не требовали ни повторного проведения, ни назначения дополнительных проекций.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Распределение выявленных технических ошибок (одной или сочетания) в 888 (80,7 %) из анализируемых 1100 </a:t>
            </a:r>
            <a:r>
              <a:rPr lang="ru-RU" sz="2400" dirty="0" err="1">
                <a:solidFill>
                  <a:schemeClr val="tx1"/>
                </a:solidFill>
              </a:rPr>
              <a:t>маммографических</a:t>
            </a:r>
            <a:r>
              <a:rPr lang="ru-RU" sz="2400" dirty="0">
                <a:solidFill>
                  <a:schemeClr val="tx1"/>
                </a:solidFill>
              </a:rPr>
              <a:t> обследований выглядело следующим образом:</a:t>
            </a:r>
          </a:p>
        </p:txBody>
      </p:sp>
    </p:spTree>
    <p:extLst>
      <p:ext uri="{BB962C8B-B14F-4D97-AF65-F5344CB8AC3E}">
        <p14:creationId xmlns:p14="http://schemas.microsoft.com/office/powerpoint/2010/main" val="1562601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20D39-9E71-4C9A-B4F6-485610146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589" y="462224"/>
            <a:ext cx="11210611" cy="182869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Результаты и их обсуждение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EC47E9-1070-499F-9BB7-845AB51D6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54" y="1815589"/>
            <a:ext cx="10479091" cy="534888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При анализе 1100 </a:t>
            </a:r>
            <a:r>
              <a:rPr lang="ru-RU" sz="2400" dirty="0" err="1">
                <a:solidFill>
                  <a:schemeClr val="tx1"/>
                </a:solidFill>
              </a:rPr>
              <a:t>маммографических</a:t>
            </a:r>
            <a:r>
              <a:rPr lang="ru-RU" sz="2400" dirty="0">
                <a:solidFill>
                  <a:schemeClr val="tx1"/>
                </a:solidFill>
              </a:rPr>
              <a:t> исследований 521 (47,3 %) было выполнено на аналоговых аппаратах (76 (14,6 %) из них с оцифровкой изображения); 579 (52,7 %) обследований были проведены на цифровых </a:t>
            </a:r>
            <a:r>
              <a:rPr lang="ru-RU" sz="2400" dirty="0" err="1">
                <a:solidFill>
                  <a:schemeClr val="tx1"/>
                </a:solidFill>
              </a:rPr>
              <a:t>маммографических</a:t>
            </a:r>
            <a:r>
              <a:rPr lang="ru-RU" sz="2400" dirty="0">
                <a:solidFill>
                  <a:schemeClr val="tx1"/>
                </a:solidFill>
              </a:rPr>
              <a:t> системах.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В 401 (36,5 %) случае данные цифровой маммографии были записаны на внешний носитель (CD или DVD), в остальных 178 (44,3 %) наблюдениях цифровые </a:t>
            </a:r>
            <a:r>
              <a:rPr lang="ru-RU" sz="2400" dirty="0" err="1">
                <a:solidFill>
                  <a:schemeClr val="tx1"/>
                </a:solidFill>
              </a:rPr>
              <a:t>маммограммы</a:t>
            </a:r>
            <a:r>
              <a:rPr lang="ru-RU" sz="2400" dirty="0">
                <a:solidFill>
                  <a:schemeClr val="tx1"/>
                </a:solidFill>
              </a:rPr>
              <a:t> были предоставлены на пленке (сухая печать). Следует напомнить, что при переносе цифрового изображения на пленку не только снижается качество визуализации органа (в том числе мелких структур типа </a:t>
            </a:r>
            <a:r>
              <a:rPr lang="ru-RU" sz="2400" dirty="0" err="1">
                <a:solidFill>
                  <a:schemeClr val="tx1"/>
                </a:solidFill>
              </a:rPr>
              <a:t>микрокальцинатов</a:t>
            </a:r>
            <a:r>
              <a:rPr lang="ru-RU" sz="2400" dirty="0">
                <a:solidFill>
                  <a:schemeClr val="tx1"/>
                </a:solidFill>
              </a:rPr>
              <a:t>), но и врач-рентгенолог лишается возможности использования всех функций обработки изображения (увеличение, инверсия, </a:t>
            </a:r>
            <a:r>
              <a:rPr lang="ru-RU" sz="2400" dirty="0" err="1">
                <a:solidFill>
                  <a:schemeClr val="tx1"/>
                </a:solidFill>
              </a:rPr>
              <a:t>посекторный</a:t>
            </a:r>
            <a:r>
              <a:rPr lang="ru-RU" sz="2400" dirty="0">
                <a:solidFill>
                  <a:schemeClr val="tx1"/>
                </a:solidFill>
              </a:rPr>
              <a:t> просмотр, применение различных фильтров и т. д.). </a:t>
            </a:r>
          </a:p>
        </p:txBody>
      </p:sp>
    </p:spTree>
    <p:extLst>
      <p:ext uri="{BB962C8B-B14F-4D97-AF65-F5344CB8AC3E}">
        <p14:creationId xmlns:p14="http://schemas.microsoft.com/office/powerpoint/2010/main" val="2783995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D1CEB6-70EC-4051-B57E-7860DD239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513" y="191324"/>
            <a:ext cx="10051757" cy="1450757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808080"/>
                </a:highlight>
              </a:rPr>
              <a:t>Обзорные </a:t>
            </a:r>
            <a:r>
              <a:rPr lang="ru-RU" sz="3600" b="1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808080"/>
                </a:highlight>
              </a:rPr>
              <a:t>маммограммы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808080"/>
                </a:highlight>
              </a:rPr>
              <a:t> правой молочной железы</a:t>
            </a:r>
            <a:endParaRPr lang="ru-RU" sz="3600" dirty="0">
              <a:solidFill>
                <a:schemeClr val="tx1"/>
              </a:solidFill>
              <a:highlight>
                <a:srgbClr val="808080"/>
              </a:highlight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85CA1FA-3CF6-4E47-B50F-49BE3D2C3600}"/>
              </a:ext>
            </a:extLst>
          </p:cNvPr>
          <p:cNvSpPr/>
          <p:nvPr/>
        </p:nvSpPr>
        <p:spPr>
          <a:xfrm>
            <a:off x="352336" y="4469623"/>
            <a:ext cx="114873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Женщирна</a:t>
            </a:r>
            <a:r>
              <a:rPr lang="ru-RU" sz="2400" b="1" dirty="0"/>
              <a:t>, 16 лет.</a:t>
            </a:r>
          </a:p>
          <a:p>
            <a:r>
              <a:rPr lang="ru-RU" sz="2400" b="1" dirty="0"/>
              <a:t>а, б </a:t>
            </a:r>
            <a:r>
              <a:rPr lang="ru-RU" sz="2400" dirty="0"/>
              <a:t>– </a:t>
            </a:r>
            <a:r>
              <a:rPr lang="ru-RU" sz="2400" dirty="0" err="1"/>
              <a:t>маммограммы</a:t>
            </a:r>
            <a:r>
              <a:rPr lang="ru-RU" sz="2400" dirty="0"/>
              <a:t> в прямой и косой проекциях с несоблюдением правил укладки; </a:t>
            </a:r>
            <a:r>
              <a:rPr lang="ru-RU" sz="2400" b="1" dirty="0"/>
              <a:t>в, г </a:t>
            </a:r>
            <a:r>
              <a:rPr lang="ru-RU" sz="2400" dirty="0"/>
              <a:t>– </a:t>
            </a:r>
            <a:r>
              <a:rPr lang="ru-RU" sz="2400" dirty="0" err="1"/>
              <a:t>маммограммы</a:t>
            </a:r>
            <a:r>
              <a:rPr lang="ru-RU" sz="2400" dirty="0"/>
              <a:t> в прямой и косой проекциях с соблюдением полноты охвата органа; на границе наружных квадрантов визуализируется интенсивное узловое образование с </a:t>
            </a:r>
            <a:r>
              <a:rPr lang="ru-RU" sz="2400" dirty="0" err="1"/>
              <a:t>тяжистыми</a:t>
            </a:r>
            <a:r>
              <a:rPr lang="ru-RU" sz="2400" dirty="0"/>
              <a:t> контурами размером 1,5 × 1,3 см</a:t>
            </a:r>
            <a:endParaRPr lang="en-US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F064793-B9E7-44C8-A7F1-354BEC4ED4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473" y="1700242"/>
            <a:ext cx="10745049" cy="276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15772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76351</TotalTime>
  <Words>876</Words>
  <Application>Microsoft Office PowerPoint</Application>
  <PresentationFormat>Широкоэкранный</PresentationFormat>
  <Paragraphs>64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Ретро</vt:lpstr>
      <vt:lpstr>Влияние качества выполнения стандартных маммографических укладок на диагностический процесс</vt:lpstr>
      <vt:lpstr>Актуальность </vt:lpstr>
      <vt:lpstr>  </vt:lpstr>
      <vt:lpstr>Материалы и методы </vt:lpstr>
      <vt:lpstr>Результаты и их обсуждение </vt:lpstr>
      <vt:lpstr>Презентация PowerPoint</vt:lpstr>
      <vt:lpstr>Результаты и их обсуждение </vt:lpstr>
      <vt:lpstr>Результаты и их обсуждение </vt:lpstr>
      <vt:lpstr>Обзорные маммограммы правой молочной железы</vt:lpstr>
      <vt:lpstr>Вывод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Первичная и вторичная лимфома молочной железы: обзор клинических, патологических и мультимодальных изображений</dc:title>
  <dc:creator>Анжела Багдасарян</dc:creator>
  <cp:lastModifiedBy>Анжела Багдасарян</cp:lastModifiedBy>
  <cp:revision>53</cp:revision>
  <dcterms:created xsi:type="dcterms:W3CDTF">2021-11-13T05:38:35Z</dcterms:created>
  <dcterms:modified xsi:type="dcterms:W3CDTF">2022-05-29T15:06:04Z</dcterms:modified>
</cp:coreProperties>
</file>