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76" r:id="rId4"/>
    <p:sldId id="291" r:id="rId5"/>
    <p:sldId id="277" r:id="rId6"/>
    <p:sldId id="293" r:id="rId7"/>
    <p:sldId id="304" r:id="rId8"/>
    <p:sldId id="305" r:id="rId9"/>
    <p:sldId id="295" r:id="rId10"/>
    <p:sldId id="297" r:id="rId11"/>
    <p:sldId id="308" r:id="rId12"/>
    <p:sldId id="278" r:id="rId13"/>
    <p:sldId id="310" r:id="rId14"/>
    <p:sldId id="311" r:id="rId15"/>
    <p:sldId id="292" r:id="rId16"/>
    <p:sldId id="296" r:id="rId17"/>
    <p:sldId id="307" r:id="rId18"/>
    <p:sldId id="281" r:id="rId19"/>
    <p:sldId id="312" r:id="rId20"/>
    <p:sldId id="315" r:id="rId21"/>
    <p:sldId id="298" r:id="rId22"/>
    <p:sldId id="301" r:id="rId23"/>
    <p:sldId id="29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098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47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02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2540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79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66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35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1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943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2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80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3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32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95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84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11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9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3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11/17/2023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95296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849" y="1510509"/>
            <a:ext cx="11048301" cy="2509213"/>
          </a:xfrm>
        </p:spPr>
        <p:txBody>
          <a:bodyPr>
            <a:normAutofit fontScale="90000"/>
          </a:bodyPr>
          <a:lstStyle/>
          <a:p>
            <a:r>
              <a:rPr lang="ru-RU" b="0" i="0" dirty="0">
                <a:effectLst/>
                <a:latin typeface="tahoma" panose="020B0604030504040204" pitchFamily="34" charset="0"/>
              </a:rPr>
              <a:t>Знаки препинания в сложносочиненном предложении и при однородных членах предложения</a:t>
            </a:r>
            <a:endParaRPr lang="ru-RU" dirty="0"/>
          </a:p>
        </p:txBody>
      </p:sp>
      <p:sp>
        <p:nvSpPr>
          <p:cNvPr id="3" name="Подзаголовок 2"/>
          <p:cNvSpPr>
            <a:spLocks noGrp="1"/>
          </p:cNvSpPr>
          <p:nvPr>
            <p:ph type="subTitle" idx="1"/>
          </p:nvPr>
        </p:nvSpPr>
        <p:spPr/>
        <p:txBody>
          <a:bodyPr/>
          <a:lstStyle/>
          <a:p>
            <a:endParaRPr lang="ru-RU" dirty="0"/>
          </a:p>
          <a:p>
            <a:r>
              <a:rPr lang="ru-RU" dirty="0"/>
              <a:t>Практика 21</a:t>
            </a:r>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545262" cy="1507067"/>
          </a:xfrm>
        </p:spPr>
        <p:txBody>
          <a:bodyPr/>
          <a:lstStyle/>
          <a:p>
            <a:r>
              <a:rPr lang="ru-RU" dirty="0"/>
              <a:t>Однородные члены с повторяющимися союзами</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444137" y="1315453"/>
            <a:ext cx="11357811" cy="5542547"/>
          </a:xfrm>
        </p:spPr>
        <p:txBody>
          <a:bodyPr>
            <a:normAutofit lnSpcReduction="10000"/>
          </a:bodyPr>
          <a:lstStyle/>
          <a:p>
            <a:pPr algn="just"/>
            <a:r>
              <a:rPr lang="ru-RU" sz="2800" cap="none" dirty="0"/>
              <a:t>1 Между однородными членами, соединенными повторяющимися союзами </a:t>
            </a:r>
            <a:r>
              <a:rPr lang="ru-RU" sz="2800" b="1" cap="none" dirty="0"/>
              <a:t>и…и, да…да, ни…ни, или…или, ли…ли, то…то, не то…не то, либо…либо</a:t>
            </a:r>
            <a:r>
              <a:rPr lang="ru-RU" sz="2800" cap="none" dirty="0"/>
              <a:t> ставится запятая.</a:t>
            </a:r>
          </a:p>
          <a:p>
            <a:pPr algn="just"/>
            <a:r>
              <a:rPr lang="ru-RU" sz="2800" cap="none" dirty="0"/>
              <a:t>2 При двух однородных членах с повторяющимися союзами </a:t>
            </a:r>
            <a:r>
              <a:rPr lang="ru-RU" sz="2800" b="1" cap="none" dirty="0"/>
              <a:t>и</a:t>
            </a:r>
            <a:r>
              <a:rPr lang="ru-RU" sz="2800" cap="none" dirty="0"/>
              <a:t> запятая обычно не ставится, если образуется смысловое единство. </a:t>
            </a:r>
            <a:r>
              <a:rPr lang="ru-RU" sz="2800" i="1" cap="none" dirty="0"/>
              <a:t>Чтоб в ступе воду не толочь, душа обязана трудиться и день и ночь, и день и ночь!</a:t>
            </a:r>
            <a:endParaRPr lang="ru-RU" sz="2800" cap="none" dirty="0"/>
          </a:p>
          <a:p>
            <a:pPr algn="just"/>
            <a:r>
              <a:rPr lang="ru-RU" sz="2800" cap="none" dirty="0"/>
              <a:t>3 Если число однородных членов больше двух и союз повторяется перед каждым из них, кроме первого, то запятая ставится между всеми членами. </a:t>
            </a:r>
            <a:r>
              <a:rPr lang="ru-RU" sz="2800" i="1" cap="none" dirty="0"/>
              <a:t>Стук заставлял бледнеть мужчин, и женщин, и детей.</a:t>
            </a:r>
            <a:endParaRPr lang="ru-RU" sz="2800" cap="none" dirty="0"/>
          </a:p>
          <a:p>
            <a:endParaRPr lang="ru-RU" dirty="0"/>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545262" cy="1507067"/>
          </a:xfrm>
        </p:spPr>
        <p:txBody>
          <a:bodyPr/>
          <a:lstStyle/>
          <a:p>
            <a:r>
              <a:rPr lang="ru-RU" dirty="0"/>
              <a:t>Однородные члены с повторяющимися союзами</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77936" y="1315453"/>
            <a:ext cx="11357811" cy="5542547"/>
          </a:xfrm>
        </p:spPr>
        <p:txBody>
          <a:bodyPr>
            <a:normAutofit/>
          </a:bodyPr>
          <a:lstStyle/>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4 Если союз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и</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соединяет однородные члены попарно, то запятая ставится только между парными группами, а не внутри пар.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Я слышал разговоры – пьяные и трезвые, робкие и отчаянные…</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5 Если однородные члены предложения соединены парными союзами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так…как и, не только…но и, не столько…сколько</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6 Внутри сопоставительных союзов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не то что…а, не то чтобы…а(но)</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запятая перед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что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и</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 чтобы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не ставится.</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3146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Сложносочиненное предложение</a:t>
            </a:r>
          </a:p>
        </p:txBody>
      </p:sp>
      <p:sp>
        <p:nvSpPr>
          <p:cNvPr id="3" name="Объект 2"/>
          <p:cNvSpPr>
            <a:spLocks noGrp="1"/>
          </p:cNvSpPr>
          <p:nvPr>
            <p:ph idx="1"/>
          </p:nvPr>
        </p:nvSpPr>
        <p:spPr>
          <a:xfrm>
            <a:off x="277758" y="1210493"/>
            <a:ext cx="11138257" cy="5481013"/>
          </a:xfrm>
        </p:spPr>
        <p:txBody>
          <a:bodyPr>
            <a:normAutofit/>
          </a:bodyPr>
          <a:lstStyle/>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Запятая ставится, если:</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Части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сложносочиненного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предложения соединены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соединительными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(и, да, ни…ни)</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противительными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(а, да, но, однако, зато, тоже)</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разделительными </a:t>
            </a: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(или, либо, ли…ли, то…то, не то…не то)</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союзами.</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Безличные предложения, входящие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в состав сложносочиненного,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неоднородны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по своему составу.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В комнате было душно, и мне захотелось выйти на свежий воздух</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Номинативных предложений, входящих в сложносочиненное предложение, больше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двух.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Мороз и солнце, день чудесный.</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376326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Сложносочиненное предложение</a:t>
            </a:r>
          </a:p>
        </p:txBody>
      </p:sp>
      <p:sp>
        <p:nvSpPr>
          <p:cNvPr id="3" name="Объект 2"/>
          <p:cNvSpPr>
            <a:spLocks noGrp="1"/>
          </p:cNvSpPr>
          <p:nvPr>
            <p:ph idx="1"/>
          </p:nvPr>
        </p:nvSpPr>
        <p:spPr>
          <a:xfrm>
            <a:off x="264695" y="1219201"/>
            <a:ext cx="11138257" cy="5481013"/>
          </a:xfrm>
        </p:spPr>
        <p:txBody>
          <a:bodyPr>
            <a:normAutofit/>
          </a:bodyPr>
          <a:lstStyle/>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Запятая не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ставится:</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 Между частями сложносочиненного предложения, если в нем имеется общий для обеих частей второстепенный член.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Во время частых зимних штормов в порту ревели пароходы и скрипели от ветра окна.</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2 Между частями сложносочиненного предложения, выраженными двумя вопросительными или двумя восклицательными предложениями, которые объединены общей интонацией.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Зачем ты послан был и кто тебя послал?</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36055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Сложносочиненное предложение</a:t>
            </a:r>
          </a:p>
        </p:txBody>
      </p:sp>
      <p:sp>
        <p:nvSpPr>
          <p:cNvPr id="3" name="Объект 2"/>
          <p:cNvSpPr>
            <a:spLocks noGrp="1"/>
          </p:cNvSpPr>
          <p:nvPr>
            <p:ph idx="1"/>
          </p:nvPr>
        </p:nvSpPr>
        <p:spPr>
          <a:xfrm>
            <a:off x="553290" y="1219201"/>
            <a:ext cx="11138257" cy="5481013"/>
          </a:xfrm>
        </p:spPr>
        <p:txBody>
          <a:bodyPr>
            <a:normAutofit/>
          </a:bodyPr>
          <a:lstStyle/>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Точка с запятой в сложносочиненном предложении ставится между его частями, которые значительно распространены и имеют внутри себя знаки препинания.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Вернер исподтишка насмехался над своими больными; но раз я видел, как он плакал над умирающим солдатом</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Тире ставится между чего частями, которые содержат неожиданное присоединение или резкое противопоставление.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Я сажусь на трамвай – и через двадцать минут я опять в поле</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72160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684212" y="1459832"/>
            <a:ext cx="10884206" cy="5122109"/>
          </a:xfrm>
        </p:spPr>
        <p:txBody>
          <a:bodyPr>
            <a:normAutofit lnSpcReduction="10000"/>
          </a:bodyPr>
          <a:lstStyle/>
          <a:p>
            <a:pPr algn="just"/>
            <a:r>
              <a:rPr lang="ru-RU" sz="2800" b="1" cap="none" dirty="0">
                <a:latin typeface="Times New Roman" panose="02020603050405020304" pitchFamily="18" charset="0"/>
                <a:cs typeface="Times New Roman" panose="02020603050405020304" pitchFamily="18" charset="0"/>
              </a:rPr>
              <a:t>Спишите, вставляя пропущенные буквы. Укажите однородные члены, поставьте, где нужно, запятые между ними.</a:t>
            </a:r>
            <a:endParaRPr lang="ru-RU" sz="2800" cap="none" dirty="0">
              <a:latin typeface="Times New Roman" panose="02020603050405020304" pitchFamily="18" charset="0"/>
              <a:cs typeface="Times New Roman" panose="02020603050405020304" pitchFamily="18" charset="0"/>
            </a:endParaRPr>
          </a:p>
          <a:p>
            <a:pPr algn="just"/>
            <a:r>
              <a:rPr lang="ru-RU" sz="2800" cap="none" dirty="0" err="1">
                <a:latin typeface="Times New Roman" panose="02020603050405020304" pitchFamily="18" charset="0"/>
                <a:cs typeface="Times New Roman" panose="02020603050405020304" pitchFamily="18" charset="0"/>
              </a:rPr>
              <a:t>Необ</a:t>
            </a:r>
            <a:r>
              <a:rPr lang="ru-RU" sz="2800" cap="none" dirty="0">
                <a:latin typeface="Times New Roman" panose="02020603050405020304" pitchFamily="18" charset="0"/>
                <a:cs typeface="Times New Roman" panose="02020603050405020304" pitchFamily="18" charset="0"/>
              </a:rPr>
              <a:t>..зримо многообразие человеческих отношений, к..</a:t>
            </a:r>
            <a:r>
              <a:rPr lang="ru-RU" sz="2800" cap="none" dirty="0" err="1">
                <a:latin typeface="Times New Roman" panose="02020603050405020304" pitchFamily="18" charset="0"/>
                <a:cs typeface="Times New Roman" panose="02020603050405020304" pitchFamily="18" charset="0"/>
              </a:rPr>
              <a:t>торые</a:t>
            </a:r>
            <a:r>
              <a:rPr lang="ru-RU" sz="2800" cap="none" dirty="0">
                <a:latin typeface="Times New Roman" panose="02020603050405020304" pitchFamily="18" charset="0"/>
                <a:cs typeface="Times New Roman" panose="02020603050405020304" pitchFamily="18" charset="0"/>
              </a:rPr>
              <a:t> запечатлелись в ч..</a:t>
            </a:r>
            <a:r>
              <a:rPr lang="ru-RU" sz="2800" cap="none" dirty="0" err="1">
                <a:latin typeface="Times New Roman" panose="02020603050405020304" pitchFamily="18" charset="0"/>
                <a:cs typeface="Times New Roman" panose="02020603050405020304" pitchFamily="18" charset="0"/>
              </a:rPr>
              <a:t>канных</a:t>
            </a:r>
            <a:r>
              <a:rPr lang="ru-RU" sz="2800" cap="none" dirty="0">
                <a:latin typeface="Times New Roman" panose="02020603050405020304" pitchFamily="18" charset="0"/>
                <a:cs typeface="Times New Roman" panose="02020603050405020304" pitchFamily="18" charset="0"/>
              </a:rPr>
              <a:t> народных изречениях и афоризмах. Из без..</a:t>
            </a:r>
            <a:r>
              <a:rPr lang="ru-RU" sz="2800" cap="none" dirty="0" err="1">
                <a:latin typeface="Times New Roman" panose="02020603050405020304" pitchFamily="18" charset="0"/>
                <a:cs typeface="Times New Roman" panose="02020603050405020304" pitchFamily="18" charset="0"/>
              </a:rPr>
              <a:t>ны</a:t>
            </a:r>
            <a:r>
              <a:rPr lang="ru-RU" sz="2800" cap="none" dirty="0">
                <a:latin typeface="Times New Roman" panose="02020603050405020304" pitchFamily="18" charset="0"/>
                <a:cs typeface="Times New Roman" panose="02020603050405020304" pitchFamily="18" charset="0"/>
              </a:rPr>
              <a:t> </a:t>
            </a:r>
            <a:r>
              <a:rPr lang="ru-RU" sz="2800" cap="none" dirty="0" err="1">
                <a:latin typeface="Times New Roman" panose="02020603050405020304" pitchFamily="18" charset="0"/>
                <a:cs typeface="Times New Roman" panose="02020603050405020304" pitchFamily="18" charset="0"/>
              </a:rPr>
              <a:t>вр</a:t>
            </a:r>
            <a:r>
              <a:rPr lang="ru-RU" sz="2800" cap="none" dirty="0">
                <a:latin typeface="Times New Roman" panose="02020603050405020304" pitchFamily="18" charset="0"/>
                <a:cs typeface="Times New Roman" panose="02020603050405020304" pitchFamily="18" charset="0"/>
              </a:rPr>
              <a:t>..</a:t>
            </a:r>
            <a:r>
              <a:rPr lang="ru-RU" sz="2800" cap="none" dirty="0" err="1">
                <a:latin typeface="Times New Roman" panose="02020603050405020304" pitchFamily="18" charset="0"/>
                <a:cs typeface="Times New Roman" panose="02020603050405020304" pitchFamily="18" charset="0"/>
              </a:rPr>
              <a:t>мён</a:t>
            </a:r>
            <a:r>
              <a:rPr lang="ru-RU" sz="2800" cap="none" dirty="0">
                <a:latin typeface="Times New Roman" panose="02020603050405020304" pitchFamily="18" charset="0"/>
                <a:cs typeface="Times New Roman" panose="02020603050405020304" pitchFamily="18" charset="0"/>
              </a:rPr>
              <a:t> </a:t>
            </a:r>
            <a:r>
              <a:rPr lang="ru-RU" sz="2800" cap="none" dirty="0" err="1">
                <a:latin typeface="Times New Roman" panose="02020603050405020304" pitchFamily="18" charset="0"/>
                <a:cs typeface="Times New Roman" panose="02020603050405020304" pitchFamily="18" charset="0"/>
              </a:rPr>
              <a:t>д..шли</a:t>
            </a:r>
            <a:r>
              <a:rPr lang="ru-RU" sz="2800" cap="none" dirty="0">
                <a:latin typeface="Times New Roman" panose="02020603050405020304" pitchFamily="18" charset="0"/>
                <a:cs typeface="Times New Roman" panose="02020603050405020304" pitchFamily="18" charset="0"/>
              </a:rPr>
              <a:t> до нас </a:t>
            </a:r>
            <a:r>
              <a:rPr lang="ru-RU" sz="2800" cap="none" dirty="0" smtClean="0">
                <a:latin typeface="Times New Roman" panose="02020603050405020304" pitchFamily="18" charset="0"/>
                <a:cs typeface="Times New Roman" panose="02020603050405020304" pitchFamily="18" charset="0"/>
              </a:rPr>
              <a:t>в </a:t>
            </a:r>
            <a:r>
              <a:rPr lang="ru-RU" sz="2800" cap="none" dirty="0">
                <a:latin typeface="Times New Roman" panose="02020603050405020304" pitchFamily="18" charset="0"/>
                <a:cs typeface="Times New Roman" panose="02020603050405020304" pitchFamily="18" charset="0"/>
              </a:rPr>
              <a:t>этих </a:t>
            </a:r>
            <a:r>
              <a:rPr lang="ru-RU" sz="2800" cap="none" dirty="0" err="1">
                <a:latin typeface="Times New Roman" panose="02020603050405020304" pitchFamily="18" charset="0"/>
                <a:cs typeface="Times New Roman" panose="02020603050405020304" pitchFamily="18" charset="0"/>
              </a:rPr>
              <a:t>сгус</a:t>
            </a:r>
            <a:r>
              <a:rPr lang="ru-RU" sz="2800" cap="none" dirty="0">
                <a:latin typeface="Times New Roman" panose="02020603050405020304" pitchFamily="18" charset="0"/>
                <a:cs typeface="Times New Roman" panose="02020603050405020304" pitchFamily="18" charset="0"/>
              </a:rPr>
              <a:t>..</a:t>
            </a:r>
            <a:r>
              <a:rPr lang="ru-RU" sz="2800" cap="none" dirty="0" err="1">
                <a:latin typeface="Times New Roman" panose="02020603050405020304" pitchFamily="18" charset="0"/>
                <a:cs typeface="Times New Roman" panose="02020603050405020304" pitchFamily="18" charset="0"/>
              </a:rPr>
              <a:t>ках</a:t>
            </a:r>
            <a:r>
              <a:rPr lang="ru-RU" sz="2800" cap="none" dirty="0">
                <a:latin typeface="Times New Roman" panose="02020603050405020304" pitchFamily="18" charset="0"/>
                <a:cs typeface="Times New Roman" panose="02020603050405020304" pitchFamily="18" charset="0"/>
              </a:rPr>
              <a:t> разума и </a:t>
            </a:r>
            <a:r>
              <a:rPr lang="ru-RU" sz="2800" cap="none" dirty="0" smtClean="0">
                <a:latin typeface="Times New Roman" panose="02020603050405020304" pitchFamily="18" charset="0"/>
                <a:cs typeface="Times New Roman" panose="02020603050405020304" pitchFamily="18" charset="0"/>
              </a:rPr>
              <a:t>знания жизни  рад..</a:t>
            </a:r>
            <a:r>
              <a:rPr lang="ru-RU" sz="2800" cap="none" dirty="0" err="1" smtClean="0">
                <a:latin typeface="Times New Roman" panose="02020603050405020304" pitchFamily="18" charset="0"/>
                <a:cs typeface="Times New Roman" panose="02020603050405020304" pitchFamily="18" charset="0"/>
              </a:rPr>
              <a:t>сть</a:t>
            </a:r>
            <a:r>
              <a:rPr lang="ru-RU" sz="2800" cap="none" dirty="0" smtClean="0">
                <a:latin typeface="Times New Roman" panose="02020603050405020304" pitchFamily="18" charset="0"/>
                <a:cs typeface="Times New Roman" panose="02020603050405020304" pitchFamily="18" charset="0"/>
              </a:rPr>
              <a:t> и </a:t>
            </a:r>
            <a:r>
              <a:rPr lang="ru-RU" sz="2800" cap="none" dirty="0" err="1" smtClean="0">
                <a:latin typeface="Times New Roman" panose="02020603050405020304" pitchFamily="18" charset="0"/>
                <a:cs typeface="Times New Roman" panose="02020603050405020304" pitchFamily="18" charset="0"/>
              </a:rPr>
              <a:t>стр</a:t>
            </a:r>
            <a:r>
              <a:rPr lang="ru-RU" sz="2800" cap="none" dirty="0" smtClean="0">
                <a:latin typeface="Times New Roman" panose="02020603050405020304" pitchFamily="18" charset="0"/>
                <a:cs typeface="Times New Roman" panose="02020603050405020304" pitchFamily="18" charset="0"/>
              </a:rPr>
              <a:t>..</a:t>
            </a:r>
            <a:r>
              <a:rPr lang="ru-RU" sz="2800" cap="none" dirty="0" err="1" smtClean="0">
                <a:latin typeface="Times New Roman" panose="02020603050405020304" pitchFamily="18" charset="0"/>
                <a:cs typeface="Times New Roman" panose="02020603050405020304" pitchFamily="18" charset="0"/>
              </a:rPr>
              <a:t>дания</a:t>
            </a:r>
            <a:r>
              <a:rPr lang="ru-RU" sz="2800" cap="none" dirty="0" smtClean="0">
                <a:latin typeface="Times New Roman" panose="02020603050405020304" pitchFamily="18" charset="0"/>
                <a:cs typeface="Times New Roman" panose="02020603050405020304" pitchFamily="18" charset="0"/>
              </a:rPr>
              <a:t> </a:t>
            </a:r>
            <a:r>
              <a:rPr lang="ru-RU" sz="2800" cap="none" dirty="0" err="1" smtClean="0">
                <a:latin typeface="Times New Roman" panose="02020603050405020304" pitchFamily="18" charset="0"/>
                <a:cs typeface="Times New Roman" panose="02020603050405020304" pitchFamily="18" charset="0"/>
              </a:rPr>
              <a:t>лю</a:t>
            </a:r>
            <a:r>
              <a:rPr lang="ru-RU" sz="2800" cap="none" dirty="0" smtClean="0">
                <a:latin typeface="Times New Roman" panose="02020603050405020304" pitchFamily="18" charset="0"/>
                <a:cs typeface="Times New Roman" panose="02020603050405020304" pitchFamily="18" charset="0"/>
              </a:rPr>
              <a:t>..</a:t>
            </a:r>
            <a:r>
              <a:rPr lang="ru-RU" sz="2800" cap="none" dirty="0" err="1" smtClean="0">
                <a:latin typeface="Times New Roman" panose="02020603050405020304" pitchFamily="18" charset="0"/>
                <a:cs typeface="Times New Roman" panose="02020603050405020304" pitchFamily="18" charset="0"/>
              </a:rPr>
              <a:t>ские</a:t>
            </a:r>
            <a:r>
              <a:rPr lang="ru-RU" sz="2800" cap="none" dirty="0" smtClean="0">
                <a:latin typeface="Times New Roman" panose="02020603050405020304" pitchFamily="18" charset="0"/>
                <a:cs typeface="Times New Roman" panose="02020603050405020304" pitchFamily="18" charset="0"/>
              </a:rPr>
              <a:t> смех и слёзы любовь и гнев вера и б..</a:t>
            </a:r>
            <a:r>
              <a:rPr lang="ru-RU" sz="2800" cap="none" dirty="0" err="1" smtClean="0">
                <a:latin typeface="Times New Roman" panose="02020603050405020304" pitchFamily="18" charset="0"/>
                <a:cs typeface="Times New Roman" panose="02020603050405020304" pitchFamily="18" charset="0"/>
              </a:rPr>
              <a:t>зверие</a:t>
            </a:r>
            <a:r>
              <a:rPr lang="ru-RU" sz="2800" cap="none" dirty="0" smtClean="0">
                <a:latin typeface="Times New Roman" panose="02020603050405020304" pitchFamily="18" charset="0"/>
                <a:cs typeface="Times New Roman" panose="02020603050405020304" pitchFamily="18" charset="0"/>
              </a:rPr>
              <a:t> правда и кривда чес..</a:t>
            </a:r>
            <a:r>
              <a:rPr lang="ru-RU" sz="2800" cap="none" dirty="0" err="1" smtClean="0">
                <a:latin typeface="Times New Roman" panose="02020603050405020304" pitchFamily="18" charset="0"/>
                <a:cs typeface="Times New Roman" panose="02020603050405020304" pitchFamily="18" charset="0"/>
              </a:rPr>
              <a:t>ность</a:t>
            </a:r>
            <a:r>
              <a:rPr lang="ru-RU" sz="2800" cap="none" dirty="0" smtClean="0">
                <a:latin typeface="Times New Roman" panose="02020603050405020304" pitchFamily="18" charset="0"/>
                <a:cs typeface="Times New Roman" panose="02020603050405020304" pitchFamily="18" charset="0"/>
              </a:rPr>
              <a:t> и </a:t>
            </a:r>
            <a:r>
              <a:rPr lang="ru-RU" sz="2800" cap="none" dirty="0">
                <a:latin typeface="Times New Roman" panose="02020603050405020304" pitchFamily="18" charset="0"/>
                <a:cs typeface="Times New Roman" panose="02020603050405020304" pitchFamily="18" charset="0"/>
              </a:rPr>
              <a:t>обман трудолюбие и лень </a:t>
            </a:r>
            <a:r>
              <a:rPr lang="ru-RU" sz="2800" cap="none" dirty="0" err="1">
                <a:latin typeface="Times New Roman" panose="02020603050405020304" pitchFamily="18" charset="0"/>
                <a:cs typeface="Times New Roman" panose="02020603050405020304" pitchFamily="18" charset="0"/>
              </a:rPr>
              <a:t>крас</a:t>
            </a:r>
            <a:r>
              <a:rPr lang="ru-RU" sz="2800" cap="none" dirty="0">
                <a:latin typeface="Times New Roman" panose="02020603050405020304" pitchFamily="18" charset="0"/>
                <a:cs typeface="Times New Roman" panose="02020603050405020304" pitchFamily="18" charset="0"/>
              </a:rPr>
              <a:t>..та </a:t>
            </a:r>
            <a:r>
              <a:rPr lang="ru-RU" sz="2800" cap="none" dirty="0" err="1">
                <a:latin typeface="Times New Roman" panose="02020603050405020304" pitchFamily="18" charset="0"/>
                <a:cs typeface="Times New Roman" panose="02020603050405020304" pitchFamily="18" charset="0"/>
              </a:rPr>
              <a:t>ист</a:t>
            </a:r>
            <a:r>
              <a:rPr lang="ru-RU" sz="2800" cap="none" dirty="0">
                <a:latin typeface="Times New Roman" panose="02020603050405020304" pitchFamily="18" charset="0"/>
                <a:cs typeface="Times New Roman" panose="02020603050405020304" pitchFamily="18" charset="0"/>
              </a:rPr>
              <a:t>..н и уро...</a:t>
            </a:r>
            <a:r>
              <a:rPr lang="ru-RU" sz="2800" cap="none" dirty="0" err="1">
                <a:latin typeface="Times New Roman" panose="02020603050405020304" pitchFamily="18" charset="0"/>
                <a:cs typeface="Times New Roman" panose="02020603050405020304" pitchFamily="18" charset="0"/>
              </a:rPr>
              <a:t>ство</a:t>
            </a:r>
            <a:r>
              <a:rPr lang="ru-RU" sz="2800" cap="none" dirty="0">
                <a:latin typeface="Times New Roman" panose="02020603050405020304" pitchFamily="18" charset="0"/>
                <a:cs typeface="Times New Roman" panose="02020603050405020304" pitchFamily="18" charset="0"/>
              </a:rPr>
              <a:t> </a:t>
            </a:r>
            <a:r>
              <a:rPr lang="ru-RU" sz="2800" cap="none" dirty="0" err="1">
                <a:latin typeface="Times New Roman" panose="02020603050405020304" pitchFamily="18" charset="0"/>
                <a:cs typeface="Times New Roman" panose="02020603050405020304" pitchFamily="18" charset="0"/>
              </a:rPr>
              <a:t>пр</a:t>
            </a:r>
            <a:r>
              <a:rPr lang="ru-RU" sz="2800" cap="none" dirty="0">
                <a:latin typeface="Times New Roman" panose="02020603050405020304" pitchFamily="18" charset="0"/>
                <a:cs typeface="Times New Roman" panose="02020603050405020304" pitchFamily="18" charset="0"/>
              </a:rPr>
              <a:t>..</a:t>
            </a:r>
            <a:r>
              <a:rPr lang="ru-RU" sz="2800" cap="none" dirty="0" err="1">
                <a:latin typeface="Times New Roman" panose="02020603050405020304" pitchFamily="18" charset="0"/>
                <a:cs typeface="Times New Roman" panose="02020603050405020304" pitchFamily="18" charset="0"/>
              </a:rPr>
              <a:t>драссудков</a:t>
            </a:r>
            <a:r>
              <a:rPr lang="ru-RU" sz="2800" cap="none" dirty="0">
                <a:latin typeface="Times New Roman" panose="02020603050405020304" pitchFamily="18" charset="0"/>
                <a:cs typeface="Times New Roman" panose="02020603050405020304" pitchFamily="18" charset="0"/>
              </a:rPr>
              <a:t>.</a:t>
            </a:r>
          </a:p>
          <a:p>
            <a:pPr algn="just"/>
            <a:r>
              <a:rPr lang="ru-RU" sz="2800" b="1" cap="none" dirty="0">
                <a:latin typeface="Times New Roman" panose="02020603050405020304" pitchFamily="18" charset="0"/>
                <a:cs typeface="Times New Roman" panose="02020603050405020304" pitchFamily="18" charset="0"/>
              </a:rPr>
              <a:t>Начертите схемы всех рядов однородных членов. Каковы особенности связи между однородными членами?</a:t>
            </a:r>
            <a:endParaRPr lang="ru-RU" sz="2800" cap="none" dirty="0">
              <a:latin typeface="Times New Roman" panose="02020603050405020304" pitchFamily="18" charset="0"/>
              <a:cs typeface="Times New Roman" panose="02020603050405020304" pitchFamily="18" charset="0"/>
            </a:endParaRPr>
          </a:p>
          <a:p>
            <a:pPr algn="l"/>
            <a:endParaRPr lang="ru-RU"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9598777" cy="1507067"/>
          </a:xfrm>
        </p:spPr>
        <p:txBody>
          <a:bodyPr/>
          <a:lstStyle/>
          <a:p>
            <a:r>
              <a:rPr lang="ru-RU" dirty="0"/>
              <a:t>Задание 2</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404949" y="1523999"/>
            <a:ext cx="11229473" cy="4658834"/>
          </a:xfrm>
        </p:spPr>
        <p:txBody>
          <a:bodyPr>
            <a:noAutofit/>
          </a:bodyPr>
          <a:lstStyle/>
          <a:p>
            <a:pPr algn="just"/>
            <a:r>
              <a:rPr lang="ru-RU" sz="2600" b="1" cap="none" dirty="0">
                <a:latin typeface="Times New Roman" panose="02020603050405020304" pitchFamily="18" charset="0"/>
                <a:cs typeface="Times New Roman" panose="02020603050405020304" pitchFamily="18" charset="0"/>
              </a:rPr>
              <a:t>Расставьте недостающие знаки препинания. Выделите однородные члены предложения, определите их функции и укажите союзы, которыми связаны однородные члены предложения.</a:t>
            </a:r>
            <a:endParaRPr lang="ru-RU" sz="2600" cap="none" dirty="0">
              <a:latin typeface="Times New Roman" panose="02020603050405020304" pitchFamily="18" charset="0"/>
              <a:cs typeface="Times New Roman" panose="02020603050405020304" pitchFamily="18" charset="0"/>
            </a:endParaRPr>
          </a:p>
          <a:p>
            <a:pPr algn="just"/>
            <a:r>
              <a:rPr lang="ru-RU" sz="2600" cap="none" dirty="0">
                <a:latin typeface="Times New Roman" panose="02020603050405020304" pitchFamily="18" charset="0"/>
                <a:cs typeface="Times New Roman" panose="02020603050405020304" pitchFamily="18" charset="0"/>
              </a:rPr>
              <a:t>1. Проказница Мартышка Осел Козел да косолапый Мишка затеяли сыграть квартет. 2. Будьте настойчивы упорны но не упрямы. 3. Приют наш мал зато спокоен. 4. Сидит заяц на задних лапках под кустом и не шевельнется. 5. Онегин был, по мненью многих (судей решительных и строгих), ученый малый но педант. 6. Никогда до тех пор я не представлял себе целесообразности всего, что происходит в природе, всей сложности и совершенства каждого листка цветка корня или семени. </a:t>
            </a:r>
          </a:p>
        </p:txBody>
      </p:sp>
    </p:spTree>
    <p:extLst>
      <p:ext uri="{BB962C8B-B14F-4D97-AF65-F5344CB8AC3E}">
        <p14:creationId xmlns:p14="http://schemas.microsoft.com/office/powerpoint/2010/main" val="1794265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71119" y="1523999"/>
            <a:ext cx="10558354" cy="4658834"/>
          </a:xfrm>
        </p:spPr>
        <p:txBody>
          <a:bodyPr>
            <a:noAutofit/>
          </a:bodyPr>
          <a:lstStyle/>
          <a:p>
            <a:pPr algn="just"/>
            <a:r>
              <a:rPr lang="ru-RU" sz="2800" cap="none" dirty="0">
                <a:latin typeface="Times New Roman" panose="02020603050405020304" pitchFamily="18" charset="0"/>
                <a:cs typeface="Times New Roman" panose="02020603050405020304" pitchFamily="18" charset="0"/>
              </a:rPr>
              <a:t>7. Он провел ночь в море; он не спал не ловил а шел под парусом без определенного направления слушая плеск воды смотря в тьму обветриваясь и думая. </a:t>
            </a:r>
            <a:r>
              <a:rPr lang="ru-RU" sz="2800" cap="none" dirty="0" smtClean="0">
                <a:latin typeface="Times New Roman" panose="02020603050405020304" pitchFamily="18" charset="0"/>
                <a:cs typeface="Times New Roman" panose="02020603050405020304" pitchFamily="18" charset="0"/>
              </a:rPr>
              <a:t>8. Принято </a:t>
            </a:r>
            <a:r>
              <a:rPr lang="ru-RU" sz="2800" cap="none" dirty="0">
                <a:latin typeface="Times New Roman" panose="02020603050405020304" pitchFamily="18" charset="0"/>
                <a:cs typeface="Times New Roman" panose="02020603050405020304" pitchFamily="18" charset="0"/>
              </a:rPr>
              <a:t>считать что телеграф телефон поезда автомобили и лайнеры призваны экономить человеку его драгоценное время… 9. И кто знает… может быть ему за это медаль а то и орден какой дадут… 10. Это цвет упоения греха ярости гнева и мести. 11. День сложился серый но не теплый.</a:t>
            </a:r>
          </a:p>
        </p:txBody>
      </p:sp>
    </p:spTree>
    <p:extLst>
      <p:ext uri="{BB962C8B-B14F-4D97-AF65-F5344CB8AC3E}">
        <p14:creationId xmlns:p14="http://schemas.microsoft.com/office/powerpoint/2010/main" val="381368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3</a:t>
            </a:r>
          </a:p>
        </p:txBody>
      </p:sp>
      <p:sp>
        <p:nvSpPr>
          <p:cNvPr id="3" name="Объект 2"/>
          <p:cNvSpPr>
            <a:spLocks noGrp="1"/>
          </p:cNvSpPr>
          <p:nvPr>
            <p:ph idx="1"/>
          </p:nvPr>
        </p:nvSpPr>
        <p:spPr>
          <a:xfrm>
            <a:off x="496388" y="1009507"/>
            <a:ext cx="10876417" cy="5651518"/>
          </a:xfrm>
        </p:spPr>
        <p:txBody>
          <a:bodyPr>
            <a:normAutofit lnSpcReduction="10000"/>
          </a:bodyPr>
          <a:lstStyle/>
          <a:p>
            <a:pPr marL="457200" indent="457200" algn="just">
              <a:lnSpc>
                <a:spcPct val="107000"/>
              </a:lnSpc>
            </a:pPr>
            <a:r>
              <a:rPr lang="ru-RU" sz="2800" b="1" cap="none" dirty="0">
                <a:effectLst/>
                <a:latin typeface="Times New Roman" panose="02020603050405020304" pitchFamily="18" charset="0"/>
                <a:ea typeface="Calibri" panose="020F0502020204030204" pitchFamily="34" charset="0"/>
                <a:cs typeface="Times New Roman" panose="02020603050405020304" pitchFamily="18" charset="0"/>
              </a:rPr>
              <a:t>Перепишите, расставляя знаки препинания. Подчеркните союзы и объясните постановку знаков препинания.</a:t>
            </a:r>
            <a:endParaRPr lang="ru-RU" sz="2800"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 Плакучие берёзы опустили вниз свои зелёные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косы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а в ёлках нависла синяя тишина. 2. Дни поздней осени бранят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обыкновенно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но мне она мила, читатель дорогой. 3. Среди дня пошёл крупный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дождик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и теперь обмытые листья тополей и каштанов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блестели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точно по-праздничному. 4. Ещё раз моргнуло — и за решёткой явилось бледное пятно. 5. А вот осень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пришла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и заботливый хозяин убирает свой урожай. 6. Он заговорил, а углы его губ дёргались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странными злобными насмешливыми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нечеловеческими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улыбками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и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зловещий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жёлтый блеск играл в его глазах под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чёрными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суровыми бровями. 7. На обратный путь </a:t>
            </a:r>
            <a:r>
              <a:rPr lang="ru-RU" sz="2800" cap="none">
                <a:effectLst/>
                <a:latin typeface="Times New Roman" panose="02020603050405020304" pitchFamily="18" charset="0"/>
                <a:ea typeface="Calibri" panose="020F0502020204030204" pitchFamily="34" charset="0"/>
                <a:cs typeface="Times New Roman" panose="02020603050405020304" pitchFamily="18" charset="0"/>
              </a:rPr>
              <a:t>нагрузились </a:t>
            </a:r>
            <a:r>
              <a:rPr lang="ru-RU" sz="2800" cap="none" smtClean="0">
                <a:effectLst/>
                <a:latin typeface="Times New Roman" panose="02020603050405020304" pitchFamily="18" charset="0"/>
                <a:ea typeface="Calibri" panose="020F0502020204030204" pitchFamily="34" charset="0"/>
                <a:cs typeface="Times New Roman" panose="02020603050405020304" pitchFamily="18" charset="0"/>
              </a:rPr>
              <a:t>дровами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но тяжесть их была мне уже не страшна. </a:t>
            </a:r>
            <a:endParaRPr lang="ru-RU" sz="3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34189"/>
            <a:ext cx="11367083" cy="5866025"/>
          </a:xfrm>
        </p:spPr>
        <p:txBody>
          <a:bodyPr>
            <a:normAutofit fontScale="92500"/>
          </a:bodyPr>
          <a:lstStyle/>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8. Недвижим он лежал, и странен был томный мир его чела. 9. Уж солнца раскалённый шар с главы своей земля скатила, и мирный вечера пожар волна морская поглотила. 10. Я слушал вас... И ныла грудь, и сердце </a:t>
            </a:r>
            <a:r>
              <a:rPr lang="ru-RU" sz="2800" cap="none" dirty="0" err="1">
                <a:effectLst/>
                <a:latin typeface="Times New Roman" panose="02020603050405020304" pitchFamily="18" charset="0"/>
                <a:ea typeface="Calibri" panose="020F0502020204030204" pitchFamily="34" charset="0"/>
                <a:cs typeface="Times New Roman" panose="02020603050405020304" pitchFamily="18" charset="0"/>
              </a:rPr>
              <a:t>рвалося</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от муки, и слово горькое «забудь» твердили гаснувшие звуки...</a:t>
            </a:r>
            <a:r>
              <a:rPr lang="ru-RU" sz="2800" cap="none" dirty="0">
                <a:effectLst/>
                <a:latin typeface="Calibri" panose="020F0502020204030204" pitchFamily="34" charset="0"/>
                <a:ea typeface="Calibri" panose="020F0502020204030204" pitchFamily="34" charset="0"/>
                <a:cs typeface="Times New Roman" panose="02020603050405020304" pitchFamily="18" charset="0"/>
              </a:rPr>
              <a:t>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11. То за соседним кустом начнёт кричать коростель, то с пушечным гулом ударит пудовая рыба, то оглушительно выстрелит в костре ивовый прут и </a:t>
            </a:r>
            <a:r>
              <a:rPr lang="ru-RU" sz="2800" cap="none" dirty="0" err="1">
                <a:effectLst/>
                <a:latin typeface="Times New Roman" panose="02020603050405020304" pitchFamily="18" charset="0"/>
                <a:ea typeface="Calibri" panose="020F0502020204030204" pitchFamily="34" charset="0"/>
                <a:cs typeface="Times New Roman" panose="02020603050405020304" pitchFamily="18" charset="0"/>
              </a:rPr>
              <a:t>разбрызжет</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 искры, то над зарослями начнёт разгораться багровое солнце. 12. Осенью весь дом засыпан листьями, и в двух маленьких комнатках становится светло. 13. Гулять на улицу меня не пускали, да и некогда было гулять. 14. В саду было тихо, только птица иногда ворочалась и опять засыпала в липовых ветвях, да нежно и печально охали древесные лягушки, да плескалась рыба в пруду. 15. С востока надвигались тёмные, дождливые тучи, и оттуда потягивало влагой.</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345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619180"/>
            <a:ext cx="10876417" cy="1061415"/>
          </a:xfrm>
        </p:spPr>
        <p:txBody>
          <a:bodyPr>
            <a:normAutofit/>
          </a:bodyPr>
          <a:lstStyle/>
          <a:p>
            <a:r>
              <a:rPr lang="ru-RU" dirty="0"/>
              <a:t>Однородные члены предложения</a:t>
            </a:r>
          </a:p>
        </p:txBody>
      </p:sp>
      <p:sp>
        <p:nvSpPr>
          <p:cNvPr id="3" name="Объект 2"/>
          <p:cNvSpPr>
            <a:spLocks noGrp="1"/>
          </p:cNvSpPr>
          <p:nvPr>
            <p:ph idx="1"/>
          </p:nvPr>
        </p:nvSpPr>
        <p:spPr>
          <a:xfrm>
            <a:off x="1160133" y="1035633"/>
            <a:ext cx="10374075" cy="5651518"/>
          </a:xfrm>
        </p:spPr>
        <p:txBody>
          <a:bodyPr>
            <a:normAutofit/>
          </a:bodyPr>
          <a:lstStyle/>
          <a:p>
            <a:pPr algn="just"/>
            <a:r>
              <a:rPr lang="ru-RU" sz="3200" b="1" cap="none" dirty="0"/>
              <a:t>Однородными </a:t>
            </a:r>
            <a:r>
              <a:rPr lang="ru-RU" sz="3200" cap="none" dirty="0"/>
              <a:t>называются члены предложения (главные или второстепенные), отвечающие на один и тот же вопрос, относящиеся к одному и тому же члену предложения и выполняющие одинаковую синтаксическую функцию. </a:t>
            </a:r>
            <a:r>
              <a:rPr lang="ru-RU" sz="3200" i="1" cap="none" dirty="0"/>
              <a:t>И дома, и в поле, и в сарае я думал о ней.</a:t>
            </a:r>
            <a:endParaRPr lang="ru-RU" sz="3200" cap="none"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2AEFC5-1335-F1E4-48D7-6CE3061D4A71}"/>
              </a:ext>
            </a:extLst>
          </p:cNvPr>
          <p:cNvSpPr>
            <a:spLocks noGrp="1"/>
          </p:cNvSpPr>
          <p:nvPr>
            <p:ph type="title"/>
          </p:nvPr>
        </p:nvSpPr>
        <p:spPr/>
        <p:txBody>
          <a:bodyPr/>
          <a:lstStyle/>
          <a:p>
            <a:r>
              <a:rPr lang="ru-RU" dirty="0"/>
              <a:t>Задание 4</a:t>
            </a:r>
          </a:p>
        </p:txBody>
      </p:sp>
      <p:sp>
        <p:nvSpPr>
          <p:cNvPr id="3" name="Объект 2">
            <a:extLst>
              <a:ext uri="{FF2B5EF4-FFF2-40B4-BE49-F238E27FC236}">
                <a16:creationId xmlns:a16="http://schemas.microsoft.com/office/drawing/2014/main" id="{D5613F0B-FE70-6588-088E-9A439CB09BF0}"/>
              </a:ext>
            </a:extLst>
          </p:cNvPr>
          <p:cNvSpPr>
            <a:spLocks noGrp="1"/>
          </p:cNvSpPr>
          <p:nvPr>
            <p:ph idx="1"/>
          </p:nvPr>
        </p:nvSpPr>
        <p:spPr>
          <a:xfrm>
            <a:off x="913775" y="1837189"/>
            <a:ext cx="10364452" cy="4402294"/>
          </a:xfrm>
        </p:spPr>
        <p:txBody>
          <a:bodyPr/>
          <a:lstStyle/>
          <a:p>
            <a:pPr marL="457200" indent="457200" algn="just">
              <a:lnSpc>
                <a:spcPct val="107000"/>
              </a:lnSpc>
            </a:pPr>
            <a:r>
              <a:rPr lang="ru-RU" sz="3200" cap="none" dirty="0">
                <a:effectLst/>
                <a:latin typeface="Times New Roman" panose="02020603050405020304" pitchFamily="18" charset="0"/>
                <a:ea typeface="Calibri" panose="020F0502020204030204" pitchFamily="34" charset="0"/>
                <a:cs typeface="Times New Roman" panose="02020603050405020304" pitchFamily="18" charset="0"/>
              </a:rPr>
              <a:t>Придумайте сложносочиненные предложения с разными сочинительными союзами.</a:t>
            </a:r>
            <a:endParaRPr lang="ru-RU" sz="32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3200" cap="none" dirty="0">
                <a:effectLst/>
                <a:latin typeface="Times New Roman" panose="02020603050405020304" pitchFamily="18" charset="0"/>
                <a:ea typeface="Calibri" panose="020F0502020204030204" pitchFamily="34" charset="0"/>
                <a:cs typeface="Times New Roman" panose="02020603050405020304" pitchFamily="18" charset="0"/>
              </a:rPr>
              <a:t>…., и ……</a:t>
            </a:r>
            <a:endParaRPr lang="ru-RU" sz="32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3200" cap="none" dirty="0">
                <a:effectLst/>
                <a:latin typeface="Times New Roman" panose="02020603050405020304" pitchFamily="18" charset="0"/>
                <a:ea typeface="Calibri" panose="020F0502020204030204" pitchFamily="34" charset="0"/>
                <a:cs typeface="Times New Roman" panose="02020603050405020304" pitchFamily="18" charset="0"/>
              </a:rPr>
              <a:t>…., а ……</a:t>
            </a:r>
            <a:endParaRPr lang="ru-RU" sz="32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3200" cap="none" dirty="0">
                <a:effectLst/>
                <a:latin typeface="Times New Roman" panose="02020603050405020304" pitchFamily="18" charset="0"/>
                <a:ea typeface="Calibri" panose="020F0502020204030204" pitchFamily="34" charset="0"/>
                <a:cs typeface="Times New Roman" panose="02020603050405020304" pitchFamily="18" charset="0"/>
              </a:rPr>
              <a:t>…., или …...</a:t>
            </a:r>
            <a:endParaRPr lang="ru-RU" sz="32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3200" cap="none" dirty="0">
                <a:effectLst/>
                <a:latin typeface="Times New Roman" panose="02020603050405020304" pitchFamily="18" charset="0"/>
                <a:ea typeface="Calibri" panose="020F0502020204030204" pitchFamily="34" charset="0"/>
                <a:cs typeface="Times New Roman" panose="02020603050405020304" pitchFamily="18" charset="0"/>
              </a:rPr>
              <a:t>То …., то ….</a:t>
            </a:r>
            <a:endParaRPr lang="ru-RU" sz="32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ru-RU" b="1" dirty="0"/>
          </a:p>
        </p:txBody>
      </p:sp>
    </p:spTree>
    <p:extLst>
      <p:ext uri="{BB962C8B-B14F-4D97-AF65-F5344CB8AC3E}">
        <p14:creationId xmlns:p14="http://schemas.microsoft.com/office/powerpoint/2010/main" val="1762487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7"/>
            <a:ext cx="10545262" cy="670938"/>
          </a:xfrm>
        </p:spPr>
        <p:txBody>
          <a:bodyPr/>
          <a:lstStyle/>
          <a:p>
            <a:r>
              <a:rPr lang="ru-RU" dirty="0"/>
              <a:t>Задание 5</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74320" y="875213"/>
            <a:ext cx="11117179" cy="5969725"/>
          </a:xfrm>
        </p:spPr>
        <p:txBody>
          <a:bodyPr>
            <a:normAutofit fontScale="92500"/>
          </a:bodyPr>
          <a:lstStyle/>
          <a:p>
            <a:pPr marL="457200" indent="457200" algn="just">
              <a:lnSpc>
                <a:spcPct val="107000"/>
              </a:lnSpc>
            </a:pPr>
            <a:r>
              <a:rPr lang="ru-RU" sz="2400" b="1" cap="none" dirty="0">
                <a:effectLst/>
                <a:latin typeface="Times New Roman" panose="02020603050405020304" pitchFamily="18" charset="0"/>
                <a:ea typeface="Calibri" panose="020F0502020204030204" pitchFamily="34" charset="0"/>
                <a:cs typeface="Times New Roman" panose="02020603050405020304" pitchFamily="18" charset="0"/>
              </a:rPr>
              <a:t>Расставьте знаки препинания. Выделите ряды однородных членов и проанализируйте их.</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 Люблю я бешеную младость и тесноту и блеск и радость и дам обдуманный наряд... (А. Пушкин) 2. Расстаться нам было так трудно, вдруг с неба с далёких полей так звучно так грустно так чудно раздался призыв журавлей... (А. Блок) 3. Всё, что на свете сделано руками, рукам под силу обратить на слом. Но дело в том, что сам собою камень — он не бывает ни добром ни злом. (А. Твардовский) 4. Он рощи полюбил густые уединенье тишину и ночь и звёзды и луну. (А. Пушкин) 5. Нередко в рощах поднимали иль ею брошенный венок или клочки персидской шали или заплаканный платок. (А. Пушкин) 6. Цвет лица у Ильи Ильича не был ни румяный ни смуглый ни положительно бледный а безразличный. (И. Гончаров)</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25126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6</a:t>
            </a:r>
          </a:p>
        </p:txBody>
      </p:sp>
      <p:sp>
        <p:nvSpPr>
          <p:cNvPr id="3" name="Объект 2"/>
          <p:cNvSpPr>
            <a:spLocks noGrp="1"/>
          </p:cNvSpPr>
          <p:nvPr>
            <p:ph idx="1"/>
          </p:nvPr>
        </p:nvSpPr>
        <p:spPr>
          <a:xfrm>
            <a:off x="431075" y="1022570"/>
            <a:ext cx="10876417" cy="5651518"/>
          </a:xfrm>
        </p:spPr>
        <p:txBody>
          <a:bodyPr>
            <a:noAutofit/>
          </a:bodyPr>
          <a:lstStyle/>
          <a:p>
            <a:pPr marL="457200" indent="457200" algn="just">
              <a:lnSpc>
                <a:spcPct val="107000"/>
              </a:lnSpc>
            </a:pPr>
            <a:r>
              <a:rPr lang="ru-RU" sz="2400" b="1" cap="none" dirty="0">
                <a:effectLst/>
                <a:latin typeface="Times New Roman" panose="02020603050405020304" pitchFamily="18" charset="0"/>
                <a:ea typeface="Calibri" panose="020F0502020204030204" pitchFamily="34" charset="0"/>
                <a:cs typeface="Times New Roman" panose="02020603050405020304" pitchFamily="18" charset="0"/>
              </a:rPr>
              <a:t>Перепишите, расставляя знаки препинания. Сделайте синтаксический разбор предложений.</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1. Он [Егорушка] вынырнул и, фыркая, пуская пузыри, открыл глаза — но на реке, как раз возле его лица, отражалось солнце. 2. Ветер крепчал, и море стало покрываться белыми гребнями. 3. Лучше было бы мне его бросить у опушки и скрыться в лесу пешком, да жаль было с ним расстаться, и пророк вознаградил меня. 4. Она не очень была хороша собой, но решительное и спокойное выражение её лица, её широкий белый лоб, густые волосы и в особенности карие глаза, небольшие, но умные, ясные и живые, поразили бы и всякого другого на моём месте. 5. Всю неделю на побережье шли дожди, и к пяти часам дня уже слюдянисто темнело; а море всё смелее бросалось на берег, и ночью в темноте слышался сплошной гул и скрежет перекатываемых камней. </a:t>
            </a:r>
            <a:endParaRPr lang="ru-RU" sz="2800" cap="none" dirty="0"/>
          </a:p>
        </p:txBody>
      </p:sp>
    </p:spTree>
    <p:extLst>
      <p:ext uri="{BB962C8B-B14F-4D97-AF65-F5344CB8AC3E}">
        <p14:creationId xmlns:p14="http://schemas.microsoft.com/office/powerpoint/2010/main" val="3958829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584961" y="313509"/>
            <a:ext cx="8534400" cy="1507067"/>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339634" y="1463040"/>
            <a:ext cx="11429999" cy="5094514"/>
          </a:xfrm>
        </p:spPr>
        <p:txBody>
          <a:bodyPr>
            <a:normAutofit fontScale="92500" lnSpcReduction="10000"/>
          </a:bodyPr>
          <a:lstStyle/>
          <a:p>
            <a:pPr algn="just"/>
            <a:r>
              <a:rPr lang="ru-RU" b="1" i="0" cap="none" dirty="0">
                <a:effectLst/>
                <a:latin typeface="Times New Roman" panose="02020603050405020304" pitchFamily="18" charset="0"/>
                <a:cs typeface="Times New Roman" panose="02020603050405020304" pitchFamily="18" charset="0"/>
              </a:rPr>
              <a:t>Спишите, расставляя недостающие знаки препинания, раскрывая скобки и вставляя в слова пропущенные буквы.</a:t>
            </a:r>
          </a:p>
          <a:p>
            <a:pPr algn="just"/>
            <a:r>
              <a:rPr lang="ru-RU" b="0" i="0" cap="none" dirty="0" smtClean="0">
                <a:effectLst/>
                <a:latin typeface="Times New Roman" panose="02020603050405020304" pitchFamily="18" charset="0"/>
                <a:cs typeface="Times New Roman" panose="02020603050405020304" pitchFamily="18" charset="0"/>
              </a:rPr>
              <a:t>Явления высокой поэзии определяются (под)час причинами очень внешними случайными бытовыми. Случайно (не)</a:t>
            </a:r>
            <a:r>
              <a:rPr lang="ru-RU" b="0" i="0" cap="none" dirty="0" err="1" smtClean="0">
                <a:effectLst/>
                <a:latin typeface="Times New Roman" panose="02020603050405020304" pitchFamily="18" charset="0"/>
                <a:cs typeface="Times New Roman" panose="02020603050405020304" pitchFamily="18" charset="0"/>
              </a:rPr>
              <a:t>подалёк</a:t>
            </a:r>
            <a:r>
              <a:rPr lang="ru-RU" b="0" i="0" cap="none" dirty="0" smtClean="0">
                <a:effectLst/>
                <a:latin typeface="Times New Roman" panose="02020603050405020304" pitchFamily="18" charset="0"/>
                <a:cs typeface="Times New Roman" panose="02020603050405020304" pitchFamily="18" charset="0"/>
              </a:rPr>
              <a:t>.. </a:t>
            </a:r>
            <a:r>
              <a:rPr lang="ru-RU" b="0" i="0" cap="none" dirty="0">
                <a:effectLst/>
                <a:latin typeface="Times New Roman" panose="02020603050405020304" pitchFamily="18" charset="0"/>
                <a:cs typeface="Times New Roman" panose="02020603050405020304" pitchFamily="18" charset="0"/>
              </a:rPr>
              <a:t>от </a:t>
            </a:r>
            <a:r>
              <a:rPr lang="ru-RU" b="0" i="0" cap="none" dirty="0" smtClean="0">
                <a:effectLst/>
                <a:latin typeface="Times New Roman" panose="02020603050405020304" pitchFamily="18" charset="0"/>
                <a:cs typeface="Times New Roman" panose="02020603050405020304" pitchFamily="18" charset="0"/>
              </a:rPr>
              <a:t>Тархана </a:t>
            </a:r>
            <a:r>
              <a:rPr lang="ru-RU" b="0" i="0" cap="none" dirty="0">
                <a:effectLst/>
                <a:latin typeface="Times New Roman" panose="02020603050405020304" pitchFamily="18" charset="0"/>
                <a:cs typeface="Times New Roman" panose="02020603050405020304" pitchFamily="18" charset="0"/>
              </a:rPr>
              <a:t>в детские годы </a:t>
            </a:r>
            <a:r>
              <a:rPr lang="ru-RU" b="0" i="0" cap="none" dirty="0" smtClean="0">
                <a:effectLst/>
                <a:latin typeface="Times New Roman" panose="02020603050405020304" pitchFamily="18" charset="0"/>
                <a:cs typeface="Times New Roman" panose="02020603050405020304" pitchFamily="18" charset="0"/>
              </a:rPr>
              <a:t>Лермонтова </a:t>
            </a:r>
            <a:r>
              <a:rPr lang="ru-RU" b="0" i="0" cap="none" dirty="0">
                <a:effectLst/>
                <a:latin typeface="Times New Roman" panose="02020603050405020304" pitchFamily="18" charset="0"/>
                <a:cs typeface="Times New Roman" panose="02020603050405020304" pitchFamily="18" charset="0"/>
              </a:rPr>
              <a:t>оказалась дубрава дубовый лес. Юноша любил ездить туда верхом и проводил там целые дни под широким </a:t>
            </a:r>
            <a:r>
              <a:rPr lang="ru-RU" b="0" i="0" cap="none" dirty="0" smtClean="0">
                <a:effectLst/>
                <a:latin typeface="Times New Roman" panose="02020603050405020304" pitchFamily="18" charset="0"/>
                <a:cs typeface="Times New Roman" panose="02020603050405020304" pitchFamily="18" charset="0"/>
              </a:rPr>
              <a:t>влажно</a:t>
            </a:r>
            <a:r>
              <a:rPr lang="ru-RU" cap="none" dirty="0">
                <a:latin typeface="Times New Roman" panose="02020603050405020304" pitchFamily="18" charset="0"/>
                <a:cs typeface="Times New Roman" panose="02020603050405020304" pitchFamily="18" charset="0"/>
              </a:rPr>
              <a:t>в</a:t>
            </a:r>
            <a:r>
              <a:rPr lang="ru-RU" b="0" i="0" cap="none" dirty="0" smtClean="0">
                <a:effectLst/>
                <a:latin typeface="Times New Roman" panose="02020603050405020304" pitchFamily="18" charset="0"/>
                <a:cs typeface="Times New Roman" panose="02020603050405020304" pitchFamily="18" charset="0"/>
              </a:rPr>
              <a:t>атым </a:t>
            </a:r>
            <a:r>
              <a:rPr lang="ru-RU" b="0" i="0" cap="none" dirty="0" err="1">
                <a:effectLst/>
                <a:latin typeface="Times New Roman" panose="02020603050405020304" pitchFamily="18" charset="0"/>
                <a:cs typeface="Times New Roman" panose="02020603050405020304" pitchFamily="18" charset="0"/>
              </a:rPr>
              <a:t>насыще</a:t>
            </a:r>
            <a:r>
              <a:rPr lang="ru-RU" b="0" i="0" cap="none" dirty="0">
                <a:effectLst/>
                <a:latin typeface="Times New Roman" panose="02020603050405020304" pitchFamily="18" charset="0"/>
                <a:cs typeface="Times New Roman" panose="02020603050405020304" pitchFamily="18" charset="0"/>
              </a:rPr>
              <a:t>..</a:t>
            </a:r>
            <a:r>
              <a:rPr lang="ru-RU" b="0" i="0" cap="none" dirty="0" err="1">
                <a:effectLst/>
                <a:latin typeface="Times New Roman" panose="02020603050405020304" pitchFamily="18" charset="0"/>
                <a:cs typeface="Times New Roman" panose="02020603050405020304" pitchFamily="18" charset="0"/>
              </a:rPr>
              <a:t>ым</a:t>
            </a:r>
            <a:r>
              <a:rPr lang="ru-RU" b="0" i="0" cap="none" dirty="0">
                <a:effectLst/>
                <a:latin typeface="Times New Roman" panose="02020603050405020304" pitchFamily="18" charset="0"/>
                <a:cs typeface="Times New Roman" panose="02020603050405020304" pitchFamily="18" charset="0"/>
              </a:rPr>
              <a:t> зелёным светом и зелёной прохладой пологом дубравы. И вот уж то и дело в </a:t>
            </a:r>
            <a:r>
              <a:rPr lang="ru-RU" b="0" i="0" cap="none" dirty="0" smtClean="0">
                <a:effectLst/>
                <a:latin typeface="Times New Roman" panose="02020603050405020304" pitchFamily="18" charset="0"/>
                <a:cs typeface="Times New Roman" panose="02020603050405020304" pitchFamily="18" charset="0"/>
              </a:rPr>
              <a:t>(</a:t>
            </a:r>
            <a:r>
              <a:rPr lang="ru-RU" cap="none" dirty="0" err="1">
                <a:latin typeface="Times New Roman" panose="02020603050405020304" pitchFamily="18" charset="0"/>
                <a:cs typeface="Times New Roman" panose="02020603050405020304" pitchFamily="18" charset="0"/>
              </a:rPr>
              <a:t>Л</a:t>
            </a:r>
            <a:r>
              <a:rPr lang="ru-RU" b="0" i="0" cap="none" dirty="0" err="1" smtClean="0">
                <a:effectLst/>
                <a:latin typeface="Times New Roman" panose="02020603050405020304" pitchFamily="18" charset="0"/>
                <a:cs typeface="Times New Roman" panose="02020603050405020304" pitchFamily="18" charset="0"/>
              </a:rPr>
              <a:t>,л</a:t>
            </a:r>
            <a:r>
              <a:rPr lang="ru-RU" b="0" i="0" cap="none" dirty="0" smtClean="0">
                <a:effectLst/>
                <a:latin typeface="Times New Roman" panose="02020603050405020304" pitchFamily="18" charset="0"/>
                <a:cs typeface="Times New Roman" panose="02020603050405020304" pitchFamily="18" charset="0"/>
              </a:rPr>
              <a:t>)</a:t>
            </a:r>
            <a:r>
              <a:rPr lang="ru-RU" b="0" i="0" cap="none" dirty="0" err="1" smtClean="0">
                <a:effectLst/>
                <a:latin typeface="Times New Roman" panose="02020603050405020304" pitchFamily="18" charset="0"/>
                <a:cs typeface="Times New Roman" panose="02020603050405020304" pitchFamily="18" charset="0"/>
              </a:rPr>
              <a:t>ермонтовских</a:t>
            </a:r>
            <a:r>
              <a:rPr lang="ru-RU" b="0" i="0" cap="none" dirty="0" smtClean="0">
                <a:effectLst/>
                <a:latin typeface="Times New Roman" panose="02020603050405020304" pitchFamily="18" charset="0"/>
                <a:cs typeface="Times New Roman" panose="02020603050405020304" pitchFamily="18" charset="0"/>
              </a:rPr>
              <a:t> </a:t>
            </a:r>
            <a:r>
              <a:rPr lang="ru-RU" b="0" i="0" cap="none" dirty="0">
                <a:effectLst/>
                <a:latin typeface="Times New Roman" panose="02020603050405020304" pitchFamily="18" charset="0"/>
                <a:cs typeface="Times New Roman" panose="02020603050405020304" pitchFamily="18" charset="0"/>
              </a:rPr>
              <a:t>стихах встречается дуб.</a:t>
            </a:r>
          </a:p>
          <a:p>
            <a:pPr algn="just"/>
            <a:r>
              <a:rPr lang="ru-RU" b="0" i="0" cap="none" dirty="0">
                <a:effectLst/>
                <a:latin typeface="Times New Roman" panose="02020603050405020304" pitchFamily="18" charset="0"/>
                <a:cs typeface="Times New Roman" panose="02020603050405020304" pitchFamily="18" charset="0"/>
              </a:rPr>
              <a:t>У Есенина подобное </a:t>
            </a:r>
            <a:r>
              <a:rPr lang="ru-RU" b="0" i="0" cap="none" dirty="0" err="1">
                <a:effectLst/>
                <a:latin typeface="Times New Roman" panose="02020603050405020304" pitchFamily="18" charset="0"/>
                <a:cs typeface="Times New Roman" panose="02020603050405020304" pitchFamily="18" charset="0"/>
              </a:rPr>
              <a:t>пр</a:t>
            </a:r>
            <a:r>
              <a:rPr lang="ru-RU" b="0" i="0" cap="none" dirty="0">
                <a:effectLst/>
                <a:latin typeface="Times New Roman" panose="02020603050405020304" pitchFamily="18" charset="0"/>
                <a:cs typeface="Times New Roman" panose="02020603050405020304" pitchFamily="18" charset="0"/>
              </a:rPr>
              <a:t>..</a:t>
            </a:r>
            <a:r>
              <a:rPr lang="ru-RU" b="0" i="0" cap="none" dirty="0" err="1">
                <a:effectLst/>
                <a:latin typeface="Times New Roman" panose="02020603050405020304" pitchFamily="18" charset="0"/>
                <a:cs typeface="Times New Roman" panose="02020603050405020304" pitchFamily="18" charset="0"/>
              </a:rPr>
              <a:t>страстие</a:t>
            </a:r>
            <a:r>
              <a:rPr lang="ru-RU" b="0" i="0" cap="none" dirty="0">
                <a:effectLst/>
                <a:latin typeface="Times New Roman" panose="02020603050405020304" pitchFamily="18" charset="0"/>
                <a:cs typeface="Times New Roman" panose="02020603050405020304" pitchFamily="18" charset="0"/>
              </a:rPr>
              <a:t> находим к берёзе. И действительно, около Константинова росла </a:t>
            </a:r>
            <a:r>
              <a:rPr lang="ru-RU" b="0" i="0" cap="none" dirty="0" err="1">
                <a:effectLst/>
                <a:latin typeface="Times New Roman" panose="02020603050405020304" pitchFamily="18" charset="0"/>
                <a:cs typeface="Times New Roman" panose="02020603050405020304" pitchFamily="18" charset="0"/>
              </a:rPr>
              <a:t>пр..красная</a:t>
            </a:r>
            <a:r>
              <a:rPr lang="ru-RU" b="0" i="0" cap="none" dirty="0">
                <a:effectLst/>
                <a:latin typeface="Times New Roman" panose="02020603050405020304" pitchFamily="18" charset="0"/>
                <a:cs typeface="Times New Roman" panose="02020603050405020304" pitchFamily="18" charset="0"/>
              </a:rPr>
              <a:t> берёзовая роща.</a:t>
            </a:r>
          </a:p>
          <a:p>
            <a:pPr algn="just"/>
            <a:r>
              <a:rPr lang="ru-RU" b="0" i="0" cap="none" dirty="0">
                <a:effectLst/>
                <a:latin typeface="Times New Roman" panose="02020603050405020304" pitchFamily="18" charset="0"/>
                <a:cs typeface="Times New Roman" panose="02020603050405020304" pitchFamily="18" charset="0"/>
              </a:rPr>
              <a:t>У Блока травы </a:t>
            </a:r>
            <a:r>
              <a:rPr lang="ru-RU" b="0" i="0" cap="none" dirty="0" err="1">
                <a:effectLst/>
                <a:latin typeface="Times New Roman" panose="02020603050405020304" pitchFamily="18" charset="0"/>
                <a:cs typeface="Times New Roman" panose="02020603050405020304" pitchFamily="18" charset="0"/>
              </a:rPr>
              <a:t>задебре</a:t>
            </a:r>
            <a:r>
              <a:rPr lang="ru-RU" b="0" i="0" cap="none" dirty="0">
                <a:effectLst/>
                <a:latin typeface="Times New Roman" panose="02020603050405020304" pitchFamily="18" charset="0"/>
                <a:cs typeface="Times New Roman" panose="02020603050405020304" pitchFamily="18" charset="0"/>
              </a:rPr>
              <a:t>..</a:t>
            </a:r>
            <a:r>
              <a:rPr lang="ru-RU" b="0" i="0" cap="none" dirty="0" err="1">
                <a:effectLst/>
                <a:latin typeface="Times New Roman" panose="02020603050405020304" pitchFamily="18" charset="0"/>
                <a:cs typeface="Times New Roman" panose="02020603050405020304" pitchFamily="18" charset="0"/>
              </a:rPr>
              <a:t>ые</a:t>
            </a:r>
            <a:r>
              <a:rPr lang="ru-RU" b="0" i="0" cap="none" dirty="0">
                <a:effectLst/>
                <a:latin typeface="Times New Roman" panose="02020603050405020304" pitchFamily="18" charset="0"/>
                <a:cs typeface="Times New Roman" panose="02020603050405020304" pitchFamily="18" charset="0"/>
              </a:rPr>
              <a:t> лесом кручи лесные болота </a:t>
            </a:r>
            <a:r>
              <a:rPr lang="ru-RU" b="0" i="0" cap="none" dirty="0" err="1">
                <a:effectLst/>
                <a:latin typeface="Times New Roman" panose="02020603050405020304" pitchFamily="18" charset="0"/>
                <a:cs typeface="Times New Roman" panose="02020603050405020304" pitchFamily="18" charset="0"/>
              </a:rPr>
              <a:t>кос..горы</a:t>
            </a:r>
            <a:r>
              <a:rPr lang="ru-RU" b="0" i="0" cap="none" dirty="0">
                <a:effectLst/>
                <a:latin typeface="Times New Roman" panose="02020603050405020304" pitchFamily="18" charset="0"/>
                <a:cs typeface="Times New Roman" panose="02020603050405020304" pitchFamily="18" charset="0"/>
              </a:rPr>
              <a:t> но в особенности туманы.</a:t>
            </a:r>
          </a:p>
          <a:p>
            <a:pPr algn="just"/>
            <a:r>
              <a:rPr lang="ru-RU" b="0" i="0" cap="none" dirty="0">
                <a:effectLst/>
                <a:latin typeface="Times New Roman" panose="02020603050405020304" pitchFamily="18" charset="0"/>
                <a:cs typeface="Times New Roman" panose="02020603050405020304" pitchFamily="18" charset="0"/>
              </a:rPr>
              <a:t>Однако </a:t>
            </a:r>
            <a:r>
              <a:rPr lang="ru-RU" b="0" i="0" cap="none" dirty="0" err="1">
                <a:effectLst/>
                <a:latin typeface="Times New Roman" panose="02020603050405020304" pitchFamily="18" charset="0"/>
                <a:cs typeface="Times New Roman" panose="02020603050405020304" pitchFamily="18" charset="0"/>
              </a:rPr>
              <a:t>пр</a:t>
            </a:r>
            <a:r>
              <a:rPr lang="ru-RU" b="0" i="0" cap="none" dirty="0">
                <a:effectLst/>
                <a:latin typeface="Times New Roman" panose="02020603050405020304" pitchFamily="18" charset="0"/>
                <a:cs typeface="Times New Roman" panose="02020603050405020304" pitchFamily="18" charset="0"/>
              </a:rPr>
              <a:t>..</a:t>
            </a:r>
            <a:r>
              <a:rPr lang="ru-RU" b="0" i="0" cap="none" dirty="0" err="1">
                <a:effectLst/>
                <a:latin typeface="Times New Roman" panose="02020603050405020304" pitchFamily="18" charset="0"/>
                <a:cs typeface="Times New Roman" panose="02020603050405020304" pitchFamily="18" charset="0"/>
              </a:rPr>
              <a:t>страстие</a:t>
            </a:r>
            <a:r>
              <a:rPr lang="ru-RU" b="0" i="0" cap="none" dirty="0">
                <a:effectLst/>
                <a:latin typeface="Times New Roman" panose="02020603050405020304" pitchFamily="18" charset="0"/>
                <a:cs typeface="Times New Roman" panose="02020603050405020304" pitchFamily="18" charset="0"/>
              </a:rPr>
              <a:t> к дубу берёзе или к травам с туманами это всё же мелочи по сравнению с тем главным чем наделяли </a:t>
            </a:r>
            <a:r>
              <a:rPr lang="ru-RU" b="0" i="0" cap="none" dirty="0" smtClean="0">
                <a:effectLst/>
                <a:latin typeface="Times New Roman" panose="02020603050405020304" pitchFamily="18" charset="0"/>
                <a:cs typeface="Times New Roman" panose="02020603050405020304" pitchFamily="18" charset="0"/>
              </a:rPr>
              <a:t>(</a:t>
            </a:r>
            <a:r>
              <a:rPr lang="ru-RU" cap="none" dirty="0" err="1">
                <a:latin typeface="Times New Roman" panose="02020603050405020304" pitchFamily="18" charset="0"/>
                <a:cs typeface="Times New Roman" panose="02020603050405020304" pitchFamily="18" charset="0"/>
              </a:rPr>
              <a:t>Р</a:t>
            </a:r>
            <a:r>
              <a:rPr lang="ru-RU" b="0" i="0" cap="none" dirty="0" err="1" smtClean="0">
                <a:effectLst/>
                <a:latin typeface="Times New Roman" panose="02020603050405020304" pitchFamily="18" charset="0"/>
                <a:cs typeface="Times New Roman" panose="02020603050405020304" pitchFamily="18" charset="0"/>
              </a:rPr>
              <a:t>,р</a:t>
            </a:r>
            <a:r>
              <a:rPr lang="ru-RU" b="0" i="0" cap="none" dirty="0" smtClean="0">
                <a:effectLst/>
                <a:latin typeface="Times New Roman" panose="02020603050405020304" pitchFamily="18" charset="0"/>
                <a:cs typeface="Times New Roman" panose="02020603050405020304" pitchFamily="18" charset="0"/>
              </a:rPr>
              <a:t>)</a:t>
            </a:r>
            <a:r>
              <a:rPr lang="ru-RU" b="0" i="0" cap="none" dirty="0" err="1" smtClean="0">
                <a:effectLst/>
                <a:latin typeface="Times New Roman" panose="02020603050405020304" pitchFamily="18" charset="0"/>
                <a:cs typeface="Times New Roman" panose="02020603050405020304" pitchFamily="18" charset="0"/>
              </a:rPr>
              <a:t>оссийских</a:t>
            </a:r>
            <a:r>
              <a:rPr lang="ru-RU" b="0" i="0" cap="none" dirty="0" smtClean="0">
                <a:effectLst/>
                <a:latin typeface="Times New Roman" panose="02020603050405020304" pitchFamily="18" charset="0"/>
                <a:cs typeface="Times New Roman" panose="02020603050405020304" pitchFamily="18" charset="0"/>
              </a:rPr>
              <a:t> </a:t>
            </a:r>
            <a:r>
              <a:rPr lang="ru-RU" b="0" i="0" cap="none" dirty="0">
                <a:effectLst/>
                <a:latin typeface="Times New Roman" panose="02020603050405020304" pitchFamily="18" charset="0"/>
                <a:cs typeface="Times New Roman" panose="02020603050405020304" pitchFamily="18" charset="0"/>
              </a:rPr>
              <a:t>поэтов родные места. Этим главным было ощущение Родины. Впечатления детства самые яркие и прочные впечатления. Фундамент будущей духовной жизни золотой фонд.</a:t>
            </a:r>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Не являются однородными членами</a:t>
            </a:r>
          </a:p>
        </p:txBody>
      </p:sp>
      <p:sp>
        <p:nvSpPr>
          <p:cNvPr id="3" name="Объект 2"/>
          <p:cNvSpPr>
            <a:spLocks noGrp="1"/>
          </p:cNvSpPr>
          <p:nvPr>
            <p:ph idx="1"/>
          </p:nvPr>
        </p:nvSpPr>
        <p:spPr>
          <a:xfrm>
            <a:off x="684210" y="1048696"/>
            <a:ext cx="10876417" cy="5651518"/>
          </a:xfrm>
        </p:spPr>
        <p:txBody>
          <a:bodyPr>
            <a:normAutofit/>
          </a:bodyPr>
          <a:lstStyle/>
          <a:p>
            <a:pPr algn="just"/>
            <a:r>
              <a:rPr lang="ru-RU" sz="2800" cap="none" dirty="0"/>
              <a:t>1 Повторяющиеся слова, которые используются для выражения усиления: </a:t>
            </a:r>
            <a:r>
              <a:rPr lang="ru-RU" sz="2800" i="1" cap="none" dirty="0"/>
              <a:t>И всюду – песок, песок…</a:t>
            </a:r>
            <a:r>
              <a:rPr lang="ru-RU" sz="2800" cap="none" dirty="0"/>
              <a:t> Между ними ставится запятая, если образуется сложное слово – то дефис: </a:t>
            </a:r>
            <a:r>
              <a:rPr lang="ru-RU" sz="2800" i="1" cap="none" dirty="0"/>
              <a:t>едва-едва, чего-чего</a:t>
            </a:r>
            <a:r>
              <a:rPr lang="ru-RU" sz="2800" cap="none" dirty="0"/>
              <a:t>.</a:t>
            </a:r>
          </a:p>
          <a:p>
            <a:pPr algn="just"/>
            <a:r>
              <a:rPr lang="ru-RU" sz="2800" cap="none" dirty="0"/>
              <a:t>2 Сочетание двух глаголов в одинаковой форме: </a:t>
            </a:r>
            <a:r>
              <a:rPr lang="ru-RU" sz="2800" i="1" cap="none" dirty="0"/>
              <a:t>сказал так сказал</a:t>
            </a:r>
            <a:r>
              <a:rPr lang="ru-RU" sz="2800" cap="none" dirty="0"/>
              <a:t>. Запятая между ними не ставится.</a:t>
            </a:r>
          </a:p>
          <a:p>
            <a:pPr algn="just"/>
            <a:r>
              <a:rPr lang="ru-RU" sz="2800" cap="none" dirty="0"/>
              <a:t>3 Фразеологизмы с повторяющимися союзами: </a:t>
            </a:r>
            <a:r>
              <a:rPr lang="ru-RU" sz="2800" i="1" cap="none" dirty="0"/>
              <a:t>о том о сем, ни то ни сё, ни пуха ни пера</a:t>
            </a:r>
            <a:r>
              <a:rPr lang="ru-RU" sz="2800" cap="none" dirty="0"/>
              <a:t>. Запятая внутри не ставится.</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1719EB0-2D3F-AC0F-CE90-0FCE888CA7E1}"/>
              </a:ext>
            </a:extLst>
          </p:cNvPr>
          <p:cNvSpPr>
            <a:spLocks noGrp="1"/>
          </p:cNvSpPr>
          <p:nvPr>
            <p:ph type="title"/>
          </p:nvPr>
        </p:nvSpPr>
        <p:spPr>
          <a:xfrm>
            <a:off x="1464389" y="396624"/>
            <a:ext cx="9438355" cy="913063"/>
          </a:xfrm>
        </p:spPr>
        <p:txBody>
          <a:bodyPr>
            <a:normAutofit/>
          </a:bodyPr>
          <a:lstStyle/>
          <a:p>
            <a:r>
              <a:rPr lang="ru-RU" dirty="0"/>
              <a:t>Средства выражения однородности</a:t>
            </a:r>
          </a:p>
        </p:txBody>
      </p:sp>
      <p:sp>
        <p:nvSpPr>
          <p:cNvPr id="5" name="Объект 4">
            <a:extLst>
              <a:ext uri="{FF2B5EF4-FFF2-40B4-BE49-F238E27FC236}">
                <a16:creationId xmlns:a16="http://schemas.microsoft.com/office/drawing/2014/main" id="{B02A528F-659B-64A5-47FF-937D64F40341}"/>
              </a:ext>
            </a:extLst>
          </p:cNvPr>
          <p:cNvSpPr>
            <a:spLocks noGrp="1"/>
          </p:cNvSpPr>
          <p:nvPr>
            <p:ph type="body" idx="1"/>
          </p:nvPr>
        </p:nvSpPr>
        <p:spPr>
          <a:xfrm>
            <a:off x="465221" y="1604211"/>
            <a:ext cx="11277599" cy="5021178"/>
          </a:xfrm>
        </p:spPr>
        <p:txBody>
          <a:bodyPr>
            <a:normAutofit/>
          </a:bodyPr>
          <a:lstStyle/>
          <a:p>
            <a:pPr algn="just"/>
            <a:r>
              <a:rPr lang="ru-RU" sz="3200" dirty="0">
                <a:solidFill>
                  <a:schemeClr val="tx1"/>
                </a:solidFill>
              </a:rPr>
              <a:t>1 </a:t>
            </a:r>
            <a:r>
              <a:rPr lang="ru-RU" sz="3200" cap="none" dirty="0">
                <a:solidFill>
                  <a:schemeClr val="tx1"/>
                </a:solidFill>
              </a:rPr>
              <a:t>Сочинительные союзы </a:t>
            </a:r>
            <a:r>
              <a:rPr lang="ru-RU" sz="3200" b="1" cap="none" dirty="0">
                <a:solidFill>
                  <a:schemeClr val="tx1"/>
                </a:solidFill>
              </a:rPr>
              <a:t>и, а, но, да</a:t>
            </a:r>
            <a:r>
              <a:rPr lang="ru-RU" sz="3200" cap="none" dirty="0">
                <a:solidFill>
                  <a:schemeClr val="tx1"/>
                </a:solidFill>
              </a:rPr>
              <a:t> и др. </a:t>
            </a:r>
            <a:r>
              <a:rPr lang="ru-RU" sz="3200" i="1" cap="none" dirty="0">
                <a:solidFill>
                  <a:schemeClr val="tx1"/>
                </a:solidFill>
              </a:rPr>
              <a:t>И пращ, и стрела, и лукавый кинжал щадят победителя годы…</a:t>
            </a:r>
            <a:endParaRPr lang="ru-RU" sz="3200" cap="none" dirty="0">
              <a:solidFill>
                <a:schemeClr val="tx1"/>
              </a:solidFill>
            </a:endParaRPr>
          </a:p>
          <a:p>
            <a:pPr algn="just"/>
            <a:r>
              <a:rPr lang="ru-RU" sz="3200" cap="none" dirty="0">
                <a:solidFill>
                  <a:schemeClr val="tx1"/>
                </a:solidFill>
              </a:rPr>
              <a:t>2 Без помощи союзов: </a:t>
            </a:r>
            <a:r>
              <a:rPr lang="ru-RU" sz="3200" i="1" cap="none" dirty="0">
                <a:solidFill>
                  <a:schemeClr val="tx1"/>
                </a:solidFill>
              </a:rPr>
              <a:t>мне хочется безгласной тишины, безмолвия, безветрия, бесстрастья</a:t>
            </a:r>
            <a:r>
              <a:rPr lang="ru-RU" sz="3200" cap="none" dirty="0">
                <a:solidFill>
                  <a:schemeClr val="tx1"/>
                </a:solidFill>
              </a:rPr>
              <a:t>.</a:t>
            </a:r>
          </a:p>
          <a:p>
            <a:pPr algn="just"/>
            <a:r>
              <a:rPr lang="ru-RU" sz="3200" cap="none" dirty="0">
                <a:solidFill>
                  <a:schemeClr val="tx1"/>
                </a:solidFill>
              </a:rPr>
              <a:t>Однородные члены предложения могут быть выражены одинаковыми и разными частями речи.</a:t>
            </a:r>
          </a:p>
          <a:p>
            <a:endParaRPr lang="ru-RU" dirty="0"/>
          </a:p>
        </p:txBody>
      </p:sp>
    </p:spTree>
    <p:extLst>
      <p:ext uri="{BB962C8B-B14F-4D97-AF65-F5344CB8AC3E}">
        <p14:creationId xmlns:p14="http://schemas.microsoft.com/office/powerpoint/2010/main" val="78233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483325"/>
            <a:ext cx="10876417" cy="1061415"/>
          </a:xfrm>
        </p:spPr>
        <p:txBody>
          <a:bodyPr>
            <a:normAutofit/>
          </a:bodyPr>
          <a:lstStyle/>
          <a:p>
            <a:endParaRPr lang="ru-RU" dirty="0"/>
          </a:p>
        </p:txBody>
      </p:sp>
      <p:sp>
        <p:nvSpPr>
          <p:cNvPr id="3" name="Объект 2"/>
          <p:cNvSpPr>
            <a:spLocks noGrp="1"/>
          </p:cNvSpPr>
          <p:nvPr>
            <p:ph idx="1"/>
          </p:nvPr>
        </p:nvSpPr>
        <p:spPr>
          <a:xfrm>
            <a:off x="878046" y="1675368"/>
            <a:ext cx="10435905" cy="5042264"/>
          </a:xfrm>
        </p:spPr>
        <p:txBody>
          <a:bodyPr>
            <a:normAutofit fontScale="92500"/>
          </a:bodyPr>
          <a:lstStyle/>
          <a:p>
            <a:pPr algn="just"/>
            <a:r>
              <a:rPr lang="ru-RU" sz="3200" cap="none" dirty="0"/>
              <a:t>Точка с запятой отделяет распространенные однородные члены, особенно если они поясняются обособленными членами или придаточными предложениями.</a:t>
            </a:r>
          </a:p>
          <a:p>
            <a:pPr algn="just"/>
            <a:r>
              <a:rPr lang="ru-RU" sz="3200" cap="none" dirty="0"/>
              <a:t>Тире ставится при выражении противопоставления между однородными членами, не связанными союзами: </a:t>
            </a:r>
            <a:r>
              <a:rPr lang="ru-RU" sz="3200" i="1" cap="none" dirty="0"/>
              <a:t>Не рыбачий парус малый – корабли мне снятся</a:t>
            </a:r>
            <a:r>
              <a:rPr lang="ru-RU" sz="3200" cap="none" dirty="0"/>
              <a:t>.</a:t>
            </a:r>
          </a:p>
          <a:p>
            <a:pPr algn="just"/>
            <a:r>
              <a:rPr lang="ru-RU" sz="3200" cap="none" dirty="0"/>
              <a:t>Ряд однородных членов предложения может быть открыт или закрыт обобщающим словом.</a:t>
            </a:r>
          </a:p>
          <a:p>
            <a:pPr algn="just"/>
            <a:endParaRPr lang="ru-RU"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59501"/>
            <a:ext cx="11251115" cy="1507067"/>
          </a:xfrm>
        </p:spPr>
        <p:txBody>
          <a:bodyPr>
            <a:normAutofit/>
          </a:bodyPr>
          <a:lstStyle/>
          <a:p>
            <a:r>
              <a:rPr lang="ru-RU" sz="3200" dirty="0"/>
              <a:t>Однородные и неоднородные определения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569495" y="1227909"/>
            <a:ext cx="10885671" cy="5527986"/>
          </a:xfrm>
        </p:spPr>
        <p:txBody>
          <a:bodyPr>
            <a:normAutofit fontScale="92500"/>
          </a:bodyPr>
          <a:lstStyle/>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Однородные определения не связаны союзами, ставится запятая.</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i="1" cap="none" dirty="0">
                <a:effectLst/>
                <a:latin typeface="Times New Roman" panose="02020603050405020304" pitchFamily="18" charset="0"/>
                <a:ea typeface="Calibri" panose="020F0502020204030204" pitchFamily="34" charset="0"/>
                <a:cs typeface="Times New Roman" panose="02020603050405020304" pitchFamily="18" charset="0"/>
              </a:rPr>
              <a:t>Однородные определения: </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1 Обозначают отличительные признаки разных предметов.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Отяжелели от собственной </a:t>
            </a:r>
            <a:r>
              <a:rPr lang="ru-RU" sz="2800" i="1" cap="none" dirty="0" err="1">
                <a:effectLst/>
                <a:latin typeface="Times New Roman" panose="02020603050405020304" pitchFamily="18" charset="0"/>
                <a:ea typeface="Calibri" panose="020F0502020204030204" pitchFamily="34" charset="0"/>
                <a:cs typeface="Times New Roman" panose="02020603050405020304" pitchFamily="18" charset="0"/>
              </a:rPr>
              <a:t>пышноты</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 пионы белые, розоватые, розовые, темно-вишневые.</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2 Обозначают различные признаки одного и того же предмета, характеризуя его с одной стороны.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Принимался идти крупный, короткий, благодатный дождь</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3 Являются в контексте синонимами или выполняют роль эпитетов.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Его бледно-голубые, стеклянные глаза разбегались.</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4 Образуют смысловую градацию</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331696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1251115" cy="1507067"/>
          </a:xfrm>
        </p:spPr>
        <p:txBody>
          <a:bodyPr>
            <a:normAutofit/>
          </a:bodyPr>
          <a:lstStyle/>
          <a:p>
            <a:r>
              <a:rPr lang="ru-RU" sz="3200" dirty="0"/>
              <a:t>Однородные и неоднородные определения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504181" y="1330014"/>
            <a:ext cx="10885671" cy="5527986"/>
          </a:xfrm>
        </p:spPr>
        <p:txBody>
          <a:bodyPr>
            <a:normAutofit/>
          </a:bodyPr>
          <a:lstStyle/>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Выражены причастным оборотом и помещаются за одиночным определением.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Пожилая, гладко причесанная на прямой пробор женщина открыла дверь</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6 Следуют после определяемого имени существительного.</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2800" cap="none" dirty="0">
                <a:latin typeface="Times New Roman" panose="02020603050405020304" pitchFamily="18" charset="0"/>
                <a:ea typeface="Calibri" panose="020F0502020204030204" pitchFamily="34" charset="0"/>
                <a:cs typeface="Times New Roman" panose="02020603050405020304" pitchFamily="18" charset="0"/>
              </a:rPr>
              <a:t>П</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ротивопоставлены другим определениям при том же существительном. </a:t>
            </a:r>
            <a:r>
              <a:rPr lang="ru-RU" sz="2800" i="1" cap="none" dirty="0">
                <a:effectLst/>
                <a:latin typeface="Times New Roman" panose="02020603050405020304" pitchFamily="18" charset="0"/>
                <a:ea typeface="Calibri" panose="020F0502020204030204" pitchFamily="34" charset="0"/>
                <a:cs typeface="Times New Roman" panose="02020603050405020304" pitchFamily="18" charset="0"/>
              </a:rPr>
              <a:t>Поляна пестрела цветами яркими, красочными, но неестественно крупными и благоухающими</a:t>
            </a:r>
            <a:r>
              <a:rPr lang="ru-RU" sz="28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430365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1251115" cy="1507067"/>
          </a:xfrm>
        </p:spPr>
        <p:txBody>
          <a:bodyPr>
            <a:normAutofit/>
          </a:bodyPr>
          <a:lstStyle/>
          <a:p>
            <a:r>
              <a:rPr lang="ru-RU" sz="3200" dirty="0"/>
              <a:t>Однородные и неоднородные определения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84211" y="1330014"/>
            <a:ext cx="10885671" cy="5527986"/>
          </a:xfrm>
        </p:spPr>
        <p:txBody>
          <a:bodyPr>
            <a:normAutofit/>
          </a:bodyPr>
          <a:lstStyle/>
          <a:p>
            <a:pPr marL="457200" indent="457200" algn="just">
              <a:lnSpc>
                <a:spcPct val="107000"/>
              </a:lnSpc>
            </a:pP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При неоднородных определениях запятая не ставится.</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400" b="1" i="1" cap="none" dirty="0">
                <a:effectLst/>
                <a:latin typeface="Times New Roman" panose="02020603050405020304" pitchFamily="18" charset="0"/>
                <a:ea typeface="Calibri" panose="020F0502020204030204" pitchFamily="34" charset="0"/>
                <a:cs typeface="Times New Roman" panose="02020603050405020304" pitchFamily="18" charset="0"/>
              </a:rPr>
              <a:t>Неоднородные определения:</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1 Характеризуют предмет с разных сторон. </a:t>
            </a:r>
            <a:r>
              <a:rPr lang="ru-RU" sz="2400" i="1" cap="none" dirty="0">
                <a:effectLst/>
                <a:latin typeface="Times New Roman" panose="02020603050405020304" pitchFamily="18" charset="0"/>
                <a:ea typeface="Calibri" panose="020F0502020204030204" pitchFamily="34" charset="0"/>
                <a:cs typeface="Times New Roman" panose="02020603050405020304" pitchFamily="18" charset="0"/>
              </a:rPr>
              <a:t>Печь с блестящими медными шариками</a:t>
            </a: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2400" cap="none" dirty="0">
                <a:latin typeface="Times New Roman" panose="02020603050405020304" pitchFamily="18" charset="0"/>
                <a:ea typeface="Calibri" panose="020F0502020204030204" pitchFamily="34" charset="0"/>
                <a:cs typeface="Times New Roman" panose="02020603050405020304" pitchFamily="18" charset="0"/>
              </a:rPr>
              <a:t>В</a:t>
            </a: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ыражены сочетаниями качественного и относительного прилагательных. </a:t>
            </a:r>
            <a:r>
              <a:rPr lang="ru-RU" sz="2400" i="1" cap="none" dirty="0">
                <a:effectLst/>
                <a:latin typeface="Times New Roman" panose="02020603050405020304" pitchFamily="18" charset="0"/>
                <a:ea typeface="Calibri" panose="020F0502020204030204" pitchFamily="34" charset="0"/>
                <a:cs typeface="Times New Roman" panose="02020603050405020304" pitchFamily="18" charset="0"/>
              </a:rPr>
              <a:t>Зачерпнуть воды в кожаные большие сапоги.</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400" cap="none" dirty="0">
                <a:effectLst/>
                <a:latin typeface="Times New Roman" panose="02020603050405020304" pitchFamily="18" charset="0"/>
                <a:ea typeface="Calibri" panose="020F0502020204030204" pitchFamily="34" charset="0"/>
                <a:cs typeface="Times New Roman" panose="02020603050405020304" pitchFamily="18" charset="0"/>
              </a:rPr>
              <a:t>3 Имеют предшествующее определение, которое относится к сочетанию последующего определения и определяемого существительного. </a:t>
            </a:r>
            <a:r>
              <a:rPr lang="ru-RU" sz="2400" i="1" cap="none" dirty="0">
                <a:effectLst/>
                <a:latin typeface="Times New Roman" panose="02020603050405020304" pitchFamily="18" charset="0"/>
                <a:ea typeface="Calibri" panose="020F0502020204030204" pitchFamily="34" charset="0"/>
                <a:cs typeface="Times New Roman" panose="02020603050405020304" pitchFamily="18" charset="0"/>
              </a:rPr>
              <a:t>Профессор открыл свой новенький кожаный саквояж</a:t>
            </a:r>
            <a:r>
              <a:rPr lang="ru-RU" sz="2400" cap="none" dirty="0">
                <a:latin typeface="Times New Roman" panose="02020603050405020304" pitchFamily="18" charset="0"/>
                <a:ea typeface="Calibri" panose="020F0502020204030204" pitchFamily="34" charset="0"/>
                <a:cs typeface="Times New Roman" panose="02020603050405020304" pitchFamily="18" charset="0"/>
              </a:rPr>
              <a:t>. </a:t>
            </a:r>
            <a:r>
              <a:rPr lang="ru-RU" sz="2400" i="1" cap="none" dirty="0">
                <a:latin typeface="Times New Roman" panose="02020603050405020304" pitchFamily="18" charset="0"/>
                <a:ea typeface="Calibri" panose="020F0502020204030204" pitchFamily="34" charset="0"/>
                <a:cs typeface="Times New Roman" panose="02020603050405020304" pitchFamily="18" charset="0"/>
              </a:rPr>
              <a:t>Алеша подал ему маленькое складное кругленькое зеркальце, стоявшее на комоде.</a:t>
            </a:r>
          </a:p>
          <a:p>
            <a:pPr algn="just"/>
            <a:endParaRPr lang="ru-RU" dirty="0"/>
          </a:p>
        </p:txBody>
      </p:sp>
    </p:spTree>
    <p:extLst>
      <p:ext uri="{BB962C8B-B14F-4D97-AF65-F5344CB8AC3E}">
        <p14:creationId xmlns:p14="http://schemas.microsoft.com/office/powerpoint/2010/main" val="28010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427537" y="137126"/>
            <a:ext cx="10673599" cy="1507067"/>
          </a:xfrm>
        </p:spPr>
        <p:txBody>
          <a:bodyPr/>
          <a:lstStyle/>
          <a:p>
            <a:r>
              <a:rPr lang="ru-RU" dirty="0"/>
              <a:t>Однородные члены с неповторяющимися союзами</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13954" y="1315453"/>
            <a:ext cx="11229473" cy="5236349"/>
          </a:xfrm>
        </p:spPr>
        <p:txBody>
          <a:bodyPr>
            <a:normAutofit/>
          </a:bodyPr>
          <a:lstStyle/>
          <a:p>
            <a:pPr algn="just"/>
            <a:r>
              <a:rPr lang="ru-RU" sz="2400" cap="none" dirty="0"/>
              <a:t>1 Запятая не ставится между однородными членами, соединенными неповторяющимися (одиночными) соединительными и разделительными союзами </a:t>
            </a:r>
            <a:r>
              <a:rPr lang="ru-RU" sz="2400" b="1" cap="none" dirty="0"/>
              <a:t>и, да (=и), или, либо</a:t>
            </a:r>
            <a:r>
              <a:rPr lang="ru-RU" sz="2400" cap="none" dirty="0"/>
              <a:t>. </a:t>
            </a:r>
            <a:r>
              <a:rPr lang="ru-RU" sz="2400" i="1" cap="none" dirty="0"/>
              <a:t>Учился читать да писать, а выучился петь да плясать.</a:t>
            </a:r>
            <a:endParaRPr lang="ru-RU" sz="2400" cap="none" dirty="0"/>
          </a:p>
          <a:p>
            <a:pPr algn="just"/>
            <a:r>
              <a:rPr lang="ru-RU" sz="2400" cap="none" dirty="0"/>
              <a:t>2 Запятая ставится между однородными членами, соединенными противительными союзами </a:t>
            </a:r>
            <a:r>
              <a:rPr lang="ru-RU" sz="2400" b="1" cap="none" dirty="0"/>
              <a:t>а, но, да (=но), однако, зато, тем не менее, хотя</a:t>
            </a:r>
            <a:r>
              <a:rPr lang="ru-RU" sz="2400" cap="none" dirty="0"/>
              <a:t>. </a:t>
            </a:r>
            <a:r>
              <a:rPr lang="ru-RU" sz="2400" i="1" cap="none" dirty="0"/>
              <a:t>Ребенок был резв, но мил.</a:t>
            </a:r>
            <a:endParaRPr lang="ru-RU" sz="2400" cap="none" dirty="0"/>
          </a:p>
          <a:p>
            <a:pPr algn="just"/>
            <a:r>
              <a:rPr lang="ru-RU" sz="2400" cap="none" dirty="0"/>
              <a:t>3 Между однородными сказуемыми, соединенными одиночным союзом </a:t>
            </a:r>
            <a:r>
              <a:rPr lang="ru-RU" sz="2400" b="1" cap="none" dirty="0"/>
              <a:t>и</a:t>
            </a:r>
            <a:r>
              <a:rPr lang="ru-RU" sz="2400" cap="none" dirty="0"/>
              <a:t>, ставится тире для указания следствия, содержащегося во втором сказуемом, или для выражения резкого противопоставления, быстрой смены действия. </a:t>
            </a:r>
            <a:r>
              <a:rPr lang="ru-RU" sz="2400" i="1" cap="none" dirty="0"/>
              <a:t>Хотел объехать целый свет – и не объехал сотой доли.</a:t>
            </a:r>
            <a:endParaRPr lang="ru-RU" sz="2400" cap="none" dirty="0"/>
          </a:p>
          <a:p>
            <a:endParaRPr lang="ru-RU" dirty="0"/>
          </a:p>
        </p:txBody>
      </p:sp>
    </p:spTree>
    <p:extLst>
      <p:ext uri="{BB962C8B-B14F-4D97-AF65-F5344CB8AC3E}">
        <p14:creationId xmlns:p14="http://schemas.microsoft.com/office/powerpoint/2010/main" val="3480457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2379</TotalTime>
  <Words>2083</Words>
  <Application>Microsoft Office PowerPoint</Application>
  <PresentationFormat>Широкоэкранный</PresentationFormat>
  <Paragraphs>87</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Calibri</vt:lpstr>
      <vt:lpstr>tahoma</vt:lpstr>
      <vt:lpstr>Times New Roman</vt:lpstr>
      <vt:lpstr>Tw Cen MT</vt:lpstr>
      <vt:lpstr>Капля</vt:lpstr>
      <vt:lpstr>Знаки препинания в сложносочиненном предложении и при однородных членах предложения</vt:lpstr>
      <vt:lpstr>Однородные члены предложения</vt:lpstr>
      <vt:lpstr>Не являются однородными членами</vt:lpstr>
      <vt:lpstr>Средства выражения однородности</vt:lpstr>
      <vt:lpstr>Презентация PowerPoint</vt:lpstr>
      <vt:lpstr>Однородные и неоднородные определения</vt:lpstr>
      <vt:lpstr>Однородные и неоднородные определения</vt:lpstr>
      <vt:lpstr>Однородные и неоднородные определения</vt:lpstr>
      <vt:lpstr>Однородные члены с неповторяющимися союзами</vt:lpstr>
      <vt:lpstr>Однородные члены с повторяющимися союзами</vt:lpstr>
      <vt:lpstr>Однородные члены с повторяющимися союзами</vt:lpstr>
      <vt:lpstr>Сложносочиненное предложение</vt:lpstr>
      <vt:lpstr>Сложносочиненное предложение</vt:lpstr>
      <vt:lpstr>Сложносочиненное предложение</vt:lpstr>
      <vt:lpstr>Задание 1</vt:lpstr>
      <vt:lpstr>Задание 2</vt:lpstr>
      <vt:lpstr>Презентация PowerPoint</vt:lpstr>
      <vt:lpstr>Задание 3</vt:lpstr>
      <vt:lpstr>Презентация PowerPoint</vt:lpstr>
      <vt:lpstr>Задание 4</vt:lpstr>
      <vt:lpstr>Задание 5</vt:lpstr>
      <vt:lpstr>Задание 6</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60</cp:revision>
  <dcterms:created xsi:type="dcterms:W3CDTF">2022-11-23T07:38:40Z</dcterms:created>
  <dcterms:modified xsi:type="dcterms:W3CDTF">2023-11-17T06:35:13Z</dcterms:modified>
</cp:coreProperties>
</file>