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0777" y="571957"/>
            <a:ext cx="482244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7950" y="107951"/>
            <a:ext cx="8928100" cy="664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950" y="107951"/>
            <a:ext cx="8928100" cy="6642100"/>
          </a:xfrm>
          <a:custGeom>
            <a:avLst/>
            <a:gdLst/>
            <a:ahLst/>
            <a:cxnLst/>
            <a:rect l="l" t="t" r="r" b="b"/>
            <a:pathLst>
              <a:path w="8928100" h="6642100">
                <a:moveTo>
                  <a:pt x="0" y="6642100"/>
                </a:moveTo>
                <a:lnTo>
                  <a:pt x="8928100" y="6642100"/>
                </a:lnTo>
                <a:lnTo>
                  <a:pt x="8928100" y="0"/>
                </a:lnTo>
                <a:lnTo>
                  <a:pt x="0" y="0"/>
                </a:lnTo>
                <a:lnTo>
                  <a:pt x="0" y="6642100"/>
                </a:lnTo>
                <a:close/>
              </a:path>
            </a:pathLst>
          </a:custGeom>
          <a:ln w="12700">
            <a:solidFill>
              <a:srgbClr val="608F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9712" y="222249"/>
            <a:ext cx="8681974" cy="6407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39712" y="222249"/>
            <a:ext cx="8682355" cy="6407150"/>
          </a:xfrm>
          <a:custGeom>
            <a:avLst/>
            <a:gdLst/>
            <a:ahLst/>
            <a:cxnLst/>
            <a:rect l="l" t="t" r="r" b="b"/>
            <a:pathLst>
              <a:path w="8682355" h="6407150">
                <a:moveTo>
                  <a:pt x="0" y="6407150"/>
                </a:moveTo>
                <a:lnTo>
                  <a:pt x="8681974" y="6407150"/>
                </a:lnTo>
                <a:lnTo>
                  <a:pt x="868197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ln w="12700">
            <a:solidFill>
              <a:srgbClr val="608F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3212" y="298449"/>
            <a:ext cx="8535924" cy="6261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3212" y="298449"/>
            <a:ext cx="8536305" cy="6261100"/>
          </a:xfrm>
          <a:custGeom>
            <a:avLst/>
            <a:gdLst/>
            <a:ahLst/>
            <a:cxnLst/>
            <a:rect l="l" t="t" r="r" b="b"/>
            <a:pathLst>
              <a:path w="8536305" h="6261100">
                <a:moveTo>
                  <a:pt x="0" y="6261100"/>
                </a:moveTo>
                <a:lnTo>
                  <a:pt x="8535924" y="6261100"/>
                </a:lnTo>
                <a:lnTo>
                  <a:pt x="8535924" y="0"/>
                </a:lnTo>
                <a:lnTo>
                  <a:pt x="0" y="0"/>
                </a:lnTo>
                <a:lnTo>
                  <a:pt x="0" y="6261100"/>
                </a:lnTo>
                <a:close/>
              </a:path>
            </a:pathLst>
          </a:custGeom>
          <a:ln w="12700">
            <a:solidFill>
              <a:srgbClr val="608F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1800" y="431800"/>
            <a:ext cx="8280400" cy="599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1800" y="431800"/>
            <a:ext cx="8280400" cy="5994400"/>
          </a:xfrm>
          <a:custGeom>
            <a:avLst/>
            <a:gdLst/>
            <a:ahLst/>
            <a:cxnLst/>
            <a:rect l="l" t="t" r="r" b="b"/>
            <a:pathLst>
              <a:path w="8280400" h="5994400">
                <a:moveTo>
                  <a:pt x="0" y="5994400"/>
                </a:moveTo>
                <a:lnTo>
                  <a:pt x="8280400" y="5994400"/>
                </a:lnTo>
                <a:lnTo>
                  <a:pt x="82804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ln w="12700">
            <a:solidFill>
              <a:srgbClr val="608F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0948" y="561847"/>
            <a:ext cx="7782102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14875" y="3214751"/>
            <a:ext cx="3786504" cy="3084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682" y="1951101"/>
            <a:ext cx="5578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Методы </a:t>
            </a:r>
            <a:r>
              <a:rPr spc="-5" dirty="0"/>
              <a:t>лучевой</a:t>
            </a:r>
            <a:r>
              <a:rPr spc="-100" dirty="0"/>
              <a:t> </a:t>
            </a:r>
            <a:r>
              <a:rPr spc="-5" dirty="0"/>
              <a:t>диагностики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841" y="512851"/>
            <a:ext cx="649541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635" marR="5080" indent="-1893570">
              <a:lnSpc>
                <a:spcPct val="105400"/>
              </a:lnSpc>
              <a:spcBef>
                <a:spcPts val="100"/>
              </a:spcBef>
            </a:pPr>
            <a:r>
              <a:rPr sz="2800" spc="-10" dirty="0"/>
              <a:t>Радионуклидная </a:t>
            </a:r>
            <a:r>
              <a:rPr sz="2800" dirty="0"/>
              <a:t>диагностика, </a:t>
            </a:r>
            <a:r>
              <a:rPr sz="2800" spc="-5" dirty="0"/>
              <a:t>ядерная  </a:t>
            </a:r>
            <a:r>
              <a:rPr sz="2800" spc="-15" dirty="0"/>
              <a:t>медицина</a:t>
            </a:r>
            <a:r>
              <a:rPr sz="2800" spc="10" dirty="0"/>
              <a:t> </a:t>
            </a:r>
            <a:r>
              <a:rPr sz="2800" spc="-5" dirty="0"/>
              <a:t>(РН).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997958" y="2079193"/>
            <a:ext cx="33985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258826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организм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пациента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вводят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фармпрепараты,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состав 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оры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х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радиоактивные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элементы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гамма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излучением.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Снаружи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7958" y="3603752"/>
            <a:ext cx="20148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устанавливается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7447" y="3603752"/>
            <a:ext cx="1129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пациен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  си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7958" y="4213352"/>
            <a:ext cx="2793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638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датчиков	излучения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4331" y="421335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7958" y="4518152"/>
            <a:ext cx="181673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компьютером,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форми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м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изображение.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750" y="1858391"/>
            <a:ext cx="4038600" cy="4227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845" y="742950"/>
            <a:ext cx="4022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Лучевая</a:t>
            </a:r>
            <a:r>
              <a:rPr spc="-95" dirty="0"/>
              <a:t> </a:t>
            </a:r>
            <a:r>
              <a:rPr dirty="0"/>
              <a:t>диагностика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8522" y="1896821"/>
            <a:ext cx="7317105" cy="3124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0185" indent="-256540">
              <a:lnSpc>
                <a:spcPct val="100000"/>
              </a:lnSpc>
              <a:spcBef>
                <a:spcPts val="105"/>
              </a:spcBef>
              <a:buSzPct val="55769"/>
              <a:buFont typeface="Wingdings"/>
              <a:buChar char=""/>
              <a:tabLst>
                <a:tab pos="1480820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диагностики.</a:t>
            </a:r>
            <a:endParaRPr sz="2600">
              <a:latin typeface="Arial"/>
              <a:cs typeface="Arial"/>
            </a:endParaRPr>
          </a:p>
          <a:p>
            <a:pPr marL="1437640" indent="-207645">
              <a:lnSpc>
                <a:spcPct val="100000"/>
              </a:lnSpc>
              <a:spcBef>
                <a:spcPts val="114"/>
              </a:spcBef>
              <a:buClr>
                <a:srgbClr val="FFFFFF"/>
              </a:buClr>
              <a:buSzPct val="31944"/>
              <a:buFont typeface="Wingdings"/>
              <a:buChar char=""/>
              <a:tabLst>
                <a:tab pos="1438275" algn="l"/>
              </a:tabLst>
            </a:pPr>
            <a:r>
              <a:rPr sz="3600" spc="-30" dirty="0">
                <a:solidFill>
                  <a:srgbClr val="FFFF00"/>
                </a:solidFill>
                <a:latin typeface="Arial"/>
                <a:cs typeface="Arial"/>
              </a:rPr>
              <a:t>Области</a:t>
            </a:r>
            <a:r>
              <a:rPr sz="36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применения,</a:t>
            </a:r>
            <a:endParaRPr sz="3600">
              <a:latin typeface="Arial"/>
              <a:cs typeface="Arial"/>
            </a:endParaRPr>
          </a:p>
          <a:p>
            <a:pPr marL="607060">
              <a:lnSpc>
                <a:spcPct val="100000"/>
              </a:lnSpc>
            </a:pPr>
            <a:r>
              <a:rPr sz="3600" spc="-10" dirty="0">
                <a:solidFill>
                  <a:srgbClr val="FFFF00"/>
                </a:solidFill>
                <a:latin typeface="Arial"/>
                <a:cs typeface="Arial"/>
              </a:rPr>
              <a:t>преимущества 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6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FFFF00"/>
                </a:solidFill>
                <a:latin typeface="Arial"/>
                <a:cs typeface="Arial"/>
              </a:rPr>
              <a:t>недостатки.</a:t>
            </a:r>
            <a:endParaRPr sz="3600">
              <a:latin typeface="Arial"/>
              <a:cs typeface="Arial"/>
            </a:endParaRPr>
          </a:p>
          <a:p>
            <a:pPr marL="220345" marR="5080" indent="-220345">
              <a:lnSpc>
                <a:spcPct val="100000"/>
              </a:lnSpc>
              <a:spcBef>
                <a:spcPts val="30"/>
              </a:spcBef>
              <a:buSzPct val="44230"/>
              <a:buFont typeface="Wingdings"/>
              <a:buChar char=""/>
              <a:tabLst>
                <a:tab pos="220345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диагностики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заболеваний  органов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человека.</a:t>
            </a:r>
            <a:endParaRPr sz="2600">
              <a:latin typeface="Arial"/>
              <a:cs typeface="Arial"/>
            </a:endParaRPr>
          </a:p>
          <a:p>
            <a:pPr marL="278130" marR="61594" lvl="1" indent="-278130">
              <a:lnSpc>
                <a:spcPct val="100000"/>
              </a:lnSpc>
              <a:buSzPct val="44230"/>
              <a:buFont typeface="Wingdings"/>
              <a:buChar char=""/>
              <a:tabLst>
                <a:tab pos="278130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диагностики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неотложных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состояний.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3400" y="514934"/>
            <a:ext cx="6685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Рентгенография </a:t>
            </a:r>
            <a:r>
              <a:rPr sz="2800" spc="-15" dirty="0"/>
              <a:t>органов </a:t>
            </a:r>
            <a:r>
              <a:rPr sz="2800" spc="-25" dirty="0"/>
              <a:t>грудной</a:t>
            </a:r>
            <a:r>
              <a:rPr sz="2800" spc="90" dirty="0"/>
              <a:t> </a:t>
            </a:r>
            <a:r>
              <a:rPr sz="2800" spc="-15" dirty="0"/>
              <a:t>клетки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42937" y="1214374"/>
            <a:ext cx="4000500" cy="474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0521" y="1215771"/>
            <a:ext cx="3570604" cy="4737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504" rIns="0" bIns="0" rtlCol="0">
            <a:spAutoFit/>
          </a:bodyPr>
          <a:lstStyle/>
          <a:p>
            <a:pPr marL="2815590" marR="5080" indent="-212471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Перелом </a:t>
            </a:r>
            <a:r>
              <a:rPr sz="2800" spc="-10" dirty="0"/>
              <a:t>лучевой </a:t>
            </a:r>
            <a:r>
              <a:rPr sz="2800" dirty="0"/>
              <a:t>кости. </a:t>
            </a:r>
            <a:r>
              <a:rPr sz="2800" spc="-15" dirty="0"/>
              <a:t>Две </a:t>
            </a:r>
            <a:r>
              <a:rPr sz="2800" spc="-5" dirty="0"/>
              <a:t>проекции  </a:t>
            </a:r>
            <a:r>
              <a:rPr sz="2800" spc="-25" dirty="0"/>
              <a:t>необходимы.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71500" y="1785937"/>
            <a:ext cx="4213225" cy="448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750" y="1786001"/>
            <a:ext cx="3629025" cy="450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Дешево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Быстро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Обзорное</a:t>
            </a:r>
            <a:endParaRPr sz="2400">
              <a:latin typeface="Arial"/>
              <a:cs typeface="Arial"/>
            </a:endParaRPr>
          </a:p>
          <a:p>
            <a:pPr marL="42672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изображение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</a:t>
            </a:r>
            <a:endParaRPr sz="2400">
              <a:latin typeface="Arial"/>
              <a:cs typeface="Arial"/>
            </a:endParaRPr>
          </a:p>
          <a:p>
            <a:pPr marL="426720" marR="68389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остранст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11" name="object 11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23945" y="664921"/>
            <a:ext cx="3110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Рентгенография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Дешево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Быстро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Обзорное</a:t>
            </a:r>
            <a:endParaRPr sz="2400">
              <a:latin typeface="Arial"/>
              <a:cs typeface="Arial"/>
            </a:endParaRPr>
          </a:p>
          <a:p>
            <a:pPr marL="42672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изображение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</a:t>
            </a:r>
            <a:endParaRPr sz="2400">
              <a:latin typeface="Arial"/>
              <a:cs typeface="Arial"/>
            </a:endParaRPr>
          </a:p>
          <a:p>
            <a:pPr marL="426720" marR="68389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остранст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11620" y="2416094"/>
            <a:ext cx="3802379" cy="597535"/>
            <a:chOff x="4711620" y="2416094"/>
            <a:chExt cx="3802379" cy="597535"/>
          </a:xfrm>
        </p:grpSpPr>
        <p:sp>
          <p:nvSpPr>
            <p:cNvPr id="11" name="object 11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3776726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76726" y="571500"/>
                  </a:lnTo>
                  <a:lnTo>
                    <a:pt x="3776726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0" y="571500"/>
                  </a:moveTo>
                  <a:lnTo>
                    <a:pt x="3776726" y="571500"/>
                  </a:lnTo>
                  <a:lnTo>
                    <a:pt x="3776726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24400" y="2428875"/>
            <a:ext cx="377697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085">
              <a:lnSpc>
                <a:spcPts val="3715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Недостатки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02095" y="3201971"/>
            <a:ext cx="3811904" cy="3110230"/>
            <a:chOff x="4702095" y="3201971"/>
            <a:chExt cx="3811904" cy="3110230"/>
          </a:xfrm>
        </p:grpSpPr>
        <p:sp>
          <p:nvSpPr>
            <p:cNvPr id="15" name="object 15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3786251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86251" y="3084449"/>
                  </a:lnTo>
                  <a:lnTo>
                    <a:pt x="3786251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0" y="3084449"/>
                  </a:moveTo>
                  <a:lnTo>
                    <a:pt x="3786251" y="3084449"/>
                  </a:lnTo>
                  <a:lnTo>
                    <a:pt x="3786251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7355" marR="1177925" indent="-337185">
              <a:lnSpc>
                <a:spcPct val="100000"/>
              </a:lnSpc>
              <a:spcBef>
                <a:spcPts val="295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dirty="0"/>
              <a:t>Ионизи</a:t>
            </a:r>
            <a:r>
              <a:rPr spc="-25" dirty="0"/>
              <a:t>р</a:t>
            </a:r>
            <a:r>
              <a:rPr dirty="0"/>
              <a:t>ую</a:t>
            </a:r>
            <a:r>
              <a:rPr spc="-20" dirty="0"/>
              <a:t>щ</a:t>
            </a:r>
            <a:r>
              <a:rPr spc="-5" dirty="0"/>
              <a:t>ее  </a:t>
            </a:r>
            <a:r>
              <a:rPr spc="-10" dirty="0"/>
              <a:t>излучение</a:t>
            </a:r>
            <a:endParaRPr sz="1800">
              <a:latin typeface="MS Gothic"/>
              <a:cs typeface="MS Gothic"/>
            </a:endParaRPr>
          </a:p>
          <a:p>
            <a:pPr marL="427355" marR="1203325" indent="-33718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5" dirty="0"/>
              <a:t>С</a:t>
            </a:r>
            <a:r>
              <a:rPr spc="-30" dirty="0"/>
              <a:t>у</a:t>
            </a:r>
            <a:r>
              <a:rPr dirty="0"/>
              <a:t>м</a:t>
            </a:r>
            <a:r>
              <a:rPr spc="5" dirty="0"/>
              <a:t>м</a:t>
            </a:r>
            <a:r>
              <a:rPr spc="-5" dirty="0"/>
              <a:t>ацион</a:t>
            </a:r>
            <a:r>
              <a:rPr spc="-10" dirty="0"/>
              <a:t>н</a:t>
            </a:r>
            <a:r>
              <a:rPr spc="-5" dirty="0"/>
              <a:t>ое  </a:t>
            </a:r>
            <a:r>
              <a:rPr spc="-10" dirty="0"/>
              <a:t>изображение</a:t>
            </a:r>
            <a:endParaRPr sz="1800">
              <a:latin typeface="MS Gothic"/>
              <a:cs typeface="MS Gothic"/>
            </a:endParaRPr>
          </a:p>
          <a:p>
            <a:pPr marL="427355" marR="433070" indent="-33718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5" dirty="0"/>
              <a:t>Слабое</a:t>
            </a:r>
            <a:r>
              <a:rPr spc="-80" dirty="0"/>
              <a:t> </a:t>
            </a:r>
            <a:r>
              <a:rPr dirty="0"/>
              <a:t>контрастное  </a:t>
            </a:r>
            <a:r>
              <a:rPr spc="-10" dirty="0"/>
              <a:t>разрешение</a:t>
            </a:r>
            <a:endParaRPr sz="1800">
              <a:latin typeface="MS Gothic"/>
              <a:cs typeface="MS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16721" y="558719"/>
            <a:ext cx="1645285" cy="1645285"/>
            <a:chOff x="6916721" y="558719"/>
            <a:chExt cx="1645285" cy="1645285"/>
          </a:xfrm>
        </p:grpSpPr>
        <p:sp>
          <p:nvSpPr>
            <p:cNvPr id="19" name="object 19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625" y="0"/>
                  </a:moveTo>
                  <a:lnTo>
                    <a:pt x="762051" y="1374"/>
                  </a:lnTo>
                  <a:lnTo>
                    <a:pt x="715201" y="5446"/>
                  </a:lnTo>
                  <a:lnTo>
                    <a:pt x="669151" y="12140"/>
                  </a:lnTo>
                  <a:lnTo>
                    <a:pt x="623978" y="21381"/>
                  </a:lnTo>
                  <a:lnTo>
                    <a:pt x="579756" y="33092"/>
                  </a:lnTo>
                  <a:lnTo>
                    <a:pt x="536562" y="47197"/>
                  </a:lnTo>
                  <a:lnTo>
                    <a:pt x="494472" y="63621"/>
                  </a:lnTo>
                  <a:lnTo>
                    <a:pt x="453562" y="82287"/>
                  </a:lnTo>
                  <a:lnTo>
                    <a:pt x="413907" y="103119"/>
                  </a:lnTo>
                  <a:lnTo>
                    <a:pt x="375584" y="126043"/>
                  </a:lnTo>
                  <a:lnTo>
                    <a:pt x="338668" y="150981"/>
                  </a:lnTo>
                  <a:lnTo>
                    <a:pt x="303236" y="177858"/>
                  </a:lnTo>
                  <a:lnTo>
                    <a:pt x="269362" y="206597"/>
                  </a:lnTo>
                  <a:lnTo>
                    <a:pt x="237124" y="237124"/>
                  </a:lnTo>
                  <a:lnTo>
                    <a:pt x="206597" y="269362"/>
                  </a:lnTo>
                  <a:lnTo>
                    <a:pt x="177858" y="303236"/>
                  </a:lnTo>
                  <a:lnTo>
                    <a:pt x="150981" y="338668"/>
                  </a:lnTo>
                  <a:lnTo>
                    <a:pt x="126043" y="375584"/>
                  </a:lnTo>
                  <a:lnTo>
                    <a:pt x="103119" y="413907"/>
                  </a:lnTo>
                  <a:lnTo>
                    <a:pt x="82287" y="453562"/>
                  </a:lnTo>
                  <a:lnTo>
                    <a:pt x="63621" y="494472"/>
                  </a:lnTo>
                  <a:lnTo>
                    <a:pt x="47197" y="536562"/>
                  </a:lnTo>
                  <a:lnTo>
                    <a:pt x="33092" y="579756"/>
                  </a:lnTo>
                  <a:lnTo>
                    <a:pt x="21381" y="623978"/>
                  </a:lnTo>
                  <a:lnTo>
                    <a:pt x="12140" y="669151"/>
                  </a:lnTo>
                  <a:lnTo>
                    <a:pt x="5446" y="715201"/>
                  </a:lnTo>
                  <a:lnTo>
                    <a:pt x="1374" y="762051"/>
                  </a:lnTo>
                  <a:lnTo>
                    <a:pt x="0" y="809625"/>
                  </a:lnTo>
                  <a:lnTo>
                    <a:pt x="1374" y="857198"/>
                  </a:lnTo>
                  <a:lnTo>
                    <a:pt x="5446" y="904048"/>
                  </a:lnTo>
                  <a:lnTo>
                    <a:pt x="12140" y="950098"/>
                  </a:lnTo>
                  <a:lnTo>
                    <a:pt x="21381" y="995271"/>
                  </a:lnTo>
                  <a:lnTo>
                    <a:pt x="33092" y="1039493"/>
                  </a:lnTo>
                  <a:lnTo>
                    <a:pt x="47197" y="1082687"/>
                  </a:lnTo>
                  <a:lnTo>
                    <a:pt x="63621" y="1124777"/>
                  </a:lnTo>
                  <a:lnTo>
                    <a:pt x="82287" y="1165687"/>
                  </a:lnTo>
                  <a:lnTo>
                    <a:pt x="103119" y="1205342"/>
                  </a:lnTo>
                  <a:lnTo>
                    <a:pt x="126043" y="1243665"/>
                  </a:lnTo>
                  <a:lnTo>
                    <a:pt x="150981" y="1280581"/>
                  </a:lnTo>
                  <a:lnTo>
                    <a:pt x="177858" y="1316013"/>
                  </a:lnTo>
                  <a:lnTo>
                    <a:pt x="206597" y="1349887"/>
                  </a:lnTo>
                  <a:lnTo>
                    <a:pt x="237124" y="1382125"/>
                  </a:lnTo>
                  <a:lnTo>
                    <a:pt x="269362" y="1412652"/>
                  </a:lnTo>
                  <a:lnTo>
                    <a:pt x="303236" y="1441391"/>
                  </a:lnTo>
                  <a:lnTo>
                    <a:pt x="338668" y="1468268"/>
                  </a:lnTo>
                  <a:lnTo>
                    <a:pt x="375584" y="1493206"/>
                  </a:lnTo>
                  <a:lnTo>
                    <a:pt x="413907" y="1516130"/>
                  </a:lnTo>
                  <a:lnTo>
                    <a:pt x="453562" y="1536962"/>
                  </a:lnTo>
                  <a:lnTo>
                    <a:pt x="494472" y="1555628"/>
                  </a:lnTo>
                  <a:lnTo>
                    <a:pt x="536562" y="1572052"/>
                  </a:lnTo>
                  <a:lnTo>
                    <a:pt x="579756" y="1586157"/>
                  </a:lnTo>
                  <a:lnTo>
                    <a:pt x="623978" y="1597868"/>
                  </a:lnTo>
                  <a:lnTo>
                    <a:pt x="669151" y="1607109"/>
                  </a:lnTo>
                  <a:lnTo>
                    <a:pt x="715201" y="1613803"/>
                  </a:lnTo>
                  <a:lnTo>
                    <a:pt x="762051" y="1617875"/>
                  </a:lnTo>
                  <a:lnTo>
                    <a:pt x="809625" y="1619250"/>
                  </a:lnTo>
                  <a:lnTo>
                    <a:pt x="857186" y="1617875"/>
                  </a:lnTo>
                  <a:lnTo>
                    <a:pt x="904025" y="1613803"/>
                  </a:lnTo>
                  <a:lnTo>
                    <a:pt x="950065" y="1607109"/>
                  </a:lnTo>
                  <a:lnTo>
                    <a:pt x="995231" y="1597868"/>
                  </a:lnTo>
                  <a:lnTo>
                    <a:pt x="1039447" y="1586157"/>
                  </a:lnTo>
                  <a:lnTo>
                    <a:pt x="1082637" y="1572052"/>
                  </a:lnTo>
                  <a:lnTo>
                    <a:pt x="1124723" y="1555628"/>
                  </a:lnTo>
                  <a:lnTo>
                    <a:pt x="1165632" y="1536962"/>
                  </a:lnTo>
                  <a:lnTo>
                    <a:pt x="1205286" y="1516130"/>
                  </a:lnTo>
                  <a:lnTo>
                    <a:pt x="1243609" y="1493206"/>
                  </a:lnTo>
                  <a:lnTo>
                    <a:pt x="1280526" y="1468268"/>
                  </a:lnTo>
                  <a:lnTo>
                    <a:pt x="1315960" y="1441391"/>
                  </a:lnTo>
                  <a:lnTo>
                    <a:pt x="1349836" y="1412652"/>
                  </a:lnTo>
                  <a:lnTo>
                    <a:pt x="1382077" y="1382125"/>
                  </a:lnTo>
                  <a:lnTo>
                    <a:pt x="1412608" y="1349887"/>
                  </a:lnTo>
                  <a:lnTo>
                    <a:pt x="1441351" y="1316013"/>
                  </a:lnTo>
                  <a:lnTo>
                    <a:pt x="1468233" y="1280581"/>
                  </a:lnTo>
                  <a:lnTo>
                    <a:pt x="1493175" y="1243665"/>
                  </a:lnTo>
                  <a:lnTo>
                    <a:pt x="1516103" y="1205342"/>
                  </a:lnTo>
                  <a:lnTo>
                    <a:pt x="1536940" y="1165687"/>
                  </a:lnTo>
                  <a:lnTo>
                    <a:pt x="1555611" y="1124777"/>
                  </a:lnTo>
                  <a:lnTo>
                    <a:pt x="1572038" y="1082687"/>
                  </a:lnTo>
                  <a:lnTo>
                    <a:pt x="1586147" y="1039493"/>
                  </a:lnTo>
                  <a:lnTo>
                    <a:pt x="1597861" y="995271"/>
                  </a:lnTo>
                  <a:lnTo>
                    <a:pt x="1607105" y="950098"/>
                  </a:lnTo>
                  <a:lnTo>
                    <a:pt x="1613801" y="904048"/>
                  </a:lnTo>
                  <a:lnTo>
                    <a:pt x="1617875" y="857198"/>
                  </a:lnTo>
                  <a:lnTo>
                    <a:pt x="1619250" y="809625"/>
                  </a:lnTo>
                  <a:lnTo>
                    <a:pt x="1617875" y="762051"/>
                  </a:lnTo>
                  <a:lnTo>
                    <a:pt x="1613801" y="715201"/>
                  </a:lnTo>
                  <a:lnTo>
                    <a:pt x="1607105" y="669151"/>
                  </a:lnTo>
                  <a:lnTo>
                    <a:pt x="1597861" y="623978"/>
                  </a:lnTo>
                  <a:lnTo>
                    <a:pt x="1586147" y="579756"/>
                  </a:lnTo>
                  <a:lnTo>
                    <a:pt x="1572038" y="536562"/>
                  </a:lnTo>
                  <a:lnTo>
                    <a:pt x="1555611" y="494472"/>
                  </a:lnTo>
                  <a:lnTo>
                    <a:pt x="1536940" y="453562"/>
                  </a:lnTo>
                  <a:lnTo>
                    <a:pt x="1516103" y="413907"/>
                  </a:lnTo>
                  <a:lnTo>
                    <a:pt x="1493175" y="375584"/>
                  </a:lnTo>
                  <a:lnTo>
                    <a:pt x="1468233" y="338668"/>
                  </a:lnTo>
                  <a:lnTo>
                    <a:pt x="1441351" y="303236"/>
                  </a:lnTo>
                  <a:lnTo>
                    <a:pt x="1412608" y="269362"/>
                  </a:lnTo>
                  <a:lnTo>
                    <a:pt x="1382077" y="237124"/>
                  </a:lnTo>
                  <a:lnTo>
                    <a:pt x="1349836" y="206597"/>
                  </a:lnTo>
                  <a:lnTo>
                    <a:pt x="1315960" y="177858"/>
                  </a:lnTo>
                  <a:lnTo>
                    <a:pt x="1280526" y="150981"/>
                  </a:lnTo>
                  <a:lnTo>
                    <a:pt x="1243609" y="126043"/>
                  </a:lnTo>
                  <a:lnTo>
                    <a:pt x="1205286" y="103119"/>
                  </a:lnTo>
                  <a:lnTo>
                    <a:pt x="1165632" y="82287"/>
                  </a:lnTo>
                  <a:lnTo>
                    <a:pt x="1124723" y="63621"/>
                  </a:lnTo>
                  <a:lnTo>
                    <a:pt x="1082637" y="47197"/>
                  </a:lnTo>
                  <a:lnTo>
                    <a:pt x="1039447" y="33092"/>
                  </a:lnTo>
                  <a:lnTo>
                    <a:pt x="995231" y="21381"/>
                  </a:lnTo>
                  <a:lnTo>
                    <a:pt x="950065" y="12140"/>
                  </a:lnTo>
                  <a:lnTo>
                    <a:pt x="904025" y="5446"/>
                  </a:lnTo>
                  <a:lnTo>
                    <a:pt x="857186" y="1374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001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95337" y="1054607"/>
              <a:ext cx="687705" cy="168910"/>
            </a:xfrm>
            <a:custGeom>
              <a:avLst/>
              <a:gdLst/>
              <a:ahLst/>
              <a:cxnLst/>
              <a:rect l="l" t="t" r="r" b="b"/>
              <a:pathLst>
                <a:path w="687704" h="168909">
                  <a:moveTo>
                    <a:pt x="84328" y="0"/>
                  </a:moveTo>
                  <a:lnTo>
                    <a:pt x="51488" y="6639"/>
                  </a:lnTo>
                  <a:lnTo>
                    <a:pt x="24685" y="24733"/>
                  </a:lnTo>
                  <a:lnTo>
                    <a:pt x="6621" y="51542"/>
                  </a:lnTo>
                  <a:lnTo>
                    <a:pt x="0" y="84327"/>
                  </a:lnTo>
                  <a:lnTo>
                    <a:pt x="6621" y="117167"/>
                  </a:lnTo>
                  <a:lnTo>
                    <a:pt x="24685" y="143970"/>
                  </a:lnTo>
                  <a:lnTo>
                    <a:pt x="51488" y="162034"/>
                  </a:lnTo>
                  <a:lnTo>
                    <a:pt x="84328" y="168655"/>
                  </a:lnTo>
                  <a:lnTo>
                    <a:pt x="117167" y="162034"/>
                  </a:lnTo>
                  <a:lnTo>
                    <a:pt x="143970" y="143970"/>
                  </a:lnTo>
                  <a:lnTo>
                    <a:pt x="162034" y="117167"/>
                  </a:lnTo>
                  <a:lnTo>
                    <a:pt x="168656" y="84327"/>
                  </a:lnTo>
                  <a:lnTo>
                    <a:pt x="162034" y="51542"/>
                  </a:lnTo>
                  <a:lnTo>
                    <a:pt x="143970" y="24733"/>
                  </a:lnTo>
                  <a:lnTo>
                    <a:pt x="117167" y="6639"/>
                  </a:lnTo>
                  <a:lnTo>
                    <a:pt x="84328" y="0"/>
                  </a:lnTo>
                  <a:close/>
                </a:path>
                <a:path w="687704" h="168909">
                  <a:moveTo>
                    <a:pt x="603123" y="0"/>
                  </a:moveTo>
                  <a:lnTo>
                    <a:pt x="570283" y="6639"/>
                  </a:lnTo>
                  <a:lnTo>
                    <a:pt x="543480" y="24733"/>
                  </a:lnTo>
                  <a:lnTo>
                    <a:pt x="525416" y="51542"/>
                  </a:lnTo>
                  <a:lnTo>
                    <a:pt x="518795" y="84327"/>
                  </a:lnTo>
                  <a:lnTo>
                    <a:pt x="525416" y="117167"/>
                  </a:lnTo>
                  <a:lnTo>
                    <a:pt x="543480" y="143970"/>
                  </a:lnTo>
                  <a:lnTo>
                    <a:pt x="570283" y="162034"/>
                  </a:lnTo>
                  <a:lnTo>
                    <a:pt x="603123" y="168655"/>
                  </a:lnTo>
                  <a:lnTo>
                    <a:pt x="635962" y="162034"/>
                  </a:lnTo>
                  <a:lnTo>
                    <a:pt x="662765" y="143970"/>
                  </a:lnTo>
                  <a:lnTo>
                    <a:pt x="680829" y="117167"/>
                  </a:lnTo>
                  <a:lnTo>
                    <a:pt x="687451" y="84327"/>
                  </a:lnTo>
                  <a:lnTo>
                    <a:pt x="680829" y="51542"/>
                  </a:lnTo>
                  <a:lnTo>
                    <a:pt x="662765" y="24733"/>
                  </a:lnTo>
                  <a:lnTo>
                    <a:pt x="635962" y="6639"/>
                  </a:lnTo>
                  <a:lnTo>
                    <a:pt x="603123" y="0"/>
                  </a:lnTo>
                  <a:close/>
                </a:path>
              </a:pathLst>
            </a:custGeom>
            <a:solidFill>
              <a:srgbClr val="000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82557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01352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370713" y="1313434"/>
                  </a:moveTo>
                  <a:lnTo>
                    <a:pt x="414601" y="1284803"/>
                  </a:lnTo>
                  <a:lnTo>
                    <a:pt x="458483" y="1259187"/>
                  </a:lnTo>
                  <a:lnTo>
                    <a:pt x="502360" y="1236584"/>
                  </a:lnTo>
                  <a:lnTo>
                    <a:pt x="546232" y="1216995"/>
                  </a:lnTo>
                  <a:lnTo>
                    <a:pt x="590097" y="1200419"/>
                  </a:lnTo>
                  <a:lnTo>
                    <a:pt x="633957" y="1186858"/>
                  </a:lnTo>
                  <a:lnTo>
                    <a:pt x="677811" y="1176310"/>
                  </a:lnTo>
                  <a:lnTo>
                    <a:pt x="721659" y="1168775"/>
                  </a:lnTo>
                  <a:lnTo>
                    <a:pt x="765502" y="1164255"/>
                  </a:lnTo>
                  <a:lnTo>
                    <a:pt x="809339" y="1162748"/>
                  </a:lnTo>
                  <a:lnTo>
                    <a:pt x="853170" y="1164255"/>
                  </a:lnTo>
                  <a:lnTo>
                    <a:pt x="896995" y="1168775"/>
                  </a:lnTo>
                  <a:lnTo>
                    <a:pt x="940815" y="1176310"/>
                  </a:lnTo>
                  <a:lnTo>
                    <a:pt x="984629" y="1186858"/>
                  </a:lnTo>
                  <a:lnTo>
                    <a:pt x="1028438" y="1200419"/>
                  </a:lnTo>
                  <a:lnTo>
                    <a:pt x="1072240" y="1216995"/>
                  </a:lnTo>
                  <a:lnTo>
                    <a:pt x="1116037" y="1236584"/>
                  </a:lnTo>
                  <a:lnTo>
                    <a:pt x="1159828" y="1259187"/>
                  </a:lnTo>
                  <a:lnTo>
                    <a:pt x="1203614" y="1284803"/>
                  </a:lnTo>
                  <a:lnTo>
                    <a:pt x="1247394" y="1313434"/>
                  </a:lnTo>
                </a:path>
                <a:path w="1619250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0" y="669151"/>
                  </a:lnTo>
                  <a:lnTo>
                    <a:pt x="21381" y="623978"/>
                  </a:lnTo>
                  <a:lnTo>
                    <a:pt x="33092" y="579756"/>
                  </a:lnTo>
                  <a:lnTo>
                    <a:pt x="47197" y="536562"/>
                  </a:lnTo>
                  <a:lnTo>
                    <a:pt x="63621" y="494472"/>
                  </a:lnTo>
                  <a:lnTo>
                    <a:pt x="82287" y="453562"/>
                  </a:lnTo>
                  <a:lnTo>
                    <a:pt x="103119" y="413907"/>
                  </a:lnTo>
                  <a:lnTo>
                    <a:pt x="126043" y="375584"/>
                  </a:lnTo>
                  <a:lnTo>
                    <a:pt x="150981" y="338668"/>
                  </a:lnTo>
                  <a:lnTo>
                    <a:pt x="177858" y="303236"/>
                  </a:lnTo>
                  <a:lnTo>
                    <a:pt x="206597" y="269362"/>
                  </a:lnTo>
                  <a:lnTo>
                    <a:pt x="237124" y="237124"/>
                  </a:lnTo>
                  <a:lnTo>
                    <a:pt x="269362" y="206597"/>
                  </a:lnTo>
                  <a:lnTo>
                    <a:pt x="303236" y="177858"/>
                  </a:lnTo>
                  <a:lnTo>
                    <a:pt x="338668" y="150981"/>
                  </a:lnTo>
                  <a:lnTo>
                    <a:pt x="375584" y="126043"/>
                  </a:lnTo>
                  <a:lnTo>
                    <a:pt x="413907" y="103119"/>
                  </a:lnTo>
                  <a:lnTo>
                    <a:pt x="453562" y="82287"/>
                  </a:lnTo>
                  <a:lnTo>
                    <a:pt x="494472" y="63621"/>
                  </a:lnTo>
                  <a:lnTo>
                    <a:pt x="536562" y="47197"/>
                  </a:lnTo>
                  <a:lnTo>
                    <a:pt x="579756" y="33092"/>
                  </a:lnTo>
                  <a:lnTo>
                    <a:pt x="623978" y="21381"/>
                  </a:lnTo>
                  <a:lnTo>
                    <a:pt x="669151" y="12140"/>
                  </a:lnTo>
                  <a:lnTo>
                    <a:pt x="715201" y="5446"/>
                  </a:lnTo>
                  <a:lnTo>
                    <a:pt x="762051" y="1374"/>
                  </a:lnTo>
                  <a:lnTo>
                    <a:pt x="809625" y="0"/>
                  </a:lnTo>
                  <a:lnTo>
                    <a:pt x="857186" y="1374"/>
                  </a:lnTo>
                  <a:lnTo>
                    <a:pt x="904025" y="5446"/>
                  </a:lnTo>
                  <a:lnTo>
                    <a:pt x="950065" y="12140"/>
                  </a:lnTo>
                  <a:lnTo>
                    <a:pt x="995231" y="21381"/>
                  </a:lnTo>
                  <a:lnTo>
                    <a:pt x="1039447" y="33092"/>
                  </a:lnTo>
                  <a:lnTo>
                    <a:pt x="1082637" y="47197"/>
                  </a:lnTo>
                  <a:lnTo>
                    <a:pt x="1124723" y="63621"/>
                  </a:lnTo>
                  <a:lnTo>
                    <a:pt x="1165632" y="82287"/>
                  </a:lnTo>
                  <a:lnTo>
                    <a:pt x="1205286" y="103119"/>
                  </a:lnTo>
                  <a:lnTo>
                    <a:pt x="1243609" y="126043"/>
                  </a:lnTo>
                  <a:lnTo>
                    <a:pt x="1280526" y="150981"/>
                  </a:lnTo>
                  <a:lnTo>
                    <a:pt x="1315960" y="177858"/>
                  </a:lnTo>
                  <a:lnTo>
                    <a:pt x="1349836" y="206597"/>
                  </a:lnTo>
                  <a:lnTo>
                    <a:pt x="1382077" y="237124"/>
                  </a:lnTo>
                  <a:lnTo>
                    <a:pt x="1412608" y="269362"/>
                  </a:lnTo>
                  <a:lnTo>
                    <a:pt x="1441351" y="303236"/>
                  </a:lnTo>
                  <a:lnTo>
                    <a:pt x="1468233" y="338668"/>
                  </a:lnTo>
                  <a:lnTo>
                    <a:pt x="1493175" y="375584"/>
                  </a:lnTo>
                  <a:lnTo>
                    <a:pt x="1516103" y="413907"/>
                  </a:lnTo>
                  <a:lnTo>
                    <a:pt x="1536940" y="453562"/>
                  </a:lnTo>
                  <a:lnTo>
                    <a:pt x="1555611" y="494472"/>
                  </a:lnTo>
                  <a:lnTo>
                    <a:pt x="1572038" y="536562"/>
                  </a:lnTo>
                  <a:lnTo>
                    <a:pt x="1586147" y="579756"/>
                  </a:lnTo>
                  <a:lnTo>
                    <a:pt x="1597861" y="623978"/>
                  </a:lnTo>
                  <a:lnTo>
                    <a:pt x="1607105" y="669151"/>
                  </a:lnTo>
                  <a:lnTo>
                    <a:pt x="1613801" y="715201"/>
                  </a:lnTo>
                  <a:lnTo>
                    <a:pt x="1617875" y="762051"/>
                  </a:lnTo>
                  <a:lnTo>
                    <a:pt x="1619250" y="809625"/>
                  </a:lnTo>
                  <a:lnTo>
                    <a:pt x="1617875" y="857198"/>
                  </a:lnTo>
                  <a:lnTo>
                    <a:pt x="1613801" y="904048"/>
                  </a:lnTo>
                  <a:lnTo>
                    <a:pt x="1607105" y="950098"/>
                  </a:lnTo>
                  <a:lnTo>
                    <a:pt x="1597861" y="995271"/>
                  </a:lnTo>
                  <a:lnTo>
                    <a:pt x="1586147" y="1039493"/>
                  </a:lnTo>
                  <a:lnTo>
                    <a:pt x="1572038" y="1082687"/>
                  </a:lnTo>
                  <a:lnTo>
                    <a:pt x="1555611" y="1124777"/>
                  </a:lnTo>
                  <a:lnTo>
                    <a:pt x="1536940" y="1165687"/>
                  </a:lnTo>
                  <a:lnTo>
                    <a:pt x="1516103" y="1205342"/>
                  </a:lnTo>
                  <a:lnTo>
                    <a:pt x="1493175" y="1243665"/>
                  </a:lnTo>
                  <a:lnTo>
                    <a:pt x="1468233" y="1280581"/>
                  </a:lnTo>
                  <a:lnTo>
                    <a:pt x="1441351" y="1316013"/>
                  </a:lnTo>
                  <a:lnTo>
                    <a:pt x="1412608" y="1349887"/>
                  </a:lnTo>
                  <a:lnTo>
                    <a:pt x="1382077" y="1382125"/>
                  </a:lnTo>
                  <a:lnTo>
                    <a:pt x="1349836" y="1412652"/>
                  </a:lnTo>
                  <a:lnTo>
                    <a:pt x="1315960" y="1441391"/>
                  </a:lnTo>
                  <a:lnTo>
                    <a:pt x="1280526" y="1468268"/>
                  </a:lnTo>
                  <a:lnTo>
                    <a:pt x="1243609" y="1493206"/>
                  </a:lnTo>
                  <a:lnTo>
                    <a:pt x="1205286" y="1516130"/>
                  </a:lnTo>
                  <a:lnTo>
                    <a:pt x="1165632" y="1536962"/>
                  </a:lnTo>
                  <a:lnTo>
                    <a:pt x="1124723" y="1555628"/>
                  </a:lnTo>
                  <a:lnTo>
                    <a:pt x="1082637" y="1572052"/>
                  </a:lnTo>
                  <a:lnTo>
                    <a:pt x="1039447" y="1586157"/>
                  </a:lnTo>
                  <a:lnTo>
                    <a:pt x="995231" y="1597868"/>
                  </a:lnTo>
                  <a:lnTo>
                    <a:pt x="950065" y="1607109"/>
                  </a:lnTo>
                  <a:lnTo>
                    <a:pt x="904025" y="1613803"/>
                  </a:lnTo>
                  <a:lnTo>
                    <a:pt x="857186" y="1617875"/>
                  </a:lnTo>
                  <a:lnTo>
                    <a:pt x="809625" y="1619250"/>
                  </a:lnTo>
                  <a:lnTo>
                    <a:pt x="762051" y="1617875"/>
                  </a:lnTo>
                  <a:lnTo>
                    <a:pt x="715201" y="1613803"/>
                  </a:lnTo>
                  <a:lnTo>
                    <a:pt x="669151" y="1607109"/>
                  </a:lnTo>
                  <a:lnTo>
                    <a:pt x="623978" y="1597868"/>
                  </a:lnTo>
                  <a:lnTo>
                    <a:pt x="579756" y="1586157"/>
                  </a:lnTo>
                  <a:lnTo>
                    <a:pt x="536562" y="1572052"/>
                  </a:lnTo>
                  <a:lnTo>
                    <a:pt x="494472" y="1555628"/>
                  </a:lnTo>
                  <a:lnTo>
                    <a:pt x="453562" y="1536962"/>
                  </a:lnTo>
                  <a:lnTo>
                    <a:pt x="413907" y="1516130"/>
                  </a:lnTo>
                  <a:lnTo>
                    <a:pt x="375584" y="1493206"/>
                  </a:lnTo>
                  <a:lnTo>
                    <a:pt x="338668" y="1468268"/>
                  </a:lnTo>
                  <a:lnTo>
                    <a:pt x="303236" y="1441391"/>
                  </a:lnTo>
                  <a:lnTo>
                    <a:pt x="269362" y="1412652"/>
                  </a:lnTo>
                  <a:lnTo>
                    <a:pt x="237124" y="1382125"/>
                  </a:lnTo>
                  <a:lnTo>
                    <a:pt x="206597" y="1349887"/>
                  </a:lnTo>
                  <a:lnTo>
                    <a:pt x="177858" y="1316013"/>
                  </a:lnTo>
                  <a:lnTo>
                    <a:pt x="150981" y="1280581"/>
                  </a:lnTo>
                  <a:lnTo>
                    <a:pt x="126043" y="1243665"/>
                  </a:lnTo>
                  <a:lnTo>
                    <a:pt x="103119" y="1205342"/>
                  </a:lnTo>
                  <a:lnTo>
                    <a:pt x="82287" y="1165687"/>
                  </a:lnTo>
                  <a:lnTo>
                    <a:pt x="63621" y="1124777"/>
                  </a:lnTo>
                  <a:lnTo>
                    <a:pt x="47197" y="1082687"/>
                  </a:lnTo>
                  <a:lnTo>
                    <a:pt x="33092" y="1039493"/>
                  </a:lnTo>
                  <a:lnTo>
                    <a:pt x="21381" y="995271"/>
                  </a:lnTo>
                  <a:lnTo>
                    <a:pt x="12140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2556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25" name="object 25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123945" y="664921"/>
            <a:ext cx="3110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Рентгенография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492" y="737108"/>
            <a:ext cx="5824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Компьютерная </a:t>
            </a:r>
            <a:r>
              <a:rPr sz="2800" spc="-10" dirty="0"/>
              <a:t>томография</a:t>
            </a:r>
            <a:r>
              <a:rPr sz="2800" spc="25" dirty="0"/>
              <a:t> </a:t>
            </a:r>
            <a:r>
              <a:rPr sz="2800" spc="-20" dirty="0"/>
              <a:t>головы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9750" y="1439799"/>
            <a:ext cx="3857625" cy="403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03420" y="1442338"/>
            <a:ext cx="4099560" cy="4044315"/>
            <a:chOff x="4503420" y="1442338"/>
            <a:chExt cx="4099560" cy="4044315"/>
          </a:xfrm>
        </p:grpSpPr>
        <p:sp>
          <p:nvSpPr>
            <p:cNvPr id="5" name="object 5"/>
            <p:cNvSpPr/>
            <p:nvPr/>
          </p:nvSpPr>
          <p:spPr>
            <a:xfrm>
              <a:off x="4645025" y="3733799"/>
              <a:ext cx="460375" cy="304800"/>
            </a:xfrm>
            <a:custGeom>
              <a:avLst/>
              <a:gdLst/>
              <a:ahLst/>
              <a:cxnLst/>
              <a:rect l="l" t="t" r="r" b="b"/>
              <a:pathLst>
                <a:path w="460375" h="304800">
                  <a:moveTo>
                    <a:pt x="0" y="0"/>
                  </a:moveTo>
                  <a:lnTo>
                    <a:pt x="230250" y="0"/>
                  </a:lnTo>
                  <a:lnTo>
                    <a:pt x="230250" y="304800"/>
                  </a:lnTo>
                  <a:lnTo>
                    <a:pt x="460375" y="3048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3420" y="1442338"/>
              <a:ext cx="4099305" cy="40440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0533" y="5785815"/>
            <a:ext cx="2630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Эпидуральная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гематома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0935" y="5785815"/>
            <a:ext cx="2800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Внутримозговая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гематома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513" y="581660"/>
            <a:ext cx="7117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Компьютерная </a:t>
            </a:r>
            <a:r>
              <a:rPr sz="2800" spc="-10" dirty="0"/>
              <a:t>томография </a:t>
            </a:r>
            <a:r>
              <a:rPr sz="2800" spc="-20" dirty="0"/>
              <a:t>грудной</a:t>
            </a:r>
            <a:r>
              <a:rPr sz="2800" spc="40" dirty="0"/>
              <a:t> </a:t>
            </a:r>
            <a:r>
              <a:rPr sz="2800" spc="-15" dirty="0"/>
              <a:t>клетки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20725" y="1979548"/>
            <a:ext cx="3600450" cy="3779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0766" y="1370203"/>
            <a:ext cx="6944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4825" algn="l"/>
              </a:tabLst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Рентгенография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томография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0626" y="1987613"/>
            <a:ext cx="3779901" cy="3773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06139" y="5965952"/>
            <a:ext cx="1240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Рак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легкого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0425" y="1619250"/>
            <a:ext cx="2531999" cy="341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619250"/>
            <a:ext cx="5219700" cy="341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10333" y="5515762"/>
            <a:ext cx="5359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Мультипланарные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трехмерные</a:t>
            </a:r>
            <a:r>
              <a:rPr sz="18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изображения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40814" y="716102"/>
            <a:ext cx="5186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Опорно-двигательная</a:t>
            </a:r>
            <a:r>
              <a:rPr sz="2800" spc="35" dirty="0"/>
              <a:t> </a:t>
            </a:r>
            <a:r>
              <a:rPr sz="2800" spc="-10" dirty="0"/>
              <a:t>система.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1320" y="3459158"/>
            <a:ext cx="2427605" cy="2159635"/>
            <a:chOff x="5721320" y="3459158"/>
            <a:chExt cx="2427605" cy="2159635"/>
          </a:xfrm>
        </p:grpSpPr>
        <p:sp>
          <p:nvSpPr>
            <p:cNvPr id="3" name="object 3"/>
            <p:cNvSpPr/>
            <p:nvPr/>
          </p:nvSpPr>
          <p:spPr>
            <a:xfrm>
              <a:off x="5759450" y="3497326"/>
              <a:ext cx="2351024" cy="208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0400" y="3478238"/>
              <a:ext cx="2389505" cy="2120900"/>
            </a:xfrm>
            <a:custGeom>
              <a:avLst/>
              <a:gdLst/>
              <a:ahLst/>
              <a:cxnLst/>
              <a:rect l="l" t="t" r="r" b="b"/>
              <a:pathLst>
                <a:path w="2389504" h="2120900">
                  <a:moveTo>
                    <a:pt x="0" y="2120900"/>
                  </a:moveTo>
                  <a:lnTo>
                    <a:pt x="2389251" y="2120900"/>
                  </a:lnTo>
                  <a:lnTo>
                    <a:pt x="2389251" y="0"/>
                  </a:lnTo>
                  <a:lnTo>
                    <a:pt x="0" y="0"/>
                  </a:lnTo>
                  <a:lnTo>
                    <a:pt x="0" y="21209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41344" y="1247745"/>
            <a:ext cx="7096759" cy="4370705"/>
            <a:chOff x="1041344" y="1247745"/>
            <a:chExt cx="7096759" cy="4370705"/>
          </a:xfrm>
        </p:grpSpPr>
        <p:sp>
          <p:nvSpPr>
            <p:cNvPr id="6" name="object 6"/>
            <p:cNvSpPr/>
            <p:nvPr/>
          </p:nvSpPr>
          <p:spPr>
            <a:xfrm>
              <a:off x="1079500" y="1285875"/>
              <a:ext cx="2308225" cy="213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424" y="1266825"/>
              <a:ext cx="2346325" cy="2171700"/>
            </a:xfrm>
            <a:custGeom>
              <a:avLst/>
              <a:gdLst/>
              <a:ahLst/>
              <a:cxnLst/>
              <a:rect l="l" t="t" r="r" b="b"/>
              <a:pathLst>
                <a:path w="2346325" h="2171700">
                  <a:moveTo>
                    <a:pt x="0" y="2171700"/>
                  </a:moveTo>
                  <a:lnTo>
                    <a:pt x="2346325" y="2171700"/>
                  </a:lnTo>
                  <a:lnTo>
                    <a:pt x="2346325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9475" y="1285875"/>
              <a:ext cx="2339975" cy="213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00425" y="1266825"/>
              <a:ext cx="2378075" cy="2171700"/>
            </a:xfrm>
            <a:custGeom>
              <a:avLst/>
              <a:gdLst/>
              <a:ahLst/>
              <a:cxnLst/>
              <a:rect l="l" t="t" r="r" b="b"/>
              <a:pathLst>
                <a:path w="2378075" h="2171700">
                  <a:moveTo>
                    <a:pt x="0" y="2171700"/>
                  </a:moveTo>
                  <a:lnTo>
                    <a:pt x="2378075" y="2171700"/>
                  </a:lnTo>
                  <a:lnTo>
                    <a:pt x="2378075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59450" y="1285875"/>
              <a:ext cx="2339975" cy="2133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0400" y="1266825"/>
              <a:ext cx="2378075" cy="2171700"/>
            </a:xfrm>
            <a:custGeom>
              <a:avLst/>
              <a:gdLst/>
              <a:ahLst/>
              <a:cxnLst/>
              <a:rect l="l" t="t" r="r" b="b"/>
              <a:pathLst>
                <a:path w="2378075" h="2171700">
                  <a:moveTo>
                    <a:pt x="0" y="2171700"/>
                  </a:moveTo>
                  <a:lnTo>
                    <a:pt x="2378075" y="2171700"/>
                  </a:lnTo>
                  <a:lnTo>
                    <a:pt x="2378075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9500" y="3497326"/>
              <a:ext cx="2308225" cy="2082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424" y="3478237"/>
              <a:ext cx="2346325" cy="2120900"/>
            </a:xfrm>
            <a:custGeom>
              <a:avLst/>
              <a:gdLst/>
              <a:ahLst/>
              <a:cxnLst/>
              <a:rect l="l" t="t" r="r" b="b"/>
              <a:pathLst>
                <a:path w="2346325" h="2120900">
                  <a:moveTo>
                    <a:pt x="0" y="2120900"/>
                  </a:moveTo>
                  <a:lnTo>
                    <a:pt x="2346325" y="2120900"/>
                  </a:lnTo>
                  <a:lnTo>
                    <a:pt x="2346325" y="0"/>
                  </a:lnTo>
                  <a:lnTo>
                    <a:pt x="0" y="0"/>
                  </a:lnTo>
                  <a:lnTo>
                    <a:pt x="0" y="21209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19475" y="3497326"/>
              <a:ext cx="2339975" cy="2082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0425" y="3478237"/>
              <a:ext cx="2378075" cy="2120900"/>
            </a:xfrm>
            <a:custGeom>
              <a:avLst/>
              <a:gdLst/>
              <a:ahLst/>
              <a:cxnLst/>
              <a:rect l="l" t="t" r="r" b="b"/>
              <a:pathLst>
                <a:path w="2378075" h="2120900">
                  <a:moveTo>
                    <a:pt x="0" y="2120900"/>
                  </a:moveTo>
                  <a:lnTo>
                    <a:pt x="2378075" y="2120900"/>
                  </a:lnTo>
                  <a:lnTo>
                    <a:pt x="2378075" y="0"/>
                  </a:lnTo>
                  <a:lnTo>
                    <a:pt x="0" y="0"/>
                  </a:lnTo>
                  <a:lnTo>
                    <a:pt x="0" y="21209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56969" y="550925"/>
            <a:ext cx="5825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Компьютерная </a:t>
            </a:r>
            <a:r>
              <a:rPr sz="2800" spc="-10" dirty="0"/>
              <a:t>томография</a:t>
            </a:r>
            <a:r>
              <a:rPr sz="2800" spc="15" dirty="0"/>
              <a:t> </a:t>
            </a:r>
            <a:r>
              <a:rPr sz="2800" spc="-25" dirty="0"/>
              <a:t>живота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657555" y="5836716"/>
            <a:ext cx="78619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Максимум информации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за короткое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время. Внутривенное</a:t>
            </a:r>
            <a:r>
              <a:rPr sz="1600" b="1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контрастирование.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638" y="1509775"/>
            <a:ext cx="7637780" cy="2733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Лучевая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диагностика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 marR="5080" indent="10096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самостоятельная отрасль медицины, 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объединяющая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различные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получения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изображения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в диагностических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целях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на  основе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использования различных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видов</a:t>
            </a:r>
            <a:endParaRPr sz="28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  <a:spcBef>
                <a:spcPts val="117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излучения.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937" y="3214687"/>
            <a:ext cx="3714750" cy="3232150"/>
          </a:xfrm>
          <a:custGeom>
            <a:avLst/>
            <a:gdLst/>
            <a:ahLst/>
            <a:cxnLst/>
            <a:rect l="l" t="t" r="r" b="b"/>
            <a:pathLst>
              <a:path w="3714750" h="3232150">
                <a:moveTo>
                  <a:pt x="3714750" y="0"/>
                </a:moveTo>
                <a:lnTo>
                  <a:pt x="0" y="0"/>
                </a:lnTo>
                <a:lnTo>
                  <a:pt x="0" y="3232150"/>
                </a:lnTo>
                <a:lnTo>
                  <a:pt x="3714750" y="3232150"/>
                </a:lnTo>
                <a:lnTo>
                  <a:pt x="3714750" y="0"/>
                </a:lnTo>
                <a:close/>
              </a:path>
            </a:pathLst>
          </a:custGeom>
          <a:solidFill>
            <a:srgbClr val="002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937" y="3214687"/>
            <a:ext cx="3714750" cy="3232150"/>
          </a:xfrm>
          <a:custGeom>
            <a:avLst/>
            <a:gdLst/>
            <a:ahLst/>
            <a:cxnLst/>
            <a:rect l="l" t="t" r="r" b="b"/>
            <a:pathLst>
              <a:path w="3714750" h="3232150">
                <a:moveTo>
                  <a:pt x="0" y="3232150"/>
                </a:moveTo>
                <a:lnTo>
                  <a:pt x="3714750" y="3232150"/>
                </a:lnTo>
                <a:lnTo>
                  <a:pt x="3714750" y="0"/>
                </a:lnTo>
                <a:lnTo>
                  <a:pt x="0" y="0"/>
                </a:lnTo>
                <a:lnTo>
                  <a:pt x="0" y="3232150"/>
                </a:lnTo>
                <a:close/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0648" y="3166364"/>
            <a:ext cx="3490595" cy="26689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49250" marR="36195" indent="-337185">
              <a:lnSpc>
                <a:spcPct val="80000"/>
              </a:lnSpc>
              <a:spcBef>
                <a:spcPts val="67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Отсутствие суммации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изображений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органов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Быстро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2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</a:t>
            </a:r>
            <a:r>
              <a:rPr sz="24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контрастное</a:t>
            </a:r>
            <a:endParaRPr sz="2400">
              <a:latin typeface="Arial"/>
              <a:cs typeface="Arial"/>
            </a:endParaRPr>
          </a:p>
          <a:p>
            <a:pPr marL="349250">
              <a:lnSpc>
                <a:spcPts val="259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2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</a:t>
            </a:r>
            <a:endParaRPr sz="2400">
              <a:latin typeface="Arial"/>
              <a:cs typeface="Arial"/>
            </a:endParaRPr>
          </a:p>
          <a:p>
            <a:pPr marL="349250" marR="537210">
              <a:lnSpc>
                <a:spcPts val="2310"/>
              </a:lnSpc>
              <a:spcBef>
                <a:spcPts val="26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остранст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10" name="object 10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79394" y="664921"/>
            <a:ext cx="28009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5"/>
              </a:spcBef>
            </a:pPr>
            <a:r>
              <a:rPr dirty="0"/>
              <a:t>Компь</a:t>
            </a:r>
            <a:r>
              <a:rPr spc="-80" dirty="0"/>
              <a:t>ю</a:t>
            </a:r>
            <a:r>
              <a:rPr spc="-45" dirty="0"/>
              <a:t>т</a:t>
            </a:r>
            <a:r>
              <a:rPr spc="-5" dirty="0"/>
              <a:t>е</a:t>
            </a:r>
            <a:r>
              <a:rPr spc="-15" dirty="0"/>
              <a:t>р</a:t>
            </a:r>
            <a:r>
              <a:rPr spc="-5" dirty="0"/>
              <a:t>н</a:t>
            </a:r>
            <a:r>
              <a:rPr spc="-15" dirty="0"/>
              <a:t>а</a:t>
            </a:r>
            <a:r>
              <a:rPr dirty="0"/>
              <a:t>я  </a:t>
            </a:r>
            <a:r>
              <a:rPr spc="-10" dirty="0"/>
              <a:t>томография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937" y="3214687"/>
            <a:ext cx="3714750" cy="3232150"/>
          </a:xfrm>
          <a:custGeom>
            <a:avLst/>
            <a:gdLst/>
            <a:ahLst/>
            <a:cxnLst/>
            <a:rect l="l" t="t" r="r" b="b"/>
            <a:pathLst>
              <a:path w="3714750" h="3232150">
                <a:moveTo>
                  <a:pt x="3714750" y="0"/>
                </a:moveTo>
                <a:lnTo>
                  <a:pt x="0" y="0"/>
                </a:lnTo>
                <a:lnTo>
                  <a:pt x="0" y="3232150"/>
                </a:lnTo>
                <a:lnTo>
                  <a:pt x="3714750" y="3232150"/>
                </a:lnTo>
                <a:lnTo>
                  <a:pt x="3714750" y="0"/>
                </a:lnTo>
                <a:close/>
              </a:path>
            </a:pathLst>
          </a:custGeom>
          <a:solidFill>
            <a:srgbClr val="002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937" y="3214687"/>
            <a:ext cx="3714750" cy="3232150"/>
          </a:xfrm>
          <a:custGeom>
            <a:avLst/>
            <a:gdLst/>
            <a:ahLst/>
            <a:cxnLst/>
            <a:rect l="l" t="t" r="r" b="b"/>
            <a:pathLst>
              <a:path w="3714750" h="3232150">
                <a:moveTo>
                  <a:pt x="0" y="3232150"/>
                </a:moveTo>
                <a:lnTo>
                  <a:pt x="3714750" y="3232150"/>
                </a:lnTo>
                <a:lnTo>
                  <a:pt x="3714750" y="0"/>
                </a:lnTo>
                <a:lnTo>
                  <a:pt x="0" y="0"/>
                </a:lnTo>
                <a:lnTo>
                  <a:pt x="0" y="3232150"/>
                </a:lnTo>
                <a:close/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0648" y="3166364"/>
            <a:ext cx="3490595" cy="26689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49250" marR="36195" indent="-337185">
              <a:lnSpc>
                <a:spcPct val="80000"/>
              </a:lnSpc>
              <a:spcBef>
                <a:spcPts val="67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Отсутствие суммации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изображений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органов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Быстро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2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</a:t>
            </a:r>
            <a:r>
              <a:rPr sz="24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контрастное</a:t>
            </a:r>
            <a:endParaRPr sz="2400">
              <a:latin typeface="Arial"/>
              <a:cs typeface="Arial"/>
            </a:endParaRPr>
          </a:p>
          <a:p>
            <a:pPr marL="349250">
              <a:lnSpc>
                <a:spcPts val="259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2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</a:t>
            </a:r>
            <a:r>
              <a:rPr sz="1800" spc="305" dirty="0">
                <a:solidFill>
                  <a:srgbClr val="FF82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</a:t>
            </a:r>
            <a:endParaRPr sz="2400">
              <a:latin typeface="Arial"/>
              <a:cs typeface="Arial"/>
            </a:endParaRPr>
          </a:p>
          <a:p>
            <a:pPr marL="349250" marR="537210">
              <a:lnSpc>
                <a:spcPts val="2310"/>
              </a:lnSpc>
              <a:spcBef>
                <a:spcPts val="26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остранст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11620" y="2416094"/>
            <a:ext cx="3802379" cy="597535"/>
            <a:chOff x="4711620" y="2416094"/>
            <a:chExt cx="3802379" cy="597535"/>
          </a:xfrm>
        </p:grpSpPr>
        <p:sp>
          <p:nvSpPr>
            <p:cNvPr id="10" name="object 10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3776726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76726" y="571500"/>
                  </a:lnTo>
                  <a:lnTo>
                    <a:pt x="3776726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0" y="571500"/>
                  </a:moveTo>
                  <a:lnTo>
                    <a:pt x="3776726" y="571500"/>
                  </a:lnTo>
                  <a:lnTo>
                    <a:pt x="3776726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24400" y="2428875"/>
            <a:ext cx="377697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085">
              <a:lnSpc>
                <a:spcPts val="3715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Недостатки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14875" y="3214687"/>
            <a:ext cx="3786504" cy="3232150"/>
          </a:xfrm>
          <a:custGeom>
            <a:avLst/>
            <a:gdLst/>
            <a:ahLst/>
            <a:cxnLst/>
            <a:rect l="l" t="t" r="r" b="b"/>
            <a:pathLst>
              <a:path w="3786504" h="3232150">
                <a:moveTo>
                  <a:pt x="3786251" y="0"/>
                </a:moveTo>
                <a:lnTo>
                  <a:pt x="0" y="0"/>
                </a:lnTo>
                <a:lnTo>
                  <a:pt x="0" y="3232150"/>
                </a:lnTo>
                <a:lnTo>
                  <a:pt x="3786251" y="3232150"/>
                </a:lnTo>
                <a:lnTo>
                  <a:pt x="3786251" y="0"/>
                </a:lnTo>
                <a:close/>
              </a:path>
            </a:pathLst>
          </a:custGeom>
          <a:solidFill>
            <a:srgbClr val="002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14875" y="3214687"/>
            <a:ext cx="3786504" cy="3232150"/>
          </a:xfrm>
          <a:custGeom>
            <a:avLst/>
            <a:gdLst/>
            <a:ahLst/>
            <a:cxnLst/>
            <a:rect l="l" t="t" r="r" b="b"/>
            <a:pathLst>
              <a:path w="3786504" h="3232150">
                <a:moveTo>
                  <a:pt x="0" y="3232150"/>
                </a:moveTo>
                <a:lnTo>
                  <a:pt x="3786251" y="3232150"/>
                </a:lnTo>
                <a:lnTo>
                  <a:pt x="3786251" y="0"/>
                </a:lnTo>
                <a:lnTo>
                  <a:pt x="0" y="0"/>
                </a:lnTo>
                <a:lnTo>
                  <a:pt x="0" y="3232150"/>
                </a:lnTo>
                <a:close/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93360" y="3239515"/>
            <a:ext cx="272161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191770" indent="-337185">
              <a:lnSpc>
                <a:spcPct val="100000"/>
              </a:lnSpc>
              <a:spcBef>
                <a:spcPts val="100"/>
              </a:spcBef>
              <a:tabLst>
                <a:tab pos="349250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Ионизи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ую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излучение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49250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Дорого</a:t>
            </a:r>
            <a:endParaRPr sz="2400">
              <a:latin typeface="Arial"/>
              <a:cs typeface="Arial"/>
            </a:endParaRPr>
          </a:p>
          <a:p>
            <a:pPr marL="349250" marR="5080" indent="-337185">
              <a:lnSpc>
                <a:spcPct val="100000"/>
              </a:lnSpc>
              <a:spcBef>
                <a:spcPts val="600"/>
              </a:spcBef>
              <a:tabLst>
                <a:tab pos="349250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держащ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ие  контрастные</a:t>
            </a:r>
            <a:endParaRPr sz="24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препараты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16721" y="558719"/>
            <a:ext cx="1645285" cy="1645285"/>
            <a:chOff x="6916721" y="558719"/>
            <a:chExt cx="1645285" cy="1645285"/>
          </a:xfrm>
        </p:grpSpPr>
        <p:sp>
          <p:nvSpPr>
            <p:cNvPr id="17" name="object 17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625" y="0"/>
                  </a:moveTo>
                  <a:lnTo>
                    <a:pt x="762051" y="1374"/>
                  </a:lnTo>
                  <a:lnTo>
                    <a:pt x="715201" y="5446"/>
                  </a:lnTo>
                  <a:lnTo>
                    <a:pt x="669151" y="12140"/>
                  </a:lnTo>
                  <a:lnTo>
                    <a:pt x="623978" y="21381"/>
                  </a:lnTo>
                  <a:lnTo>
                    <a:pt x="579756" y="33092"/>
                  </a:lnTo>
                  <a:lnTo>
                    <a:pt x="536562" y="47197"/>
                  </a:lnTo>
                  <a:lnTo>
                    <a:pt x="494472" y="63621"/>
                  </a:lnTo>
                  <a:lnTo>
                    <a:pt x="453562" y="82287"/>
                  </a:lnTo>
                  <a:lnTo>
                    <a:pt x="413907" y="103119"/>
                  </a:lnTo>
                  <a:lnTo>
                    <a:pt x="375584" y="126043"/>
                  </a:lnTo>
                  <a:lnTo>
                    <a:pt x="338668" y="150981"/>
                  </a:lnTo>
                  <a:lnTo>
                    <a:pt x="303236" y="177858"/>
                  </a:lnTo>
                  <a:lnTo>
                    <a:pt x="269362" y="206597"/>
                  </a:lnTo>
                  <a:lnTo>
                    <a:pt x="237124" y="237124"/>
                  </a:lnTo>
                  <a:lnTo>
                    <a:pt x="206597" y="269362"/>
                  </a:lnTo>
                  <a:lnTo>
                    <a:pt x="177858" y="303236"/>
                  </a:lnTo>
                  <a:lnTo>
                    <a:pt x="150981" y="338668"/>
                  </a:lnTo>
                  <a:lnTo>
                    <a:pt x="126043" y="375584"/>
                  </a:lnTo>
                  <a:lnTo>
                    <a:pt x="103119" y="413907"/>
                  </a:lnTo>
                  <a:lnTo>
                    <a:pt x="82287" y="453562"/>
                  </a:lnTo>
                  <a:lnTo>
                    <a:pt x="63621" y="494472"/>
                  </a:lnTo>
                  <a:lnTo>
                    <a:pt x="47197" y="536562"/>
                  </a:lnTo>
                  <a:lnTo>
                    <a:pt x="33092" y="579756"/>
                  </a:lnTo>
                  <a:lnTo>
                    <a:pt x="21381" y="623978"/>
                  </a:lnTo>
                  <a:lnTo>
                    <a:pt x="12140" y="669151"/>
                  </a:lnTo>
                  <a:lnTo>
                    <a:pt x="5446" y="715201"/>
                  </a:lnTo>
                  <a:lnTo>
                    <a:pt x="1374" y="762051"/>
                  </a:lnTo>
                  <a:lnTo>
                    <a:pt x="0" y="809625"/>
                  </a:lnTo>
                  <a:lnTo>
                    <a:pt x="1374" y="857198"/>
                  </a:lnTo>
                  <a:lnTo>
                    <a:pt x="5446" y="904048"/>
                  </a:lnTo>
                  <a:lnTo>
                    <a:pt x="12140" y="950098"/>
                  </a:lnTo>
                  <a:lnTo>
                    <a:pt x="21381" y="995271"/>
                  </a:lnTo>
                  <a:lnTo>
                    <a:pt x="33092" y="1039493"/>
                  </a:lnTo>
                  <a:lnTo>
                    <a:pt x="47197" y="1082687"/>
                  </a:lnTo>
                  <a:lnTo>
                    <a:pt x="63621" y="1124777"/>
                  </a:lnTo>
                  <a:lnTo>
                    <a:pt x="82287" y="1165687"/>
                  </a:lnTo>
                  <a:lnTo>
                    <a:pt x="103119" y="1205342"/>
                  </a:lnTo>
                  <a:lnTo>
                    <a:pt x="126043" y="1243665"/>
                  </a:lnTo>
                  <a:lnTo>
                    <a:pt x="150981" y="1280581"/>
                  </a:lnTo>
                  <a:lnTo>
                    <a:pt x="177858" y="1316013"/>
                  </a:lnTo>
                  <a:lnTo>
                    <a:pt x="206597" y="1349887"/>
                  </a:lnTo>
                  <a:lnTo>
                    <a:pt x="237124" y="1382125"/>
                  </a:lnTo>
                  <a:lnTo>
                    <a:pt x="269362" y="1412652"/>
                  </a:lnTo>
                  <a:lnTo>
                    <a:pt x="303236" y="1441391"/>
                  </a:lnTo>
                  <a:lnTo>
                    <a:pt x="338668" y="1468268"/>
                  </a:lnTo>
                  <a:lnTo>
                    <a:pt x="375584" y="1493206"/>
                  </a:lnTo>
                  <a:lnTo>
                    <a:pt x="413907" y="1516130"/>
                  </a:lnTo>
                  <a:lnTo>
                    <a:pt x="453562" y="1536962"/>
                  </a:lnTo>
                  <a:lnTo>
                    <a:pt x="494472" y="1555628"/>
                  </a:lnTo>
                  <a:lnTo>
                    <a:pt x="536562" y="1572052"/>
                  </a:lnTo>
                  <a:lnTo>
                    <a:pt x="579756" y="1586157"/>
                  </a:lnTo>
                  <a:lnTo>
                    <a:pt x="623978" y="1597868"/>
                  </a:lnTo>
                  <a:lnTo>
                    <a:pt x="669151" y="1607109"/>
                  </a:lnTo>
                  <a:lnTo>
                    <a:pt x="715201" y="1613803"/>
                  </a:lnTo>
                  <a:lnTo>
                    <a:pt x="762051" y="1617875"/>
                  </a:lnTo>
                  <a:lnTo>
                    <a:pt x="809625" y="1619250"/>
                  </a:lnTo>
                  <a:lnTo>
                    <a:pt x="857186" y="1617875"/>
                  </a:lnTo>
                  <a:lnTo>
                    <a:pt x="904025" y="1613803"/>
                  </a:lnTo>
                  <a:lnTo>
                    <a:pt x="950065" y="1607109"/>
                  </a:lnTo>
                  <a:lnTo>
                    <a:pt x="995231" y="1597868"/>
                  </a:lnTo>
                  <a:lnTo>
                    <a:pt x="1039447" y="1586157"/>
                  </a:lnTo>
                  <a:lnTo>
                    <a:pt x="1082637" y="1572052"/>
                  </a:lnTo>
                  <a:lnTo>
                    <a:pt x="1124723" y="1555628"/>
                  </a:lnTo>
                  <a:lnTo>
                    <a:pt x="1165632" y="1536962"/>
                  </a:lnTo>
                  <a:lnTo>
                    <a:pt x="1205286" y="1516130"/>
                  </a:lnTo>
                  <a:lnTo>
                    <a:pt x="1243609" y="1493206"/>
                  </a:lnTo>
                  <a:lnTo>
                    <a:pt x="1280526" y="1468268"/>
                  </a:lnTo>
                  <a:lnTo>
                    <a:pt x="1315960" y="1441391"/>
                  </a:lnTo>
                  <a:lnTo>
                    <a:pt x="1349836" y="1412652"/>
                  </a:lnTo>
                  <a:lnTo>
                    <a:pt x="1382077" y="1382125"/>
                  </a:lnTo>
                  <a:lnTo>
                    <a:pt x="1412608" y="1349887"/>
                  </a:lnTo>
                  <a:lnTo>
                    <a:pt x="1441351" y="1316013"/>
                  </a:lnTo>
                  <a:lnTo>
                    <a:pt x="1468233" y="1280581"/>
                  </a:lnTo>
                  <a:lnTo>
                    <a:pt x="1493175" y="1243665"/>
                  </a:lnTo>
                  <a:lnTo>
                    <a:pt x="1516103" y="1205342"/>
                  </a:lnTo>
                  <a:lnTo>
                    <a:pt x="1536940" y="1165687"/>
                  </a:lnTo>
                  <a:lnTo>
                    <a:pt x="1555611" y="1124777"/>
                  </a:lnTo>
                  <a:lnTo>
                    <a:pt x="1572038" y="1082687"/>
                  </a:lnTo>
                  <a:lnTo>
                    <a:pt x="1586147" y="1039493"/>
                  </a:lnTo>
                  <a:lnTo>
                    <a:pt x="1597861" y="995271"/>
                  </a:lnTo>
                  <a:lnTo>
                    <a:pt x="1607105" y="950098"/>
                  </a:lnTo>
                  <a:lnTo>
                    <a:pt x="1613801" y="904048"/>
                  </a:lnTo>
                  <a:lnTo>
                    <a:pt x="1617875" y="857198"/>
                  </a:lnTo>
                  <a:lnTo>
                    <a:pt x="1619250" y="809625"/>
                  </a:lnTo>
                  <a:lnTo>
                    <a:pt x="1617875" y="762051"/>
                  </a:lnTo>
                  <a:lnTo>
                    <a:pt x="1613801" y="715201"/>
                  </a:lnTo>
                  <a:lnTo>
                    <a:pt x="1607105" y="669151"/>
                  </a:lnTo>
                  <a:lnTo>
                    <a:pt x="1597861" y="623978"/>
                  </a:lnTo>
                  <a:lnTo>
                    <a:pt x="1586147" y="579756"/>
                  </a:lnTo>
                  <a:lnTo>
                    <a:pt x="1572038" y="536562"/>
                  </a:lnTo>
                  <a:lnTo>
                    <a:pt x="1555611" y="494472"/>
                  </a:lnTo>
                  <a:lnTo>
                    <a:pt x="1536940" y="453562"/>
                  </a:lnTo>
                  <a:lnTo>
                    <a:pt x="1516103" y="413907"/>
                  </a:lnTo>
                  <a:lnTo>
                    <a:pt x="1493175" y="375584"/>
                  </a:lnTo>
                  <a:lnTo>
                    <a:pt x="1468233" y="338668"/>
                  </a:lnTo>
                  <a:lnTo>
                    <a:pt x="1441351" y="303236"/>
                  </a:lnTo>
                  <a:lnTo>
                    <a:pt x="1412608" y="269362"/>
                  </a:lnTo>
                  <a:lnTo>
                    <a:pt x="1382077" y="237124"/>
                  </a:lnTo>
                  <a:lnTo>
                    <a:pt x="1349836" y="206597"/>
                  </a:lnTo>
                  <a:lnTo>
                    <a:pt x="1315960" y="177858"/>
                  </a:lnTo>
                  <a:lnTo>
                    <a:pt x="1280526" y="150981"/>
                  </a:lnTo>
                  <a:lnTo>
                    <a:pt x="1243609" y="126043"/>
                  </a:lnTo>
                  <a:lnTo>
                    <a:pt x="1205286" y="103119"/>
                  </a:lnTo>
                  <a:lnTo>
                    <a:pt x="1165632" y="82287"/>
                  </a:lnTo>
                  <a:lnTo>
                    <a:pt x="1124723" y="63621"/>
                  </a:lnTo>
                  <a:lnTo>
                    <a:pt x="1082637" y="47197"/>
                  </a:lnTo>
                  <a:lnTo>
                    <a:pt x="1039447" y="33092"/>
                  </a:lnTo>
                  <a:lnTo>
                    <a:pt x="995231" y="21381"/>
                  </a:lnTo>
                  <a:lnTo>
                    <a:pt x="950065" y="12140"/>
                  </a:lnTo>
                  <a:lnTo>
                    <a:pt x="904025" y="5446"/>
                  </a:lnTo>
                  <a:lnTo>
                    <a:pt x="857186" y="1374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001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95337" y="1054607"/>
              <a:ext cx="687705" cy="168910"/>
            </a:xfrm>
            <a:custGeom>
              <a:avLst/>
              <a:gdLst/>
              <a:ahLst/>
              <a:cxnLst/>
              <a:rect l="l" t="t" r="r" b="b"/>
              <a:pathLst>
                <a:path w="687704" h="168909">
                  <a:moveTo>
                    <a:pt x="84328" y="0"/>
                  </a:moveTo>
                  <a:lnTo>
                    <a:pt x="51488" y="6639"/>
                  </a:lnTo>
                  <a:lnTo>
                    <a:pt x="24685" y="24733"/>
                  </a:lnTo>
                  <a:lnTo>
                    <a:pt x="6621" y="51542"/>
                  </a:lnTo>
                  <a:lnTo>
                    <a:pt x="0" y="84327"/>
                  </a:lnTo>
                  <a:lnTo>
                    <a:pt x="6621" y="117167"/>
                  </a:lnTo>
                  <a:lnTo>
                    <a:pt x="24685" y="143970"/>
                  </a:lnTo>
                  <a:lnTo>
                    <a:pt x="51488" y="162034"/>
                  </a:lnTo>
                  <a:lnTo>
                    <a:pt x="84328" y="168655"/>
                  </a:lnTo>
                  <a:lnTo>
                    <a:pt x="117167" y="162034"/>
                  </a:lnTo>
                  <a:lnTo>
                    <a:pt x="143970" y="143970"/>
                  </a:lnTo>
                  <a:lnTo>
                    <a:pt x="162034" y="117167"/>
                  </a:lnTo>
                  <a:lnTo>
                    <a:pt x="168656" y="84327"/>
                  </a:lnTo>
                  <a:lnTo>
                    <a:pt x="162034" y="51542"/>
                  </a:lnTo>
                  <a:lnTo>
                    <a:pt x="143970" y="24733"/>
                  </a:lnTo>
                  <a:lnTo>
                    <a:pt x="117167" y="6639"/>
                  </a:lnTo>
                  <a:lnTo>
                    <a:pt x="84328" y="0"/>
                  </a:lnTo>
                  <a:close/>
                </a:path>
                <a:path w="687704" h="168909">
                  <a:moveTo>
                    <a:pt x="603123" y="0"/>
                  </a:moveTo>
                  <a:lnTo>
                    <a:pt x="570283" y="6639"/>
                  </a:lnTo>
                  <a:lnTo>
                    <a:pt x="543480" y="24733"/>
                  </a:lnTo>
                  <a:lnTo>
                    <a:pt x="525416" y="51542"/>
                  </a:lnTo>
                  <a:lnTo>
                    <a:pt x="518795" y="84327"/>
                  </a:lnTo>
                  <a:lnTo>
                    <a:pt x="525416" y="117167"/>
                  </a:lnTo>
                  <a:lnTo>
                    <a:pt x="543480" y="143970"/>
                  </a:lnTo>
                  <a:lnTo>
                    <a:pt x="570283" y="162034"/>
                  </a:lnTo>
                  <a:lnTo>
                    <a:pt x="603123" y="168655"/>
                  </a:lnTo>
                  <a:lnTo>
                    <a:pt x="635962" y="162034"/>
                  </a:lnTo>
                  <a:lnTo>
                    <a:pt x="662765" y="143970"/>
                  </a:lnTo>
                  <a:lnTo>
                    <a:pt x="680829" y="117167"/>
                  </a:lnTo>
                  <a:lnTo>
                    <a:pt x="687451" y="84327"/>
                  </a:lnTo>
                  <a:lnTo>
                    <a:pt x="680829" y="51542"/>
                  </a:lnTo>
                  <a:lnTo>
                    <a:pt x="662765" y="24733"/>
                  </a:lnTo>
                  <a:lnTo>
                    <a:pt x="635962" y="6639"/>
                  </a:lnTo>
                  <a:lnTo>
                    <a:pt x="603123" y="0"/>
                  </a:lnTo>
                  <a:close/>
                </a:path>
              </a:pathLst>
            </a:custGeom>
            <a:solidFill>
              <a:srgbClr val="000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82557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01352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370713" y="1313434"/>
                  </a:moveTo>
                  <a:lnTo>
                    <a:pt x="414601" y="1284803"/>
                  </a:lnTo>
                  <a:lnTo>
                    <a:pt x="458483" y="1259187"/>
                  </a:lnTo>
                  <a:lnTo>
                    <a:pt x="502360" y="1236584"/>
                  </a:lnTo>
                  <a:lnTo>
                    <a:pt x="546232" y="1216995"/>
                  </a:lnTo>
                  <a:lnTo>
                    <a:pt x="590097" y="1200419"/>
                  </a:lnTo>
                  <a:lnTo>
                    <a:pt x="633957" y="1186858"/>
                  </a:lnTo>
                  <a:lnTo>
                    <a:pt x="677811" y="1176310"/>
                  </a:lnTo>
                  <a:lnTo>
                    <a:pt x="721659" y="1168775"/>
                  </a:lnTo>
                  <a:lnTo>
                    <a:pt x="765502" y="1164255"/>
                  </a:lnTo>
                  <a:lnTo>
                    <a:pt x="809339" y="1162748"/>
                  </a:lnTo>
                  <a:lnTo>
                    <a:pt x="853170" y="1164255"/>
                  </a:lnTo>
                  <a:lnTo>
                    <a:pt x="896995" y="1168775"/>
                  </a:lnTo>
                  <a:lnTo>
                    <a:pt x="940815" y="1176310"/>
                  </a:lnTo>
                  <a:lnTo>
                    <a:pt x="984629" y="1186858"/>
                  </a:lnTo>
                  <a:lnTo>
                    <a:pt x="1028438" y="1200419"/>
                  </a:lnTo>
                  <a:lnTo>
                    <a:pt x="1072240" y="1216995"/>
                  </a:lnTo>
                  <a:lnTo>
                    <a:pt x="1116037" y="1236584"/>
                  </a:lnTo>
                  <a:lnTo>
                    <a:pt x="1159828" y="1259187"/>
                  </a:lnTo>
                  <a:lnTo>
                    <a:pt x="1203614" y="1284803"/>
                  </a:lnTo>
                  <a:lnTo>
                    <a:pt x="1247394" y="1313434"/>
                  </a:lnTo>
                </a:path>
                <a:path w="1619250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0" y="669151"/>
                  </a:lnTo>
                  <a:lnTo>
                    <a:pt x="21381" y="623978"/>
                  </a:lnTo>
                  <a:lnTo>
                    <a:pt x="33092" y="579756"/>
                  </a:lnTo>
                  <a:lnTo>
                    <a:pt x="47197" y="536562"/>
                  </a:lnTo>
                  <a:lnTo>
                    <a:pt x="63621" y="494472"/>
                  </a:lnTo>
                  <a:lnTo>
                    <a:pt x="82287" y="453562"/>
                  </a:lnTo>
                  <a:lnTo>
                    <a:pt x="103119" y="413907"/>
                  </a:lnTo>
                  <a:lnTo>
                    <a:pt x="126043" y="375584"/>
                  </a:lnTo>
                  <a:lnTo>
                    <a:pt x="150981" y="338668"/>
                  </a:lnTo>
                  <a:lnTo>
                    <a:pt x="177858" y="303236"/>
                  </a:lnTo>
                  <a:lnTo>
                    <a:pt x="206597" y="269362"/>
                  </a:lnTo>
                  <a:lnTo>
                    <a:pt x="237124" y="237124"/>
                  </a:lnTo>
                  <a:lnTo>
                    <a:pt x="269362" y="206597"/>
                  </a:lnTo>
                  <a:lnTo>
                    <a:pt x="303236" y="177858"/>
                  </a:lnTo>
                  <a:lnTo>
                    <a:pt x="338668" y="150981"/>
                  </a:lnTo>
                  <a:lnTo>
                    <a:pt x="375584" y="126043"/>
                  </a:lnTo>
                  <a:lnTo>
                    <a:pt x="413907" y="103119"/>
                  </a:lnTo>
                  <a:lnTo>
                    <a:pt x="453562" y="82287"/>
                  </a:lnTo>
                  <a:lnTo>
                    <a:pt x="494472" y="63621"/>
                  </a:lnTo>
                  <a:lnTo>
                    <a:pt x="536562" y="47197"/>
                  </a:lnTo>
                  <a:lnTo>
                    <a:pt x="579756" y="33092"/>
                  </a:lnTo>
                  <a:lnTo>
                    <a:pt x="623978" y="21381"/>
                  </a:lnTo>
                  <a:lnTo>
                    <a:pt x="669151" y="12140"/>
                  </a:lnTo>
                  <a:lnTo>
                    <a:pt x="715201" y="5446"/>
                  </a:lnTo>
                  <a:lnTo>
                    <a:pt x="762051" y="1374"/>
                  </a:lnTo>
                  <a:lnTo>
                    <a:pt x="809625" y="0"/>
                  </a:lnTo>
                  <a:lnTo>
                    <a:pt x="857186" y="1374"/>
                  </a:lnTo>
                  <a:lnTo>
                    <a:pt x="904025" y="5446"/>
                  </a:lnTo>
                  <a:lnTo>
                    <a:pt x="950065" y="12140"/>
                  </a:lnTo>
                  <a:lnTo>
                    <a:pt x="995231" y="21381"/>
                  </a:lnTo>
                  <a:lnTo>
                    <a:pt x="1039447" y="33092"/>
                  </a:lnTo>
                  <a:lnTo>
                    <a:pt x="1082637" y="47197"/>
                  </a:lnTo>
                  <a:lnTo>
                    <a:pt x="1124723" y="63621"/>
                  </a:lnTo>
                  <a:lnTo>
                    <a:pt x="1165632" y="82287"/>
                  </a:lnTo>
                  <a:lnTo>
                    <a:pt x="1205286" y="103119"/>
                  </a:lnTo>
                  <a:lnTo>
                    <a:pt x="1243609" y="126043"/>
                  </a:lnTo>
                  <a:lnTo>
                    <a:pt x="1280526" y="150981"/>
                  </a:lnTo>
                  <a:lnTo>
                    <a:pt x="1315960" y="177858"/>
                  </a:lnTo>
                  <a:lnTo>
                    <a:pt x="1349836" y="206597"/>
                  </a:lnTo>
                  <a:lnTo>
                    <a:pt x="1382077" y="237124"/>
                  </a:lnTo>
                  <a:lnTo>
                    <a:pt x="1412608" y="269362"/>
                  </a:lnTo>
                  <a:lnTo>
                    <a:pt x="1441351" y="303236"/>
                  </a:lnTo>
                  <a:lnTo>
                    <a:pt x="1468233" y="338668"/>
                  </a:lnTo>
                  <a:lnTo>
                    <a:pt x="1493175" y="375584"/>
                  </a:lnTo>
                  <a:lnTo>
                    <a:pt x="1516103" y="413907"/>
                  </a:lnTo>
                  <a:lnTo>
                    <a:pt x="1536940" y="453562"/>
                  </a:lnTo>
                  <a:lnTo>
                    <a:pt x="1555611" y="494472"/>
                  </a:lnTo>
                  <a:lnTo>
                    <a:pt x="1572038" y="536562"/>
                  </a:lnTo>
                  <a:lnTo>
                    <a:pt x="1586147" y="579756"/>
                  </a:lnTo>
                  <a:lnTo>
                    <a:pt x="1597861" y="623978"/>
                  </a:lnTo>
                  <a:lnTo>
                    <a:pt x="1607105" y="669151"/>
                  </a:lnTo>
                  <a:lnTo>
                    <a:pt x="1613801" y="715201"/>
                  </a:lnTo>
                  <a:lnTo>
                    <a:pt x="1617875" y="762051"/>
                  </a:lnTo>
                  <a:lnTo>
                    <a:pt x="1619250" y="809625"/>
                  </a:lnTo>
                  <a:lnTo>
                    <a:pt x="1617875" y="857198"/>
                  </a:lnTo>
                  <a:lnTo>
                    <a:pt x="1613801" y="904048"/>
                  </a:lnTo>
                  <a:lnTo>
                    <a:pt x="1607105" y="950098"/>
                  </a:lnTo>
                  <a:lnTo>
                    <a:pt x="1597861" y="995271"/>
                  </a:lnTo>
                  <a:lnTo>
                    <a:pt x="1586147" y="1039493"/>
                  </a:lnTo>
                  <a:lnTo>
                    <a:pt x="1572038" y="1082687"/>
                  </a:lnTo>
                  <a:lnTo>
                    <a:pt x="1555611" y="1124777"/>
                  </a:lnTo>
                  <a:lnTo>
                    <a:pt x="1536940" y="1165687"/>
                  </a:lnTo>
                  <a:lnTo>
                    <a:pt x="1516103" y="1205342"/>
                  </a:lnTo>
                  <a:lnTo>
                    <a:pt x="1493175" y="1243665"/>
                  </a:lnTo>
                  <a:lnTo>
                    <a:pt x="1468233" y="1280581"/>
                  </a:lnTo>
                  <a:lnTo>
                    <a:pt x="1441351" y="1316013"/>
                  </a:lnTo>
                  <a:lnTo>
                    <a:pt x="1412608" y="1349887"/>
                  </a:lnTo>
                  <a:lnTo>
                    <a:pt x="1382077" y="1382125"/>
                  </a:lnTo>
                  <a:lnTo>
                    <a:pt x="1349836" y="1412652"/>
                  </a:lnTo>
                  <a:lnTo>
                    <a:pt x="1315960" y="1441391"/>
                  </a:lnTo>
                  <a:lnTo>
                    <a:pt x="1280526" y="1468268"/>
                  </a:lnTo>
                  <a:lnTo>
                    <a:pt x="1243609" y="1493206"/>
                  </a:lnTo>
                  <a:lnTo>
                    <a:pt x="1205286" y="1516130"/>
                  </a:lnTo>
                  <a:lnTo>
                    <a:pt x="1165632" y="1536962"/>
                  </a:lnTo>
                  <a:lnTo>
                    <a:pt x="1124723" y="1555628"/>
                  </a:lnTo>
                  <a:lnTo>
                    <a:pt x="1082637" y="1572052"/>
                  </a:lnTo>
                  <a:lnTo>
                    <a:pt x="1039447" y="1586157"/>
                  </a:lnTo>
                  <a:lnTo>
                    <a:pt x="995231" y="1597868"/>
                  </a:lnTo>
                  <a:lnTo>
                    <a:pt x="950065" y="1607109"/>
                  </a:lnTo>
                  <a:lnTo>
                    <a:pt x="904025" y="1613803"/>
                  </a:lnTo>
                  <a:lnTo>
                    <a:pt x="857186" y="1617875"/>
                  </a:lnTo>
                  <a:lnTo>
                    <a:pt x="809625" y="1619250"/>
                  </a:lnTo>
                  <a:lnTo>
                    <a:pt x="762051" y="1617875"/>
                  </a:lnTo>
                  <a:lnTo>
                    <a:pt x="715201" y="1613803"/>
                  </a:lnTo>
                  <a:lnTo>
                    <a:pt x="669151" y="1607109"/>
                  </a:lnTo>
                  <a:lnTo>
                    <a:pt x="623978" y="1597868"/>
                  </a:lnTo>
                  <a:lnTo>
                    <a:pt x="579756" y="1586157"/>
                  </a:lnTo>
                  <a:lnTo>
                    <a:pt x="536562" y="1572052"/>
                  </a:lnTo>
                  <a:lnTo>
                    <a:pt x="494472" y="1555628"/>
                  </a:lnTo>
                  <a:lnTo>
                    <a:pt x="453562" y="1536962"/>
                  </a:lnTo>
                  <a:lnTo>
                    <a:pt x="413907" y="1516130"/>
                  </a:lnTo>
                  <a:lnTo>
                    <a:pt x="375584" y="1493206"/>
                  </a:lnTo>
                  <a:lnTo>
                    <a:pt x="338668" y="1468268"/>
                  </a:lnTo>
                  <a:lnTo>
                    <a:pt x="303236" y="1441391"/>
                  </a:lnTo>
                  <a:lnTo>
                    <a:pt x="269362" y="1412652"/>
                  </a:lnTo>
                  <a:lnTo>
                    <a:pt x="237124" y="1382125"/>
                  </a:lnTo>
                  <a:lnTo>
                    <a:pt x="206597" y="1349887"/>
                  </a:lnTo>
                  <a:lnTo>
                    <a:pt x="177858" y="1316013"/>
                  </a:lnTo>
                  <a:lnTo>
                    <a:pt x="150981" y="1280581"/>
                  </a:lnTo>
                  <a:lnTo>
                    <a:pt x="126043" y="1243665"/>
                  </a:lnTo>
                  <a:lnTo>
                    <a:pt x="103119" y="1205342"/>
                  </a:lnTo>
                  <a:lnTo>
                    <a:pt x="82287" y="1165687"/>
                  </a:lnTo>
                  <a:lnTo>
                    <a:pt x="63621" y="1124777"/>
                  </a:lnTo>
                  <a:lnTo>
                    <a:pt x="47197" y="1082687"/>
                  </a:lnTo>
                  <a:lnTo>
                    <a:pt x="33092" y="1039493"/>
                  </a:lnTo>
                  <a:lnTo>
                    <a:pt x="21381" y="995271"/>
                  </a:lnTo>
                  <a:lnTo>
                    <a:pt x="12140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2556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23" name="object 23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279394" y="664921"/>
            <a:ext cx="28009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5"/>
              </a:spcBef>
            </a:pPr>
            <a:r>
              <a:rPr dirty="0"/>
              <a:t>Компь</a:t>
            </a:r>
            <a:r>
              <a:rPr spc="-80" dirty="0"/>
              <a:t>ю</a:t>
            </a:r>
            <a:r>
              <a:rPr spc="-45" dirty="0"/>
              <a:t>т</a:t>
            </a:r>
            <a:r>
              <a:rPr spc="-5" dirty="0"/>
              <a:t>е</a:t>
            </a:r>
            <a:r>
              <a:rPr spc="-15" dirty="0"/>
              <a:t>р</a:t>
            </a:r>
            <a:r>
              <a:rPr spc="-5" dirty="0"/>
              <a:t>н</a:t>
            </a:r>
            <a:r>
              <a:rPr spc="-15" dirty="0"/>
              <a:t>а</a:t>
            </a:r>
            <a:r>
              <a:rPr dirty="0"/>
              <a:t>я  </a:t>
            </a:r>
            <a:r>
              <a:rPr spc="-10" dirty="0"/>
              <a:t>томография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623" y="415874"/>
            <a:ext cx="74993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1915" marR="5080" indent="-260985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Магнитно-резонансная томография </a:t>
            </a:r>
            <a:r>
              <a:rPr sz="2800" spc="-20" dirty="0"/>
              <a:t>головы </a:t>
            </a:r>
            <a:r>
              <a:rPr sz="2800" spc="-5" dirty="0"/>
              <a:t>и  </a:t>
            </a:r>
            <a:r>
              <a:rPr sz="2800" spc="-10" dirty="0"/>
              <a:t>позвоночника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357751" y="1430337"/>
            <a:ext cx="3857625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26388" y="1500124"/>
            <a:ext cx="2406015" cy="4831080"/>
            <a:chOff x="1326388" y="1500124"/>
            <a:chExt cx="2406015" cy="4831080"/>
          </a:xfrm>
        </p:grpSpPr>
        <p:sp>
          <p:nvSpPr>
            <p:cNvPr id="5" name="object 5"/>
            <p:cNvSpPr/>
            <p:nvPr/>
          </p:nvSpPr>
          <p:spPr>
            <a:xfrm>
              <a:off x="1340104" y="1500124"/>
              <a:ext cx="2391791" cy="2390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6388" y="3929125"/>
              <a:ext cx="2403348" cy="2401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480" y="1254125"/>
            <a:ext cx="2772537" cy="510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1285875"/>
            <a:ext cx="2714625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2991" y="3929062"/>
            <a:ext cx="2777490" cy="242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8885" y="453643"/>
            <a:ext cx="73386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4510" marR="5080" indent="-178244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Магнитно-резонансная </a:t>
            </a:r>
            <a:r>
              <a:rPr sz="2800" spc="-10" dirty="0"/>
              <a:t>томография </a:t>
            </a:r>
            <a:r>
              <a:rPr sz="2800" dirty="0"/>
              <a:t>опорно-  </a:t>
            </a:r>
            <a:r>
              <a:rPr sz="2800" spc="-30" dirty="0"/>
              <a:t>двигательной</a:t>
            </a:r>
            <a:r>
              <a:rPr sz="2800" spc="30" dirty="0"/>
              <a:t> </a:t>
            </a:r>
            <a:r>
              <a:rPr sz="2800" spc="-10" dirty="0"/>
              <a:t>системы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41" y="622173"/>
            <a:ext cx="674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Магнитно-резонансная </a:t>
            </a:r>
            <a:r>
              <a:rPr sz="2800" spc="-10" dirty="0"/>
              <a:t>томография</a:t>
            </a:r>
            <a:r>
              <a:rPr sz="2800" spc="-20" dirty="0"/>
              <a:t> </a:t>
            </a:r>
            <a:r>
              <a:rPr sz="2800" spc="-25" dirty="0"/>
              <a:t>таза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04151" y="1449958"/>
            <a:ext cx="8134984" cy="3866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50004" y="5604764"/>
            <a:ext cx="144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Рак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простаты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6720" marR="767080" indent="-337185">
              <a:lnSpc>
                <a:spcPct val="8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Неионизирующее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излучение</a:t>
            </a:r>
            <a:endParaRPr sz="2400">
              <a:latin typeface="Arial"/>
              <a:cs typeface="Arial"/>
            </a:endParaRPr>
          </a:p>
          <a:p>
            <a:pPr marL="426720" marR="182880" indent="-337185">
              <a:lnSpc>
                <a:spcPts val="2310"/>
              </a:lnSpc>
              <a:spcBef>
                <a:spcPts val="57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Отсутствие суммации  изображений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органов</a:t>
            </a:r>
            <a:endParaRPr sz="2400">
              <a:latin typeface="Arial"/>
              <a:cs typeface="Arial"/>
            </a:endParaRPr>
          </a:p>
          <a:p>
            <a:pPr marL="426720" marR="152400" indent="-337185">
              <a:lnSpc>
                <a:spcPct val="80000"/>
              </a:lnSpc>
              <a:spcBef>
                <a:spcPts val="61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контрастное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  <a:p>
            <a:pPr marL="426720" marR="1609090" indent="-337185">
              <a:lnSpc>
                <a:spcPts val="2310"/>
              </a:lnSpc>
              <a:spcBef>
                <a:spcPts val="57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Множество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фи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иче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ких</a:t>
            </a:r>
            <a:endParaRPr sz="2400">
              <a:latin typeface="Arial"/>
              <a:cs typeface="Arial"/>
            </a:endParaRPr>
          </a:p>
          <a:p>
            <a:pPr marL="426720">
              <a:lnSpc>
                <a:spcPts val="232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11" name="object 11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468370" y="664921"/>
            <a:ext cx="242316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Магнитно-  </a:t>
            </a:r>
            <a:r>
              <a:rPr spc="-5" dirty="0"/>
              <a:t>р</a:t>
            </a:r>
            <a:r>
              <a:rPr spc="-85" dirty="0"/>
              <a:t>е</a:t>
            </a:r>
            <a:r>
              <a:rPr spc="-40" dirty="0"/>
              <a:t>з</a:t>
            </a:r>
            <a:r>
              <a:rPr spc="-5" dirty="0"/>
              <a:t>о</a:t>
            </a:r>
            <a:r>
              <a:rPr spc="-15" dirty="0"/>
              <a:t>н</a:t>
            </a:r>
            <a:r>
              <a:rPr spc="-5" dirty="0"/>
              <a:t>а</a:t>
            </a:r>
            <a:r>
              <a:rPr spc="-15" dirty="0"/>
              <a:t>н</a:t>
            </a:r>
            <a:r>
              <a:rPr dirty="0"/>
              <a:t>сная  </a:t>
            </a:r>
            <a:r>
              <a:rPr spc="-10" dirty="0"/>
              <a:t>томография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6720" marR="767080" indent="-337185">
              <a:lnSpc>
                <a:spcPct val="8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Неионизирующее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излучение</a:t>
            </a:r>
            <a:endParaRPr sz="2400">
              <a:latin typeface="Arial"/>
              <a:cs typeface="Arial"/>
            </a:endParaRPr>
          </a:p>
          <a:p>
            <a:pPr marL="426720" marR="182880" indent="-337185">
              <a:lnSpc>
                <a:spcPts val="2310"/>
              </a:lnSpc>
              <a:spcBef>
                <a:spcPts val="57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Отсутствие суммации  изображений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органов</a:t>
            </a:r>
            <a:endParaRPr sz="2400">
              <a:latin typeface="Arial"/>
              <a:cs typeface="Arial"/>
            </a:endParaRPr>
          </a:p>
          <a:p>
            <a:pPr marL="426720" marR="152400" indent="-337185">
              <a:lnSpc>
                <a:spcPct val="80000"/>
              </a:lnSpc>
              <a:spcBef>
                <a:spcPts val="61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Хорошее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контрастное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разрешение</a:t>
            </a:r>
            <a:endParaRPr sz="2400">
              <a:latin typeface="Arial"/>
              <a:cs typeface="Arial"/>
            </a:endParaRPr>
          </a:p>
          <a:p>
            <a:pPr marL="426720" marR="1609090" indent="-337185">
              <a:lnSpc>
                <a:spcPts val="2310"/>
              </a:lnSpc>
              <a:spcBef>
                <a:spcPts val="57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Множество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фи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иче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ких</a:t>
            </a:r>
            <a:endParaRPr sz="2400">
              <a:latin typeface="Arial"/>
              <a:cs typeface="Arial"/>
            </a:endParaRPr>
          </a:p>
          <a:p>
            <a:pPr marL="426720">
              <a:lnSpc>
                <a:spcPts val="232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11620" y="2416094"/>
            <a:ext cx="3802379" cy="597535"/>
            <a:chOff x="4711620" y="2416094"/>
            <a:chExt cx="3802379" cy="597535"/>
          </a:xfrm>
        </p:grpSpPr>
        <p:sp>
          <p:nvSpPr>
            <p:cNvPr id="11" name="object 11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3776726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76726" y="571500"/>
                  </a:lnTo>
                  <a:lnTo>
                    <a:pt x="3776726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0" y="571500"/>
                  </a:moveTo>
                  <a:lnTo>
                    <a:pt x="3776726" y="571500"/>
                  </a:lnTo>
                  <a:lnTo>
                    <a:pt x="3776726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24400" y="2428875"/>
            <a:ext cx="377697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085">
              <a:lnSpc>
                <a:spcPts val="3715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Недостатки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02095" y="3201971"/>
            <a:ext cx="3811904" cy="3110230"/>
            <a:chOff x="4702095" y="3201971"/>
            <a:chExt cx="3811904" cy="3110230"/>
          </a:xfrm>
        </p:grpSpPr>
        <p:sp>
          <p:nvSpPr>
            <p:cNvPr id="15" name="object 15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3786251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86251" y="3084449"/>
                  </a:lnTo>
                  <a:lnTo>
                    <a:pt x="3786251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0" y="3084449"/>
                  </a:moveTo>
                  <a:lnTo>
                    <a:pt x="3786251" y="3084449"/>
                  </a:lnTo>
                  <a:lnTo>
                    <a:pt x="3786251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10" dirty="0"/>
              <a:t>Противопоказания</a:t>
            </a:r>
            <a:endParaRPr sz="1800">
              <a:latin typeface="MS Gothic"/>
              <a:cs typeface="MS Gothic"/>
            </a:endParaRPr>
          </a:p>
          <a:p>
            <a:pPr marL="9080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10" dirty="0"/>
              <a:t>Дорого</a:t>
            </a:r>
            <a:endParaRPr sz="1800">
              <a:latin typeface="MS Gothic"/>
              <a:cs typeface="MS Gothic"/>
            </a:endParaRPr>
          </a:p>
          <a:p>
            <a:pPr marL="9080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10" dirty="0"/>
              <a:t>Медленно</a:t>
            </a:r>
            <a:endParaRPr sz="1800">
              <a:latin typeface="MS Gothic"/>
              <a:cs typeface="MS Gothic"/>
            </a:endParaRPr>
          </a:p>
          <a:p>
            <a:pPr marL="9080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5" dirty="0"/>
              <a:t>Закрытое</a:t>
            </a:r>
            <a:endParaRPr sz="1800">
              <a:latin typeface="MS Gothic"/>
              <a:cs typeface="MS Gothic"/>
            </a:endParaRPr>
          </a:p>
          <a:p>
            <a:pPr marL="427355">
              <a:lnSpc>
                <a:spcPct val="100000"/>
              </a:lnSpc>
            </a:pPr>
            <a:r>
              <a:rPr spc="-10" dirty="0"/>
              <a:t>пространство</a:t>
            </a:r>
          </a:p>
          <a:p>
            <a:pPr marL="90805">
              <a:lnSpc>
                <a:spcPct val="100000"/>
              </a:lnSpc>
              <a:spcBef>
                <a:spcPts val="605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10" dirty="0"/>
              <a:t>Шум,</a:t>
            </a:r>
            <a:r>
              <a:rPr spc="-30" dirty="0"/>
              <a:t> </a:t>
            </a:r>
            <a:r>
              <a:rPr dirty="0"/>
              <a:t>малые</a:t>
            </a:r>
            <a:endParaRPr sz="1800">
              <a:latin typeface="MS Gothic"/>
              <a:cs typeface="MS Gothic"/>
            </a:endParaRPr>
          </a:p>
          <a:p>
            <a:pPr marL="427355">
              <a:lnSpc>
                <a:spcPct val="100000"/>
              </a:lnSpc>
            </a:pPr>
            <a:r>
              <a:rPr spc="-10" dirty="0"/>
              <a:t>биологические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30165" y="6105245"/>
            <a:ext cx="1348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эф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16721" y="558719"/>
            <a:ext cx="1645285" cy="1645285"/>
            <a:chOff x="6916721" y="558719"/>
            <a:chExt cx="1645285" cy="1645285"/>
          </a:xfrm>
        </p:grpSpPr>
        <p:sp>
          <p:nvSpPr>
            <p:cNvPr id="20" name="object 20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625" y="0"/>
                  </a:moveTo>
                  <a:lnTo>
                    <a:pt x="762051" y="1374"/>
                  </a:lnTo>
                  <a:lnTo>
                    <a:pt x="715201" y="5446"/>
                  </a:lnTo>
                  <a:lnTo>
                    <a:pt x="669151" y="12140"/>
                  </a:lnTo>
                  <a:lnTo>
                    <a:pt x="623978" y="21381"/>
                  </a:lnTo>
                  <a:lnTo>
                    <a:pt x="579756" y="33092"/>
                  </a:lnTo>
                  <a:lnTo>
                    <a:pt x="536562" y="47197"/>
                  </a:lnTo>
                  <a:lnTo>
                    <a:pt x="494472" y="63621"/>
                  </a:lnTo>
                  <a:lnTo>
                    <a:pt x="453562" y="82287"/>
                  </a:lnTo>
                  <a:lnTo>
                    <a:pt x="413907" y="103119"/>
                  </a:lnTo>
                  <a:lnTo>
                    <a:pt x="375584" y="126043"/>
                  </a:lnTo>
                  <a:lnTo>
                    <a:pt x="338668" y="150981"/>
                  </a:lnTo>
                  <a:lnTo>
                    <a:pt x="303236" y="177858"/>
                  </a:lnTo>
                  <a:lnTo>
                    <a:pt x="269362" y="206597"/>
                  </a:lnTo>
                  <a:lnTo>
                    <a:pt x="237124" y="237124"/>
                  </a:lnTo>
                  <a:lnTo>
                    <a:pt x="206597" y="269362"/>
                  </a:lnTo>
                  <a:lnTo>
                    <a:pt x="177858" y="303236"/>
                  </a:lnTo>
                  <a:lnTo>
                    <a:pt x="150981" y="338668"/>
                  </a:lnTo>
                  <a:lnTo>
                    <a:pt x="126043" y="375584"/>
                  </a:lnTo>
                  <a:lnTo>
                    <a:pt x="103119" y="413907"/>
                  </a:lnTo>
                  <a:lnTo>
                    <a:pt x="82287" y="453562"/>
                  </a:lnTo>
                  <a:lnTo>
                    <a:pt x="63621" y="494472"/>
                  </a:lnTo>
                  <a:lnTo>
                    <a:pt x="47197" y="536562"/>
                  </a:lnTo>
                  <a:lnTo>
                    <a:pt x="33092" y="579756"/>
                  </a:lnTo>
                  <a:lnTo>
                    <a:pt x="21381" y="623978"/>
                  </a:lnTo>
                  <a:lnTo>
                    <a:pt x="12140" y="669151"/>
                  </a:lnTo>
                  <a:lnTo>
                    <a:pt x="5446" y="715201"/>
                  </a:lnTo>
                  <a:lnTo>
                    <a:pt x="1374" y="762051"/>
                  </a:lnTo>
                  <a:lnTo>
                    <a:pt x="0" y="809625"/>
                  </a:lnTo>
                  <a:lnTo>
                    <a:pt x="1374" y="857198"/>
                  </a:lnTo>
                  <a:lnTo>
                    <a:pt x="5446" y="904048"/>
                  </a:lnTo>
                  <a:lnTo>
                    <a:pt x="12140" y="950098"/>
                  </a:lnTo>
                  <a:lnTo>
                    <a:pt x="21381" y="995271"/>
                  </a:lnTo>
                  <a:lnTo>
                    <a:pt x="33092" y="1039493"/>
                  </a:lnTo>
                  <a:lnTo>
                    <a:pt x="47197" y="1082687"/>
                  </a:lnTo>
                  <a:lnTo>
                    <a:pt x="63621" y="1124777"/>
                  </a:lnTo>
                  <a:lnTo>
                    <a:pt x="82287" y="1165687"/>
                  </a:lnTo>
                  <a:lnTo>
                    <a:pt x="103119" y="1205342"/>
                  </a:lnTo>
                  <a:lnTo>
                    <a:pt x="126043" y="1243665"/>
                  </a:lnTo>
                  <a:lnTo>
                    <a:pt x="150981" y="1280581"/>
                  </a:lnTo>
                  <a:lnTo>
                    <a:pt x="177858" y="1316013"/>
                  </a:lnTo>
                  <a:lnTo>
                    <a:pt x="206597" y="1349887"/>
                  </a:lnTo>
                  <a:lnTo>
                    <a:pt x="237124" y="1382125"/>
                  </a:lnTo>
                  <a:lnTo>
                    <a:pt x="269362" y="1412652"/>
                  </a:lnTo>
                  <a:lnTo>
                    <a:pt x="303236" y="1441391"/>
                  </a:lnTo>
                  <a:lnTo>
                    <a:pt x="338668" y="1468268"/>
                  </a:lnTo>
                  <a:lnTo>
                    <a:pt x="375584" y="1493206"/>
                  </a:lnTo>
                  <a:lnTo>
                    <a:pt x="413907" y="1516130"/>
                  </a:lnTo>
                  <a:lnTo>
                    <a:pt x="453562" y="1536962"/>
                  </a:lnTo>
                  <a:lnTo>
                    <a:pt x="494472" y="1555628"/>
                  </a:lnTo>
                  <a:lnTo>
                    <a:pt x="536562" y="1572052"/>
                  </a:lnTo>
                  <a:lnTo>
                    <a:pt x="579756" y="1586157"/>
                  </a:lnTo>
                  <a:lnTo>
                    <a:pt x="623978" y="1597868"/>
                  </a:lnTo>
                  <a:lnTo>
                    <a:pt x="669151" y="1607109"/>
                  </a:lnTo>
                  <a:lnTo>
                    <a:pt x="715201" y="1613803"/>
                  </a:lnTo>
                  <a:lnTo>
                    <a:pt x="762051" y="1617875"/>
                  </a:lnTo>
                  <a:lnTo>
                    <a:pt x="809625" y="1619250"/>
                  </a:lnTo>
                  <a:lnTo>
                    <a:pt x="857186" y="1617875"/>
                  </a:lnTo>
                  <a:lnTo>
                    <a:pt x="904025" y="1613803"/>
                  </a:lnTo>
                  <a:lnTo>
                    <a:pt x="950065" y="1607109"/>
                  </a:lnTo>
                  <a:lnTo>
                    <a:pt x="995231" y="1597868"/>
                  </a:lnTo>
                  <a:lnTo>
                    <a:pt x="1039447" y="1586157"/>
                  </a:lnTo>
                  <a:lnTo>
                    <a:pt x="1082637" y="1572052"/>
                  </a:lnTo>
                  <a:lnTo>
                    <a:pt x="1124723" y="1555628"/>
                  </a:lnTo>
                  <a:lnTo>
                    <a:pt x="1165632" y="1536962"/>
                  </a:lnTo>
                  <a:lnTo>
                    <a:pt x="1205286" y="1516130"/>
                  </a:lnTo>
                  <a:lnTo>
                    <a:pt x="1243609" y="1493206"/>
                  </a:lnTo>
                  <a:lnTo>
                    <a:pt x="1280526" y="1468268"/>
                  </a:lnTo>
                  <a:lnTo>
                    <a:pt x="1315960" y="1441391"/>
                  </a:lnTo>
                  <a:lnTo>
                    <a:pt x="1349836" y="1412652"/>
                  </a:lnTo>
                  <a:lnTo>
                    <a:pt x="1382077" y="1382125"/>
                  </a:lnTo>
                  <a:lnTo>
                    <a:pt x="1412608" y="1349887"/>
                  </a:lnTo>
                  <a:lnTo>
                    <a:pt x="1441351" y="1316013"/>
                  </a:lnTo>
                  <a:lnTo>
                    <a:pt x="1468233" y="1280581"/>
                  </a:lnTo>
                  <a:lnTo>
                    <a:pt x="1493175" y="1243665"/>
                  </a:lnTo>
                  <a:lnTo>
                    <a:pt x="1516103" y="1205342"/>
                  </a:lnTo>
                  <a:lnTo>
                    <a:pt x="1536940" y="1165687"/>
                  </a:lnTo>
                  <a:lnTo>
                    <a:pt x="1555611" y="1124777"/>
                  </a:lnTo>
                  <a:lnTo>
                    <a:pt x="1572038" y="1082687"/>
                  </a:lnTo>
                  <a:lnTo>
                    <a:pt x="1586147" y="1039493"/>
                  </a:lnTo>
                  <a:lnTo>
                    <a:pt x="1597861" y="995271"/>
                  </a:lnTo>
                  <a:lnTo>
                    <a:pt x="1607105" y="950098"/>
                  </a:lnTo>
                  <a:lnTo>
                    <a:pt x="1613801" y="904048"/>
                  </a:lnTo>
                  <a:lnTo>
                    <a:pt x="1617875" y="857198"/>
                  </a:lnTo>
                  <a:lnTo>
                    <a:pt x="1619250" y="809625"/>
                  </a:lnTo>
                  <a:lnTo>
                    <a:pt x="1617875" y="762051"/>
                  </a:lnTo>
                  <a:lnTo>
                    <a:pt x="1613801" y="715201"/>
                  </a:lnTo>
                  <a:lnTo>
                    <a:pt x="1607105" y="669151"/>
                  </a:lnTo>
                  <a:lnTo>
                    <a:pt x="1597861" y="623978"/>
                  </a:lnTo>
                  <a:lnTo>
                    <a:pt x="1586147" y="579756"/>
                  </a:lnTo>
                  <a:lnTo>
                    <a:pt x="1572038" y="536562"/>
                  </a:lnTo>
                  <a:lnTo>
                    <a:pt x="1555611" y="494472"/>
                  </a:lnTo>
                  <a:lnTo>
                    <a:pt x="1536940" y="453562"/>
                  </a:lnTo>
                  <a:lnTo>
                    <a:pt x="1516103" y="413907"/>
                  </a:lnTo>
                  <a:lnTo>
                    <a:pt x="1493175" y="375584"/>
                  </a:lnTo>
                  <a:lnTo>
                    <a:pt x="1468233" y="338668"/>
                  </a:lnTo>
                  <a:lnTo>
                    <a:pt x="1441351" y="303236"/>
                  </a:lnTo>
                  <a:lnTo>
                    <a:pt x="1412608" y="269362"/>
                  </a:lnTo>
                  <a:lnTo>
                    <a:pt x="1382077" y="237124"/>
                  </a:lnTo>
                  <a:lnTo>
                    <a:pt x="1349836" y="206597"/>
                  </a:lnTo>
                  <a:lnTo>
                    <a:pt x="1315960" y="177858"/>
                  </a:lnTo>
                  <a:lnTo>
                    <a:pt x="1280526" y="150981"/>
                  </a:lnTo>
                  <a:lnTo>
                    <a:pt x="1243609" y="126043"/>
                  </a:lnTo>
                  <a:lnTo>
                    <a:pt x="1205286" y="103119"/>
                  </a:lnTo>
                  <a:lnTo>
                    <a:pt x="1165632" y="82287"/>
                  </a:lnTo>
                  <a:lnTo>
                    <a:pt x="1124723" y="63621"/>
                  </a:lnTo>
                  <a:lnTo>
                    <a:pt x="1082637" y="47197"/>
                  </a:lnTo>
                  <a:lnTo>
                    <a:pt x="1039447" y="33092"/>
                  </a:lnTo>
                  <a:lnTo>
                    <a:pt x="995231" y="21381"/>
                  </a:lnTo>
                  <a:lnTo>
                    <a:pt x="950065" y="12140"/>
                  </a:lnTo>
                  <a:lnTo>
                    <a:pt x="904025" y="5446"/>
                  </a:lnTo>
                  <a:lnTo>
                    <a:pt x="857186" y="1374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001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95337" y="1054607"/>
              <a:ext cx="687705" cy="168910"/>
            </a:xfrm>
            <a:custGeom>
              <a:avLst/>
              <a:gdLst/>
              <a:ahLst/>
              <a:cxnLst/>
              <a:rect l="l" t="t" r="r" b="b"/>
              <a:pathLst>
                <a:path w="687704" h="168909">
                  <a:moveTo>
                    <a:pt x="84328" y="0"/>
                  </a:moveTo>
                  <a:lnTo>
                    <a:pt x="51488" y="6639"/>
                  </a:lnTo>
                  <a:lnTo>
                    <a:pt x="24685" y="24733"/>
                  </a:lnTo>
                  <a:lnTo>
                    <a:pt x="6621" y="51542"/>
                  </a:lnTo>
                  <a:lnTo>
                    <a:pt x="0" y="84327"/>
                  </a:lnTo>
                  <a:lnTo>
                    <a:pt x="6621" y="117167"/>
                  </a:lnTo>
                  <a:lnTo>
                    <a:pt x="24685" y="143970"/>
                  </a:lnTo>
                  <a:lnTo>
                    <a:pt x="51488" y="162034"/>
                  </a:lnTo>
                  <a:lnTo>
                    <a:pt x="84328" y="168655"/>
                  </a:lnTo>
                  <a:lnTo>
                    <a:pt x="117167" y="162034"/>
                  </a:lnTo>
                  <a:lnTo>
                    <a:pt x="143970" y="143970"/>
                  </a:lnTo>
                  <a:lnTo>
                    <a:pt x="162034" y="117167"/>
                  </a:lnTo>
                  <a:lnTo>
                    <a:pt x="168656" y="84327"/>
                  </a:lnTo>
                  <a:lnTo>
                    <a:pt x="162034" y="51542"/>
                  </a:lnTo>
                  <a:lnTo>
                    <a:pt x="143970" y="24733"/>
                  </a:lnTo>
                  <a:lnTo>
                    <a:pt x="117167" y="6639"/>
                  </a:lnTo>
                  <a:lnTo>
                    <a:pt x="84328" y="0"/>
                  </a:lnTo>
                  <a:close/>
                </a:path>
                <a:path w="687704" h="168909">
                  <a:moveTo>
                    <a:pt x="603123" y="0"/>
                  </a:moveTo>
                  <a:lnTo>
                    <a:pt x="570283" y="6639"/>
                  </a:lnTo>
                  <a:lnTo>
                    <a:pt x="543480" y="24733"/>
                  </a:lnTo>
                  <a:lnTo>
                    <a:pt x="525416" y="51542"/>
                  </a:lnTo>
                  <a:lnTo>
                    <a:pt x="518795" y="84327"/>
                  </a:lnTo>
                  <a:lnTo>
                    <a:pt x="525416" y="117167"/>
                  </a:lnTo>
                  <a:lnTo>
                    <a:pt x="543480" y="143970"/>
                  </a:lnTo>
                  <a:lnTo>
                    <a:pt x="570283" y="162034"/>
                  </a:lnTo>
                  <a:lnTo>
                    <a:pt x="603123" y="168655"/>
                  </a:lnTo>
                  <a:lnTo>
                    <a:pt x="635962" y="162034"/>
                  </a:lnTo>
                  <a:lnTo>
                    <a:pt x="662765" y="143970"/>
                  </a:lnTo>
                  <a:lnTo>
                    <a:pt x="680829" y="117167"/>
                  </a:lnTo>
                  <a:lnTo>
                    <a:pt x="687451" y="84327"/>
                  </a:lnTo>
                  <a:lnTo>
                    <a:pt x="680829" y="51542"/>
                  </a:lnTo>
                  <a:lnTo>
                    <a:pt x="662765" y="24733"/>
                  </a:lnTo>
                  <a:lnTo>
                    <a:pt x="635962" y="6639"/>
                  </a:lnTo>
                  <a:lnTo>
                    <a:pt x="603123" y="0"/>
                  </a:lnTo>
                  <a:close/>
                </a:path>
              </a:pathLst>
            </a:custGeom>
            <a:solidFill>
              <a:srgbClr val="000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82557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01352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370713" y="1313434"/>
                  </a:moveTo>
                  <a:lnTo>
                    <a:pt x="414601" y="1284803"/>
                  </a:lnTo>
                  <a:lnTo>
                    <a:pt x="458483" y="1259187"/>
                  </a:lnTo>
                  <a:lnTo>
                    <a:pt x="502360" y="1236584"/>
                  </a:lnTo>
                  <a:lnTo>
                    <a:pt x="546232" y="1216995"/>
                  </a:lnTo>
                  <a:lnTo>
                    <a:pt x="590097" y="1200419"/>
                  </a:lnTo>
                  <a:lnTo>
                    <a:pt x="633957" y="1186858"/>
                  </a:lnTo>
                  <a:lnTo>
                    <a:pt x="677811" y="1176310"/>
                  </a:lnTo>
                  <a:lnTo>
                    <a:pt x="721659" y="1168775"/>
                  </a:lnTo>
                  <a:lnTo>
                    <a:pt x="765502" y="1164255"/>
                  </a:lnTo>
                  <a:lnTo>
                    <a:pt x="809339" y="1162748"/>
                  </a:lnTo>
                  <a:lnTo>
                    <a:pt x="853170" y="1164255"/>
                  </a:lnTo>
                  <a:lnTo>
                    <a:pt x="896995" y="1168775"/>
                  </a:lnTo>
                  <a:lnTo>
                    <a:pt x="940815" y="1176310"/>
                  </a:lnTo>
                  <a:lnTo>
                    <a:pt x="984629" y="1186858"/>
                  </a:lnTo>
                  <a:lnTo>
                    <a:pt x="1028438" y="1200419"/>
                  </a:lnTo>
                  <a:lnTo>
                    <a:pt x="1072240" y="1216995"/>
                  </a:lnTo>
                  <a:lnTo>
                    <a:pt x="1116037" y="1236584"/>
                  </a:lnTo>
                  <a:lnTo>
                    <a:pt x="1159828" y="1259187"/>
                  </a:lnTo>
                  <a:lnTo>
                    <a:pt x="1203614" y="1284803"/>
                  </a:lnTo>
                  <a:lnTo>
                    <a:pt x="1247394" y="1313434"/>
                  </a:lnTo>
                </a:path>
                <a:path w="1619250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0" y="669151"/>
                  </a:lnTo>
                  <a:lnTo>
                    <a:pt x="21381" y="623978"/>
                  </a:lnTo>
                  <a:lnTo>
                    <a:pt x="33092" y="579756"/>
                  </a:lnTo>
                  <a:lnTo>
                    <a:pt x="47197" y="536562"/>
                  </a:lnTo>
                  <a:lnTo>
                    <a:pt x="63621" y="494472"/>
                  </a:lnTo>
                  <a:lnTo>
                    <a:pt x="82287" y="453562"/>
                  </a:lnTo>
                  <a:lnTo>
                    <a:pt x="103119" y="413907"/>
                  </a:lnTo>
                  <a:lnTo>
                    <a:pt x="126043" y="375584"/>
                  </a:lnTo>
                  <a:lnTo>
                    <a:pt x="150981" y="338668"/>
                  </a:lnTo>
                  <a:lnTo>
                    <a:pt x="177858" y="303236"/>
                  </a:lnTo>
                  <a:lnTo>
                    <a:pt x="206597" y="269362"/>
                  </a:lnTo>
                  <a:lnTo>
                    <a:pt x="237124" y="237124"/>
                  </a:lnTo>
                  <a:lnTo>
                    <a:pt x="269362" y="206597"/>
                  </a:lnTo>
                  <a:lnTo>
                    <a:pt x="303236" y="177858"/>
                  </a:lnTo>
                  <a:lnTo>
                    <a:pt x="338668" y="150981"/>
                  </a:lnTo>
                  <a:lnTo>
                    <a:pt x="375584" y="126043"/>
                  </a:lnTo>
                  <a:lnTo>
                    <a:pt x="413907" y="103119"/>
                  </a:lnTo>
                  <a:lnTo>
                    <a:pt x="453562" y="82287"/>
                  </a:lnTo>
                  <a:lnTo>
                    <a:pt x="494472" y="63621"/>
                  </a:lnTo>
                  <a:lnTo>
                    <a:pt x="536562" y="47197"/>
                  </a:lnTo>
                  <a:lnTo>
                    <a:pt x="579756" y="33092"/>
                  </a:lnTo>
                  <a:lnTo>
                    <a:pt x="623978" y="21381"/>
                  </a:lnTo>
                  <a:lnTo>
                    <a:pt x="669151" y="12140"/>
                  </a:lnTo>
                  <a:lnTo>
                    <a:pt x="715201" y="5446"/>
                  </a:lnTo>
                  <a:lnTo>
                    <a:pt x="762051" y="1374"/>
                  </a:lnTo>
                  <a:lnTo>
                    <a:pt x="809625" y="0"/>
                  </a:lnTo>
                  <a:lnTo>
                    <a:pt x="857186" y="1374"/>
                  </a:lnTo>
                  <a:lnTo>
                    <a:pt x="904025" y="5446"/>
                  </a:lnTo>
                  <a:lnTo>
                    <a:pt x="950065" y="12140"/>
                  </a:lnTo>
                  <a:lnTo>
                    <a:pt x="995231" y="21381"/>
                  </a:lnTo>
                  <a:lnTo>
                    <a:pt x="1039447" y="33092"/>
                  </a:lnTo>
                  <a:lnTo>
                    <a:pt x="1082637" y="47197"/>
                  </a:lnTo>
                  <a:lnTo>
                    <a:pt x="1124723" y="63621"/>
                  </a:lnTo>
                  <a:lnTo>
                    <a:pt x="1165632" y="82287"/>
                  </a:lnTo>
                  <a:lnTo>
                    <a:pt x="1205286" y="103119"/>
                  </a:lnTo>
                  <a:lnTo>
                    <a:pt x="1243609" y="126043"/>
                  </a:lnTo>
                  <a:lnTo>
                    <a:pt x="1280526" y="150981"/>
                  </a:lnTo>
                  <a:lnTo>
                    <a:pt x="1315960" y="177858"/>
                  </a:lnTo>
                  <a:lnTo>
                    <a:pt x="1349836" y="206597"/>
                  </a:lnTo>
                  <a:lnTo>
                    <a:pt x="1382077" y="237124"/>
                  </a:lnTo>
                  <a:lnTo>
                    <a:pt x="1412608" y="269362"/>
                  </a:lnTo>
                  <a:lnTo>
                    <a:pt x="1441351" y="303236"/>
                  </a:lnTo>
                  <a:lnTo>
                    <a:pt x="1468233" y="338668"/>
                  </a:lnTo>
                  <a:lnTo>
                    <a:pt x="1493175" y="375584"/>
                  </a:lnTo>
                  <a:lnTo>
                    <a:pt x="1516103" y="413907"/>
                  </a:lnTo>
                  <a:lnTo>
                    <a:pt x="1536940" y="453562"/>
                  </a:lnTo>
                  <a:lnTo>
                    <a:pt x="1555611" y="494472"/>
                  </a:lnTo>
                  <a:lnTo>
                    <a:pt x="1572038" y="536562"/>
                  </a:lnTo>
                  <a:lnTo>
                    <a:pt x="1586147" y="579756"/>
                  </a:lnTo>
                  <a:lnTo>
                    <a:pt x="1597861" y="623978"/>
                  </a:lnTo>
                  <a:lnTo>
                    <a:pt x="1607105" y="669151"/>
                  </a:lnTo>
                  <a:lnTo>
                    <a:pt x="1613801" y="715201"/>
                  </a:lnTo>
                  <a:lnTo>
                    <a:pt x="1617875" y="762051"/>
                  </a:lnTo>
                  <a:lnTo>
                    <a:pt x="1619250" y="809625"/>
                  </a:lnTo>
                  <a:lnTo>
                    <a:pt x="1617875" y="857198"/>
                  </a:lnTo>
                  <a:lnTo>
                    <a:pt x="1613801" y="904048"/>
                  </a:lnTo>
                  <a:lnTo>
                    <a:pt x="1607105" y="950098"/>
                  </a:lnTo>
                  <a:lnTo>
                    <a:pt x="1597861" y="995271"/>
                  </a:lnTo>
                  <a:lnTo>
                    <a:pt x="1586147" y="1039493"/>
                  </a:lnTo>
                  <a:lnTo>
                    <a:pt x="1572038" y="1082687"/>
                  </a:lnTo>
                  <a:lnTo>
                    <a:pt x="1555611" y="1124777"/>
                  </a:lnTo>
                  <a:lnTo>
                    <a:pt x="1536940" y="1165687"/>
                  </a:lnTo>
                  <a:lnTo>
                    <a:pt x="1516103" y="1205342"/>
                  </a:lnTo>
                  <a:lnTo>
                    <a:pt x="1493175" y="1243665"/>
                  </a:lnTo>
                  <a:lnTo>
                    <a:pt x="1468233" y="1280581"/>
                  </a:lnTo>
                  <a:lnTo>
                    <a:pt x="1441351" y="1316013"/>
                  </a:lnTo>
                  <a:lnTo>
                    <a:pt x="1412608" y="1349887"/>
                  </a:lnTo>
                  <a:lnTo>
                    <a:pt x="1382077" y="1382125"/>
                  </a:lnTo>
                  <a:lnTo>
                    <a:pt x="1349836" y="1412652"/>
                  </a:lnTo>
                  <a:lnTo>
                    <a:pt x="1315960" y="1441391"/>
                  </a:lnTo>
                  <a:lnTo>
                    <a:pt x="1280526" y="1468268"/>
                  </a:lnTo>
                  <a:lnTo>
                    <a:pt x="1243609" y="1493206"/>
                  </a:lnTo>
                  <a:lnTo>
                    <a:pt x="1205286" y="1516130"/>
                  </a:lnTo>
                  <a:lnTo>
                    <a:pt x="1165632" y="1536962"/>
                  </a:lnTo>
                  <a:lnTo>
                    <a:pt x="1124723" y="1555628"/>
                  </a:lnTo>
                  <a:lnTo>
                    <a:pt x="1082637" y="1572052"/>
                  </a:lnTo>
                  <a:lnTo>
                    <a:pt x="1039447" y="1586157"/>
                  </a:lnTo>
                  <a:lnTo>
                    <a:pt x="995231" y="1597868"/>
                  </a:lnTo>
                  <a:lnTo>
                    <a:pt x="950065" y="1607109"/>
                  </a:lnTo>
                  <a:lnTo>
                    <a:pt x="904025" y="1613803"/>
                  </a:lnTo>
                  <a:lnTo>
                    <a:pt x="857186" y="1617875"/>
                  </a:lnTo>
                  <a:lnTo>
                    <a:pt x="809625" y="1619250"/>
                  </a:lnTo>
                  <a:lnTo>
                    <a:pt x="762051" y="1617875"/>
                  </a:lnTo>
                  <a:lnTo>
                    <a:pt x="715201" y="1613803"/>
                  </a:lnTo>
                  <a:lnTo>
                    <a:pt x="669151" y="1607109"/>
                  </a:lnTo>
                  <a:lnTo>
                    <a:pt x="623978" y="1597868"/>
                  </a:lnTo>
                  <a:lnTo>
                    <a:pt x="579756" y="1586157"/>
                  </a:lnTo>
                  <a:lnTo>
                    <a:pt x="536562" y="1572052"/>
                  </a:lnTo>
                  <a:lnTo>
                    <a:pt x="494472" y="1555628"/>
                  </a:lnTo>
                  <a:lnTo>
                    <a:pt x="453562" y="1536962"/>
                  </a:lnTo>
                  <a:lnTo>
                    <a:pt x="413907" y="1516130"/>
                  </a:lnTo>
                  <a:lnTo>
                    <a:pt x="375584" y="1493206"/>
                  </a:lnTo>
                  <a:lnTo>
                    <a:pt x="338668" y="1468268"/>
                  </a:lnTo>
                  <a:lnTo>
                    <a:pt x="303236" y="1441391"/>
                  </a:lnTo>
                  <a:lnTo>
                    <a:pt x="269362" y="1412652"/>
                  </a:lnTo>
                  <a:lnTo>
                    <a:pt x="237124" y="1382125"/>
                  </a:lnTo>
                  <a:lnTo>
                    <a:pt x="206597" y="1349887"/>
                  </a:lnTo>
                  <a:lnTo>
                    <a:pt x="177858" y="1316013"/>
                  </a:lnTo>
                  <a:lnTo>
                    <a:pt x="150981" y="1280581"/>
                  </a:lnTo>
                  <a:lnTo>
                    <a:pt x="126043" y="1243665"/>
                  </a:lnTo>
                  <a:lnTo>
                    <a:pt x="103119" y="1205342"/>
                  </a:lnTo>
                  <a:lnTo>
                    <a:pt x="82287" y="1165687"/>
                  </a:lnTo>
                  <a:lnTo>
                    <a:pt x="63621" y="1124777"/>
                  </a:lnTo>
                  <a:lnTo>
                    <a:pt x="47197" y="1082687"/>
                  </a:lnTo>
                  <a:lnTo>
                    <a:pt x="33092" y="1039493"/>
                  </a:lnTo>
                  <a:lnTo>
                    <a:pt x="21381" y="995271"/>
                  </a:lnTo>
                  <a:lnTo>
                    <a:pt x="12140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2556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26" name="object 26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468370" y="664921"/>
            <a:ext cx="242316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Магнитно-  </a:t>
            </a:r>
            <a:r>
              <a:rPr spc="-5" dirty="0"/>
              <a:t>р</a:t>
            </a:r>
            <a:r>
              <a:rPr spc="-85" dirty="0"/>
              <a:t>е</a:t>
            </a:r>
            <a:r>
              <a:rPr spc="-40" dirty="0"/>
              <a:t>з</a:t>
            </a:r>
            <a:r>
              <a:rPr spc="-5" dirty="0"/>
              <a:t>о</a:t>
            </a:r>
            <a:r>
              <a:rPr spc="-15" dirty="0"/>
              <a:t>н</a:t>
            </a:r>
            <a:r>
              <a:rPr spc="-5" dirty="0"/>
              <a:t>а</a:t>
            </a:r>
            <a:r>
              <a:rPr spc="-15" dirty="0"/>
              <a:t>н</a:t>
            </a:r>
            <a:r>
              <a:rPr dirty="0"/>
              <a:t>сная  </a:t>
            </a:r>
            <a:r>
              <a:rPr spc="-10" dirty="0"/>
              <a:t>томография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0777" y="571957"/>
            <a:ext cx="4733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Ультразвуковая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диагностика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725" y="1419225"/>
            <a:ext cx="3959225" cy="108267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5"/>
              </a:spcBef>
            </a:pP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Нет</a:t>
            </a:r>
            <a:endParaRPr sz="32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противопоказаний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0376" y="3600386"/>
            <a:ext cx="3419475" cy="251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0376" y="1147825"/>
            <a:ext cx="3419475" cy="2271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637" y="3060700"/>
            <a:ext cx="4205224" cy="306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3313429" marR="5080" indent="-289433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Ультразвуковая </a:t>
            </a:r>
            <a:r>
              <a:rPr sz="2800" dirty="0"/>
              <a:t>диагностика </a:t>
            </a:r>
            <a:r>
              <a:rPr sz="2800" spc="-15" dirty="0"/>
              <a:t>заболеваний  </a:t>
            </a:r>
            <a:r>
              <a:rPr sz="2800" spc="-20" dirty="0"/>
              <a:t>печени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69912" y="1901825"/>
            <a:ext cx="3749675" cy="3347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6658" y="3936016"/>
            <a:ext cx="199390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100" dirty="0">
                <a:solidFill>
                  <a:srgbClr val="FF8203"/>
                </a:solidFill>
                <a:latin typeface="Wingdings"/>
                <a:cs typeface="Wingdings"/>
              </a:rPr>
              <a:t>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0626" y="1884426"/>
            <a:ext cx="4041775" cy="3347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5482" y="5515762"/>
            <a:ext cx="1019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Гепатома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0210" y="5515762"/>
            <a:ext cx="804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Цир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79" rIns="0" bIns="0" rtlCol="0">
            <a:spAutoFit/>
          </a:bodyPr>
          <a:lstStyle/>
          <a:p>
            <a:pPr marL="2461895" marR="5080" indent="-2042795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Ультразвуковая </a:t>
            </a:r>
            <a:r>
              <a:rPr sz="2800" dirty="0"/>
              <a:t>диагностика </a:t>
            </a:r>
            <a:r>
              <a:rPr sz="2800" spc="-15" dirty="0"/>
              <a:t>заболеваний  простаты </a:t>
            </a:r>
            <a:r>
              <a:rPr sz="2800" spc="-5" dirty="0"/>
              <a:t>и</a:t>
            </a:r>
            <a:r>
              <a:rPr sz="2800" dirty="0"/>
              <a:t> </a:t>
            </a:r>
            <a:r>
              <a:rPr sz="2800" spc="-10" dirty="0"/>
              <a:t>яичек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900112" y="2164460"/>
            <a:ext cx="3416300" cy="270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3100" y="2160523"/>
            <a:ext cx="379730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0580" y="5425236"/>
            <a:ext cx="19488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Абсцесс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простаты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9439" y="5425236"/>
            <a:ext cx="1955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Варикоцеле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яичек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845" y="742950"/>
            <a:ext cx="4022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Лучевая</a:t>
            </a:r>
            <a:r>
              <a:rPr spc="-95" dirty="0"/>
              <a:t> </a:t>
            </a:r>
            <a:r>
              <a:rPr dirty="0"/>
              <a:t>диагностика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8522" y="1896821"/>
            <a:ext cx="7318375" cy="281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0185" indent="-256540">
              <a:lnSpc>
                <a:spcPct val="100000"/>
              </a:lnSpc>
              <a:spcBef>
                <a:spcPts val="105"/>
              </a:spcBef>
              <a:buSzPct val="55769"/>
              <a:buFont typeface="Wingdings"/>
              <a:buChar char=""/>
              <a:tabLst>
                <a:tab pos="1480820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диагностики.</a:t>
            </a:r>
            <a:endParaRPr sz="2600">
              <a:latin typeface="Arial"/>
              <a:cs typeface="Arial"/>
            </a:endParaRPr>
          </a:p>
          <a:p>
            <a:pPr marL="772160" marR="553720" indent="-772160">
              <a:lnSpc>
                <a:spcPct val="100000"/>
              </a:lnSpc>
              <a:spcBef>
                <a:spcPts val="145"/>
              </a:spcBef>
              <a:buSzPct val="44230"/>
              <a:buFont typeface="Wingdings"/>
              <a:buChar char=""/>
              <a:tabLst>
                <a:tab pos="772160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Области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применения,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недостатки.</a:t>
            </a:r>
            <a:endParaRPr sz="2600">
              <a:latin typeface="Arial"/>
              <a:cs typeface="Arial"/>
            </a:endParaRPr>
          </a:p>
          <a:p>
            <a:pPr marL="220345" marR="5080" indent="-220345">
              <a:lnSpc>
                <a:spcPct val="100000"/>
              </a:lnSpc>
              <a:buSzPct val="44230"/>
              <a:buFont typeface="Wingdings"/>
              <a:buChar char=""/>
              <a:tabLst>
                <a:tab pos="220345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диагностики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заболеваний  органов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человека.</a:t>
            </a:r>
            <a:endParaRPr sz="2600">
              <a:latin typeface="Arial"/>
              <a:cs typeface="Arial"/>
            </a:endParaRPr>
          </a:p>
          <a:p>
            <a:pPr marL="278130" marR="62865" lvl="1" indent="-278130">
              <a:lnSpc>
                <a:spcPct val="100000"/>
              </a:lnSpc>
              <a:buSzPct val="44230"/>
              <a:buFont typeface="Wingdings"/>
              <a:buChar char=""/>
              <a:tabLst>
                <a:tab pos="278130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диагностики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неотложных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состояний.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9245" marR="5080" indent="-130937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Ультразвуковая </a:t>
            </a:r>
            <a:r>
              <a:rPr sz="2800" dirty="0"/>
              <a:t>диагностика </a:t>
            </a:r>
            <a:r>
              <a:rPr sz="2800" spc="-15" dirty="0"/>
              <a:t>заболеваний </a:t>
            </a:r>
            <a:r>
              <a:rPr sz="2800" spc="-5" dirty="0"/>
              <a:t>и  повреждений мягких</a:t>
            </a:r>
            <a:r>
              <a:rPr sz="2800" spc="10" dirty="0"/>
              <a:t> </a:t>
            </a:r>
            <a:r>
              <a:rPr sz="2800" spc="5" dirty="0"/>
              <a:t>тканей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37458" y="5976924"/>
            <a:ext cx="292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Грыжа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белой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линии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живота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9925" y="1619250"/>
            <a:ext cx="6119749" cy="414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397586"/>
            <a:ext cx="69627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9620" marR="5080" indent="-2027555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Ультразвуковая </a:t>
            </a:r>
            <a:r>
              <a:rPr sz="2800" dirty="0"/>
              <a:t>диагностика </a:t>
            </a:r>
            <a:r>
              <a:rPr sz="2800" spc="-15" dirty="0"/>
              <a:t>заболеваний  сердца </a:t>
            </a:r>
            <a:r>
              <a:rPr sz="2800" spc="-5" dirty="0"/>
              <a:t>и</a:t>
            </a:r>
            <a:r>
              <a:rPr sz="2800" spc="-15" dirty="0"/>
              <a:t> сосудов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777998" y="5794349"/>
            <a:ext cx="37160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Жидкость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полости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перикарда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9925" y="1439862"/>
            <a:ext cx="6300724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6720" marR="767080" indent="-33718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Неионизирующее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излучение</a:t>
            </a:r>
            <a:endParaRPr sz="2400">
              <a:latin typeface="Arial"/>
              <a:cs typeface="Arial"/>
            </a:endParaRPr>
          </a:p>
          <a:p>
            <a:pPr marL="426720" marR="803910" indent="-33718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Режим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реального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времени</a:t>
            </a:r>
            <a:endParaRPr sz="2400">
              <a:latin typeface="Arial"/>
              <a:cs typeface="Arial"/>
            </a:endParaRPr>
          </a:p>
          <a:p>
            <a:pPr marL="426720" marR="280035" indent="-33718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Портативно,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дешево,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быстро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11" name="object 11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90748" y="664921"/>
            <a:ext cx="29768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210" marR="5080" indent="-14351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У</a:t>
            </a:r>
            <a:r>
              <a:rPr spc="-5" dirty="0"/>
              <a:t>л</a:t>
            </a:r>
            <a:r>
              <a:rPr spc="-254" dirty="0"/>
              <a:t>ь</a:t>
            </a:r>
            <a:r>
              <a:rPr dirty="0"/>
              <a:t>т</a:t>
            </a:r>
            <a:r>
              <a:rPr spc="-15" dirty="0"/>
              <a:t>р</a:t>
            </a:r>
            <a:r>
              <a:rPr spc="-45" dirty="0"/>
              <a:t>а</a:t>
            </a:r>
            <a:r>
              <a:rPr spc="-5" dirty="0"/>
              <a:t>з</a:t>
            </a:r>
            <a:r>
              <a:rPr spc="-80" dirty="0"/>
              <a:t>в</a:t>
            </a:r>
            <a:r>
              <a:rPr dirty="0"/>
              <a:t>у</a:t>
            </a:r>
            <a:r>
              <a:rPr spc="35" dirty="0"/>
              <a:t>к</a:t>
            </a:r>
            <a:r>
              <a:rPr spc="-5" dirty="0"/>
              <a:t>о</a:t>
            </a:r>
            <a:r>
              <a:rPr spc="-45" dirty="0"/>
              <a:t>в</a:t>
            </a:r>
            <a:r>
              <a:rPr spc="-5" dirty="0"/>
              <a:t>ое  </a:t>
            </a:r>
            <a:r>
              <a:rPr spc="-15" dirty="0"/>
              <a:t>исследование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6720" marR="767080" indent="-33718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Неионизирующее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излучение</a:t>
            </a:r>
            <a:endParaRPr sz="2400">
              <a:latin typeface="Arial"/>
              <a:cs typeface="Arial"/>
            </a:endParaRPr>
          </a:p>
          <a:p>
            <a:pPr marL="426720" marR="803910" indent="-33718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Режим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реального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времени</a:t>
            </a:r>
            <a:endParaRPr sz="2400">
              <a:latin typeface="Arial"/>
              <a:cs typeface="Arial"/>
            </a:endParaRPr>
          </a:p>
          <a:p>
            <a:pPr marL="426720" marR="280035" indent="-33718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Портативно,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дешево,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быстро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11620" y="2416094"/>
            <a:ext cx="3802379" cy="597535"/>
            <a:chOff x="4711620" y="2416094"/>
            <a:chExt cx="3802379" cy="597535"/>
          </a:xfrm>
        </p:grpSpPr>
        <p:sp>
          <p:nvSpPr>
            <p:cNvPr id="11" name="object 11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3776726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76726" y="571500"/>
                  </a:lnTo>
                  <a:lnTo>
                    <a:pt x="3776726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0" y="571500"/>
                  </a:moveTo>
                  <a:lnTo>
                    <a:pt x="3776726" y="571500"/>
                  </a:lnTo>
                  <a:lnTo>
                    <a:pt x="3776726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24400" y="2428875"/>
            <a:ext cx="377697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085">
              <a:lnSpc>
                <a:spcPts val="3715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Недостатки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02095" y="3201971"/>
            <a:ext cx="3811904" cy="3110230"/>
            <a:chOff x="4702095" y="3201971"/>
            <a:chExt cx="3811904" cy="3110230"/>
          </a:xfrm>
        </p:grpSpPr>
        <p:sp>
          <p:nvSpPr>
            <p:cNvPr id="15" name="object 15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3786251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86251" y="3084449"/>
                  </a:lnTo>
                  <a:lnTo>
                    <a:pt x="3786251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0" y="3084449"/>
                  </a:moveTo>
                  <a:lnTo>
                    <a:pt x="3786251" y="3084449"/>
                  </a:lnTo>
                  <a:lnTo>
                    <a:pt x="3786251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7355" marR="1556385" indent="-337185">
              <a:lnSpc>
                <a:spcPct val="100000"/>
              </a:lnSpc>
              <a:spcBef>
                <a:spcPts val="295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10" dirty="0"/>
              <a:t>Оператор-  </a:t>
            </a:r>
            <a:r>
              <a:rPr spc="-5" dirty="0"/>
              <a:t>зависи</a:t>
            </a:r>
            <a:r>
              <a:rPr spc="5" dirty="0"/>
              <a:t>м</a:t>
            </a:r>
            <a:r>
              <a:rPr spc="-5" dirty="0"/>
              <a:t>ость</a:t>
            </a:r>
            <a:endParaRPr sz="1800">
              <a:latin typeface="MS Gothic"/>
              <a:cs typeface="MS Gothic"/>
            </a:endParaRPr>
          </a:p>
          <a:p>
            <a:pPr marL="427355" marR="723900" indent="-33718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10" dirty="0"/>
              <a:t>Плохое </a:t>
            </a:r>
            <a:r>
              <a:rPr spc="-5" dirty="0"/>
              <a:t>качество</a:t>
            </a:r>
            <a:r>
              <a:rPr spc="-85" dirty="0"/>
              <a:t> </a:t>
            </a:r>
            <a:r>
              <a:rPr dirty="0"/>
              <a:t>у  тучных</a:t>
            </a:r>
            <a:r>
              <a:rPr spc="-50" dirty="0"/>
              <a:t> </a:t>
            </a:r>
            <a:r>
              <a:rPr spc="-10" dirty="0"/>
              <a:t>пациентов</a:t>
            </a:r>
            <a:endParaRPr sz="1800">
              <a:latin typeface="MS Gothic"/>
              <a:cs typeface="MS Gothic"/>
            </a:endParaRPr>
          </a:p>
          <a:p>
            <a:pPr marL="427355" marR="354965" indent="-337185" algn="just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 </a:t>
            </a:r>
            <a:r>
              <a:rPr spc="-5" dirty="0"/>
              <a:t>Мешающие факторы  </a:t>
            </a:r>
            <a:r>
              <a:rPr spc="-20" dirty="0"/>
              <a:t>(воздух </a:t>
            </a:r>
            <a:r>
              <a:rPr dirty="0"/>
              <a:t>в </a:t>
            </a:r>
            <a:r>
              <a:rPr spc="-10" dirty="0"/>
              <a:t>кишечнике,  </a:t>
            </a:r>
            <a:r>
              <a:rPr dirty="0"/>
              <a:t>кальций,</a:t>
            </a:r>
            <a:r>
              <a:rPr spc="-50" dirty="0"/>
              <a:t> </a:t>
            </a:r>
            <a:r>
              <a:rPr dirty="0"/>
              <a:t>кости)</a:t>
            </a:r>
            <a:endParaRPr sz="1800">
              <a:latin typeface="MS Gothic"/>
              <a:cs typeface="MS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16721" y="558719"/>
            <a:ext cx="1645285" cy="1645285"/>
            <a:chOff x="6916721" y="558719"/>
            <a:chExt cx="1645285" cy="1645285"/>
          </a:xfrm>
        </p:grpSpPr>
        <p:sp>
          <p:nvSpPr>
            <p:cNvPr id="19" name="object 19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625" y="0"/>
                  </a:moveTo>
                  <a:lnTo>
                    <a:pt x="762051" y="1374"/>
                  </a:lnTo>
                  <a:lnTo>
                    <a:pt x="715201" y="5446"/>
                  </a:lnTo>
                  <a:lnTo>
                    <a:pt x="669151" y="12140"/>
                  </a:lnTo>
                  <a:lnTo>
                    <a:pt x="623978" y="21381"/>
                  </a:lnTo>
                  <a:lnTo>
                    <a:pt x="579756" y="33092"/>
                  </a:lnTo>
                  <a:lnTo>
                    <a:pt x="536562" y="47197"/>
                  </a:lnTo>
                  <a:lnTo>
                    <a:pt x="494472" y="63621"/>
                  </a:lnTo>
                  <a:lnTo>
                    <a:pt x="453562" y="82287"/>
                  </a:lnTo>
                  <a:lnTo>
                    <a:pt x="413907" y="103119"/>
                  </a:lnTo>
                  <a:lnTo>
                    <a:pt x="375584" y="126043"/>
                  </a:lnTo>
                  <a:lnTo>
                    <a:pt x="338668" y="150981"/>
                  </a:lnTo>
                  <a:lnTo>
                    <a:pt x="303236" y="177858"/>
                  </a:lnTo>
                  <a:lnTo>
                    <a:pt x="269362" y="206597"/>
                  </a:lnTo>
                  <a:lnTo>
                    <a:pt x="237124" y="237124"/>
                  </a:lnTo>
                  <a:lnTo>
                    <a:pt x="206597" y="269362"/>
                  </a:lnTo>
                  <a:lnTo>
                    <a:pt x="177858" y="303236"/>
                  </a:lnTo>
                  <a:lnTo>
                    <a:pt x="150981" y="338668"/>
                  </a:lnTo>
                  <a:lnTo>
                    <a:pt x="126043" y="375584"/>
                  </a:lnTo>
                  <a:lnTo>
                    <a:pt x="103119" y="413907"/>
                  </a:lnTo>
                  <a:lnTo>
                    <a:pt x="82287" y="453562"/>
                  </a:lnTo>
                  <a:lnTo>
                    <a:pt x="63621" y="494472"/>
                  </a:lnTo>
                  <a:lnTo>
                    <a:pt x="47197" y="536562"/>
                  </a:lnTo>
                  <a:lnTo>
                    <a:pt x="33092" y="579756"/>
                  </a:lnTo>
                  <a:lnTo>
                    <a:pt x="21381" y="623978"/>
                  </a:lnTo>
                  <a:lnTo>
                    <a:pt x="12140" y="669151"/>
                  </a:lnTo>
                  <a:lnTo>
                    <a:pt x="5446" y="715201"/>
                  </a:lnTo>
                  <a:lnTo>
                    <a:pt x="1374" y="762051"/>
                  </a:lnTo>
                  <a:lnTo>
                    <a:pt x="0" y="809625"/>
                  </a:lnTo>
                  <a:lnTo>
                    <a:pt x="1374" y="857198"/>
                  </a:lnTo>
                  <a:lnTo>
                    <a:pt x="5446" y="904048"/>
                  </a:lnTo>
                  <a:lnTo>
                    <a:pt x="12140" y="950098"/>
                  </a:lnTo>
                  <a:lnTo>
                    <a:pt x="21381" y="995271"/>
                  </a:lnTo>
                  <a:lnTo>
                    <a:pt x="33092" y="1039493"/>
                  </a:lnTo>
                  <a:lnTo>
                    <a:pt x="47197" y="1082687"/>
                  </a:lnTo>
                  <a:lnTo>
                    <a:pt x="63621" y="1124777"/>
                  </a:lnTo>
                  <a:lnTo>
                    <a:pt x="82287" y="1165687"/>
                  </a:lnTo>
                  <a:lnTo>
                    <a:pt x="103119" y="1205342"/>
                  </a:lnTo>
                  <a:lnTo>
                    <a:pt x="126043" y="1243665"/>
                  </a:lnTo>
                  <a:lnTo>
                    <a:pt x="150981" y="1280581"/>
                  </a:lnTo>
                  <a:lnTo>
                    <a:pt x="177858" y="1316013"/>
                  </a:lnTo>
                  <a:lnTo>
                    <a:pt x="206597" y="1349887"/>
                  </a:lnTo>
                  <a:lnTo>
                    <a:pt x="237124" y="1382125"/>
                  </a:lnTo>
                  <a:lnTo>
                    <a:pt x="269362" y="1412652"/>
                  </a:lnTo>
                  <a:lnTo>
                    <a:pt x="303236" y="1441391"/>
                  </a:lnTo>
                  <a:lnTo>
                    <a:pt x="338668" y="1468268"/>
                  </a:lnTo>
                  <a:lnTo>
                    <a:pt x="375584" y="1493206"/>
                  </a:lnTo>
                  <a:lnTo>
                    <a:pt x="413907" y="1516130"/>
                  </a:lnTo>
                  <a:lnTo>
                    <a:pt x="453562" y="1536962"/>
                  </a:lnTo>
                  <a:lnTo>
                    <a:pt x="494472" y="1555628"/>
                  </a:lnTo>
                  <a:lnTo>
                    <a:pt x="536562" y="1572052"/>
                  </a:lnTo>
                  <a:lnTo>
                    <a:pt x="579756" y="1586157"/>
                  </a:lnTo>
                  <a:lnTo>
                    <a:pt x="623978" y="1597868"/>
                  </a:lnTo>
                  <a:lnTo>
                    <a:pt x="669151" y="1607109"/>
                  </a:lnTo>
                  <a:lnTo>
                    <a:pt x="715201" y="1613803"/>
                  </a:lnTo>
                  <a:lnTo>
                    <a:pt x="762051" y="1617875"/>
                  </a:lnTo>
                  <a:lnTo>
                    <a:pt x="809625" y="1619250"/>
                  </a:lnTo>
                  <a:lnTo>
                    <a:pt x="857186" y="1617875"/>
                  </a:lnTo>
                  <a:lnTo>
                    <a:pt x="904025" y="1613803"/>
                  </a:lnTo>
                  <a:lnTo>
                    <a:pt x="950065" y="1607109"/>
                  </a:lnTo>
                  <a:lnTo>
                    <a:pt x="995231" y="1597868"/>
                  </a:lnTo>
                  <a:lnTo>
                    <a:pt x="1039447" y="1586157"/>
                  </a:lnTo>
                  <a:lnTo>
                    <a:pt x="1082637" y="1572052"/>
                  </a:lnTo>
                  <a:lnTo>
                    <a:pt x="1124723" y="1555628"/>
                  </a:lnTo>
                  <a:lnTo>
                    <a:pt x="1165632" y="1536962"/>
                  </a:lnTo>
                  <a:lnTo>
                    <a:pt x="1205286" y="1516130"/>
                  </a:lnTo>
                  <a:lnTo>
                    <a:pt x="1243609" y="1493206"/>
                  </a:lnTo>
                  <a:lnTo>
                    <a:pt x="1280526" y="1468268"/>
                  </a:lnTo>
                  <a:lnTo>
                    <a:pt x="1315960" y="1441391"/>
                  </a:lnTo>
                  <a:lnTo>
                    <a:pt x="1349836" y="1412652"/>
                  </a:lnTo>
                  <a:lnTo>
                    <a:pt x="1382077" y="1382125"/>
                  </a:lnTo>
                  <a:lnTo>
                    <a:pt x="1412608" y="1349887"/>
                  </a:lnTo>
                  <a:lnTo>
                    <a:pt x="1441351" y="1316013"/>
                  </a:lnTo>
                  <a:lnTo>
                    <a:pt x="1468233" y="1280581"/>
                  </a:lnTo>
                  <a:lnTo>
                    <a:pt x="1493175" y="1243665"/>
                  </a:lnTo>
                  <a:lnTo>
                    <a:pt x="1516103" y="1205342"/>
                  </a:lnTo>
                  <a:lnTo>
                    <a:pt x="1536940" y="1165687"/>
                  </a:lnTo>
                  <a:lnTo>
                    <a:pt x="1555611" y="1124777"/>
                  </a:lnTo>
                  <a:lnTo>
                    <a:pt x="1572038" y="1082687"/>
                  </a:lnTo>
                  <a:lnTo>
                    <a:pt x="1586147" y="1039493"/>
                  </a:lnTo>
                  <a:lnTo>
                    <a:pt x="1597861" y="995271"/>
                  </a:lnTo>
                  <a:lnTo>
                    <a:pt x="1607105" y="950098"/>
                  </a:lnTo>
                  <a:lnTo>
                    <a:pt x="1613801" y="904048"/>
                  </a:lnTo>
                  <a:lnTo>
                    <a:pt x="1617875" y="857198"/>
                  </a:lnTo>
                  <a:lnTo>
                    <a:pt x="1619250" y="809625"/>
                  </a:lnTo>
                  <a:lnTo>
                    <a:pt x="1617875" y="762051"/>
                  </a:lnTo>
                  <a:lnTo>
                    <a:pt x="1613801" y="715201"/>
                  </a:lnTo>
                  <a:lnTo>
                    <a:pt x="1607105" y="669151"/>
                  </a:lnTo>
                  <a:lnTo>
                    <a:pt x="1597861" y="623978"/>
                  </a:lnTo>
                  <a:lnTo>
                    <a:pt x="1586147" y="579756"/>
                  </a:lnTo>
                  <a:lnTo>
                    <a:pt x="1572038" y="536562"/>
                  </a:lnTo>
                  <a:lnTo>
                    <a:pt x="1555611" y="494472"/>
                  </a:lnTo>
                  <a:lnTo>
                    <a:pt x="1536940" y="453562"/>
                  </a:lnTo>
                  <a:lnTo>
                    <a:pt x="1516103" y="413907"/>
                  </a:lnTo>
                  <a:lnTo>
                    <a:pt x="1493175" y="375584"/>
                  </a:lnTo>
                  <a:lnTo>
                    <a:pt x="1468233" y="338668"/>
                  </a:lnTo>
                  <a:lnTo>
                    <a:pt x="1441351" y="303236"/>
                  </a:lnTo>
                  <a:lnTo>
                    <a:pt x="1412608" y="269362"/>
                  </a:lnTo>
                  <a:lnTo>
                    <a:pt x="1382077" y="237124"/>
                  </a:lnTo>
                  <a:lnTo>
                    <a:pt x="1349836" y="206597"/>
                  </a:lnTo>
                  <a:lnTo>
                    <a:pt x="1315960" y="177858"/>
                  </a:lnTo>
                  <a:lnTo>
                    <a:pt x="1280526" y="150981"/>
                  </a:lnTo>
                  <a:lnTo>
                    <a:pt x="1243609" y="126043"/>
                  </a:lnTo>
                  <a:lnTo>
                    <a:pt x="1205286" y="103119"/>
                  </a:lnTo>
                  <a:lnTo>
                    <a:pt x="1165632" y="82287"/>
                  </a:lnTo>
                  <a:lnTo>
                    <a:pt x="1124723" y="63621"/>
                  </a:lnTo>
                  <a:lnTo>
                    <a:pt x="1082637" y="47197"/>
                  </a:lnTo>
                  <a:lnTo>
                    <a:pt x="1039447" y="33092"/>
                  </a:lnTo>
                  <a:lnTo>
                    <a:pt x="995231" y="21381"/>
                  </a:lnTo>
                  <a:lnTo>
                    <a:pt x="950065" y="12140"/>
                  </a:lnTo>
                  <a:lnTo>
                    <a:pt x="904025" y="5446"/>
                  </a:lnTo>
                  <a:lnTo>
                    <a:pt x="857186" y="1374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001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95337" y="1054607"/>
              <a:ext cx="687705" cy="168910"/>
            </a:xfrm>
            <a:custGeom>
              <a:avLst/>
              <a:gdLst/>
              <a:ahLst/>
              <a:cxnLst/>
              <a:rect l="l" t="t" r="r" b="b"/>
              <a:pathLst>
                <a:path w="687704" h="168909">
                  <a:moveTo>
                    <a:pt x="84328" y="0"/>
                  </a:moveTo>
                  <a:lnTo>
                    <a:pt x="51488" y="6639"/>
                  </a:lnTo>
                  <a:lnTo>
                    <a:pt x="24685" y="24733"/>
                  </a:lnTo>
                  <a:lnTo>
                    <a:pt x="6621" y="51542"/>
                  </a:lnTo>
                  <a:lnTo>
                    <a:pt x="0" y="84327"/>
                  </a:lnTo>
                  <a:lnTo>
                    <a:pt x="6621" y="117167"/>
                  </a:lnTo>
                  <a:lnTo>
                    <a:pt x="24685" y="143970"/>
                  </a:lnTo>
                  <a:lnTo>
                    <a:pt x="51488" y="162034"/>
                  </a:lnTo>
                  <a:lnTo>
                    <a:pt x="84328" y="168655"/>
                  </a:lnTo>
                  <a:lnTo>
                    <a:pt x="117167" y="162034"/>
                  </a:lnTo>
                  <a:lnTo>
                    <a:pt x="143970" y="143970"/>
                  </a:lnTo>
                  <a:lnTo>
                    <a:pt x="162034" y="117167"/>
                  </a:lnTo>
                  <a:lnTo>
                    <a:pt x="168656" y="84327"/>
                  </a:lnTo>
                  <a:lnTo>
                    <a:pt x="162034" y="51542"/>
                  </a:lnTo>
                  <a:lnTo>
                    <a:pt x="143970" y="24733"/>
                  </a:lnTo>
                  <a:lnTo>
                    <a:pt x="117167" y="6639"/>
                  </a:lnTo>
                  <a:lnTo>
                    <a:pt x="84328" y="0"/>
                  </a:lnTo>
                  <a:close/>
                </a:path>
                <a:path w="687704" h="168909">
                  <a:moveTo>
                    <a:pt x="603123" y="0"/>
                  </a:moveTo>
                  <a:lnTo>
                    <a:pt x="570283" y="6639"/>
                  </a:lnTo>
                  <a:lnTo>
                    <a:pt x="543480" y="24733"/>
                  </a:lnTo>
                  <a:lnTo>
                    <a:pt x="525416" y="51542"/>
                  </a:lnTo>
                  <a:lnTo>
                    <a:pt x="518795" y="84327"/>
                  </a:lnTo>
                  <a:lnTo>
                    <a:pt x="525416" y="117167"/>
                  </a:lnTo>
                  <a:lnTo>
                    <a:pt x="543480" y="143970"/>
                  </a:lnTo>
                  <a:lnTo>
                    <a:pt x="570283" y="162034"/>
                  </a:lnTo>
                  <a:lnTo>
                    <a:pt x="603123" y="168655"/>
                  </a:lnTo>
                  <a:lnTo>
                    <a:pt x="635962" y="162034"/>
                  </a:lnTo>
                  <a:lnTo>
                    <a:pt x="662765" y="143970"/>
                  </a:lnTo>
                  <a:lnTo>
                    <a:pt x="680829" y="117167"/>
                  </a:lnTo>
                  <a:lnTo>
                    <a:pt x="687451" y="84327"/>
                  </a:lnTo>
                  <a:lnTo>
                    <a:pt x="680829" y="51542"/>
                  </a:lnTo>
                  <a:lnTo>
                    <a:pt x="662765" y="24733"/>
                  </a:lnTo>
                  <a:lnTo>
                    <a:pt x="635962" y="6639"/>
                  </a:lnTo>
                  <a:lnTo>
                    <a:pt x="603123" y="0"/>
                  </a:lnTo>
                  <a:close/>
                </a:path>
              </a:pathLst>
            </a:custGeom>
            <a:solidFill>
              <a:srgbClr val="000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01352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82557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370713" y="1313434"/>
                  </a:moveTo>
                  <a:lnTo>
                    <a:pt x="414601" y="1284803"/>
                  </a:lnTo>
                  <a:lnTo>
                    <a:pt x="458483" y="1259187"/>
                  </a:lnTo>
                  <a:lnTo>
                    <a:pt x="502360" y="1236584"/>
                  </a:lnTo>
                  <a:lnTo>
                    <a:pt x="546232" y="1216995"/>
                  </a:lnTo>
                  <a:lnTo>
                    <a:pt x="590097" y="1200419"/>
                  </a:lnTo>
                  <a:lnTo>
                    <a:pt x="633957" y="1186858"/>
                  </a:lnTo>
                  <a:lnTo>
                    <a:pt x="677811" y="1176310"/>
                  </a:lnTo>
                  <a:lnTo>
                    <a:pt x="721659" y="1168775"/>
                  </a:lnTo>
                  <a:lnTo>
                    <a:pt x="765502" y="1164255"/>
                  </a:lnTo>
                  <a:lnTo>
                    <a:pt x="809339" y="1162748"/>
                  </a:lnTo>
                  <a:lnTo>
                    <a:pt x="853170" y="1164255"/>
                  </a:lnTo>
                  <a:lnTo>
                    <a:pt x="896995" y="1168775"/>
                  </a:lnTo>
                  <a:lnTo>
                    <a:pt x="940815" y="1176310"/>
                  </a:lnTo>
                  <a:lnTo>
                    <a:pt x="984629" y="1186858"/>
                  </a:lnTo>
                  <a:lnTo>
                    <a:pt x="1028438" y="1200419"/>
                  </a:lnTo>
                  <a:lnTo>
                    <a:pt x="1072240" y="1216995"/>
                  </a:lnTo>
                  <a:lnTo>
                    <a:pt x="1116037" y="1236584"/>
                  </a:lnTo>
                  <a:lnTo>
                    <a:pt x="1159828" y="1259187"/>
                  </a:lnTo>
                  <a:lnTo>
                    <a:pt x="1203614" y="1284803"/>
                  </a:lnTo>
                  <a:lnTo>
                    <a:pt x="1247394" y="1313434"/>
                  </a:lnTo>
                </a:path>
                <a:path w="1619250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0" y="669151"/>
                  </a:lnTo>
                  <a:lnTo>
                    <a:pt x="21381" y="623978"/>
                  </a:lnTo>
                  <a:lnTo>
                    <a:pt x="33092" y="579756"/>
                  </a:lnTo>
                  <a:lnTo>
                    <a:pt x="47197" y="536562"/>
                  </a:lnTo>
                  <a:lnTo>
                    <a:pt x="63621" y="494472"/>
                  </a:lnTo>
                  <a:lnTo>
                    <a:pt x="82287" y="453562"/>
                  </a:lnTo>
                  <a:lnTo>
                    <a:pt x="103119" y="413907"/>
                  </a:lnTo>
                  <a:lnTo>
                    <a:pt x="126043" y="375584"/>
                  </a:lnTo>
                  <a:lnTo>
                    <a:pt x="150981" y="338668"/>
                  </a:lnTo>
                  <a:lnTo>
                    <a:pt x="177858" y="303236"/>
                  </a:lnTo>
                  <a:lnTo>
                    <a:pt x="206597" y="269362"/>
                  </a:lnTo>
                  <a:lnTo>
                    <a:pt x="237124" y="237124"/>
                  </a:lnTo>
                  <a:lnTo>
                    <a:pt x="269362" y="206597"/>
                  </a:lnTo>
                  <a:lnTo>
                    <a:pt x="303236" y="177858"/>
                  </a:lnTo>
                  <a:lnTo>
                    <a:pt x="338668" y="150981"/>
                  </a:lnTo>
                  <a:lnTo>
                    <a:pt x="375584" y="126043"/>
                  </a:lnTo>
                  <a:lnTo>
                    <a:pt x="413907" y="103119"/>
                  </a:lnTo>
                  <a:lnTo>
                    <a:pt x="453562" y="82287"/>
                  </a:lnTo>
                  <a:lnTo>
                    <a:pt x="494472" y="63621"/>
                  </a:lnTo>
                  <a:lnTo>
                    <a:pt x="536562" y="47197"/>
                  </a:lnTo>
                  <a:lnTo>
                    <a:pt x="579756" y="33092"/>
                  </a:lnTo>
                  <a:lnTo>
                    <a:pt x="623978" y="21381"/>
                  </a:lnTo>
                  <a:lnTo>
                    <a:pt x="669151" y="12140"/>
                  </a:lnTo>
                  <a:lnTo>
                    <a:pt x="715201" y="5446"/>
                  </a:lnTo>
                  <a:lnTo>
                    <a:pt x="762051" y="1374"/>
                  </a:lnTo>
                  <a:lnTo>
                    <a:pt x="809625" y="0"/>
                  </a:lnTo>
                  <a:lnTo>
                    <a:pt x="857186" y="1374"/>
                  </a:lnTo>
                  <a:lnTo>
                    <a:pt x="904025" y="5446"/>
                  </a:lnTo>
                  <a:lnTo>
                    <a:pt x="950065" y="12140"/>
                  </a:lnTo>
                  <a:lnTo>
                    <a:pt x="995231" y="21381"/>
                  </a:lnTo>
                  <a:lnTo>
                    <a:pt x="1039447" y="33092"/>
                  </a:lnTo>
                  <a:lnTo>
                    <a:pt x="1082637" y="47197"/>
                  </a:lnTo>
                  <a:lnTo>
                    <a:pt x="1124723" y="63621"/>
                  </a:lnTo>
                  <a:lnTo>
                    <a:pt x="1165632" y="82287"/>
                  </a:lnTo>
                  <a:lnTo>
                    <a:pt x="1205286" y="103119"/>
                  </a:lnTo>
                  <a:lnTo>
                    <a:pt x="1243609" y="126043"/>
                  </a:lnTo>
                  <a:lnTo>
                    <a:pt x="1280526" y="150981"/>
                  </a:lnTo>
                  <a:lnTo>
                    <a:pt x="1315960" y="177858"/>
                  </a:lnTo>
                  <a:lnTo>
                    <a:pt x="1349836" y="206597"/>
                  </a:lnTo>
                  <a:lnTo>
                    <a:pt x="1382077" y="237124"/>
                  </a:lnTo>
                  <a:lnTo>
                    <a:pt x="1412608" y="269362"/>
                  </a:lnTo>
                  <a:lnTo>
                    <a:pt x="1441351" y="303236"/>
                  </a:lnTo>
                  <a:lnTo>
                    <a:pt x="1468233" y="338668"/>
                  </a:lnTo>
                  <a:lnTo>
                    <a:pt x="1493175" y="375584"/>
                  </a:lnTo>
                  <a:lnTo>
                    <a:pt x="1516103" y="413907"/>
                  </a:lnTo>
                  <a:lnTo>
                    <a:pt x="1536940" y="453562"/>
                  </a:lnTo>
                  <a:lnTo>
                    <a:pt x="1555611" y="494472"/>
                  </a:lnTo>
                  <a:lnTo>
                    <a:pt x="1572038" y="536562"/>
                  </a:lnTo>
                  <a:lnTo>
                    <a:pt x="1586147" y="579756"/>
                  </a:lnTo>
                  <a:lnTo>
                    <a:pt x="1597861" y="623978"/>
                  </a:lnTo>
                  <a:lnTo>
                    <a:pt x="1607105" y="669151"/>
                  </a:lnTo>
                  <a:lnTo>
                    <a:pt x="1613801" y="715201"/>
                  </a:lnTo>
                  <a:lnTo>
                    <a:pt x="1617875" y="762051"/>
                  </a:lnTo>
                  <a:lnTo>
                    <a:pt x="1619250" y="809625"/>
                  </a:lnTo>
                  <a:lnTo>
                    <a:pt x="1617875" y="857198"/>
                  </a:lnTo>
                  <a:lnTo>
                    <a:pt x="1613801" y="904048"/>
                  </a:lnTo>
                  <a:lnTo>
                    <a:pt x="1607105" y="950098"/>
                  </a:lnTo>
                  <a:lnTo>
                    <a:pt x="1597861" y="995271"/>
                  </a:lnTo>
                  <a:lnTo>
                    <a:pt x="1586147" y="1039493"/>
                  </a:lnTo>
                  <a:lnTo>
                    <a:pt x="1572038" y="1082687"/>
                  </a:lnTo>
                  <a:lnTo>
                    <a:pt x="1555611" y="1124777"/>
                  </a:lnTo>
                  <a:lnTo>
                    <a:pt x="1536940" y="1165687"/>
                  </a:lnTo>
                  <a:lnTo>
                    <a:pt x="1516103" y="1205342"/>
                  </a:lnTo>
                  <a:lnTo>
                    <a:pt x="1493175" y="1243665"/>
                  </a:lnTo>
                  <a:lnTo>
                    <a:pt x="1468233" y="1280581"/>
                  </a:lnTo>
                  <a:lnTo>
                    <a:pt x="1441351" y="1316013"/>
                  </a:lnTo>
                  <a:lnTo>
                    <a:pt x="1412608" y="1349887"/>
                  </a:lnTo>
                  <a:lnTo>
                    <a:pt x="1382077" y="1382125"/>
                  </a:lnTo>
                  <a:lnTo>
                    <a:pt x="1349836" y="1412652"/>
                  </a:lnTo>
                  <a:lnTo>
                    <a:pt x="1315960" y="1441391"/>
                  </a:lnTo>
                  <a:lnTo>
                    <a:pt x="1280526" y="1468268"/>
                  </a:lnTo>
                  <a:lnTo>
                    <a:pt x="1243609" y="1493206"/>
                  </a:lnTo>
                  <a:lnTo>
                    <a:pt x="1205286" y="1516130"/>
                  </a:lnTo>
                  <a:lnTo>
                    <a:pt x="1165632" y="1536962"/>
                  </a:lnTo>
                  <a:lnTo>
                    <a:pt x="1124723" y="1555628"/>
                  </a:lnTo>
                  <a:lnTo>
                    <a:pt x="1082637" y="1572052"/>
                  </a:lnTo>
                  <a:lnTo>
                    <a:pt x="1039447" y="1586157"/>
                  </a:lnTo>
                  <a:lnTo>
                    <a:pt x="995231" y="1597868"/>
                  </a:lnTo>
                  <a:lnTo>
                    <a:pt x="950065" y="1607109"/>
                  </a:lnTo>
                  <a:lnTo>
                    <a:pt x="904025" y="1613803"/>
                  </a:lnTo>
                  <a:lnTo>
                    <a:pt x="857186" y="1617875"/>
                  </a:lnTo>
                  <a:lnTo>
                    <a:pt x="809625" y="1619250"/>
                  </a:lnTo>
                  <a:lnTo>
                    <a:pt x="762051" y="1617875"/>
                  </a:lnTo>
                  <a:lnTo>
                    <a:pt x="715201" y="1613803"/>
                  </a:lnTo>
                  <a:lnTo>
                    <a:pt x="669151" y="1607109"/>
                  </a:lnTo>
                  <a:lnTo>
                    <a:pt x="623978" y="1597868"/>
                  </a:lnTo>
                  <a:lnTo>
                    <a:pt x="579756" y="1586157"/>
                  </a:lnTo>
                  <a:lnTo>
                    <a:pt x="536562" y="1572052"/>
                  </a:lnTo>
                  <a:lnTo>
                    <a:pt x="494472" y="1555628"/>
                  </a:lnTo>
                  <a:lnTo>
                    <a:pt x="453562" y="1536962"/>
                  </a:lnTo>
                  <a:lnTo>
                    <a:pt x="413907" y="1516130"/>
                  </a:lnTo>
                  <a:lnTo>
                    <a:pt x="375584" y="1493206"/>
                  </a:lnTo>
                  <a:lnTo>
                    <a:pt x="338668" y="1468268"/>
                  </a:lnTo>
                  <a:lnTo>
                    <a:pt x="303236" y="1441391"/>
                  </a:lnTo>
                  <a:lnTo>
                    <a:pt x="269362" y="1412652"/>
                  </a:lnTo>
                  <a:lnTo>
                    <a:pt x="237124" y="1382125"/>
                  </a:lnTo>
                  <a:lnTo>
                    <a:pt x="206597" y="1349887"/>
                  </a:lnTo>
                  <a:lnTo>
                    <a:pt x="177858" y="1316013"/>
                  </a:lnTo>
                  <a:lnTo>
                    <a:pt x="150981" y="1280581"/>
                  </a:lnTo>
                  <a:lnTo>
                    <a:pt x="126043" y="1243665"/>
                  </a:lnTo>
                  <a:lnTo>
                    <a:pt x="103119" y="1205342"/>
                  </a:lnTo>
                  <a:lnTo>
                    <a:pt x="82287" y="1165687"/>
                  </a:lnTo>
                  <a:lnTo>
                    <a:pt x="63621" y="1124777"/>
                  </a:lnTo>
                  <a:lnTo>
                    <a:pt x="47197" y="1082687"/>
                  </a:lnTo>
                  <a:lnTo>
                    <a:pt x="33092" y="1039493"/>
                  </a:lnTo>
                  <a:lnTo>
                    <a:pt x="21381" y="995271"/>
                  </a:lnTo>
                  <a:lnTo>
                    <a:pt x="12140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2556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25" name="object 25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190748" y="664921"/>
            <a:ext cx="29768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210" marR="5080" indent="-14351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У</a:t>
            </a:r>
            <a:r>
              <a:rPr spc="-5" dirty="0"/>
              <a:t>л</a:t>
            </a:r>
            <a:r>
              <a:rPr spc="-254" dirty="0"/>
              <a:t>ь</a:t>
            </a:r>
            <a:r>
              <a:rPr dirty="0"/>
              <a:t>т</a:t>
            </a:r>
            <a:r>
              <a:rPr spc="-15" dirty="0"/>
              <a:t>р</a:t>
            </a:r>
            <a:r>
              <a:rPr spc="-45" dirty="0"/>
              <a:t>а</a:t>
            </a:r>
            <a:r>
              <a:rPr spc="-5" dirty="0"/>
              <a:t>з</a:t>
            </a:r>
            <a:r>
              <a:rPr spc="-80" dirty="0"/>
              <a:t>в</a:t>
            </a:r>
            <a:r>
              <a:rPr dirty="0"/>
              <a:t>у</a:t>
            </a:r>
            <a:r>
              <a:rPr spc="35" dirty="0"/>
              <a:t>к</a:t>
            </a:r>
            <a:r>
              <a:rPr spc="-5" dirty="0"/>
              <a:t>о</a:t>
            </a:r>
            <a:r>
              <a:rPr spc="-45" dirty="0"/>
              <a:t>в</a:t>
            </a:r>
            <a:r>
              <a:rPr spc="-5" dirty="0"/>
              <a:t>ое  </a:t>
            </a:r>
            <a:r>
              <a:rPr spc="-15" dirty="0"/>
              <a:t>исследование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Радионуклидная</a:t>
            </a:r>
            <a:r>
              <a:rPr sz="2600" spc="-95" dirty="0"/>
              <a:t> </a:t>
            </a:r>
            <a:r>
              <a:rPr sz="2600" dirty="0"/>
              <a:t>диагностика.</a:t>
            </a:r>
            <a:endParaRPr sz="2600"/>
          </a:p>
          <a:p>
            <a:pPr marL="1270" algn="ctr">
              <a:lnSpc>
                <a:spcPct val="100000"/>
              </a:lnSpc>
            </a:pPr>
            <a:r>
              <a:rPr sz="2600" spc="-10" dirty="0"/>
              <a:t>Статические</a:t>
            </a:r>
            <a:r>
              <a:rPr sz="2600" spc="-65" dirty="0"/>
              <a:t> </a:t>
            </a:r>
            <a:r>
              <a:rPr sz="2600" spc="-5" dirty="0"/>
              <a:t>изображения.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318766" y="5795873"/>
            <a:ext cx="741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Легкие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8141" y="5795873"/>
            <a:ext cx="770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725" y="1889125"/>
            <a:ext cx="4140200" cy="3510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1439925"/>
            <a:ext cx="2879725" cy="431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930" y="490855"/>
            <a:ext cx="465645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Радионуклидная</a:t>
            </a:r>
            <a:r>
              <a:rPr sz="2600" spc="-95" dirty="0"/>
              <a:t> </a:t>
            </a:r>
            <a:r>
              <a:rPr sz="2600" dirty="0"/>
              <a:t>диагностика.  Динамические</a:t>
            </a:r>
            <a:r>
              <a:rPr sz="2600" spc="-80" dirty="0"/>
              <a:t> </a:t>
            </a:r>
            <a:r>
              <a:rPr sz="2600" spc="-5" dirty="0"/>
              <a:t>изображения.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120645" y="5913526"/>
            <a:ext cx="4900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Перфузионная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экскреторная функции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почек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975" y="1412875"/>
            <a:ext cx="4537075" cy="445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450" y="490474"/>
            <a:ext cx="6247130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Радионуклидная</a:t>
            </a:r>
            <a:r>
              <a:rPr sz="2600" spc="-55" dirty="0"/>
              <a:t> </a:t>
            </a:r>
            <a:r>
              <a:rPr sz="2600" dirty="0"/>
              <a:t>диагностика.</a:t>
            </a:r>
            <a:endParaRPr sz="2600"/>
          </a:p>
          <a:p>
            <a:pPr marL="12700" marR="5080" algn="ctr">
              <a:lnSpc>
                <a:spcPct val="100000"/>
              </a:lnSpc>
            </a:pPr>
            <a:r>
              <a:rPr sz="2600" spc="-10" dirty="0"/>
              <a:t>Статические </a:t>
            </a:r>
            <a:r>
              <a:rPr sz="2600" spc="-5" dirty="0"/>
              <a:t>изображения,</a:t>
            </a:r>
            <a:r>
              <a:rPr sz="2600" spc="-65" dirty="0"/>
              <a:t> </a:t>
            </a:r>
            <a:r>
              <a:rPr sz="2600" spc="-5" dirty="0"/>
              <a:t>отражающие  функциональные</a:t>
            </a:r>
            <a:r>
              <a:rPr sz="2600" spc="-45" dirty="0"/>
              <a:t> </a:t>
            </a:r>
            <a:r>
              <a:rPr sz="2600" dirty="0"/>
              <a:t>особенности.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441953" y="5913526"/>
            <a:ext cx="218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Перфузия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миокарда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675" y="1844675"/>
            <a:ext cx="3176651" cy="394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6720" marR="1402080" indent="-33718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Возможность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изучения</a:t>
            </a:r>
            <a:endParaRPr sz="2400">
              <a:latin typeface="Arial"/>
              <a:cs typeface="Arial"/>
            </a:endParaRPr>
          </a:p>
          <a:p>
            <a:pPr marL="426720" marR="1143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функциональных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особенностей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органов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тканей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88639" y="664921"/>
            <a:ext cx="31807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marR="5080" indent="-419734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Р</a:t>
            </a:r>
            <a:r>
              <a:rPr spc="-5" dirty="0"/>
              <a:t>ади</a:t>
            </a:r>
            <a:r>
              <a:rPr spc="-20" dirty="0"/>
              <a:t>о</a:t>
            </a:r>
            <a:r>
              <a:rPr spc="-5" dirty="0"/>
              <a:t>ну</a:t>
            </a:r>
            <a:r>
              <a:rPr spc="30" dirty="0"/>
              <a:t>к</a:t>
            </a:r>
            <a:r>
              <a:rPr spc="-5" dirty="0"/>
              <a:t>лид</a:t>
            </a:r>
            <a:r>
              <a:rPr spc="-20" dirty="0"/>
              <a:t>н</a:t>
            </a:r>
            <a:r>
              <a:rPr spc="-5" dirty="0"/>
              <a:t>ая  </a:t>
            </a:r>
            <a:r>
              <a:rPr dirty="0"/>
              <a:t>диагностика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12" name="object 12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157" y="2416094"/>
            <a:ext cx="3740785" cy="597535"/>
            <a:chOff x="630157" y="2416094"/>
            <a:chExt cx="3740785" cy="597535"/>
          </a:xfrm>
        </p:grpSpPr>
        <p:sp>
          <p:nvSpPr>
            <p:cNvPr id="3" name="object 3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3714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14750" y="571500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" y="2428874"/>
              <a:ext cx="3714750" cy="571500"/>
            </a:xfrm>
            <a:custGeom>
              <a:avLst/>
              <a:gdLst/>
              <a:ahLst/>
              <a:cxnLst/>
              <a:rect l="l" t="t" r="r" b="b"/>
              <a:pathLst>
                <a:path w="3714750" h="571500">
                  <a:moveTo>
                    <a:pt x="0" y="571500"/>
                  </a:moveTo>
                  <a:lnTo>
                    <a:pt x="3714750" y="571500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2937" y="2428875"/>
            <a:ext cx="371475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71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157" y="3201971"/>
            <a:ext cx="3740785" cy="3110230"/>
            <a:chOff x="630157" y="3201971"/>
            <a:chExt cx="3740785" cy="3110230"/>
          </a:xfrm>
        </p:grpSpPr>
        <p:sp>
          <p:nvSpPr>
            <p:cNvPr id="7" name="object 7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3714750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14750" y="3084449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937" y="3214751"/>
              <a:ext cx="3714750" cy="3084830"/>
            </a:xfrm>
            <a:custGeom>
              <a:avLst/>
              <a:gdLst/>
              <a:ahLst/>
              <a:cxnLst/>
              <a:rect l="l" t="t" r="r" b="b"/>
              <a:pathLst>
                <a:path w="3714750" h="3084829">
                  <a:moveTo>
                    <a:pt x="0" y="3084449"/>
                  </a:moveTo>
                  <a:lnTo>
                    <a:pt x="3714750" y="3084449"/>
                  </a:lnTo>
                  <a:lnTo>
                    <a:pt x="3714750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2937" y="3214751"/>
            <a:ext cx="3714750" cy="30848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6720" marR="1402080" indent="-33718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FF8203"/>
                </a:solidFill>
                <a:latin typeface="Arial"/>
                <a:cs typeface="Arial"/>
              </a:rPr>
              <a:t>☺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Возможность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изучения</a:t>
            </a:r>
            <a:endParaRPr sz="2400">
              <a:latin typeface="Arial"/>
              <a:cs typeface="Arial"/>
            </a:endParaRPr>
          </a:p>
          <a:p>
            <a:pPr marL="426720" marR="1143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функциональных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особенностей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органов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тканей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11620" y="2416094"/>
            <a:ext cx="3802379" cy="597535"/>
            <a:chOff x="4711620" y="2416094"/>
            <a:chExt cx="3802379" cy="597535"/>
          </a:xfrm>
        </p:grpSpPr>
        <p:sp>
          <p:nvSpPr>
            <p:cNvPr id="11" name="object 11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3776726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776726" y="571500"/>
                  </a:lnTo>
                  <a:lnTo>
                    <a:pt x="3776726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0" y="2428874"/>
              <a:ext cx="3776979" cy="571500"/>
            </a:xfrm>
            <a:custGeom>
              <a:avLst/>
              <a:gdLst/>
              <a:ahLst/>
              <a:cxnLst/>
              <a:rect l="l" t="t" r="r" b="b"/>
              <a:pathLst>
                <a:path w="3776979" h="571500">
                  <a:moveTo>
                    <a:pt x="0" y="571500"/>
                  </a:moveTo>
                  <a:lnTo>
                    <a:pt x="3776726" y="571500"/>
                  </a:lnTo>
                  <a:lnTo>
                    <a:pt x="3776726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24400" y="2428875"/>
            <a:ext cx="377697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085">
              <a:lnSpc>
                <a:spcPts val="3715"/>
              </a:lnSpc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Недостатки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02095" y="3201971"/>
            <a:ext cx="3811904" cy="3110230"/>
            <a:chOff x="4702095" y="3201971"/>
            <a:chExt cx="3811904" cy="3110230"/>
          </a:xfrm>
        </p:grpSpPr>
        <p:sp>
          <p:nvSpPr>
            <p:cNvPr id="15" name="object 15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3786251" y="0"/>
                  </a:moveTo>
                  <a:lnTo>
                    <a:pt x="0" y="0"/>
                  </a:lnTo>
                  <a:lnTo>
                    <a:pt x="0" y="3084449"/>
                  </a:lnTo>
                  <a:lnTo>
                    <a:pt x="3786251" y="3084449"/>
                  </a:lnTo>
                  <a:lnTo>
                    <a:pt x="3786251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4875" y="3214751"/>
              <a:ext cx="3786504" cy="3084830"/>
            </a:xfrm>
            <a:custGeom>
              <a:avLst/>
              <a:gdLst/>
              <a:ahLst/>
              <a:cxnLst/>
              <a:rect l="l" t="t" r="r" b="b"/>
              <a:pathLst>
                <a:path w="3786504" h="3084829">
                  <a:moveTo>
                    <a:pt x="0" y="3084449"/>
                  </a:moveTo>
                  <a:lnTo>
                    <a:pt x="3786251" y="3084449"/>
                  </a:lnTo>
                  <a:lnTo>
                    <a:pt x="3786251" y="0"/>
                  </a:lnTo>
                  <a:lnTo>
                    <a:pt x="0" y="0"/>
                  </a:lnTo>
                  <a:lnTo>
                    <a:pt x="0" y="3084449"/>
                  </a:lnTo>
                  <a:close/>
                </a:path>
              </a:pathLst>
            </a:custGeom>
            <a:ln w="25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27355" marR="1177925" indent="-337185">
              <a:lnSpc>
                <a:spcPct val="100000"/>
              </a:lnSpc>
              <a:spcBef>
                <a:spcPts val="295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dirty="0"/>
              <a:t>Ионизи</a:t>
            </a:r>
            <a:r>
              <a:rPr spc="-25" dirty="0"/>
              <a:t>р</a:t>
            </a:r>
            <a:r>
              <a:rPr dirty="0"/>
              <a:t>ую</a:t>
            </a:r>
            <a:r>
              <a:rPr spc="-20" dirty="0"/>
              <a:t>щ</a:t>
            </a:r>
            <a:r>
              <a:rPr spc="-5" dirty="0"/>
              <a:t>ее  </a:t>
            </a:r>
            <a:r>
              <a:rPr spc="-10" dirty="0"/>
              <a:t>излучение</a:t>
            </a:r>
            <a:endParaRPr sz="1800">
              <a:latin typeface="MS Gothic"/>
              <a:cs typeface="MS Gothic"/>
            </a:endParaRPr>
          </a:p>
          <a:p>
            <a:pPr marL="9080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-10" dirty="0"/>
              <a:t>Плохое</a:t>
            </a:r>
            <a:endParaRPr sz="1800">
              <a:latin typeface="MS Gothic"/>
              <a:cs typeface="MS Gothic"/>
            </a:endParaRPr>
          </a:p>
          <a:p>
            <a:pPr marL="427355" marR="754380">
              <a:lnSpc>
                <a:spcPct val="100000"/>
              </a:lnSpc>
            </a:pPr>
            <a:r>
              <a:rPr spc="-10" dirty="0"/>
              <a:t>пространственное  разрешение</a:t>
            </a:r>
          </a:p>
          <a:p>
            <a:pPr marL="427355" marR="941069" indent="-337185">
              <a:lnSpc>
                <a:spcPct val="100000"/>
              </a:lnSpc>
              <a:spcBef>
                <a:spcPts val="600"/>
              </a:spcBef>
              <a:tabLst>
                <a:tab pos="427355" algn="l"/>
              </a:tabLst>
            </a:pPr>
            <a:r>
              <a:rPr sz="1800" dirty="0">
                <a:solidFill>
                  <a:srgbClr val="FF8203"/>
                </a:solidFill>
                <a:latin typeface="MS Gothic"/>
                <a:cs typeface="MS Gothic"/>
              </a:rPr>
              <a:t>☹	</a:t>
            </a:r>
            <a:r>
              <a:rPr spc="15" dirty="0"/>
              <a:t>Д</a:t>
            </a:r>
            <a:r>
              <a:rPr spc="-5" dirty="0"/>
              <a:t>о</a:t>
            </a:r>
            <a:r>
              <a:rPr spc="-10" dirty="0"/>
              <a:t>п</a:t>
            </a:r>
            <a:r>
              <a:rPr spc="-55" dirty="0"/>
              <a:t>о</a:t>
            </a:r>
            <a:r>
              <a:rPr spc="-5" dirty="0"/>
              <a:t>лни</a:t>
            </a:r>
            <a:r>
              <a:rPr spc="-20" dirty="0"/>
              <a:t>т</a:t>
            </a:r>
            <a:r>
              <a:rPr spc="-90" dirty="0"/>
              <a:t>е</a:t>
            </a:r>
            <a:r>
              <a:rPr spc="-5" dirty="0"/>
              <a:t>льные  условия</a:t>
            </a:r>
            <a:r>
              <a:rPr spc="-55" dirty="0"/>
              <a:t> </a:t>
            </a:r>
            <a:r>
              <a:rPr spc="-5" dirty="0"/>
              <a:t>защиты</a:t>
            </a:r>
            <a:endParaRPr sz="1800">
              <a:latin typeface="MS Gothic"/>
              <a:cs typeface="MS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16721" y="558719"/>
            <a:ext cx="1645285" cy="1645285"/>
            <a:chOff x="6916721" y="558719"/>
            <a:chExt cx="1645285" cy="1645285"/>
          </a:xfrm>
        </p:grpSpPr>
        <p:sp>
          <p:nvSpPr>
            <p:cNvPr id="19" name="object 19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625" y="0"/>
                  </a:moveTo>
                  <a:lnTo>
                    <a:pt x="762051" y="1374"/>
                  </a:lnTo>
                  <a:lnTo>
                    <a:pt x="715201" y="5446"/>
                  </a:lnTo>
                  <a:lnTo>
                    <a:pt x="669151" y="12140"/>
                  </a:lnTo>
                  <a:lnTo>
                    <a:pt x="623978" y="21381"/>
                  </a:lnTo>
                  <a:lnTo>
                    <a:pt x="579756" y="33092"/>
                  </a:lnTo>
                  <a:lnTo>
                    <a:pt x="536562" y="47197"/>
                  </a:lnTo>
                  <a:lnTo>
                    <a:pt x="494472" y="63621"/>
                  </a:lnTo>
                  <a:lnTo>
                    <a:pt x="453562" y="82287"/>
                  </a:lnTo>
                  <a:lnTo>
                    <a:pt x="413907" y="103119"/>
                  </a:lnTo>
                  <a:lnTo>
                    <a:pt x="375584" y="126043"/>
                  </a:lnTo>
                  <a:lnTo>
                    <a:pt x="338668" y="150981"/>
                  </a:lnTo>
                  <a:lnTo>
                    <a:pt x="303236" y="177858"/>
                  </a:lnTo>
                  <a:lnTo>
                    <a:pt x="269362" y="206597"/>
                  </a:lnTo>
                  <a:lnTo>
                    <a:pt x="237124" y="237124"/>
                  </a:lnTo>
                  <a:lnTo>
                    <a:pt x="206597" y="269362"/>
                  </a:lnTo>
                  <a:lnTo>
                    <a:pt x="177858" y="303236"/>
                  </a:lnTo>
                  <a:lnTo>
                    <a:pt x="150981" y="338668"/>
                  </a:lnTo>
                  <a:lnTo>
                    <a:pt x="126043" y="375584"/>
                  </a:lnTo>
                  <a:lnTo>
                    <a:pt x="103119" y="413907"/>
                  </a:lnTo>
                  <a:lnTo>
                    <a:pt x="82287" y="453562"/>
                  </a:lnTo>
                  <a:lnTo>
                    <a:pt x="63621" y="494472"/>
                  </a:lnTo>
                  <a:lnTo>
                    <a:pt x="47197" y="536562"/>
                  </a:lnTo>
                  <a:lnTo>
                    <a:pt x="33092" y="579756"/>
                  </a:lnTo>
                  <a:lnTo>
                    <a:pt x="21381" y="623978"/>
                  </a:lnTo>
                  <a:lnTo>
                    <a:pt x="12140" y="669151"/>
                  </a:lnTo>
                  <a:lnTo>
                    <a:pt x="5446" y="715201"/>
                  </a:lnTo>
                  <a:lnTo>
                    <a:pt x="1374" y="762051"/>
                  </a:lnTo>
                  <a:lnTo>
                    <a:pt x="0" y="809625"/>
                  </a:lnTo>
                  <a:lnTo>
                    <a:pt x="1374" y="857198"/>
                  </a:lnTo>
                  <a:lnTo>
                    <a:pt x="5446" y="904048"/>
                  </a:lnTo>
                  <a:lnTo>
                    <a:pt x="12140" y="950098"/>
                  </a:lnTo>
                  <a:lnTo>
                    <a:pt x="21381" y="995271"/>
                  </a:lnTo>
                  <a:lnTo>
                    <a:pt x="33092" y="1039493"/>
                  </a:lnTo>
                  <a:lnTo>
                    <a:pt x="47197" y="1082687"/>
                  </a:lnTo>
                  <a:lnTo>
                    <a:pt x="63621" y="1124777"/>
                  </a:lnTo>
                  <a:lnTo>
                    <a:pt x="82287" y="1165687"/>
                  </a:lnTo>
                  <a:lnTo>
                    <a:pt x="103119" y="1205342"/>
                  </a:lnTo>
                  <a:lnTo>
                    <a:pt x="126043" y="1243665"/>
                  </a:lnTo>
                  <a:lnTo>
                    <a:pt x="150981" y="1280581"/>
                  </a:lnTo>
                  <a:lnTo>
                    <a:pt x="177858" y="1316013"/>
                  </a:lnTo>
                  <a:lnTo>
                    <a:pt x="206597" y="1349887"/>
                  </a:lnTo>
                  <a:lnTo>
                    <a:pt x="237124" y="1382125"/>
                  </a:lnTo>
                  <a:lnTo>
                    <a:pt x="269362" y="1412652"/>
                  </a:lnTo>
                  <a:lnTo>
                    <a:pt x="303236" y="1441391"/>
                  </a:lnTo>
                  <a:lnTo>
                    <a:pt x="338668" y="1468268"/>
                  </a:lnTo>
                  <a:lnTo>
                    <a:pt x="375584" y="1493206"/>
                  </a:lnTo>
                  <a:lnTo>
                    <a:pt x="413907" y="1516130"/>
                  </a:lnTo>
                  <a:lnTo>
                    <a:pt x="453562" y="1536962"/>
                  </a:lnTo>
                  <a:lnTo>
                    <a:pt x="494472" y="1555628"/>
                  </a:lnTo>
                  <a:lnTo>
                    <a:pt x="536562" y="1572052"/>
                  </a:lnTo>
                  <a:lnTo>
                    <a:pt x="579756" y="1586157"/>
                  </a:lnTo>
                  <a:lnTo>
                    <a:pt x="623978" y="1597868"/>
                  </a:lnTo>
                  <a:lnTo>
                    <a:pt x="669151" y="1607109"/>
                  </a:lnTo>
                  <a:lnTo>
                    <a:pt x="715201" y="1613803"/>
                  </a:lnTo>
                  <a:lnTo>
                    <a:pt x="762051" y="1617875"/>
                  </a:lnTo>
                  <a:lnTo>
                    <a:pt x="809625" y="1619250"/>
                  </a:lnTo>
                  <a:lnTo>
                    <a:pt x="857186" y="1617875"/>
                  </a:lnTo>
                  <a:lnTo>
                    <a:pt x="904025" y="1613803"/>
                  </a:lnTo>
                  <a:lnTo>
                    <a:pt x="950065" y="1607109"/>
                  </a:lnTo>
                  <a:lnTo>
                    <a:pt x="995231" y="1597868"/>
                  </a:lnTo>
                  <a:lnTo>
                    <a:pt x="1039447" y="1586157"/>
                  </a:lnTo>
                  <a:lnTo>
                    <a:pt x="1082637" y="1572052"/>
                  </a:lnTo>
                  <a:lnTo>
                    <a:pt x="1124723" y="1555628"/>
                  </a:lnTo>
                  <a:lnTo>
                    <a:pt x="1165632" y="1536962"/>
                  </a:lnTo>
                  <a:lnTo>
                    <a:pt x="1205286" y="1516130"/>
                  </a:lnTo>
                  <a:lnTo>
                    <a:pt x="1243609" y="1493206"/>
                  </a:lnTo>
                  <a:lnTo>
                    <a:pt x="1280526" y="1468268"/>
                  </a:lnTo>
                  <a:lnTo>
                    <a:pt x="1315960" y="1441391"/>
                  </a:lnTo>
                  <a:lnTo>
                    <a:pt x="1349836" y="1412652"/>
                  </a:lnTo>
                  <a:lnTo>
                    <a:pt x="1382077" y="1382125"/>
                  </a:lnTo>
                  <a:lnTo>
                    <a:pt x="1412608" y="1349887"/>
                  </a:lnTo>
                  <a:lnTo>
                    <a:pt x="1441351" y="1316013"/>
                  </a:lnTo>
                  <a:lnTo>
                    <a:pt x="1468233" y="1280581"/>
                  </a:lnTo>
                  <a:lnTo>
                    <a:pt x="1493175" y="1243665"/>
                  </a:lnTo>
                  <a:lnTo>
                    <a:pt x="1516103" y="1205342"/>
                  </a:lnTo>
                  <a:lnTo>
                    <a:pt x="1536940" y="1165687"/>
                  </a:lnTo>
                  <a:lnTo>
                    <a:pt x="1555611" y="1124777"/>
                  </a:lnTo>
                  <a:lnTo>
                    <a:pt x="1572038" y="1082687"/>
                  </a:lnTo>
                  <a:lnTo>
                    <a:pt x="1586147" y="1039493"/>
                  </a:lnTo>
                  <a:lnTo>
                    <a:pt x="1597861" y="995271"/>
                  </a:lnTo>
                  <a:lnTo>
                    <a:pt x="1607105" y="950098"/>
                  </a:lnTo>
                  <a:lnTo>
                    <a:pt x="1613801" y="904048"/>
                  </a:lnTo>
                  <a:lnTo>
                    <a:pt x="1617875" y="857198"/>
                  </a:lnTo>
                  <a:lnTo>
                    <a:pt x="1619250" y="809625"/>
                  </a:lnTo>
                  <a:lnTo>
                    <a:pt x="1617875" y="762051"/>
                  </a:lnTo>
                  <a:lnTo>
                    <a:pt x="1613801" y="715201"/>
                  </a:lnTo>
                  <a:lnTo>
                    <a:pt x="1607105" y="669151"/>
                  </a:lnTo>
                  <a:lnTo>
                    <a:pt x="1597861" y="623978"/>
                  </a:lnTo>
                  <a:lnTo>
                    <a:pt x="1586147" y="579756"/>
                  </a:lnTo>
                  <a:lnTo>
                    <a:pt x="1572038" y="536562"/>
                  </a:lnTo>
                  <a:lnTo>
                    <a:pt x="1555611" y="494472"/>
                  </a:lnTo>
                  <a:lnTo>
                    <a:pt x="1536940" y="453562"/>
                  </a:lnTo>
                  <a:lnTo>
                    <a:pt x="1516103" y="413907"/>
                  </a:lnTo>
                  <a:lnTo>
                    <a:pt x="1493175" y="375584"/>
                  </a:lnTo>
                  <a:lnTo>
                    <a:pt x="1468233" y="338668"/>
                  </a:lnTo>
                  <a:lnTo>
                    <a:pt x="1441351" y="303236"/>
                  </a:lnTo>
                  <a:lnTo>
                    <a:pt x="1412608" y="269362"/>
                  </a:lnTo>
                  <a:lnTo>
                    <a:pt x="1382077" y="237124"/>
                  </a:lnTo>
                  <a:lnTo>
                    <a:pt x="1349836" y="206597"/>
                  </a:lnTo>
                  <a:lnTo>
                    <a:pt x="1315960" y="177858"/>
                  </a:lnTo>
                  <a:lnTo>
                    <a:pt x="1280526" y="150981"/>
                  </a:lnTo>
                  <a:lnTo>
                    <a:pt x="1243609" y="126043"/>
                  </a:lnTo>
                  <a:lnTo>
                    <a:pt x="1205286" y="103119"/>
                  </a:lnTo>
                  <a:lnTo>
                    <a:pt x="1165632" y="82287"/>
                  </a:lnTo>
                  <a:lnTo>
                    <a:pt x="1124723" y="63621"/>
                  </a:lnTo>
                  <a:lnTo>
                    <a:pt x="1082637" y="47197"/>
                  </a:lnTo>
                  <a:lnTo>
                    <a:pt x="1039447" y="33092"/>
                  </a:lnTo>
                  <a:lnTo>
                    <a:pt x="995231" y="21381"/>
                  </a:lnTo>
                  <a:lnTo>
                    <a:pt x="950065" y="12140"/>
                  </a:lnTo>
                  <a:lnTo>
                    <a:pt x="904025" y="5446"/>
                  </a:lnTo>
                  <a:lnTo>
                    <a:pt x="857186" y="1374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001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95337" y="1054607"/>
              <a:ext cx="687705" cy="168910"/>
            </a:xfrm>
            <a:custGeom>
              <a:avLst/>
              <a:gdLst/>
              <a:ahLst/>
              <a:cxnLst/>
              <a:rect l="l" t="t" r="r" b="b"/>
              <a:pathLst>
                <a:path w="687704" h="168909">
                  <a:moveTo>
                    <a:pt x="84328" y="0"/>
                  </a:moveTo>
                  <a:lnTo>
                    <a:pt x="51488" y="6639"/>
                  </a:lnTo>
                  <a:lnTo>
                    <a:pt x="24685" y="24733"/>
                  </a:lnTo>
                  <a:lnTo>
                    <a:pt x="6621" y="51542"/>
                  </a:lnTo>
                  <a:lnTo>
                    <a:pt x="0" y="84327"/>
                  </a:lnTo>
                  <a:lnTo>
                    <a:pt x="6621" y="117167"/>
                  </a:lnTo>
                  <a:lnTo>
                    <a:pt x="24685" y="143970"/>
                  </a:lnTo>
                  <a:lnTo>
                    <a:pt x="51488" y="162034"/>
                  </a:lnTo>
                  <a:lnTo>
                    <a:pt x="84328" y="168655"/>
                  </a:lnTo>
                  <a:lnTo>
                    <a:pt x="117167" y="162034"/>
                  </a:lnTo>
                  <a:lnTo>
                    <a:pt x="143970" y="143970"/>
                  </a:lnTo>
                  <a:lnTo>
                    <a:pt x="162034" y="117167"/>
                  </a:lnTo>
                  <a:lnTo>
                    <a:pt x="168656" y="84327"/>
                  </a:lnTo>
                  <a:lnTo>
                    <a:pt x="162034" y="51542"/>
                  </a:lnTo>
                  <a:lnTo>
                    <a:pt x="143970" y="24733"/>
                  </a:lnTo>
                  <a:lnTo>
                    <a:pt x="117167" y="6639"/>
                  </a:lnTo>
                  <a:lnTo>
                    <a:pt x="84328" y="0"/>
                  </a:lnTo>
                  <a:close/>
                </a:path>
                <a:path w="687704" h="168909">
                  <a:moveTo>
                    <a:pt x="603123" y="0"/>
                  </a:moveTo>
                  <a:lnTo>
                    <a:pt x="570283" y="6639"/>
                  </a:lnTo>
                  <a:lnTo>
                    <a:pt x="543480" y="24733"/>
                  </a:lnTo>
                  <a:lnTo>
                    <a:pt x="525416" y="51542"/>
                  </a:lnTo>
                  <a:lnTo>
                    <a:pt x="518795" y="84327"/>
                  </a:lnTo>
                  <a:lnTo>
                    <a:pt x="525416" y="117167"/>
                  </a:lnTo>
                  <a:lnTo>
                    <a:pt x="543480" y="143970"/>
                  </a:lnTo>
                  <a:lnTo>
                    <a:pt x="570283" y="162034"/>
                  </a:lnTo>
                  <a:lnTo>
                    <a:pt x="603123" y="168655"/>
                  </a:lnTo>
                  <a:lnTo>
                    <a:pt x="635962" y="162034"/>
                  </a:lnTo>
                  <a:lnTo>
                    <a:pt x="662765" y="143970"/>
                  </a:lnTo>
                  <a:lnTo>
                    <a:pt x="680829" y="117167"/>
                  </a:lnTo>
                  <a:lnTo>
                    <a:pt x="687451" y="84327"/>
                  </a:lnTo>
                  <a:lnTo>
                    <a:pt x="680829" y="51542"/>
                  </a:lnTo>
                  <a:lnTo>
                    <a:pt x="662765" y="24733"/>
                  </a:lnTo>
                  <a:lnTo>
                    <a:pt x="635962" y="6639"/>
                  </a:lnTo>
                  <a:lnTo>
                    <a:pt x="603123" y="0"/>
                  </a:lnTo>
                  <a:close/>
                </a:path>
              </a:pathLst>
            </a:custGeom>
            <a:solidFill>
              <a:srgbClr val="000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82557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01352" y="1041827"/>
              <a:ext cx="194216" cy="194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9501" y="571499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370713" y="1313434"/>
                  </a:moveTo>
                  <a:lnTo>
                    <a:pt x="414601" y="1284803"/>
                  </a:lnTo>
                  <a:lnTo>
                    <a:pt x="458483" y="1259187"/>
                  </a:lnTo>
                  <a:lnTo>
                    <a:pt x="502360" y="1236584"/>
                  </a:lnTo>
                  <a:lnTo>
                    <a:pt x="546232" y="1216995"/>
                  </a:lnTo>
                  <a:lnTo>
                    <a:pt x="590097" y="1200419"/>
                  </a:lnTo>
                  <a:lnTo>
                    <a:pt x="633957" y="1186858"/>
                  </a:lnTo>
                  <a:lnTo>
                    <a:pt x="677811" y="1176310"/>
                  </a:lnTo>
                  <a:lnTo>
                    <a:pt x="721659" y="1168775"/>
                  </a:lnTo>
                  <a:lnTo>
                    <a:pt x="765502" y="1164255"/>
                  </a:lnTo>
                  <a:lnTo>
                    <a:pt x="809339" y="1162748"/>
                  </a:lnTo>
                  <a:lnTo>
                    <a:pt x="853170" y="1164255"/>
                  </a:lnTo>
                  <a:lnTo>
                    <a:pt x="896995" y="1168775"/>
                  </a:lnTo>
                  <a:lnTo>
                    <a:pt x="940815" y="1176310"/>
                  </a:lnTo>
                  <a:lnTo>
                    <a:pt x="984629" y="1186858"/>
                  </a:lnTo>
                  <a:lnTo>
                    <a:pt x="1028438" y="1200419"/>
                  </a:lnTo>
                  <a:lnTo>
                    <a:pt x="1072240" y="1216995"/>
                  </a:lnTo>
                  <a:lnTo>
                    <a:pt x="1116037" y="1236584"/>
                  </a:lnTo>
                  <a:lnTo>
                    <a:pt x="1159828" y="1259187"/>
                  </a:lnTo>
                  <a:lnTo>
                    <a:pt x="1203614" y="1284803"/>
                  </a:lnTo>
                  <a:lnTo>
                    <a:pt x="1247394" y="1313434"/>
                  </a:lnTo>
                </a:path>
                <a:path w="1619250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0" y="669151"/>
                  </a:lnTo>
                  <a:lnTo>
                    <a:pt x="21381" y="623978"/>
                  </a:lnTo>
                  <a:lnTo>
                    <a:pt x="33092" y="579756"/>
                  </a:lnTo>
                  <a:lnTo>
                    <a:pt x="47197" y="536562"/>
                  </a:lnTo>
                  <a:lnTo>
                    <a:pt x="63621" y="494472"/>
                  </a:lnTo>
                  <a:lnTo>
                    <a:pt x="82287" y="453562"/>
                  </a:lnTo>
                  <a:lnTo>
                    <a:pt x="103119" y="413907"/>
                  </a:lnTo>
                  <a:lnTo>
                    <a:pt x="126043" y="375584"/>
                  </a:lnTo>
                  <a:lnTo>
                    <a:pt x="150981" y="338668"/>
                  </a:lnTo>
                  <a:lnTo>
                    <a:pt x="177858" y="303236"/>
                  </a:lnTo>
                  <a:lnTo>
                    <a:pt x="206597" y="269362"/>
                  </a:lnTo>
                  <a:lnTo>
                    <a:pt x="237124" y="237124"/>
                  </a:lnTo>
                  <a:lnTo>
                    <a:pt x="269362" y="206597"/>
                  </a:lnTo>
                  <a:lnTo>
                    <a:pt x="303236" y="177858"/>
                  </a:lnTo>
                  <a:lnTo>
                    <a:pt x="338668" y="150981"/>
                  </a:lnTo>
                  <a:lnTo>
                    <a:pt x="375584" y="126043"/>
                  </a:lnTo>
                  <a:lnTo>
                    <a:pt x="413907" y="103119"/>
                  </a:lnTo>
                  <a:lnTo>
                    <a:pt x="453562" y="82287"/>
                  </a:lnTo>
                  <a:lnTo>
                    <a:pt x="494472" y="63621"/>
                  </a:lnTo>
                  <a:lnTo>
                    <a:pt x="536562" y="47197"/>
                  </a:lnTo>
                  <a:lnTo>
                    <a:pt x="579756" y="33092"/>
                  </a:lnTo>
                  <a:lnTo>
                    <a:pt x="623978" y="21381"/>
                  </a:lnTo>
                  <a:lnTo>
                    <a:pt x="669151" y="12140"/>
                  </a:lnTo>
                  <a:lnTo>
                    <a:pt x="715201" y="5446"/>
                  </a:lnTo>
                  <a:lnTo>
                    <a:pt x="762051" y="1374"/>
                  </a:lnTo>
                  <a:lnTo>
                    <a:pt x="809625" y="0"/>
                  </a:lnTo>
                  <a:lnTo>
                    <a:pt x="857186" y="1374"/>
                  </a:lnTo>
                  <a:lnTo>
                    <a:pt x="904025" y="5446"/>
                  </a:lnTo>
                  <a:lnTo>
                    <a:pt x="950065" y="12140"/>
                  </a:lnTo>
                  <a:lnTo>
                    <a:pt x="995231" y="21381"/>
                  </a:lnTo>
                  <a:lnTo>
                    <a:pt x="1039447" y="33092"/>
                  </a:lnTo>
                  <a:lnTo>
                    <a:pt x="1082637" y="47197"/>
                  </a:lnTo>
                  <a:lnTo>
                    <a:pt x="1124723" y="63621"/>
                  </a:lnTo>
                  <a:lnTo>
                    <a:pt x="1165632" y="82287"/>
                  </a:lnTo>
                  <a:lnTo>
                    <a:pt x="1205286" y="103119"/>
                  </a:lnTo>
                  <a:lnTo>
                    <a:pt x="1243609" y="126043"/>
                  </a:lnTo>
                  <a:lnTo>
                    <a:pt x="1280526" y="150981"/>
                  </a:lnTo>
                  <a:lnTo>
                    <a:pt x="1315960" y="177858"/>
                  </a:lnTo>
                  <a:lnTo>
                    <a:pt x="1349836" y="206597"/>
                  </a:lnTo>
                  <a:lnTo>
                    <a:pt x="1382077" y="237124"/>
                  </a:lnTo>
                  <a:lnTo>
                    <a:pt x="1412608" y="269362"/>
                  </a:lnTo>
                  <a:lnTo>
                    <a:pt x="1441351" y="303236"/>
                  </a:lnTo>
                  <a:lnTo>
                    <a:pt x="1468233" y="338668"/>
                  </a:lnTo>
                  <a:lnTo>
                    <a:pt x="1493175" y="375584"/>
                  </a:lnTo>
                  <a:lnTo>
                    <a:pt x="1516103" y="413907"/>
                  </a:lnTo>
                  <a:lnTo>
                    <a:pt x="1536940" y="453562"/>
                  </a:lnTo>
                  <a:lnTo>
                    <a:pt x="1555611" y="494472"/>
                  </a:lnTo>
                  <a:lnTo>
                    <a:pt x="1572038" y="536562"/>
                  </a:lnTo>
                  <a:lnTo>
                    <a:pt x="1586147" y="579756"/>
                  </a:lnTo>
                  <a:lnTo>
                    <a:pt x="1597861" y="623978"/>
                  </a:lnTo>
                  <a:lnTo>
                    <a:pt x="1607105" y="669151"/>
                  </a:lnTo>
                  <a:lnTo>
                    <a:pt x="1613801" y="715201"/>
                  </a:lnTo>
                  <a:lnTo>
                    <a:pt x="1617875" y="762051"/>
                  </a:lnTo>
                  <a:lnTo>
                    <a:pt x="1619250" y="809625"/>
                  </a:lnTo>
                  <a:lnTo>
                    <a:pt x="1617875" y="857198"/>
                  </a:lnTo>
                  <a:lnTo>
                    <a:pt x="1613801" y="904048"/>
                  </a:lnTo>
                  <a:lnTo>
                    <a:pt x="1607105" y="950098"/>
                  </a:lnTo>
                  <a:lnTo>
                    <a:pt x="1597861" y="995271"/>
                  </a:lnTo>
                  <a:lnTo>
                    <a:pt x="1586147" y="1039493"/>
                  </a:lnTo>
                  <a:lnTo>
                    <a:pt x="1572038" y="1082687"/>
                  </a:lnTo>
                  <a:lnTo>
                    <a:pt x="1555611" y="1124777"/>
                  </a:lnTo>
                  <a:lnTo>
                    <a:pt x="1536940" y="1165687"/>
                  </a:lnTo>
                  <a:lnTo>
                    <a:pt x="1516103" y="1205342"/>
                  </a:lnTo>
                  <a:lnTo>
                    <a:pt x="1493175" y="1243665"/>
                  </a:lnTo>
                  <a:lnTo>
                    <a:pt x="1468233" y="1280581"/>
                  </a:lnTo>
                  <a:lnTo>
                    <a:pt x="1441351" y="1316013"/>
                  </a:lnTo>
                  <a:lnTo>
                    <a:pt x="1412608" y="1349887"/>
                  </a:lnTo>
                  <a:lnTo>
                    <a:pt x="1382077" y="1382125"/>
                  </a:lnTo>
                  <a:lnTo>
                    <a:pt x="1349836" y="1412652"/>
                  </a:lnTo>
                  <a:lnTo>
                    <a:pt x="1315960" y="1441391"/>
                  </a:lnTo>
                  <a:lnTo>
                    <a:pt x="1280526" y="1468268"/>
                  </a:lnTo>
                  <a:lnTo>
                    <a:pt x="1243609" y="1493206"/>
                  </a:lnTo>
                  <a:lnTo>
                    <a:pt x="1205286" y="1516130"/>
                  </a:lnTo>
                  <a:lnTo>
                    <a:pt x="1165632" y="1536962"/>
                  </a:lnTo>
                  <a:lnTo>
                    <a:pt x="1124723" y="1555628"/>
                  </a:lnTo>
                  <a:lnTo>
                    <a:pt x="1082637" y="1572052"/>
                  </a:lnTo>
                  <a:lnTo>
                    <a:pt x="1039447" y="1586157"/>
                  </a:lnTo>
                  <a:lnTo>
                    <a:pt x="995231" y="1597868"/>
                  </a:lnTo>
                  <a:lnTo>
                    <a:pt x="950065" y="1607109"/>
                  </a:lnTo>
                  <a:lnTo>
                    <a:pt x="904025" y="1613803"/>
                  </a:lnTo>
                  <a:lnTo>
                    <a:pt x="857186" y="1617875"/>
                  </a:lnTo>
                  <a:lnTo>
                    <a:pt x="809625" y="1619250"/>
                  </a:lnTo>
                  <a:lnTo>
                    <a:pt x="762051" y="1617875"/>
                  </a:lnTo>
                  <a:lnTo>
                    <a:pt x="715201" y="1613803"/>
                  </a:lnTo>
                  <a:lnTo>
                    <a:pt x="669151" y="1607109"/>
                  </a:lnTo>
                  <a:lnTo>
                    <a:pt x="623978" y="1597868"/>
                  </a:lnTo>
                  <a:lnTo>
                    <a:pt x="579756" y="1586157"/>
                  </a:lnTo>
                  <a:lnTo>
                    <a:pt x="536562" y="1572052"/>
                  </a:lnTo>
                  <a:lnTo>
                    <a:pt x="494472" y="1555628"/>
                  </a:lnTo>
                  <a:lnTo>
                    <a:pt x="453562" y="1536962"/>
                  </a:lnTo>
                  <a:lnTo>
                    <a:pt x="413907" y="1516130"/>
                  </a:lnTo>
                  <a:lnTo>
                    <a:pt x="375584" y="1493206"/>
                  </a:lnTo>
                  <a:lnTo>
                    <a:pt x="338668" y="1468268"/>
                  </a:lnTo>
                  <a:lnTo>
                    <a:pt x="303236" y="1441391"/>
                  </a:lnTo>
                  <a:lnTo>
                    <a:pt x="269362" y="1412652"/>
                  </a:lnTo>
                  <a:lnTo>
                    <a:pt x="237124" y="1382125"/>
                  </a:lnTo>
                  <a:lnTo>
                    <a:pt x="206597" y="1349887"/>
                  </a:lnTo>
                  <a:lnTo>
                    <a:pt x="177858" y="1316013"/>
                  </a:lnTo>
                  <a:lnTo>
                    <a:pt x="150981" y="1280581"/>
                  </a:lnTo>
                  <a:lnTo>
                    <a:pt x="126043" y="1243665"/>
                  </a:lnTo>
                  <a:lnTo>
                    <a:pt x="103119" y="1205342"/>
                  </a:lnTo>
                  <a:lnTo>
                    <a:pt x="82287" y="1165687"/>
                  </a:lnTo>
                  <a:lnTo>
                    <a:pt x="63621" y="1124777"/>
                  </a:lnTo>
                  <a:lnTo>
                    <a:pt x="47197" y="1082687"/>
                  </a:lnTo>
                  <a:lnTo>
                    <a:pt x="33092" y="1039493"/>
                  </a:lnTo>
                  <a:lnTo>
                    <a:pt x="21381" y="995271"/>
                  </a:lnTo>
                  <a:lnTo>
                    <a:pt x="12140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2556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088639" y="664921"/>
            <a:ext cx="31807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marR="5080" indent="-419734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Р</a:t>
            </a:r>
            <a:r>
              <a:rPr spc="-5" dirty="0"/>
              <a:t>ади</a:t>
            </a:r>
            <a:r>
              <a:rPr spc="-20" dirty="0"/>
              <a:t>о</a:t>
            </a:r>
            <a:r>
              <a:rPr spc="-5" dirty="0"/>
              <a:t>ну</a:t>
            </a:r>
            <a:r>
              <a:rPr spc="30" dirty="0"/>
              <a:t>к</a:t>
            </a:r>
            <a:r>
              <a:rPr spc="-5" dirty="0"/>
              <a:t>лид</a:t>
            </a:r>
            <a:r>
              <a:rPr spc="-20" dirty="0"/>
              <a:t>н</a:t>
            </a:r>
            <a:r>
              <a:rPr spc="-5" dirty="0"/>
              <a:t>ая  </a:t>
            </a:r>
            <a:r>
              <a:rPr dirty="0"/>
              <a:t>диагностика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635508" y="565150"/>
            <a:ext cx="1635760" cy="1657350"/>
            <a:chOff x="635508" y="565150"/>
            <a:chExt cx="1635760" cy="1657350"/>
          </a:xfrm>
        </p:grpSpPr>
        <p:sp>
          <p:nvSpPr>
            <p:cNvPr id="26" name="object 26"/>
            <p:cNvSpPr/>
            <p:nvPr/>
          </p:nvSpPr>
          <p:spPr>
            <a:xfrm>
              <a:off x="635508" y="586740"/>
              <a:ext cx="1635252" cy="1635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2499" y="1048258"/>
              <a:ext cx="181343" cy="181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21282" y="1048258"/>
              <a:ext cx="181356" cy="181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2937" y="571500"/>
              <a:ext cx="1619885" cy="1619250"/>
            </a:xfrm>
            <a:custGeom>
              <a:avLst/>
              <a:gdLst/>
              <a:ahLst/>
              <a:cxnLst/>
              <a:rect l="l" t="t" r="r" b="b"/>
              <a:pathLst>
                <a:path w="1619885" h="1619250">
                  <a:moveTo>
                    <a:pt x="370801" y="1162685"/>
                  </a:moveTo>
                  <a:lnTo>
                    <a:pt x="414686" y="1191315"/>
                  </a:lnTo>
                  <a:lnTo>
                    <a:pt x="458565" y="1216931"/>
                  </a:lnTo>
                  <a:lnTo>
                    <a:pt x="502439" y="1239534"/>
                  </a:lnTo>
                  <a:lnTo>
                    <a:pt x="546308" y="1259123"/>
                  </a:lnTo>
                  <a:lnTo>
                    <a:pt x="590171" y="1275699"/>
                  </a:lnTo>
                  <a:lnTo>
                    <a:pt x="634029" y="1289260"/>
                  </a:lnTo>
                  <a:lnTo>
                    <a:pt x="677881" y="1299808"/>
                  </a:lnTo>
                  <a:lnTo>
                    <a:pt x="721728" y="1307343"/>
                  </a:lnTo>
                  <a:lnTo>
                    <a:pt x="765570" y="1311863"/>
                  </a:lnTo>
                  <a:lnTo>
                    <a:pt x="809405" y="1313370"/>
                  </a:lnTo>
                  <a:lnTo>
                    <a:pt x="853236" y="1311863"/>
                  </a:lnTo>
                  <a:lnTo>
                    <a:pt x="897061" y="1307343"/>
                  </a:lnTo>
                  <a:lnTo>
                    <a:pt x="940880" y="1299808"/>
                  </a:lnTo>
                  <a:lnTo>
                    <a:pt x="984693" y="1289260"/>
                  </a:lnTo>
                  <a:lnTo>
                    <a:pt x="1028501" y="1275699"/>
                  </a:lnTo>
                  <a:lnTo>
                    <a:pt x="1072304" y="1259123"/>
                  </a:lnTo>
                  <a:lnTo>
                    <a:pt x="1116101" y="1239534"/>
                  </a:lnTo>
                  <a:lnTo>
                    <a:pt x="1159892" y="1216931"/>
                  </a:lnTo>
                  <a:lnTo>
                    <a:pt x="1203677" y="1191315"/>
                  </a:lnTo>
                  <a:lnTo>
                    <a:pt x="1247457" y="1162685"/>
                  </a:lnTo>
                </a:path>
                <a:path w="1619885" h="1619250">
                  <a:moveTo>
                    <a:pt x="0" y="809625"/>
                  </a:moveTo>
                  <a:lnTo>
                    <a:pt x="1374" y="762051"/>
                  </a:lnTo>
                  <a:lnTo>
                    <a:pt x="5446" y="715201"/>
                  </a:lnTo>
                  <a:lnTo>
                    <a:pt x="12141" y="669151"/>
                  </a:lnTo>
                  <a:lnTo>
                    <a:pt x="21383" y="623978"/>
                  </a:lnTo>
                  <a:lnTo>
                    <a:pt x="33094" y="579756"/>
                  </a:lnTo>
                  <a:lnTo>
                    <a:pt x="47200" y="536562"/>
                  </a:lnTo>
                  <a:lnTo>
                    <a:pt x="63625" y="494472"/>
                  </a:lnTo>
                  <a:lnTo>
                    <a:pt x="82293" y="453562"/>
                  </a:lnTo>
                  <a:lnTo>
                    <a:pt x="103127" y="413907"/>
                  </a:lnTo>
                  <a:lnTo>
                    <a:pt x="126052" y="375584"/>
                  </a:lnTo>
                  <a:lnTo>
                    <a:pt x="150992" y="338668"/>
                  </a:lnTo>
                  <a:lnTo>
                    <a:pt x="177871" y="303236"/>
                  </a:lnTo>
                  <a:lnTo>
                    <a:pt x="206613" y="269362"/>
                  </a:lnTo>
                  <a:lnTo>
                    <a:pt x="237142" y="237124"/>
                  </a:lnTo>
                  <a:lnTo>
                    <a:pt x="269382" y="206597"/>
                  </a:lnTo>
                  <a:lnTo>
                    <a:pt x="303258" y="177858"/>
                  </a:lnTo>
                  <a:lnTo>
                    <a:pt x="338693" y="150981"/>
                  </a:lnTo>
                  <a:lnTo>
                    <a:pt x="375612" y="126043"/>
                  </a:lnTo>
                  <a:lnTo>
                    <a:pt x="413938" y="103119"/>
                  </a:lnTo>
                  <a:lnTo>
                    <a:pt x="453596" y="82287"/>
                  </a:lnTo>
                  <a:lnTo>
                    <a:pt x="494510" y="63621"/>
                  </a:lnTo>
                  <a:lnTo>
                    <a:pt x="536603" y="47197"/>
                  </a:lnTo>
                  <a:lnTo>
                    <a:pt x="579800" y="33092"/>
                  </a:lnTo>
                  <a:lnTo>
                    <a:pt x="624026" y="21381"/>
                  </a:lnTo>
                  <a:lnTo>
                    <a:pt x="669203" y="12140"/>
                  </a:lnTo>
                  <a:lnTo>
                    <a:pt x="715256" y="5446"/>
                  </a:lnTo>
                  <a:lnTo>
                    <a:pt x="762110" y="1374"/>
                  </a:lnTo>
                  <a:lnTo>
                    <a:pt x="809688" y="0"/>
                  </a:lnTo>
                  <a:lnTo>
                    <a:pt x="857249" y="1374"/>
                  </a:lnTo>
                  <a:lnTo>
                    <a:pt x="904088" y="5446"/>
                  </a:lnTo>
                  <a:lnTo>
                    <a:pt x="950129" y="12140"/>
                  </a:lnTo>
                  <a:lnTo>
                    <a:pt x="995295" y="21381"/>
                  </a:lnTo>
                  <a:lnTo>
                    <a:pt x="1039511" y="33092"/>
                  </a:lnTo>
                  <a:lnTo>
                    <a:pt x="1082700" y="47197"/>
                  </a:lnTo>
                  <a:lnTo>
                    <a:pt x="1124787" y="63621"/>
                  </a:lnTo>
                  <a:lnTo>
                    <a:pt x="1165695" y="82287"/>
                  </a:lnTo>
                  <a:lnTo>
                    <a:pt x="1205349" y="103119"/>
                  </a:lnTo>
                  <a:lnTo>
                    <a:pt x="1243673" y="126043"/>
                  </a:lnTo>
                  <a:lnTo>
                    <a:pt x="1280589" y="150981"/>
                  </a:lnTo>
                  <a:lnTo>
                    <a:pt x="1316024" y="177858"/>
                  </a:lnTo>
                  <a:lnTo>
                    <a:pt x="1349899" y="206597"/>
                  </a:lnTo>
                  <a:lnTo>
                    <a:pt x="1382140" y="237124"/>
                  </a:lnTo>
                  <a:lnTo>
                    <a:pt x="1412671" y="269362"/>
                  </a:lnTo>
                  <a:lnTo>
                    <a:pt x="1441415" y="303236"/>
                  </a:lnTo>
                  <a:lnTo>
                    <a:pt x="1468296" y="338668"/>
                  </a:lnTo>
                  <a:lnTo>
                    <a:pt x="1493239" y="375584"/>
                  </a:lnTo>
                  <a:lnTo>
                    <a:pt x="1516167" y="413907"/>
                  </a:lnTo>
                  <a:lnTo>
                    <a:pt x="1537004" y="453562"/>
                  </a:lnTo>
                  <a:lnTo>
                    <a:pt x="1555674" y="494472"/>
                  </a:lnTo>
                  <a:lnTo>
                    <a:pt x="1572102" y="536562"/>
                  </a:lnTo>
                  <a:lnTo>
                    <a:pt x="1586211" y="579756"/>
                  </a:lnTo>
                  <a:lnTo>
                    <a:pt x="1597925" y="623978"/>
                  </a:lnTo>
                  <a:lnTo>
                    <a:pt x="1607168" y="669151"/>
                  </a:lnTo>
                  <a:lnTo>
                    <a:pt x="1613865" y="715201"/>
                  </a:lnTo>
                  <a:lnTo>
                    <a:pt x="1617938" y="762051"/>
                  </a:lnTo>
                  <a:lnTo>
                    <a:pt x="1619313" y="809625"/>
                  </a:lnTo>
                  <a:lnTo>
                    <a:pt x="1617938" y="857198"/>
                  </a:lnTo>
                  <a:lnTo>
                    <a:pt x="1613865" y="904048"/>
                  </a:lnTo>
                  <a:lnTo>
                    <a:pt x="1607168" y="950098"/>
                  </a:lnTo>
                  <a:lnTo>
                    <a:pt x="1597925" y="995271"/>
                  </a:lnTo>
                  <a:lnTo>
                    <a:pt x="1586211" y="1039493"/>
                  </a:lnTo>
                  <a:lnTo>
                    <a:pt x="1572102" y="1082687"/>
                  </a:lnTo>
                  <a:lnTo>
                    <a:pt x="1555674" y="1124777"/>
                  </a:lnTo>
                  <a:lnTo>
                    <a:pt x="1537004" y="1165687"/>
                  </a:lnTo>
                  <a:lnTo>
                    <a:pt x="1516167" y="1205342"/>
                  </a:lnTo>
                  <a:lnTo>
                    <a:pt x="1493239" y="1243665"/>
                  </a:lnTo>
                  <a:lnTo>
                    <a:pt x="1468296" y="1280581"/>
                  </a:lnTo>
                  <a:lnTo>
                    <a:pt x="1441415" y="1316013"/>
                  </a:lnTo>
                  <a:lnTo>
                    <a:pt x="1412671" y="1349887"/>
                  </a:lnTo>
                  <a:lnTo>
                    <a:pt x="1382141" y="1382125"/>
                  </a:lnTo>
                  <a:lnTo>
                    <a:pt x="1349899" y="1412652"/>
                  </a:lnTo>
                  <a:lnTo>
                    <a:pt x="1316024" y="1441391"/>
                  </a:lnTo>
                  <a:lnTo>
                    <a:pt x="1280589" y="1468268"/>
                  </a:lnTo>
                  <a:lnTo>
                    <a:pt x="1243673" y="1493206"/>
                  </a:lnTo>
                  <a:lnTo>
                    <a:pt x="1205349" y="1516130"/>
                  </a:lnTo>
                  <a:lnTo>
                    <a:pt x="1165695" y="1536962"/>
                  </a:lnTo>
                  <a:lnTo>
                    <a:pt x="1124787" y="1555628"/>
                  </a:lnTo>
                  <a:lnTo>
                    <a:pt x="1082700" y="1572052"/>
                  </a:lnTo>
                  <a:lnTo>
                    <a:pt x="1039511" y="1586157"/>
                  </a:lnTo>
                  <a:lnTo>
                    <a:pt x="995295" y="1597868"/>
                  </a:lnTo>
                  <a:lnTo>
                    <a:pt x="950129" y="1607109"/>
                  </a:lnTo>
                  <a:lnTo>
                    <a:pt x="904088" y="1613803"/>
                  </a:lnTo>
                  <a:lnTo>
                    <a:pt x="857249" y="1617875"/>
                  </a:lnTo>
                  <a:lnTo>
                    <a:pt x="809688" y="1619250"/>
                  </a:lnTo>
                  <a:lnTo>
                    <a:pt x="762110" y="1617875"/>
                  </a:lnTo>
                  <a:lnTo>
                    <a:pt x="715256" y="1613803"/>
                  </a:lnTo>
                  <a:lnTo>
                    <a:pt x="669203" y="1607109"/>
                  </a:lnTo>
                  <a:lnTo>
                    <a:pt x="624026" y="1597868"/>
                  </a:lnTo>
                  <a:lnTo>
                    <a:pt x="579800" y="1586157"/>
                  </a:lnTo>
                  <a:lnTo>
                    <a:pt x="536603" y="1572052"/>
                  </a:lnTo>
                  <a:lnTo>
                    <a:pt x="494510" y="1555628"/>
                  </a:lnTo>
                  <a:lnTo>
                    <a:pt x="453596" y="1536962"/>
                  </a:lnTo>
                  <a:lnTo>
                    <a:pt x="413938" y="1516130"/>
                  </a:lnTo>
                  <a:lnTo>
                    <a:pt x="375612" y="1493206"/>
                  </a:lnTo>
                  <a:lnTo>
                    <a:pt x="338693" y="1468268"/>
                  </a:lnTo>
                  <a:lnTo>
                    <a:pt x="303258" y="1441391"/>
                  </a:lnTo>
                  <a:lnTo>
                    <a:pt x="269382" y="1412652"/>
                  </a:lnTo>
                  <a:lnTo>
                    <a:pt x="237142" y="1382125"/>
                  </a:lnTo>
                  <a:lnTo>
                    <a:pt x="206613" y="1349887"/>
                  </a:lnTo>
                  <a:lnTo>
                    <a:pt x="177871" y="1316013"/>
                  </a:lnTo>
                  <a:lnTo>
                    <a:pt x="150992" y="1280581"/>
                  </a:lnTo>
                  <a:lnTo>
                    <a:pt x="126052" y="1243665"/>
                  </a:lnTo>
                  <a:lnTo>
                    <a:pt x="103127" y="1205342"/>
                  </a:lnTo>
                  <a:lnTo>
                    <a:pt x="82293" y="1165687"/>
                  </a:lnTo>
                  <a:lnTo>
                    <a:pt x="63625" y="1124777"/>
                  </a:lnTo>
                  <a:lnTo>
                    <a:pt x="47200" y="1082687"/>
                  </a:lnTo>
                  <a:lnTo>
                    <a:pt x="33094" y="1039493"/>
                  </a:lnTo>
                  <a:lnTo>
                    <a:pt x="21383" y="995271"/>
                  </a:lnTo>
                  <a:lnTo>
                    <a:pt x="12141" y="950098"/>
                  </a:lnTo>
                  <a:lnTo>
                    <a:pt x="5446" y="904048"/>
                  </a:lnTo>
                  <a:lnTo>
                    <a:pt x="1374" y="857198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6434" y="742950"/>
            <a:ext cx="7202805" cy="482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Лучевая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диагностика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50">
              <a:latin typeface="Arial"/>
              <a:cs typeface="Arial"/>
            </a:endParaRPr>
          </a:p>
          <a:p>
            <a:pPr marL="1422400" indent="-256540">
              <a:lnSpc>
                <a:spcPct val="100000"/>
              </a:lnSpc>
              <a:spcBef>
                <a:spcPts val="5"/>
              </a:spcBef>
              <a:buSzPct val="55769"/>
              <a:buFont typeface="Wingdings"/>
              <a:buChar char=""/>
              <a:tabLst>
                <a:tab pos="1423035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диагностики.</a:t>
            </a:r>
            <a:endParaRPr sz="2600">
              <a:latin typeface="Arial"/>
              <a:cs typeface="Arial"/>
            </a:endParaRPr>
          </a:p>
          <a:p>
            <a:pPr marL="714375" marR="495300" indent="-714375">
              <a:lnSpc>
                <a:spcPct val="100000"/>
              </a:lnSpc>
              <a:spcBef>
                <a:spcPts val="140"/>
              </a:spcBef>
              <a:buSzPct val="44230"/>
              <a:buFont typeface="Wingdings"/>
              <a:buChar char=""/>
              <a:tabLst>
                <a:tab pos="714375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Области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применения,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недостатки.</a:t>
            </a:r>
            <a:endParaRPr sz="2600">
              <a:latin typeface="Arial"/>
              <a:cs typeface="Arial"/>
            </a:endParaRPr>
          </a:p>
          <a:p>
            <a:pPr marL="240029" marR="25400" indent="-240029">
              <a:lnSpc>
                <a:spcPts val="4320"/>
              </a:lnSpc>
              <a:spcBef>
                <a:spcPts val="120"/>
              </a:spcBef>
              <a:buClr>
                <a:srgbClr val="FFFFFF"/>
              </a:buClr>
              <a:buSzPct val="31944"/>
              <a:buFont typeface="Wingdings"/>
              <a:buChar char=""/>
              <a:tabLst>
                <a:tab pos="240029" algn="l"/>
              </a:tabLst>
            </a:pPr>
            <a:r>
              <a:rPr sz="3600" spc="-15" dirty="0">
                <a:solidFill>
                  <a:srgbClr val="FFFF00"/>
                </a:solidFill>
                <a:latin typeface="Arial"/>
                <a:cs typeface="Arial"/>
              </a:rPr>
              <a:t>Алгоритмы </a:t>
            </a:r>
            <a:r>
              <a:rPr sz="3600" spc="-10" dirty="0">
                <a:solidFill>
                  <a:srgbClr val="FFFF00"/>
                </a:solidFill>
                <a:latin typeface="Arial"/>
                <a:cs typeface="Arial"/>
              </a:rPr>
              <a:t>лучевой </a:t>
            </a:r>
            <a:r>
              <a:rPr sz="3600" spc="-5" dirty="0">
                <a:solidFill>
                  <a:srgbClr val="FFFF00"/>
                </a:solidFill>
                <a:latin typeface="Arial"/>
                <a:cs typeface="Arial"/>
              </a:rPr>
              <a:t>диагностики  </a:t>
            </a:r>
            <a:r>
              <a:rPr sz="3600" spc="-15" dirty="0">
                <a:solidFill>
                  <a:srgbClr val="FFFF00"/>
                </a:solidFill>
                <a:latin typeface="Arial"/>
                <a:cs typeface="Arial"/>
              </a:rPr>
              <a:t>заболеваний </a:t>
            </a:r>
            <a:r>
              <a:rPr sz="3600" spc="-20" dirty="0">
                <a:solidFill>
                  <a:srgbClr val="FFFF00"/>
                </a:solidFill>
                <a:latin typeface="Arial"/>
                <a:cs typeface="Arial"/>
              </a:rPr>
              <a:t>органов </a:t>
            </a: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6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Arial"/>
                <a:cs typeface="Arial"/>
              </a:rPr>
              <a:t>систем</a:t>
            </a:r>
            <a:endParaRPr sz="3600">
              <a:latin typeface="Arial"/>
              <a:cs typeface="Arial"/>
            </a:endParaRPr>
          </a:p>
          <a:p>
            <a:pPr marL="2559685">
              <a:lnSpc>
                <a:spcPts val="4175"/>
              </a:lnSpc>
            </a:pPr>
            <a:r>
              <a:rPr sz="3600" spc="-10" dirty="0">
                <a:solidFill>
                  <a:srgbClr val="FFFF00"/>
                </a:solidFill>
                <a:latin typeface="Arial"/>
                <a:cs typeface="Arial"/>
              </a:rPr>
              <a:t>человека.</a:t>
            </a:r>
            <a:endParaRPr sz="3600">
              <a:latin typeface="Arial"/>
              <a:cs typeface="Arial"/>
            </a:endParaRPr>
          </a:p>
          <a:p>
            <a:pPr marL="220345" marR="5080" indent="-220345">
              <a:lnSpc>
                <a:spcPct val="100000"/>
              </a:lnSpc>
              <a:spcBef>
                <a:spcPts val="30"/>
              </a:spcBef>
              <a:buSzPct val="44230"/>
              <a:buFont typeface="Wingdings"/>
              <a:buChar char=""/>
              <a:tabLst>
                <a:tab pos="220345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диагностики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неотложных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состояний.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845" y="742950"/>
            <a:ext cx="4022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Лучевая</a:t>
            </a:r>
            <a:r>
              <a:rPr spc="-95" dirty="0"/>
              <a:t> </a:t>
            </a:r>
            <a:r>
              <a:rPr dirty="0"/>
              <a:t>диагностика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8522" y="1820621"/>
            <a:ext cx="7318375" cy="295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indent="-25654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40277"/>
              <a:buFont typeface="Wingdings"/>
              <a:buChar char=""/>
              <a:tabLst>
                <a:tab pos="335915" algn="l"/>
              </a:tabLst>
            </a:pPr>
            <a:r>
              <a:rPr sz="3600" b="1" spc="-25" dirty="0">
                <a:solidFill>
                  <a:srgbClr val="FFFF00"/>
                </a:solidFill>
                <a:latin typeface="Arial"/>
                <a:cs typeface="Arial"/>
              </a:rPr>
              <a:t>Методы </a:t>
            </a:r>
            <a:r>
              <a:rPr sz="3600" b="1" spc="-15" dirty="0">
                <a:solidFill>
                  <a:srgbClr val="FFFF00"/>
                </a:solidFill>
                <a:latin typeface="Arial"/>
                <a:cs typeface="Arial"/>
              </a:rPr>
              <a:t>лучевой</a:t>
            </a:r>
            <a:r>
              <a:rPr sz="36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Arial"/>
                <a:cs typeface="Arial"/>
              </a:rPr>
              <a:t>диагностики.</a:t>
            </a:r>
            <a:endParaRPr sz="3600">
              <a:latin typeface="Arial"/>
              <a:cs typeface="Arial"/>
            </a:endParaRPr>
          </a:p>
          <a:p>
            <a:pPr marL="772160" marR="553720" lvl="1" indent="-772160">
              <a:lnSpc>
                <a:spcPct val="100000"/>
              </a:lnSpc>
              <a:spcBef>
                <a:spcPts val="30"/>
              </a:spcBef>
              <a:buSzPct val="44230"/>
              <a:buFont typeface="Wingdings"/>
              <a:buChar char=""/>
              <a:tabLst>
                <a:tab pos="772160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Области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применения,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недостатки.</a:t>
            </a:r>
            <a:endParaRPr sz="2600">
              <a:latin typeface="Arial"/>
              <a:cs typeface="Arial"/>
            </a:endParaRPr>
          </a:p>
          <a:p>
            <a:pPr marL="220345" marR="5080" indent="-220345">
              <a:lnSpc>
                <a:spcPct val="100000"/>
              </a:lnSpc>
              <a:buSzPct val="44230"/>
              <a:buFont typeface="Wingdings"/>
              <a:buChar char=""/>
              <a:tabLst>
                <a:tab pos="220345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диагностики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заболеваний  органов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человека.</a:t>
            </a:r>
            <a:endParaRPr sz="2600">
              <a:latin typeface="Arial"/>
              <a:cs typeface="Arial"/>
            </a:endParaRPr>
          </a:p>
          <a:p>
            <a:pPr marL="278130" marR="62865" lvl="1" indent="-278130">
              <a:lnSpc>
                <a:spcPct val="100000"/>
              </a:lnSpc>
              <a:buSzPct val="44230"/>
              <a:buFont typeface="Wingdings"/>
              <a:buChar char=""/>
              <a:tabLst>
                <a:tab pos="278130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диагностики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неотложных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состояний.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972" y="1101597"/>
            <a:ext cx="656653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0480" marR="5080" indent="-1288415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Принципы </a:t>
            </a:r>
            <a:r>
              <a:rPr spc="-5" dirty="0"/>
              <a:t>построения</a:t>
            </a:r>
            <a:r>
              <a:rPr spc="-100" dirty="0"/>
              <a:t> </a:t>
            </a:r>
            <a:r>
              <a:rPr spc="-10" dirty="0"/>
              <a:t>алгоритмов  лучевой</a:t>
            </a:r>
            <a:r>
              <a:rPr spc="-55" dirty="0"/>
              <a:t> </a:t>
            </a:r>
            <a:r>
              <a:rPr spc="-5" dirty="0"/>
              <a:t>диагностики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5682" y="2797301"/>
            <a:ext cx="7048500" cy="2178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6410" indent="-257175">
              <a:lnSpc>
                <a:spcPct val="100000"/>
              </a:lnSpc>
              <a:spcBef>
                <a:spcPts val="105"/>
              </a:spcBef>
              <a:buSzPct val="55769"/>
              <a:buFont typeface="Wingdings"/>
              <a:buChar char=""/>
              <a:tabLst>
                <a:tab pos="175704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простого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сложному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buSzPct val="31944"/>
              <a:buFont typeface="Wingdings"/>
              <a:buChar char=""/>
              <a:tabLst>
                <a:tab pos="220345" algn="l"/>
              </a:tabLst>
            </a:pP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Наибольшая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информативность.</a:t>
            </a:r>
            <a:endParaRPr sz="3600">
              <a:latin typeface="Arial"/>
              <a:cs typeface="Arial"/>
            </a:endParaRPr>
          </a:p>
          <a:p>
            <a:pPr marL="925830" lvl="1" indent="-208279">
              <a:lnSpc>
                <a:spcPct val="100000"/>
              </a:lnSpc>
              <a:spcBef>
                <a:spcPts val="3150"/>
              </a:spcBef>
              <a:buSzPct val="44230"/>
              <a:buFont typeface="Wingdings"/>
              <a:buChar char=""/>
              <a:tabLst>
                <a:tab pos="926465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Экономическая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целесообразность.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26" y="561847"/>
            <a:ext cx="34290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5805" marR="5080" indent="-7137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Нервная</a:t>
            </a:r>
            <a:r>
              <a:rPr spc="-114" dirty="0"/>
              <a:t> </a:t>
            </a:r>
            <a:r>
              <a:rPr spc="-5" dirty="0"/>
              <a:t>система:  </a:t>
            </a:r>
            <a:r>
              <a:rPr spc="-50" dirty="0"/>
              <a:t>МРТ</a:t>
            </a:r>
            <a:r>
              <a:rPr spc="-45" dirty="0"/>
              <a:t> </a:t>
            </a:r>
            <a:r>
              <a:rPr dirty="0"/>
              <a:t>(РКТ)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6725" y="2205101"/>
            <a:ext cx="8282305" cy="2624455"/>
            <a:chOff x="466725" y="2205101"/>
            <a:chExt cx="8282305" cy="2624455"/>
          </a:xfrm>
        </p:grpSpPr>
        <p:sp>
          <p:nvSpPr>
            <p:cNvPr id="4" name="object 4"/>
            <p:cNvSpPr/>
            <p:nvPr/>
          </p:nvSpPr>
          <p:spPr>
            <a:xfrm>
              <a:off x="5651500" y="2228723"/>
              <a:ext cx="3097276" cy="2595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6725" y="2205101"/>
              <a:ext cx="5184775" cy="26240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66" y="561847"/>
            <a:ext cx="59143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9705" marR="5080" indent="-143764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Опорно-двигательная</a:t>
            </a:r>
            <a:r>
              <a:rPr spc="-120" dirty="0"/>
              <a:t> </a:t>
            </a:r>
            <a:r>
              <a:rPr spc="-5" dirty="0"/>
              <a:t>система:  </a:t>
            </a:r>
            <a:r>
              <a:rPr dirty="0"/>
              <a:t>Ro – РКТ –</a:t>
            </a:r>
            <a:r>
              <a:rPr spc="-75" dirty="0"/>
              <a:t> </a:t>
            </a:r>
            <a:r>
              <a:rPr spc="-50" dirty="0"/>
              <a:t>МРТ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1187" y="1557400"/>
            <a:ext cx="8056880" cy="4829175"/>
            <a:chOff x="611187" y="1557400"/>
            <a:chExt cx="8056880" cy="4829175"/>
          </a:xfrm>
        </p:grpSpPr>
        <p:sp>
          <p:nvSpPr>
            <p:cNvPr id="4" name="object 4"/>
            <p:cNvSpPr/>
            <p:nvPr/>
          </p:nvSpPr>
          <p:spPr>
            <a:xfrm>
              <a:off x="611187" y="1557400"/>
              <a:ext cx="2430399" cy="3240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6012" y="3860736"/>
              <a:ext cx="2525649" cy="2525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3575" y="1557400"/>
              <a:ext cx="3528949" cy="26335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6550" y="3122612"/>
              <a:ext cx="3251200" cy="325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4217" y="561847"/>
            <a:ext cx="56908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marR="5080" indent="-8509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Метастазы </a:t>
            </a:r>
            <a:r>
              <a:rPr dirty="0"/>
              <a:t>(костная</a:t>
            </a:r>
            <a:r>
              <a:rPr spc="-105" dirty="0"/>
              <a:t> </a:t>
            </a:r>
            <a:r>
              <a:rPr spc="-5" dirty="0"/>
              <a:t>система):  </a:t>
            </a:r>
            <a:r>
              <a:rPr dirty="0"/>
              <a:t>Ro – РН – РКТ</a:t>
            </a:r>
            <a:r>
              <a:rPr spc="-95" dirty="0"/>
              <a:t> </a:t>
            </a:r>
            <a:r>
              <a:rPr spc="-30" dirty="0"/>
              <a:t>(МРТ)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1187" y="1662176"/>
            <a:ext cx="7936230" cy="4683125"/>
            <a:chOff x="611187" y="1662176"/>
            <a:chExt cx="7936230" cy="4683125"/>
          </a:xfrm>
        </p:grpSpPr>
        <p:sp>
          <p:nvSpPr>
            <p:cNvPr id="4" name="object 4"/>
            <p:cNvSpPr/>
            <p:nvPr/>
          </p:nvSpPr>
          <p:spPr>
            <a:xfrm>
              <a:off x="611187" y="1662176"/>
              <a:ext cx="3960749" cy="28812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6301" y="2420937"/>
              <a:ext cx="2219325" cy="3889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6526" y="1700149"/>
              <a:ext cx="3830574" cy="2016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80126" y="3590861"/>
              <a:ext cx="2879725" cy="2754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0770" y="561847"/>
            <a:ext cx="44780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Органы </a:t>
            </a:r>
            <a:r>
              <a:rPr spc="-25" dirty="0"/>
              <a:t>грудной</a:t>
            </a:r>
            <a:r>
              <a:rPr spc="-100" dirty="0"/>
              <a:t> </a:t>
            </a:r>
            <a:r>
              <a:rPr spc="-15" dirty="0"/>
              <a:t>клетки:  </a:t>
            </a:r>
            <a:r>
              <a:rPr dirty="0"/>
              <a:t>Ro – РКТ – </a:t>
            </a:r>
            <a:r>
              <a:rPr spc="-15" dirty="0"/>
              <a:t>(УЗИ,</a:t>
            </a:r>
            <a:r>
              <a:rPr spc="-110" dirty="0"/>
              <a:t> </a:t>
            </a:r>
            <a:r>
              <a:rPr spc="-40" dirty="0"/>
              <a:t>МРТ)</a:t>
            </a:r>
          </a:p>
        </p:txBody>
      </p:sp>
      <p:sp>
        <p:nvSpPr>
          <p:cNvPr id="3" name="object 3"/>
          <p:cNvSpPr/>
          <p:nvPr/>
        </p:nvSpPr>
        <p:spPr>
          <a:xfrm>
            <a:off x="6443726" y="3860736"/>
            <a:ext cx="2138299" cy="2138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1187" y="1628775"/>
            <a:ext cx="8037830" cy="4535805"/>
            <a:chOff x="611187" y="1628775"/>
            <a:chExt cx="8037830" cy="4535805"/>
          </a:xfrm>
        </p:grpSpPr>
        <p:sp>
          <p:nvSpPr>
            <p:cNvPr id="5" name="object 5"/>
            <p:cNvSpPr/>
            <p:nvPr/>
          </p:nvSpPr>
          <p:spPr>
            <a:xfrm>
              <a:off x="611187" y="1628775"/>
              <a:ext cx="3333750" cy="1933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400" y="1700148"/>
              <a:ext cx="2781300" cy="1889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5875" y="3141662"/>
              <a:ext cx="3827526" cy="3022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2022" y="561847"/>
            <a:ext cx="42564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2484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Органы </a:t>
            </a:r>
            <a:r>
              <a:rPr spc="-25" dirty="0"/>
              <a:t>живота:  УЗИ </a:t>
            </a:r>
            <a:r>
              <a:rPr dirty="0"/>
              <a:t>– РКТ </a:t>
            </a:r>
            <a:r>
              <a:rPr spc="-30" dirty="0"/>
              <a:t>(МРТ) </a:t>
            </a:r>
            <a:r>
              <a:rPr dirty="0"/>
              <a:t>–</a:t>
            </a:r>
            <a:r>
              <a:rPr spc="-75" dirty="0"/>
              <a:t> </a:t>
            </a:r>
            <a:r>
              <a:rPr spc="-5" dirty="0"/>
              <a:t>РН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750" y="1700148"/>
            <a:ext cx="8018780" cy="4351655"/>
            <a:chOff x="539750" y="1700148"/>
            <a:chExt cx="8018780" cy="4351655"/>
          </a:xfrm>
        </p:grpSpPr>
        <p:sp>
          <p:nvSpPr>
            <p:cNvPr id="4" name="object 4"/>
            <p:cNvSpPr/>
            <p:nvPr/>
          </p:nvSpPr>
          <p:spPr>
            <a:xfrm>
              <a:off x="539750" y="1773300"/>
              <a:ext cx="3527425" cy="2646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7675" y="3676650"/>
              <a:ext cx="3097276" cy="2374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1500" y="1700148"/>
              <a:ext cx="2857500" cy="22193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7826" y="4221162"/>
              <a:ext cx="2330450" cy="13779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9161" y="561847"/>
            <a:ext cx="43021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0085" marR="5080" indent="-66802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Эндокринная</a:t>
            </a:r>
            <a:r>
              <a:rPr spc="-95" dirty="0"/>
              <a:t> </a:t>
            </a:r>
            <a:r>
              <a:rPr spc="-5" dirty="0"/>
              <a:t>система:  </a:t>
            </a:r>
            <a:r>
              <a:rPr spc="-25" dirty="0"/>
              <a:t>УЗИ </a:t>
            </a:r>
            <a:r>
              <a:rPr spc="-5" dirty="0"/>
              <a:t>(РКТ) </a:t>
            </a:r>
            <a:r>
              <a:rPr dirty="0"/>
              <a:t>–</a:t>
            </a:r>
            <a:r>
              <a:rPr spc="-40" dirty="0"/>
              <a:t> </a:t>
            </a:r>
            <a:r>
              <a:rPr spc="-5" dirty="0"/>
              <a:t>РН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1187" y="1628775"/>
            <a:ext cx="8009255" cy="4600575"/>
            <a:chOff x="611187" y="1628775"/>
            <a:chExt cx="8009255" cy="4600575"/>
          </a:xfrm>
        </p:grpSpPr>
        <p:sp>
          <p:nvSpPr>
            <p:cNvPr id="4" name="object 4"/>
            <p:cNvSpPr/>
            <p:nvPr/>
          </p:nvSpPr>
          <p:spPr>
            <a:xfrm>
              <a:off x="611187" y="1628775"/>
              <a:ext cx="3657600" cy="274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987" y="4005326"/>
              <a:ext cx="2989199" cy="2204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4300" y="1628775"/>
              <a:ext cx="4695825" cy="4600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270" y="561847"/>
            <a:ext cx="48596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0419" marR="5080" indent="-80772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Репродуктивная</a:t>
            </a:r>
            <a:r>
              <a:rPr spc="-135" dirty="0"/>
              <a:t> </a:t>
            </a:r>
            <a:r>
              <a:rPr spc="-5" dirty="0"/>
              <a:t>система:  </a:t>
            </a:r>
            <a:r>
              <a:rPr spc="-25" dirty="0"/>
              <a:t>УЗИ </a:t>
            </a:r>
            <a:r>
              <a:rPr dirty="0"/>
              <a:t>– </a:t>
            </a:r>
            <a:r>
              <a:rPr spc="-50" dirty="0"/>
              <a:t>МРТ</a:t>
            </a:r>
            <a:r>
              <a:rPr spc="-40" dirty="0"/>
              <a:t> </a:t>
            </a:r>
            <a:r>
              <a:rPr dirty="0"/>
              <a:t>(РКТ)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5650" y="1628775"/>
            <a:ext cx="7682230" cy="4643755"/>
            <a:chOff x="755650" y="1628775"/>
            <a:chExt cx="7682230" cy="4643755"/>
          </a:xfrm>
        </p:grpSpPr>
        <p:sp>
          <p:nvSpPr>
            <p:cNvPr id="4" name="object 4"/>
            <p:cNvSpPr/>
            <p:nvPr/>
          </p:nvSpPr>
          <p:spPr>
            <a:xfrm>
              <a:off x="5580126" y="1628775"/>
              <a:ext cx="2857500" cy="3028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19475" y="4365561"/>
              <a:ext cx="2860675" cy="1906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650" y="1635125"/>
              <a:ext cx="4381500" cy="2879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0585" y="561847"/>
            <a:ext cx="58972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3755" marR="5080" indent="-82169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Сердечно-сосудистая</a:t>
            </a:r>
            <a:r>
              <a:rPr spc="-120" dirty="0"/>
              <a:t> </a:t>
            </a:r>
            <a:r>
              <a:rPr spc="-5" dirty="0"/>
              <a:t>система:  </a:t>
            </a:r>
            <a:r>
              <a:rPr spc="-25" dirty="0"/>
              <a:t>УЗИ </a:t>
            </a:r>
            <a:r>
              <a:rPr dirty="0"/>
              <a:t>– </a:t>
            </a:r>
            <a:r>
              <a:rPr spc="-50" dirty="0"/>
              <a:t>МРТ </a:t>
            </a:r>
            <a:r>
              <a:rPr spc="-5" dirty="0"/>
              <a:t>(РКТ)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РН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5650" y="1557274"/>
            <a:ext cx="7717155" cy="4852035"/>
            <a:chOff x="755650" y="1557274"/>
            <a:chExt cx="7717155" cy="4852035"/>
          </a:xfrm>
        </p:grpSpPr>
        <p:sp>
          <p:nvSpPr>
            <p:cNvPr id="4" name="object 4"/>
            <p:cNvSpPr/>
            <p:nvPr/>
          </p:nvSpPr>
          <p:spPr>
            <a:xfrm>
              <a:off x="755650" y="1557274"/>
              <a:ext cx="3384550" cy="2536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0112" y="3933825"/>
              <a:ext cx="2447925" cy="2447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9401" y="1557401"/>
              <a:ext cx="3613150" cy="2871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275" y="3716337"/>
              <a:ext cx="1963801" cy="2638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00851" y="3716337"/>
              <a:ext cx="2168525" cy="269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561847"/>
            <a:ext cx="54089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6030" marR="5080" indent="-124396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Желудочно-кишечный </a:t>
            </a:r>
            <a:r>
              <a:rPr dirty="0"/>
              <a:t>тракт:  Ro – РКТ</a:t>
            </a:r>
            <a:r>
              <a:rPr spc="-65" dirty="0"/>
              <a:t> </a:t>
            </a:r>
            <a:r>
              <a:rPr spc="-15" dirty="0"/>
              <a:t>(УЗИ)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750" y="1628775"/>
            <a:ext cx="8114030" cy="4716780"/>
            <a:chOff x="539750" y="1628775"/>
            <a:chExt cx="8114030" cy="4716780"/>
          </a:xfrm>
        </p:grpSpPr>
        <p:sp>
          <p:nvSpPr>
            <p:cNvPr id="4" name="object 4"/>
            <p:cNvSpPr/>
            <p:nvPr/>
          </p:nvSpPr>
          <p:spPr>
            <a:xfrm>
              <a:off x="539750" y="1628775"/>
              <a:ext cx="4175125" cy="3100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0126" y="1628775"/>
              <a:ext cx="2733675" cy="2057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4726" y="3428936"/>
              <a:ext cx="4368800" cy="29163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998" y="3526612"/>
            <a:ext cx="7981315" cy="289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 algn="just">
              <a:lnSpc>
                <a:spcPct val="100000"/>
              </a:lnSpc>
              <a:spcBef>
                <a:spcPts val="100"/>
              </a:spcBef>
              <a:buClr>
                <a:srgbClr val="FF8203"/>
              </a:buClr>
              <a:buSzPct val="75000"/>
              <a:buFont typeface="Wingdings"/>
              <a:buChar char=""/>
              <a:tabLst>
                <a:tab pos="35115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Наиболее часто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мы имеем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дело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рентгеновыми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лучами,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используемыми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диагностике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(рентгенография,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компьютерная  томография),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гамма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лучами,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используемыми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ядерной</a:t>
            </a:r>
            <a:r>
              <a:rPr sz="18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медицине.</a:t>
            </a:r>
            <a:endParaRPr sz="1800">
              <a:latin typeface="Arial"/>
              <a:cs typeface="Arial"/>
            </a:endParaRPr>
          </a:p>
          <a:p>
            <a:pPr marL="350520" marR="6350" indent="-338455" algn="just">
              <a:lnSpc>
                <a:spcPct val="100000"/>
              </a:lnSpc>
              <a:spcBef>
                <a:spcPts val="505"/>
              </a:spcBef>
              <a:buClr>
                <a:srgbClr val="FF8203"/>
              </a:buClr>
              <a:buSzPct val="75000"/>
              <a:buFont typeface="Wingdings"/>
              <a:buChar char=""/>
              <a:tabLst>
                <a:tab pos="351155" algn="l"/>
              </a:tabLst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Третий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тип,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используемый относительно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недавно,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радиочастотное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излучение,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также электромагнитное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излучение (магнитно-резонансная  томография).</a:t>
            </a:r>
            <a:endParaRPr sz="1800">
              <a:latin typeface="Arial"/>
              <a:cs typeface="Arial"/>
            </a:endParaRPr>
          </a:p>
          <a:p>
            <a:pPr marL="350520" marR="5080" indent="-338455" algn="just">
              <a:lnSpc>
                <a:spcPct val="100000"/>
              </a:lnSpc>
              <a:spcBef>
                <a:spcPts val="495"/>
              </a:spcBef>
              <a:buClr>
                <a:srgbClr val="FF8203"/>
              </a:buClr>
              <a:buSzPct val="75000"/>
              <a:buFont typeface="Wingdings"/>
              <a:buChar char=""/>
              <a:tabLst>
                <a:tab pos="351155" algn="l"/>
              </a:tabLst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Четвертый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тип,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наиболее часто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используемый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амбулаторной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практике, –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ультразвук.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Это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механическая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волна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(не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электромагнитная),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проникающая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через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ткани, или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отражающаяся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от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них.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1594" y="1950944"/>
            <a:ext cx="8170545" cy="1437005"/>
            <a:chOff x="501594" y="1950944"/>
            <a:chExt cx="8170545" cy="1437005"/>
          </a:xfrm>
        </p:grpSpPr>
        <p:sp>
          <p:nvSpPr>
            <p:cNvPr id="4" name="object 4"/>
            <p:cNvSpPr/>
            <p:nvPr/>
          </p:nvSpPr>
          <p:spPr>
            <a:xfrm>
              <a:off x="527304" y="1976627"/>
              <a:ext cx="8144256" cy="1411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013" y="1990597"/>
              <a:ext cx="8061198" cy="13304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0674" y="1970023"/>
              <a:ext cx="8102600" cy="1370330"/>
            </a:xfrm>
            <a:custGeom>
              <a:avLst/>
              <a:gdLst/>
              <a:ahLst/>
              <a:cxnLst/>
              <a:rect l="l" t="t" r="r" b="b"/>
              <a:pathLst>
                <a:path w="8102600" h="1370329">
                  <a:moveTo>
                    <a:pt x="0" y="1370076"/>
                  </a:moveTo>
                  <a:lnTo>
                    <a:pt x="8102600" y="1370076"/>
                  </a:lnTo>
                  <a:lnTo>
                    <a:pt x="8102600" y="0"/>
                  </a:lnTo>
                  <a:lnTo>
                    <a:pt x="0" y="0"/>
                  </a:lnTo>
                  <a:lnTo>
                    <a:pt x="0" y="1370076"/>
                  </a:lnTo>
                  <a:close/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2563" y="466724"/>
            <a:ext cx="6917690" cy="12642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5200"/>
              </a:lnSpc>
              <a:spcBef>
                <a:spcPts val="254"/>
              </a:spcBef>
            </a:pPr>
            <a:r>
              <a:rPr sz="2800" spc="-10" dirty="0">
                <a:latin typeface="Calibri"/>
                <a:cs typeface="Calibri"/>
              </a:rPr>
              <a:t>Медицинские </a:t>
            </a:r>
            <a:r>
              <a:rPr sz="2800" spc="-5" dirty="0">
                <a:latin typeface="Calibri"/>
                <a:cs typeface="Calibri"/>
              </a:rPr>
              <a:t>диагностические </a:t>
            </a:r>
            <a:r>
              <a:rPr sz="2800" spc="-10" dirty="0">
                <a:latin typeface="Calibri"/>
                <a:cs typeface="Calibri"/>
              </a:rPr>
              <a:t>изображения  </a:t>
            </a:r>
            <a:r>
              <a:rPr sz="2800" spc="-5" dirty="0">
                <a:latin typeface="Calibri"/>
                <a:cs typeface="Calibri"/>
              </a:rPr>
              <a:t>внутренних </a:t>
            </a:r>
            <a:r>
              <a:rPr sz="2800" spc="-10" dirty="0">
                <a:latin typeface="Calibri"/>
                <a:cs typeface="Calibri"/>
              </a:rPr>
              <a:t>структур </a:t>
            </a:r>
            <a:r>
              <a:rPr sz="2800" spc="-25" dirty="0">
                <a:latin typeface="Calibri"/>
                <a:cs typeface="Calibri"/>
              </a:rPr>
              <a:t>тела </a:t>
            </a:r>
            <a:r>
              <a:rPr sz="2800" spc="-20" dirty="0">
                <a:latin typeface="Calibri"/>
                <a:cs typeface="Calibri"/>
              </a:rPr>
              <a:t>человека получают  </a:t>
            </a:r>
            <a:r>
              <a:rPr sz="2800" spc="-5" dirty="0">
                <a:latin typeface="Calibri"/>
                <a:cs typeface="Calibri"/>
              </a:rPr>
              <a:t>с помощью </a:t>
            </a:r>
            <a:r>
              <a:rPr sz="2800" spc="-15" dirty="0">
                <a:latin typeface="Calibri"/>
                <a:cs typeface="Calibri"/>
              </a:rPr>
              <a:t>следующих </a:t>
            </a:r>
            <a:r>
              <a:rPr sz="2800" spc="-10" dirty="0">
                <a:latin typeface="Calibri"/>
                <a:cs typeface="Calibri"/>
              </a:rPr>
              <a:t>видов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облучения: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845" y="742950"/>
            <a:ext cx="4022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Лучевая</a:t>
            </a:r>
            <a:r>
              <a:rPr spc="-95" dirty="0"/>
              <a:t> </a:t>
            </a:r>
            <a:r>
              <a:rPr dirty="0"/>
              <a:t>диагностика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8522" y="1896821"/>
            <a:ext cx="7318375" cy="3120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2860" indent="-256540">
              <a:lnSpc>
                <a:spcPct val="100000"/>
              </a:lnSpc>
              <a:spcBef>
                <a:spcPts val="105"/>
              </a:spcBef>
              <a:buSzPct val="55769"/>
              <a:buFont typeface="Wingdings"/>
              <a:buChar char=""/>
              <a:tabLst>
                <a:tab pos="1293495" algn="l"/>
              </a:tabLst>
            </a:pP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лучевой</a:t>
            </a:r>
            <a:r>
              <a:rPr sz="2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диагностики.</a:t>
            </a:r>
            <a:endParaRPr sz="2600">
              <a:latin typeface="Arial"/>
              <a:cs typeface="Arial"/>
            </a:endParaRPr>
          </a:p>
          <a:p>
            <a:pPr marL="772160" marR="553720" indent="-772160">
              <a:lnSpc>
                <a:spcPct val="100000"/>
              </a:lnSpc>
              <a:spcBef>
                <a:spcPts val="145"/>
              </a:spcBef>
              <a:buSzPct val="44230"/>
              <a:buFont typeface="Wingdings"/>
              <a:buChar char=""/>
              <a:tabLst>
                <a:tab pos="772160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Области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применения,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преимущества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недостатки.</a:t>
            </a:r>
            <a:endParaRPr sz="2600">
              <a:latin typeface="Arial"/>
              <a:cs typeface="Arial"/>
            </a:endParaRPr>
          </a:p>
          <a:p>
            <a:pPr marL="220345" marR="5080" indent="-220345">
              <a:lnSpc>
                <a:spcPct val="100000"/>
              </a:lnSpc>
              <a:buSzPct val="44230"/>
              <a:buFont typeface="Wingdings"/>
              <a:buChar char=""/>
              <a:tabLst>
                <a:tab pos="220345" algn="l"/>
              </a:tabLst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Алгоритмы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лучевой диагностики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заболеваний  органов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человека.</a:t>
            </a:r>
            <a:endParaRPr sz="2600">
              <a:latin typeface="Arial"/>
              <a:cs typeface="Arial"/>
            </a:endParaRPr>
          </a:p>
          <a:p>
            <a:pPr marL="297815" marR="86360" lvl="1" indent="-297815">
              <a:lnSpc>
                <a:spcPts val="4320"/>
              </a:lnSpc>
              <a:spcBef>
                <a:spcPts val="120"/>
              </a:spcBef>
              <a:buClr>
                <a:srgbClr val="FFFFFF"/>
              </a:buClr>
              <a:buSzPct val="31944"/>
              <a:buFont typeface="Wingdings"/>
              <a:buChar char=""/>
              <a:tabLst>
                <a:tab pos="297815" algn="l"/>
              </a:tabLst>
            </a:pPr>
            <a:r>
              <a:rPr sz="3600" spc="-15" dirty="0">
                <a:solidFill>
                  <a:srgbClr val="FFFF00"/>
                </a:solidFill>
                <a:latin typeface="Arial"/>
                <a:cs typeface="Arial"/>
              </a:rPr>
              <a:t>Алгоритмы </a:t>
            </a:r>
            <a:r>
              <a:rPr sz="3600" spc="-10" dirty="0">
                <a:solidFill>
                  <a:srgbClr val="FFFF00"/>
                </a:solidFill>
                <a:latin typeface="Arial"/>
                <a:cs typeface="Arial"/>
              </a:rPr>
              <a:t>лучевой </a:t>
            </a:r>
            <a:r>
              <a:rPr sz="3600" spc="-5" dirty="0">
                <a:solidFill>
                  <a:srgbClr val="FFFF00"/>
                </a:solidFill>
                <a:latin typeface="Arial"/>
                <a:cs typeface="Arial"/>
              </a:rPr>
              <a:t>диагностики  </a:t>
            </a:r>
            <a:r>
              <a:rPr sz="3600" spc="-20" dirty="0">
                <a:solidFill>
                  <a:srgbClr val="FFFF00"/>
                </a:solidFill>
                <a:latin typeface="Arial"/>
                <a:cs typeface="Arial"/>
              </a:rPr>
              <a:t>неотложных </a:t>
            </a:r>
            <a:r>
              <a:rPr sz="3600" spc="-5" dirty="0">
                <a:solidFill>
                  <a:srgbClr val="FFFF00"/>
                </a:solidFill>
                <a:latin typeface="Arial"/>
                <a:cs typeface="Arial"/>
              </a:rPr>
              <a:t>состояний.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4590" marR="5080" indent="-238125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Черепно-мозговая </a:t>
            </a:r>
            <a:r>
              <a:rPr dirty="0"/>
              <a:t>и спинальная</a:t>
            </a:r>
            <a:r>
              <a:rPr spc="-95" dirty="0"/>
              <a:t> </a:t>
            </a:r>
            <a:r>
              <a:rPr spc="-10" dirty="0"/>
              <a:t>травма:  </a:t>
            </a:r>
            <a:r>
              <a:rPr dirty="0"/>
              <a:t>Ro – РКТ</a:t>
            </a:r>
            <a:r>
              <a:rPr spc="-60" dirty="0"/>
              <a:t> </a:t>
            </a:r>
            <a:r>
              <a:rPr spc="-30" dirty="0"/>
              <a:t>(МРТ)</a:t>
            </a:r>
          </a:p>
        </p:txBody>
      </p:sp>
      <p:sp>
        <p:nvSpPr>
          <p:cNvPr id="3" name="object 3"/>
          <p:cNvSpPr/>
          <p:nvPr/>
        </p:nvSpPr>
        <p:spPr>
          <a:xfrm>
            <a:off x="971550" y="1557400"/>
            <a:ext cx="1955800" cy="237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4005262"/>
            <a:ext cx="2571750" cy="166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03575" y="1700276"/>
            <a:ext cx="5475605" cy="4608830"/>
            <a:chOff x="3203575" y="1700276"/>
            <a:chExt cx="5475605" cy="4608830"/>
          </a:xfrm>
        </p:grpSpPr>
        <p:sp>
          <p:nvSpPr>
            <p:cNvPr id="6" name="object 6"/>
            <p:cNvSpPr/>
            <p:nvPr/>
          </p:nvSpPr>
          <p:spPr>
            <a:xfrm>
              <a:off x="4427600" y="1700276"/>
              <a:ext cx="4251325" cy="2833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3575" y="2997200"/>
              <a:ext cx="3311525" cy="3311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6075" marR="5080" indent="-27609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Нарушение </a:t>
            </a:r>
            <a:r>
              <a:rPr spc="-30" dirty="0"/>
              <a:t>мозгового </a:t>
            </a:r>
            <a:r>
              <a:rPr spc="-10" dirty="0"/>
              <a:t>кровообращения:  </a:t>
            </a:r>
            <a:r>
              <a:rPr dirty="0"/>
              <a:t>РКТ –</a:t>
            </a:r>
            <a:r>
              <a:rPr spc="-45" dirty="0"/>
              <a:t> </a:t>
            </a:r>
            <a:r>
              <a:rPr spc="-50" dirty="0"/>
              <a:t>МРТ</a:t>
            </a:r>
          </a:p>
        </p:txBody>
      </p:sp>
      <p:sp>
        <p:nvSpPr>
          <p:cNvPr id="3" name="object 3"/>
          <p:cNvSpPr/>
          <p:nvPr/>
        </p:nvSpPr>
        <p:spPr>
          <a:xfrm>
            <a:off x="827087" y="1844675"/>
            <a:ext cx="2651125" cy="321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8700" y="1844675"/>
            <a:ext cx="5070475" cy="319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4590" marR="5080" indent="-234759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Травма </a:t>
            </a:r>
            <a:r>
              <a:rPr spc="-25" dirty="0"/>
              <a:t>опорно-двигательного </a:t>
            </a:r>
            <a:r>
              <a:rPr spc="-20" dirty="0"/>
              <a:t>аппарата:  </a:t>
            </a:r>
            <a:r>
              <a:rPr dirty="0"/>
              <a:t>Ro – РКТ</a:t>
            </a:r>
            <a:r>
              <a:rPr spc="-60" dirty="0"/>
              <a:t> </a:t>
            </a:r>
            <a:r>
              <a:rPr spc="-30" dirty="0"/>
              <a:t>(МРТ)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750" y="1628775"/>
            <a:ext cx="7931150" cy="4743450"/>
            <a:chOff x="539750" y="1628775"/>
            <a:chExt cx="7931150" cy="4743450"/>
          </a:xfrm>
        </p:grpSpPr>
        <p:sp>
          <p:nvSpPr>
            <p:cNvPr id="4" name="object 4"/>
            <p:cNvSpPr/>
            <p:nvPr/>
          </p:nvSpPr>
          <p:spPr>
            <a:xfrm>
              <a:off x="539750" y="1628775"/>
              <a:ext cx="5060950" cy="2771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1500" y="1628775"/>
              <a:ext cx="2819400" cy="4238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4300" y="4437126"/>
              <a:ext cx="2313051" cy="1935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0112" y="4508500"/>
              <a:ext cx="2808224" cy="1774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508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Травмы </a:t>
            </a:r>
            <a:r>
              <a:rPr dirty="0"/>
              <a:t>и </a:t>
            </a:r>
            <a:r>
              <a:rPr spc="-15" dirty="0"/>
              <a:t>заболевания </a:t>
            </a:r>
            <a:r>
              <a:rPr spc="-20" dirty="0"/>
              <a:t>органов </a:t>
            </a:r>
            <a:r>
              <a:rPr spc="-25" dirty="0"/>
              <a:t>грудной  </a:t>
            </a:r>
            <a:r>
              <a:rPr spc="-15" dirty="0"/>
              <a:t>клетки:</a:t>
            </a:r>
          </a:p>
          <a:p>
            <a:pPr marL="36830" algn="ctr">
              <a:lnSpc>
                <a:spcPct val="100000"/>
              </a:lnSpc>
            </a:pPr>
            <a:r>
              <a:rPr dirty="0"/>
              <a:t>Ro –</a:t>
            </a:r>
            <a:r>
              <a:rPr spc="-50" dirty="0"/>
              <a:t> </a:t>
            </a:r>
            <a:r>
              <a:rPr dirty="0"/>
              <a:t>РКТ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8312" y="2492375"/>
            <a:ext cx="8183880" cy="3049905"/>
            <a:chOff x="468312" y="2492375"/>
            <a:chExt cx="8183880" cy="3049905"/>
          </a:xfrm>
        </p:grpSpPr>
        <p:sp>
          <p:nvSpPr>
            <p:cNvPr id="4" name="object 4"/>
            <p:cNvSpPr/>
            <p:nvPr/>
          </p:nvSpPr>
          <p:spPr>
            <a:xfrm>
              <a:off x="468312" y="2492375"/>
              <a:ext cx="8183562" cy="3009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84501" y="5084826"/>
              <a:ext cx="1485900" cy="457200"/>
            </a:xfrm>
            <a:custGeom>
              <a:avLst/>
              <a:gdLst/>
              <a:ahLst/>
              <a:cxnLst/>
              <a:rect l="l" t="t" r="r" b="b"/>
              <a:pathLst>
                <a:path w="1485900" h="457200">
                  <a:moveTo>
                    <a:pt x="14859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485900" y="45720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" marR="508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Травмы </a:t>
            </a:r>
            <a:r>
              <a:rPr dirty="0"/>
              <a:t>и </a:t>
            </a:r>
            <a:r>
              <a:rPr spc="-15" dirty="0"/>
              <a:t>заболевания </a:t>
            </a:r>
            <a:r>
              <a:rPr spc="-20" dirty="0"/>
              <a:t>органов </a:t>
            </a:r>
            <a:r>
              <a:rPr spc="-25" dirty="0"/>
              <a:t>живота </a:t>
            </a:r>
            <a:r>
              <a:rPr dirty="0"/>
              <a:t>и  </a:t>
            </a:r>
            <a:r>
              <a:rPr spc="-10" dirty="0"/>
              <a:t>малого</a:t>
            </a:r>
            <a:r>
              <a:rPr spc="-50" dirty="0"/>
              <a:t> </a:t>
            </a:r>
            <a:r>
              <a:rPr spc="-20" dirty="0"/>
              <a:t>таза:</a:t>
            </a:r>
          </a:p>
          <a:p>
            <a:pPr marL="35560" algn="ctr">
              <a:lnSpc>
                <a:spcPct val="100000"/>
              </a:lnSpc>
            </a:pPr>
            <a:r>
              <a:rPr dirty="0"/>
              <a:t>Ro – </a:t>
            </a:r>
            <a:r>
              <a:rPr spc="-25" dirty="0"/>
              <a:t>УЗИ </a:t>
            </a:r>
            <a:r>
              <a:rPr dirty="0"/>
              <a:t>– РКТ</a:t>
            </a:r>
            <a:r>
              <a:rPr spc="-60" dirty="0"/>
              <a:t> </a:t>
            </a:r>
            <a:r>
              <a:rPr spc="-30" dirty="0"/>
              <a:t>(МРТ)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750" y="2205101"/>
            <a:ext cx="8041005" cy="4078604"/>
            <a:chOff x="539750" y="2205101"/>
            <a:chExt cx="8041005" cy="4078604"/>
          </a:xfrm>
        </p:grpSpPr>
        <p:sp>
          <p:nvSpPr>
            <p:cNvPr id="4" name="object 4"/>
            <p:cNvSpPr/>
            <p:nvPr/>
          </p:nvSpPr>
          <p:spPr>
            <a:xfrm>
              <a:off x="539750" y="2205101"/>
              <a:ext cx="2692400" cy="3455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3575" y="2205101"/>
              <a:ext cx="2930525" cy="2500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0126" y="4149725"/>
              <a:ext cx="2992374" cy="213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4951" y="2205101"/>
              <a:ext cx="2495550" cy="23224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087" y="5373687"/>
              <a:ext cx="504825" cy="287655"/>
            </a:xfrm>
            <a:custGeom>
              <a:avLst/>
              <a:gdLst/>
              <a:ahLst/>
              <a:cxnLst/>
              <a:rect l="l" t="t" r="r" b="b"/>
              <a:pathLst>
                <a:path w="504825" h="287654">
                  <a:moveTo>
                    <a:pt x="504825" y="0"/>
                  </a:moveTo>
                  <a:lnTo>
                    <a:pt x="0" y="0"/>
                  </a:lnTo>
                  <a:lnTo>
                    <a:pt x="0" y="287337"/>
                  </a:lnTo>
                  <a:lnTo>
                    <a:pt x="504825" y="287337"/>
                  </a:lnTo>
                  <a:lnTo>
                    <a:pt x="50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087" y="5373687"/>
              <a:ext cx="504825" cy="287655"/>
            </a:xfrm>
            <a:custGeom>
              <a:avLst/>
              <a:gdLst/>
              <a:ahLst/>
              <a:cxnLst/>
              <a:rect l="l" t="t" r="r" b="b"/>
              <a:pathLst>
                <a:path w="504825" h="287654">
                  <a:moveTo>
                    <a:pt x="0" y="287337"/>
                  </a:moveTo>
                  <a:lnTo>
                    <a:pt x="504825" y="287337"/>
                  </a:lnTo>
                  <a:lnTo>
                    <a:pt x="504825" y="0"/>
                  </a:lnTo>
                  <a:lnTo>
                    <a:pt x="0" y="0"/>
                  </a:lnTo>
                  <a:lnTo>
                    <a:pt x="0" y="2873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810" y="561847"/>
            <a:ext cx="38411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875" marR="5080" indent="-152781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Сочетанная </a:t>
            </a:r>
            <a:r>
              <a:rPr spc="-10" dirty="0"/>
              <a:t>травма:  </a:t>
            </a:r>
            <a:r>
              <a:rPr dirty="0"/>
              <a:t>РКТ</a:t>
            </a:r>
          </a:p>
        </p:txBody>
      </p:sp>
      <p:sp>
        <p:nvSpPr>
          <p:cNvPr id="3" name="object 3"/>
          <p:cNvSpPr/>
          <p:nvPr/>
        </p:nvSpPr>
        <p:spPr>
          <a:xfrm>
            <a:off x="6697726" y="2205101"/>
            <a:ext cx="1927225" cy="309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1628775"/>
            <a:ext cx="2097151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39750" y="1628648"/>
            <a:ext cx="6048375" cy="4674235"/>
            <a:chOff x="539750" y="1628648"/>
            <a:chExt cx="6048375" cy="4674235"/>
          </a:xfrm>
        </p:grpSpPr>
        <p:sp>
          <p:nvSpPr>
            <p:cNvPr id="6" name="object 6"/>
            <p:cNvSpPr/>
            <p:nvPr/>
          </p:nvSpPr>
          <p:spPr>
            <a:xfrm>
              <a:off x="539750" y="4367212"/>
              <a:ext cx="2519426" cy="1889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0401" y="1628648"/>
              <a:ext cx="3887724" cy="29163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9475" y="4365625"/>
              <a:ext cx="3092450" cy="1936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599" y="1149858"/>
            <a:ext cx="788289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Лучевая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диагностика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обладает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широким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спектром современных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методов,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позволяющим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врачам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своевременно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точно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устанавливать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диагнозы.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031875" marR="1019175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методы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лучевой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диагностики –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взаимно дополняющие.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262255" marR="249554"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Лучевая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диагностика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неотъемлемая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часть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современной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медицины.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2567" y="716102"/>
            <a:ext cx="41167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Благодарю </a:t>
            </a:r>
            <a:r>
              <a:rPr sz="2800" spc="-5" dirty="0"/>
              <a:t>за</a:t>
            </a:r>
            <a:r>
              <a:rPr sz="2800" spc="10" dirty="0"/>
              <a:t> </a:t>
            </a:r>
            <a:r>
              <a:rPr sz="2800" spc="-10" dirty="0"/>
              <a:t>внимание.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497" y="704164"/>
            <a:ext cx="5760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Рентгеновское </a:t>
            </a:r>
            <a:r>
              <a:rPr sz="2800" spc="-10" dirty="0"/>
              <a:t>исследование</a:t>
            </a:r>
            <a:r>
              <a:rPr sz="2800" spc="20" dirty="0"/>
              <a:t> </a:t>
            </a:r>
            <a:r>
              <a:rPr sz="2800" spc="-5" dirty="0"/>
              <a:t>(Ro).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025" y="4468114"/>
            <a:ext cx="8045450" cy="17672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9250" marR="1482090" indent="-337185">
              <a:lnSpc>
                <a:spcPts val="2160"/>
              </a:lnSpc>
              <a:spcBef>
                <a:spcPts val="375"/>
              </a:spcBef>
              <a:buClr>
                <a:srgbClr val="FF8203"/>
              </a:buClr>
              <a:buSzPct val="75000"/>
              <a:buChar char="•"/>
              <a:tabLst>
                <a:tab pos="349250" algn="l"/>
                <a:tab pos="349885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Рентгеновы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лучи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поглощаются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тканями,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но не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(в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зависимости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плотности).</a:t>
            </a:r>
            <a:endParaRPr sz="2000">
              <a:latin typeface="Arial"/>
              <a:cs typeface="Arial"/>
            </a:endParaRPr>
          </a:p>
          <a:p>
            <a:pPr marL="349250" indent="-337185">
              <a:lnSpc>
                <a:spcPts val="2280"/>
              </a:lnSpc>
              <a:spcBef>
                <a:spcPts val="229"/>
              </a:spcBef>
              <a:buClr>
                <a:srgbClr val="FF8203"/>
              </a:buClr>
              <a:buSzPct val="75000"/>
              <a:buChar char="•"/>
              <a:tabLst>
                <a:tab pos="349250" algn="l"/>
                <a:tab pos="3498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Проникнувшие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через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тело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пациента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лучи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попадают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endParaRPr sz="2000">
              <a:latin typeface="Arial"/>
              <a:cs typeface="Arial"/>
            </a:endParaRPr>
          </a:p>
          <a:p>
            <a:pPr marL="349250" marR="5080">
              <a:lnSpc>
                <a:spcPts val="2160"/>
              </a:lnSpc>
              <a:spcBef>
                <a:spcPts val="15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чувствительную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ним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пленку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детекторы.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После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фото-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или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компьютерного преобразования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получают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изображения структур 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тела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человека.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1341374"/>
            <a:ext cx="8280400" cy="275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9281" y="496011"/>
            <a:ext cx="70205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3710" marR="5080" indent="-3001645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Рентгеновская </a:t>
            </a:r>
            <a:r>
              <a:rPr sz="2800" spc="-10" dirty="0"/>
              <a:t>компьютерная томография  </a:t>
            </a:r>
            <a:r>
              <a:rPr sz="2800" spc="-5" dirty="0"/>
              <a:t>(РКТ).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025" y="5182870"/>
            <a:ext cx="80251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  <a:buClr>
                <a:srgbClr val="FF8203"/>
              </a:buClr>
              <a:buSzPct val="75000"/>
              <a:buFont typeface="Wingdings"/>
              <a:buChar char=""/>
              <a:tabLst>
                <a:tab pos="350520" algn="l"/>
                <a:tab pos="35115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Компьютерное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моделирование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аксиальных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срезов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(изображений),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основанное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принципе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томографии.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2275" y="1412875"/>
            <a:ext cx="6192901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031" y="632205"/>
            <a:ext cx="7104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Магнитно-резонансная </a:t>
            </a:r>
            <a:r>
              <a:rPr sz="2800" spc="-10" dirty="0"/>
              <a:t>томография</a:t>
            </a:r>
            <a:r>
              <a:rPr sz="2800" spc="-15" dirty="0"/>
              <a:t> </a:t>
            </a:r>
            <a:r>
              <a:rPr sz="2800" spc="-25" dirty="0"/>
              <a:t>(МРТ).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21733" y="1292732"/>
            <a:ext cx="2435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105"/>
              </a:spcBef>
              <a:buClr>
                <a:srgbClr val="FF8203"/>
              </a:buClr>
              <a:buSzPct val="75000"/>
              <a:buFont typeface="Wingdings"/>
              <a:buChar char=""/>
              <a:tabLst>
                <a:tab pos="350520" algn="l"/>
                <a:tab pos="35115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Несимметричные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0060" y="1292732"/>
            <a:ext cx="32524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46400">
              <a:lnSpc>
                <a:spcPct val="100000"/>
              </a:lnSpc>
              <a:spcBef>
                <a:spcPts val="105"/>
              </a:spcBef>
              <a:tabLst>
                <a:tab pos="1640205" algn="l"/>
                <a:tab pos="2489200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ма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ю	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0060" y="1902332"/>
            <a:ext cx="3253104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2491105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подвергаются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воздействию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различный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магнитных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полей.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После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отключения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й	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омы</a:t>
            </a:r>
            <a:endParaRPr sz="20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возвращаются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исходное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положение,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сами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испуская  электромагнитное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излучение.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242185" algn="l"/>
              </a:tabLst>
            </a:pP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ад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ча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е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0060" y="4646117"/>
            <a:ext cx="325310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8290" algn="l"/>
                <a:tab pos="309753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си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	и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уч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	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компьютер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6966" y="4951221"/>
            <a:ext cx="1344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форм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0060" y="5256022"/>
            <a:ext cx="1659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изображение.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212" y="1268412"/>
            <a:ext cx="3927475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805" y="632205"/>
            <a:ext cx="6164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Ультразвуковое </a:t>
            </a:r>
            <a:r>
              <a:rPr sz="2800" spc="-15" dirty="0"/>
              <a:t>исследование</a:t>
            </a:r>
            <a:r>
              <a:rPr sz="2800" spc="75" dirty="0"/>
              <a:t> </a:t>
            </a:r>
            <a:r>
              <a:rPr sz="2800" spc="-15" dirty="0"/>
              <a:t>(УЗИ).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7626" y="4390771"/>
            <a:ext cx="2466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100"/>
              </a:spcBef>
              <a:buClr>
                <a:srgbClr val="FF8203"/>
              </a:buClr>
              <a:buSzPct val="75000"/>
              <a:buChar char="•"/>
              <a:tabLst>
                <a:tab pos="350520" algn="l"/>
                <a:tab pos="351155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Высокочастотные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0" y="4390771"/>
            <a:ext cx="5232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325880" algn="l"/>
                <a:tab pos="2299335" algn="l"/>
                <a:tab pos="3797935" algn="l"/>
                <a:tab pos="4171315" algn="l"/>
                <a:tab pos="50641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е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ы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прони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	в	т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	и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954" y="4695571"/>
            <a:ext cx="64770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91310" algn="l"/>
                <a:tab pos="2013585" algn="l"/>
                <a:tab pos="2592705" algn="l"/>
                <a:tab pos="3042285" algn="l"/>
                <a:tab pos="4239260" algn="l"/>
                <a:tab pos="4544060" algn="l"/>
                <a:tab pos="6217285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тража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ся	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х	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spc="-2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	в	з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си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	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от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тканей.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26" y="5369153"/>
            <a:ext cx="79108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  <a:buClr>
                <a:srgbClr val="FF8203"/>
              </a:buClr>
              <a:buSzPct val="75000"/>
              <a:buChar char="•"/>
              <a:tabLst>
                <a:tab pos="350520" algn="l"/>
                <a:tab pos="35115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Отраженный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звук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(эхо) воспринимается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датчиком компьютера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преобразуется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изображение.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7950" y="1196975"/>
            <a:ext cx="6507226" cy="298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Экран (4:3)</PresentationFormat>
  <Paragraphs>225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Office Theme</vt:lpstr>
      <vt:lpstr>Методы лучевой диагностики</vt:lpstr>
      <vt:lpstr>Презентация PowerPoint</vt:lpstr>
      <vt:lpstr>Лучевая диагностика</vt:lpstr>
      <vt:lpstr>Лучевая диагностика</vt:lpstr>
      <vt:lpstr>Медицинские диагностические изображения  внутренних структур тела человека получают  с помощью следующих видов облучения:</vt:lpstr>
      <vt:lpstr>Рентгеновское исследование (Ro).</vt:lpstr>
      <vt:lpstr>Рентгеновская компьютерная томография  (РКТ).</vt:lpstr>
      <vt:lpstr>Магнитно-резонансная томография (МРТ).</vt:lpstr>
      <vt:lpstr>Ультразвуковое исследование (УЗИ).</vt:lpstr>
      <vt:lpstr>Радионуклидная диагностика, ядерная  медицина (РН).</vt:lpstr>
      <vt:lpstr>Лучевая диагностика</vt:lpstr>
      <vt:lpstr>Рентгенография органов грудной клетки</vt:lpstr>
      <vt:lpstr>Перелом лучевой кости. Две проекции  необходимы.</vt:lpstr>
      <vt:lpstr>Рентгенография</vt:lpstr>
      <vt:lpstr>Рентгенография</vt:lpstr>
      <vt:lpstr>Компьютерная томография головы</vt:lpstr>
      <vt:lpstr>Компьютерная томография грудной клетки</vt:lpstr>
      <vt:lpstr>Опорно-двигательная система.</vt:lpstr>
      <vt:lpstr>Компьютерная томография живота</vt:lpstr>
      <vt:lpstr>Компьютерная  томография</vt:lpstr>
      <vt:lpstr>Компьютерная  томография</vt:lpstr>
      <vt:lpstr>Магнитно-резонансная томография головы и  позвоночника</vt:lpstr>
      <vt:lpstr>Магнитно-резонансная томография опорно-  двигательной системы</vt:lpstr>
      <vt:lpstr>Магнитно-резонансная томография таза</vt:lpstr>
      <vt:lpstr>Магнитно-  резонансная  томография</vt:lpstr>
      <vt:lpstr>Магнитно-  резонансная  томография</vt:lpstr>
      <vt:lpstr>Презентация PowerPoint</vt:lpstr>
      <vt:lpstr>Ультразвуковая диагностика заболеваний  печени</vt:lpstr>
      <vt:lpstr>Ультразвуковая диагностика заболеваний  простаты и яичек</vt:lpstr>
      <vt:lpstr>Ультразвуковая диагностика заболеваний и  повреждений мягких тканей</vt:lpstr>
      <vt:lpstr>Ультразвуковая диагностика заболеваний  сердца и сосудов</vt:lpstr>
      <vt:lpstr>Ультразвуковое  исследование</vt:lpstr>
      <vt:lpstr>Ультразвуковое  исследование</vt:lpstr>
      <vt:lpstr>Радионуклидная диагностика. Статические изображения.</vt:lpstr>
      <vt:lpstr>Радионуклидная диагностика.  Динамические изображения.</vt:lpstr>
      <vt:lpstr>Радионуклидная диагностика. Статические изображения, отражающие  функциональные особенности.</vt:lpstr>
      <vt:lpstr>Радионуклидная  диагностика</vt:lpstr>
      <vt:lpstr>Радионуклидная  диагностика</vt:lpstr>
      <vt:lpstr>Презентация PowerPoint</vt:lpstr>
      <vt:lpstr>Принципы построения алгоритмов  лучевой диагностики</vt:lpstr>
      <vt:lpstr>Нервная система:  МРТ (РКТ)</vt:lpstr>
      <vt:lpstr>Опорно-двигательная система:  Ro – РКТ – МРТ</vt:lpstr>
      <vt:lpstr>Метастазы (костная система):  Ro – РН – РКТ (МРТ)</vt:lpstr>
      <vt:lpstr>Органы грудной клетки:  Ro – РКТ – (УЗИ, МРТ)</vt:lpstr>
      <vt:lpstr>Органы живота:  УЗИ – РКТ (МРТ) – РН</vt:lpstr>
      <vt:lpstr>Эндокринная система:  УЗИ (РКТ) – РН</vt:lpstr>
      <vt:lpstr>Репродуктивная система:  УЗИ – МРТ (РКТ)</vt:lpstr>
      <vt:lpstr>Сердечно-сосудистая система:  УЗИ – МРТ (РКТ) – РН</vt:lpstr>
      <vt:lpstr>Желудочно-кишечный тракт:  Ro – РКТ (УЗИ)</vt:lpstr>
      <vt:lpstr>Лучевая диагностика</vt:lpstr>
      <vt:lpstr>Черепно-мозговая и спинальная травма:  Ro – РКТ (МРТ)</vt:lpstr>
      <vt:lpstr>Нарушение мозгового кровообращения:  РКТ – МРТ</vt:lpstr>
      <vt:lpstr>Травма опорно-двигательного аппарата:  Ro – РКТ (МРТ)</vt:lpstr>
      <vt:lpstr>Травмы и заболевания органов грудной  клетки: Ro – РКТ</vt:lpstr>
      <vt:lpstr>Травмы и заболевания органов живота и  малого таза: Ro – УЗИ – РКТ (МРТ)</vt:lpstr>
      <vt:lpstr>Сочетанная травма:  РКТ</vt:lpstr>
      <vt:lpstr>Презентация PowerPoint</vt:lpstr>
      <vt:lpstr>Благодарю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Проф. А.Л.Юдин</dc:title>
  <dc:creator>Тупая травма живота</dc:creator>
  <cp:lastModifiedBy>Екатерина Быкова</cp:lastModifiedBy>
  <cp:revision>1</cp:revision>
  <dcterms:created xsi:type="dcterms:W3CDTF">2020-11-12T05:45:55Z</dcterms:created>
  <dcterms:modified xsi:type="dcterms:W3CDTF">2020-11-15T14:40:45Z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2020-11-12T00:00:00Z</vt:filetime>
  </property>
</Properties>
</file>