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6" r:id="rId4"/>
    <p:sldId id="25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9" r:id="rId15"/>
    <p:sldId id="280" r:id="rId16"/>
    <p:sldId id="281" r:id="rId17"/>
    <p:sldId id="282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14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5554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762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8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4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9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7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0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44748BB-D614-41D9-BAD7-AA7544D29021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66EA75-D64E-4C89-876C-B38FBCD61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Неврозы: распространенность, причина, виды, основные принципы терапии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14" y="1830937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1872" y="5050564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Давыдов Л.С.</a:t>
            </a:r>
          </a:p>
          <a:p>
            <a:r>
              <a:rPr lang="ru-RU" dirty="0" err="1" smtClean="0"/>
              <a:t>Ликин</a:t>
            </a:r>
            <a:r>
              <a:rPr lang="ru-RU" dirty="0" smtClean="0"/>
              <a:t> И.Р.</a:t>
            </a:r>
          </a:p>
          <a:p>
            <a:r>
              <a:rPr lang="ru-RU" dirty="0" smtClean="0"/>
              <a:t>Мельников Р.В.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0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неврозов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0"/>
            <a:ext cx="5684212" cy="435133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Неврастения 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Истерический </a:t>
            </a:r>
            <a:r>
              <a:rPr lang="ru-RU" sz="2400" dirty="0"/>
              <a:t>невроз (истерия)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Невроз навязчивых состояний (психастения</a:t>
            </a:r>
            <a:r>
              <a:rPr lang="ru-RU" sz="2400" dirty="0" smtClean="0"/>
              <a:t>)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err="1"/>
              <a:t>Фобический</a:t>
            </a:r>
            <a:r>
              <a:rPr lang="ru-RU" sz="2400" dirty="0"/>
              <a:t> </a:t>
            </a:r>
            <a:r>
              <a:rPr lang="ru-RU" sz="2400" dirty="0" smtClean="0"/>
              <a:t>невроз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Ипохондрический </a:t>
            </a:r>
            <a:r>
              <a:rPr lang="ru-RU" sz="2400" dirty="0" smtClean="0"/>
              <a:t>невроз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Депрессивный </a:t>
            </a:r>
            <a:r>
              <a:rPr lang="ru-RU" sz="2400" dirty="0" smtClean="0"/>
              <a:t>невроз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64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114" y="-162274"/>
            <a:ext cx="9692640" cy="1325562"/>
          </a:xfrm>
        </p:spPr>
        <p:txBody>
          <a:bodyPr/>
          <a:lstStyle/>
          <a:p>
            <a:r>
              <a:rPr lang="ru-RU" dirty="0" smtClean="0"/>
              <a:t>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911" y="1836962"/>
            <a:ext cx="6707669" cy="4351337"/>
          </a:xfrm>
        </p:spPr>
        <p:txBody>
          <a:bodyPr>
            <a:noAutofit/>
          </a:bodyPr>
          <a:lstStyle/>
          <a:p>
            <a:r>
              <a:rPr lang="ru-RU" sz="1600" dirty="0" smtClean="0"/>
              <a:t>Эмоциональное </a:t>
            </a:r>
            <a:r>
              <a:rPr lang="ru-RU" sz="1600" dirty="0"/>
              <a:t>неблагополучие (зачастую без видимых причин).</a:t>
            </a:r>
          </a:p>
          <a:p>
            <a:r>
              <a:rPr lang="ru-RU" sz="1600" dirty="0"/>
              <a:t>Нерешительность.</a:t>
            </a:r>
          </a:p>
          <a:p>
            <a:r>
              <a:rPr lang="ru-RU" sz="1600" dirty="0"/>
              <a:t>Проблемы в общении.</a:t>
            </a:r>
          </a:p>
          <a:p>
            <a:r>
              <a:rPr lang="ru-RU" sz="1600" dirty="0"/>
              <a:t>Неадекватная самооценка: занижение или завышение.</a:t>
            </a:r>
          </a:p>
          <a:p>
            <a:r>
              <a:rPr lang="ru-RU" sz="1600" dirty="0"/>
              <a:t>Частое переживание чувства тревоги, </a:t>
            </a:r>
            <a:r>
              <a:rPr lang="ru-RU" sz="1600" dirty="0" smtClean="0"/>
              <a:t>страха</a:t>
            </a:r>
            <a:endParaRPr lang="ru-RU" sz="1600" dirty="0"/>
          </a:p>
          <a:p>
            <a:r>
              <a:rPr lang="ru-RU" sz="1600" dirty="0"/>
              <a:t>Неопределенность или противоречивость системы </a:t>
            </a:r>
            <a:r>
              <a:rPr lang="ru-RU" sz="1600" dirty="0" smtClean="0"/>
              <a:t>ценностей</a:t>
            </a:r>
          </a:p>
          <a:p>
            <a:r>
              <a:rPr lang="ru-RU" sz="1600" dirty="0" smtClean="0"/>
              <a:t>Нестабильность </a:t>
            </a:r>
            <a:r>
              <a:rPr lang="ru-RU" sz="1600" dirty="0"/>
              <a:t>настроения, его частая и резкая изменчивость.</a:t>
            </a:r>
          </a:p>
          <a:p>
            <a:r>
              <a:rPr lang="ru-RU" sz="1600" dirty="0"/>
              <a:t>Раздражительность </a:t>
            </a:r>
          </a:p>
          <a:p>
            <a:r>
              <a:rPr lang="ru-RU" sz="1600" dirty="0"/>
              <a:t>Высокая чувствительность к стрессам </a:t>
            </a: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47457" y="1218867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Психические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5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Головные, сердечные боли, боли в области живота.</a:t>
            </a:r>
          </a:p>
          <a:p>
            <a:r>
              <a:rPr lang="ru-RU" dirty="0"/>
              <a:t>Часто проявляющееся чувство усталости, повышенная утомляемость, общее снижение работоспособности (см. подробнее: неврастения).</a:t>
            </a:r>
          </a:p>
          <a:p>
            <a:r>
              <a:rPr lang="ru-RU" dirty="0"/>
              <a:t>Панические атаки, головокружения и потемнения в глазах от перепадов давления.</a:t>
            </a:r>
          </a:p>
          <a:p>
            <a:r>
              <a:rPr lang="ru-RU" dirty="0"/>
              <a:t>Нарушения вестибулярного аппарата: сложность держать равновесие, головокружения.</a:t>
            </a:r>
          </a:p>
          <a:p>
            <a:r>
              <a:rPr lang="ru-RU" dirty="0"/>
              <a:t>Нарушение аппетита (переедание; недоедание; чувство голода, но быстрая насыщаемость при приёме пищи).</a:t>
            </a:r>
          </a:p>
          <a:p>
            <a:r>
              <a:rPr lang="ru-RU" dirty="0"/>
              <a:t>Нарушения сна (бессонница): плохое засыпание, раннее пробуждение, пробуждения ночью, отсутствие чувства отдыха после сна, кошмарные сновидения.</a:t>
            </a:r>
          </a:p>
          <a:p>
            <a:r>
              <a:rPr lang="ru-RU" dirty="0"/>
              <a:t>Психологическое переживание физической боли (</a:t>
            </a:r>
            <a:r>
              <a:rPr lang="ru-RU" dirty="0" err="1"/>
              <a:t>психалгия</a:t>
            </a:r>
            <a:r>
              <a:rPr lang="ru-RU" dirty="0"/>
              <a:t>), излишняя забота о своём здоровье вплоть до ипохондрии.</a:t>
            </a:r>
          </a:p>
          <a:p>
            <a:r>
              <a:rPr lang="ru-RU" dirty="0"/>
              <a:t>Вегетативные нарушения: потливость, сердцебиение, колебания артериального давления, нарушение работы желудка, кашель, частые позывы к мочеиспусканию, жидкий стул.</a:t>
            </a:r>
          </a:p>
          <a:p>
            <a:r>
              <a:rPr lang="ru-RU" dirty="0"/>
              <a:t>Иногда — снижение либидо и потенции.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1872" y="1222587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Физические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57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9492"/>
            <a:ext cx="9692640" cy="1325562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" y="2852171"/>
            <a:ext cx="11009757" cy="4261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613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750" y="0"/>
            <a:ext cx="9692640" cy="1325562"/>
          </a:xfrm>
        </p:spPr>
        <p:txBody>
          <a:bodyPr/>
          <a:lstStyle/>
          <a:p>
            <a:r>
              <a:rPr lang="ru-RU" dirty="0" smtClean="0"/>
              <a:t>Виды лечения неврозов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лечении неврозов используют психотерапию и медикаментозное лечение с помощью антидепрессантов и </a:t>
            </a:r>
            <a:r>
              <a:rPr lang="ru-RU" sz="2400" dirty="0" smtClean="0"/>
              <a:t>транквилизаторов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данный момент существует множество направлений и методов психотерапевтической </a:t>
            </a:r>
            <a:r>
              <a:rPr lang="ru-RU" sz="2400" dirty="0" smtClean="0"/>
              <a:t>помощи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Они </a:t>
            </a:r>
            <a:r>
              <a:rPr lang="ru-RU" sz="2400" dirty="0"/>
              <a:t>делятся на патогенетические (воздействующие на причины невроза и процесс его удержания в личности) и симптоматические или вспомогательные, </a:t>
            </a:r>
          </a:p>
        </p:txBody>
      </p:sp>
    </p:spTree>
    <p:extLst>
      <p:ext uri="{BB962C8B-B14F-4D97-AF65-F5344CB8AC3E}">
        <p14:creationId xmlns:p14="http://schemas.microsoft.com/office/powerpoint/2010/main" val="384933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751" y="0"/>
            <a:ext cx="9692640" cy="1325562"/>
          </a:xfrm>
        </p:spPr>
        <p:txBody>
          <a:bodyPr/>
          <a:lstStyle/>
          <a:p>
            <a:r>
              <a:rPr lang="ru-RU" dirty="0" smtClean="0"/>
              <a:t>Лечение ОКР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341" y="1828800"/>
            <a:ext cx="8723891" cy="44818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обсессивно-</a:t>
            </a:r>
            <a:r>
              <a:rPr lang="ru-RU" sz="2400" dirty="0" err="1" smtClean="0"/>
              <a:t>компульсивном</a:t>
            </a:r>
            <a:r>
              <a:rPr lang="ru-RU" sz="2400" dirty="0" smtClean="0"/>
              <a:t> </a:t>
            </a:r>
            <a:r>
              <a:rPr lang="ru-RU" sz="2400" dirty="0"/>
              <a:t>расстройстве </a:t>
            </a:r>
            <a:r>
              <a:rPr lang="ru-RU" sz="2400" dirty="0" smtClean="0"/>
              <a:t>рекомендуется </a:t>
            </a:r>
            <a:r>
              <a:rPr lang="ru-RU" sz="2400" dirty="0"/>
              <a:t>применение когнитивно-поведенческой терапии (КПТ)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Применение антидепрессантов </a:t>
            </a:r>
            <a:r>
              <a:rPr lang="ru-RU" sz="2400" dirty="0"/>
              <a:t>группы СИОЗС или </a:t>
            </a:r>
            <a:r>
              <a:rPr lang="ru-RU" sz="2400" dirty="0" err="1"/>
              <a:t>кломипрамина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Кроме </a:t>
            </a:r>
            <a:r>
              <a:rPr lang="ru-RU" sz="2400" dirty="0"/>
              <a:t>когнитивно-поведенческой терапии, используется психодинамическая терапия или психоанализ, </a:t>
            </a:r>
          </a:p>
        </p:txBody>
      </p:sp>
    </p:spTree>
    <p:extLst>
      <p:ext uri="{BB962C8B-B14F-4D97-AF65-F5344CB8AC3E}">
        <p14:creationId xmlns:p14="http://schemas.microsoft.com/office/powerpoint/2010/main" val="244276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0313" y="107547"/>
            <a:ext cx="9691687" cy="1325563"/>
          </a:xfrm>
        </p:spPr>
        <p:txBody>
          <a:bodyPr/>
          <a:lstStyle/>
          <a:p>
            <a:r>
              <a:rPr lang="ru-RU" dirty="0" smtClean="0"/>
              <a:t>Лечение в КПТ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1818739"/>
            <a:ext cx="7137042" cy="425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6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2288" y="94668"/>
            <a:ext cx="9691687" cy="1325563"/>
          </a:xfrm>
        </p:spPr>
        <p:txBody>
          <a:bodyPr/>
          <a:lstStyle/>
          <a:p>
            <a:r>
              <a:rPr lang="ru-RU" dirty="0" smtClean="0"/>
              <a:t>Лечение в психоанализе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8" y="1880316"/>
            <a:ext cx="6478071" cy="431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6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149" y="147646"/>
            <a:ext cx="9692640" cy="1325562"/>
          </a:xfrm>
        </p:spPr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1" y="1691322"/>
            <a:ext cx="10007717" cy="500385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4994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-512248"/>
            <a:ext cx="9692640" cy="1325562"/>
          </a:xfrm>
        </p:spPr>
        <p:txBody>
          <a:bodyPr/>
          <a:lstStyle/>
          <a:p>
            <a:pPr algn="ctr"/>
            <a:r>
              <a:rPr lang="ru-RU" dirty="0" smtClean="0"/>
              <a:t>Распространенность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9" y="1856153"/>
            <a:ext cx="4668730" cy="3707521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734095" y="1506829"/>
            <a:ext cx="5125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Невроз — одно из самых распространенных заболеваний в развитых </a:t>
            </a:r>
            <a:r>
              <a:rPr lang="ru-RU" dirty="0" smtClean="0"/>
              <a:t>странах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2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251" y="1098958"/>
            <a:ext cx="3788299" cy="5104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Оборотная сторона промышленного и экономического развития — ускорение ритма жизни, социальное отчуждение и нестабильная занятость.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36" y="1098958"/>
            <a:ext cx="6856320" cy="45868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32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266" y="308443"/>
            <a:ext cx="9465166" cy="5528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ЧТО ТАКОЕ НЕВРОЗ И КАК ОН ВЫГЛЯДИТ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37" y="1828801"/>
            <a:ext cx="6408025" cy="426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69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и механика развития невроза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50" y="1821476"/>
            <a:ext cx="6239283" cy="467946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772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5" y="2189409"/>
            <a:ext cx="6667111" cy="3523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Теория И.П. Павлова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66" y="811370"/>
            <a:ext cx="4154299" cy="54606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5054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653"/>
            <a:ext cx="9144329" cy="4351337"/>
          </a:xfrm>
        </p:spPr>
        <p:txBody>
          <a:bodyPr>
            <a:normAutofit/>
          </a:bodyPr>
          <a:lstStyle/>
          <a:p>
            <a:r>
              <a:rPr lang="ru-RU" sz="4000" dirty="0"/>
              <a:t>Психоаналитические </a:t>
            </a:r>
            <a:r>
              <a:rPr lang="ru-RU" sz="4000" dirty="0" smtClean="0"/>
              <a:t>теории</a:t>
            </a:r>
          </a:p>
          <a:p>
            <a:pPr marL="0" indent="0">
              <a:buNone/>
            </a:pPr>
            <a:endParaRPr lang="ru-RU" sz="4000" dirty="0" smtClean="0"/>
          </a:p>
          <a:p>
            <a:r>
              <a:rPr lang="ru-RU" sz="4000" dirty="0" smtClean="0"/>
              <a:t>Теория Зигмунда Фрейда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84" y="873993"/>
            <a:ext cx="3830424" cy="52095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8000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3183" y="1318542"/>
            <a:ext cx="9693275" cy="1325562"/>
          </a:xfrm>
        </p:spPr>
        <p:txBody>
          <a:bodyPr/>
          <a:lstStyle/>
          <a:p>
            <a:r>
              <a:rPr lang="ru-RU" dirty="0" smtClean="0"/>
              <a:t>Теория Карен </a:t>
            </a:r>
            <a:r>
              <a:rPr lang="ru-RU" dirty="0" err="1" smtClean="0"/>
              <a:t>Хорни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26" y="563789"/>
            <a:ext cx="4331323" cy="56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69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932" y="1023457"/>
            <a:ext cx="7651078" cy="346775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 целом в настоящее время в качестве факторов, предрасполагающих к развитию невроза, выделяют как </a:t>
            </a:r>
            <a:r>
              <a:rPr lang="ru-RU" dirty="0" smtClean="0"/>
              <a:t>психологические, </a:t>
            </a:r>
            <a:r>
              <a:rPr lang="ru-RU" dirty="0"/>
              <a:t>так и биологические </a:t>
            </a:r>
            <a:r>
              <a:rPr lang="ru-RU" dirty="0" smtClean="0"/>
              <a:t>факторы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062"/>
            <a:ext cx="4941071" cy="29839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22" y="4554495"/>
            <a:ext cx="4272759" cy="25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2561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144</TotalTime>
  <Words>387</Words>
  <Application>Microsoft Office PowerPoint</Application>
  <PresentationFormat>Произвольный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View</vt:lpstr>
      <vt:lpstr>Неврозы: распространенность, причина, виды, основные принципы терапии</vt:lpstr>
      <vt:lpstr>Распространенность </vt:lpstr>
      <vt:lpstr>Презентация PowerPoint</vt:lpstr>
      <vt:lpstr>Презентация PowerPoint</vt:lpstr>
      <vt:lpstr>Причины и механика развития невроза</vt:lpstr>
      <vt:lpstr>Презентация PowerPoint</vt:lpstr>
      <vt:lpstr>Презентация PowerPoint</vt:lpstr>
      <vt:lpstr>Теория Карен Хорни </vt:lpstr>
      <vt:lpstr>В целом в настоящее время в качестве факторов, предрасполагающих к развитию невроза, выделяют как психологические, так и биологические факторы</vt:lpstr>
      <vt:lpstr>Виды неврозов</vt:lpstr>
      <vt:lpstr>Симптомы</vt:lpstr>
      <vt:lpstr>Презентация PowerPoint</vt:lpstr>
      <vt:lpstr>Лечение</vt:lpstr>
      <vt:lpstr>Виды лечения неврозов</vt:lpstr>
      <vt:lpstr>Лечение ОКР</vt:lpstr>
      <vt:lpstr>Лечение в КПТ</vt:lpstr>
      <vt:lpstr>Лечение в психоанализе</vt:lpstr>
      <vt:lpstr>Профилактика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Неврозы: распространенность, причина, виды, основные принципы терапии</dc:title>
  <dc:creator>Лев Давыдов</dc:creator>
  <cp:lastModifiedBy>User</cp:lastModifiedBy>
  <cp:revision>17</cp:revision>
  <dcterms:created xsi:type="dcterms:W3CDTF">2020-05-12T11:21:24Z</dcterms:created>
  <dcterms:modified xsi:type="dcterms:W3CDTF">2020-05-20T03:23:06Z</dcterms:modified>
</cp:coreProperties>
</file>