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3" r:id="rId4"/>
    <p:sldId id="258" r:id="rId5"/>
    <p:sldId id="305" r:id="rId6"/>
    <p:sldId id="269" r:id="rId7"/>
    <p:sldId id="295" r:id="rId8"/>
    <p:sldId id="300" r:id="rId9"/>
    <p:sldId id="301" r:id="rId10"/>
    <p:sldId id="302" r:id="rId11"/>
    <p:sldId id="273" r:id="rId12"/>
    <p:sldId id="303" r:id="rId13"/>
    <p:sldId id="304" r:id="rId14"/>
    <p:sldId id="268" r:id="rId15"/>
    <p:sldId id="294" r:id="rId16"/>
    <p:sldId id="306" r:id="rId17"/>
    <p:sldId id="307" r:id="rId18"/>
    <p:sldId id="296" r:id="rId19"/>
    <p:sldId id="308" r:id="rId20"/>
    <p:sldId id="264" r:id="rId21"/>
    <p:sldId id="297" r:id="rId22"/>
    <p:sldId id="270" r:id="rId23"/>
    <p:sldId id="275" r:id="rId24"/>
    <p:sldId id="271" r:id="rId25"/>
    <p:sldId id="312" r:id="rId26"/>
    <p:sldId id="274" r:id="rId27"/>
    <p:sldId id="279" r:id="rId28"/>
    <p:sldId id="278" r:id="rId29"/>
    <p:sldId id="299" r:id="rId30"/>
    <p:sldId id="313" r:id="rId31"/>
    <p:sldId id="314" r:id="rId32"/>
    <p:sldId id="263" r:id="rId33"/>
    <p:sldId id="309" r:id="rId34"/>
    <p:sldId id="259" r:id="rId35"/>
    <p:sldId id="315" r:id="rId36"/>
    <p:sldId id="26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F522-B19F-44DF-B7E3-B942FC7C5C5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63FE-D11E-415D-947B-005B4BFB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455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215238" cy="37814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аспекты межличностных отношений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(8)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курса, обучающихся по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специальности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33.05.01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Лечебное дело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психол. наук, доцент Артюхова Т.Ю.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характеру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143404" cy="14001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/>
              <a:t>Формальные, официальные</a:t>
            </a:r>
            <a:r>
              <a:rPr lang="ru-RU" sz="9800" dirty="0" smtClean="0"/>
              <a:t>  </a:t>
            </a:r>
          </a:p>
          <a:p>
            <a:pPr marL="0" indent="0" algn="ctr">
              <a:buNone/>
            </a:pPr>
            <a:r>
              <a:rPr lang="ru-RU" sz="9600" dirty="0" smtClean="0"/>
              <a:t>(должностная основа, правовые отношения)</a:t>
            </a:r>
            <a:r>
              <a:rPr lang="ru-RU" sz="4500" dirty="0" smtClean="0"/>
              <a:t>  </a:t>
            </a:r>
            <a:r>
              <a:rPr lang="ru-RU" dirty="0" smtClean="0"/>
              <a:t>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4876" y="1571612"/>
            <a:ext cx="4257676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Неформальные, неофициальные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9600" dirty="0" smtClean="0">
                <a:solidFill>
                  <a:schemeClr val="tx1"/>
                </a:solidFill>
              </a:rPr>
              <a:t>(личные отношения)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Алексей\Desktop\96e2c3945401322e3bd887e36fdf9fd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571999" cy="2270657"/>
          </a:xfrm>
          <a:prstGeom prst="rect">
            <a:avLst/>
          </a:prstGeom>
          <a:noFill/>
        </p:spPr>
      </p:pic>
      <p:pic>
        <p:nvPicPr>
          <p:cNvPr id="4099" name="Picture 3" descr="C:\Users\Алексей\Desktop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857652" cy="255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94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Формальные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Неформальные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 на работу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главного врача с подчиненными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между должностными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лицами в рабочее время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деловой  встречи по телефону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Вечеринка, пикник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Разговор по телефону двух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друзей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Поездка с друзьями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совместной </a:t>
            </a:r>
            <a:r>
              <a:rPr lang="ru-RU" dirty="0" smtClean="0"/>
              <a:t>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58176" cy="551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0"/>
                <a:gridCol w="4686276"/>
              </a:tblGrid>
              <a:tr h="553489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/>
                        <a:t>Деловые 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/>
                        <a:t>Личные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965">
                <a:tc rowSpan="5">
                  <a:txBody>
                    <a:bodyPr/>
                    <a:lstStyle/>
                    <a:p>
                      <a:endParaRPr lang="ru-RU" sz="2400" b="0" i="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Служебные или производственные обязанности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Знакомство 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(все, кого знаешь)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91">
                <a:tc vMerge="1"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Приятельство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(стремление к контакту)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Товарищество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(деловые связи, общая цель)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91">
                <a:tc vMerge="1"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Дружба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(общие интересы, опора, доверие)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91">
                <a:tc vMerge="1"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Любовь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(особые отношения, высокая мораль, ответственность)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8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Логика, разум, расчет</a:t>
                      </a:r>
                      <a:r>
                        <a:rPr lang="ru-RU" sz="2400" b="1" dirty="0" smtClean="0"/>
                        <a:t/>
                      </a:r>
                      <a:br>
                        <a:rPr lang="ru-RU" sz="2400" b="1" dirty="0" smtClean="0"/>
                      </a:b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Эмоции, приязнь, привлекательность, восприятие без учета объективной информации об индивидууме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 содержанию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26146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Рациональные</a:t>
            </a:r>
          </a:p>
          <a:p>
            <a:pPr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dirty="0" smtClean="0"/>
              <a:t>Знания людей друг о друге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14942" y="1571613"/>
            <a:ext cx="3286116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Эмоциональные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Индивидуальное восприятие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4500570"/>
            <a:ext cx="7858180" cy="1643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МЛО в группе – сложная система связей личности в группе с каждым ее участником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Алексей\Desktop\s-an-gr-smiley-0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3429000"/>
            <a:ext cx="4288890" cy="1666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Картинки к МЛО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6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2. Социальные </a:t>
            </a:r>
            <a:r>
              <a:rPr lang="ru-RU" dirty="0" smtClean="0"/>
              <a:t>статусы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33289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i="1" dirty="0" smtClean="0"/>
              <a:t>положение человека в обществе, занимаемое им в соответствии с возрастом, полом, происхождением, профессией, семейным положением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8229600" cy="22145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i="1" dirty="0" smtClean="0"/>
              <a:t>Политические, религиозные, демографические, кровнородственные, экономические, профессиональные статусы человека определяют интенсивность, продолжительность, направленность и содержание социальных отношений людей.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3071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Статусный набор </a:t>
            </a:r>
            <a:r>
              <a:rPr lang="ru-RU" dirty="0" smtClean="0"/>
              <a:t>(Р. Мертон)- совокупность </a:t>
            </a:r>
            <a:r>
              <a:rPr lang="ru-RU" dirty="0" smtClean="0"/>
              <a:t>всех статусов, занимаемых одним </a:t>
            </a:r>
            <a:r>
              <a:rPr lang="ru-RU" dirty="0" smtClean="0"/>
              <a:t>человеком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b="1" dirty="0" smtClean="0"/>
              <a:t>Главный статус </a:t>
            </a:r>
            <a:r>
              <a:rPr lang="ru-RU" dirty="0" smtClean="0"/>
              <a:t>определяет стиль и образ жизни, круг знакомых, манеру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00298" y="428604"/>
            <a:ext cx="421484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Социальный статус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2071678"/>
            <a:ext cx="4357718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Предписанный</a:t>
            </a:r>
            <a:r>
              <a:rPr lang="ru-RU" sz="2800" i="1" dirty="0" smtClean="0"/>
              <a:t> </a:t>
            </a:r>
            <a:r>
              <a:rPr lang="ru-RU" i="1" dirty="0" smtClean="0"/>
              <a:t>(</a:t>
            </a:r>
            <a:r>
              <a:rPr lang="ru-RU" dirty="0" smtClean="0"/>
              <a:t>национальность</a:t>
            </a:r>
            <a:r>
              <a:rPr lang="ru-RU" dirty="0" smtClean="0"/>
              <a:t>, место </a:t>
            </a:r>
            <a:r>
              <a:rPr lang="ru-RU" dirty="0" smtClean="0"/>
              <a:t>рождения, </a:t>
            </a:r>
            <a:r>
              <a:rPr lang="ru-RU" dirty="0" smtClean="0"/>
              <a:t>социальное происхождение и </a:t>
            </a:r>
            <a:r>
              <a:rPr lang="ru-RU" dirty="0" smtClean="0"/>
              <a:t>т.п.)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14876" y="2000240"/>
            <a:ext cx="4214842" cy="20717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Приобретенный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/>
              <a:t>профессия, образование и др</a:t>
            </a:r>
            <a:r>
              <a:rPr lang="ru-RU" dirty="0" smtClean="0"/>
              <a:t>.)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643174" y="1714488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57884" y="1643050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Алексей\Desktop\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14818"/>
            <a:ext cx="3429024" cy="1714512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357686" cy="183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/>
              <a:t>Социальный статус </a:t>
            </a:r>
            <a:r>
              <a:rPr lang="ru-RU" sz="3200" dirty="0" smtClean="0"/>
              <a:t>личности </a:t>
            </a:r>
            <a:r>
              <a:rPr lang="ru-RU" sz="3200" dirty="0" smtClean="0"/>
              <a:t>оказывает влияние на её поведение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 smtClean="0"/>
              <a:t>Социальная роль</a:t>
            </a:r>
            <a:r>
              <a:rPr lang="ru-RU" i="1" dirty="0" smtClean="0"/>
              <a:t> </a:t>
            </a:r>
            <a:r>
              <a:rPr lang="ru-RU" i="1" dirty="0" smtClean="0"/>
              <a:t>личности </a:t>
            </a:r>
            <a:r>
              <a:rPr lang="ru-RU" dirty="0" smtClean="0"/>
              <a:t>— </a:t>
            </a:r>
            <a:r>
              <a:rPr lang="ru-RU" dirty="0" smtClean="0"/>
              <a:t>модель поведения, ориентированная на данный </a:t>
            </a:r>
            <a:r>
              <a:rPr lang="ru-RU" dirty="0" smtClean="0"/>
              <a:t>статус;  </a:t>
            </a:r>
          </a:p>
          <a:p>
            <a:pPr marL="0" indent="0">
              <a:buNone/>
            </a:pPr>
            <a:r>
              <a:rPr lang="ru-RU" dirty="0" smtClean="0"/>
              <a:t>шаблонный </a:t>
            </a:r>
            <a:r>
              <a:rPr lang="ru-RU" dirty="0" smtClean="0"/>
              <a:t>вид поведения, направленный на выполнение прав и обязанностей, предписанных конкретному статусу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b="1" i="1" dirty="0" smtClean="0"/>
              <a:t>Личный статус</a:t>
            </a:r>
            <a:r>
              <a:rPr lang="ru-RU" sz="2700" dirty="0" smtClean="0"/>
              <a:t> </a:t>
            </a:r>
            <a:r>
              <a:rPr lang="ru-RU" sz="2400" dirty="0" smtClean="0"/>
              <a:t> — </a:t>
            </a:r>
            <a:r>
              <a:rPr lang="ru-RU" sz="2700" dirty="0" smtClean="0"/>
              <a:t>положение </a:t>
            </a:r>
            <a:r>
              <a:rPr lang="ru-RU" sz="2700" dirty="0" smtClean="0"/>
              <a:t>индивида в социальной группе, </a:t>
            </a:r>
            <a:r>
              <a:rPr lang="ru-RU" sz="2700" dirty="0" smtClean="0"/>
              <a:t>зависящее </a:t>
            </a:r>
            <a:r>
              <a:rPr lang="ru-RU" sz="2700" dirty="0" smtClean="0"/>
              <a:t>от </a:t>
            </a:r>
            <a:r>
              <a:rPr lang="ru-RU" sz="2700" dirty="0" smtClean="0"/>
              <a:t>оценки </a:t>
            </a:r>
            <a:r>
              <a:rPr lang="ru-RU" sz="2700" dirty="0" smtClean="0"/>
              <a:t>и </a:t>
            </a:r>
            <a:r>
              <a:rPr lang="ru-RU" sz="2700" dirty="0" smtClean="0"/>
              <a:t>восприятия членами группы </a:t>
            </a:r>
            <a:r>
              <a:rPr lang="ru-RU" sz="2700" dirty="0" smtClean="0"/>
              <a:t>в соответствии с его личными качествами.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Статус</a:t>
            </a:r>
            <a:r>
              <a:rPr lang="ru-RU" dirty="0" smtClean="0"/>
              <a:t> </a:t>
            </a:r>
            <a:r>
              <a:rPr lang="ru-RU" dirty="0" smtClean="0"/>
              <a:t>подчеркивает </a:t>
            </a:r>
            <a:r>
              <a:rPr lang="ru-RU" b="1" dirty="0" smtClean="0"/>
              <a:t>сходство</a:t>
            </a:r>
            <a:r>
              <a:rPr lang="ru-RU" dirty="0" smtClean="0"/>
              <a:t> людей, а </a:t>
            </a:r>
            <a:r>
              <a:rPr lang="ru-RU" b="1" i="1" dirty="0" smtClean="0"/>
              <a:t>роль</a:t>
            </a:r>
            <a:r>
              <a:rPr lang="ru-RU" dirty="0" smtClean="0"/>
              <a:t> — их </a:t>
            </a:r>
            <a:r>
              <a:rPr lang="ru-RU" b="1" i="1" dirty="0" smtClean="0"/>
              <a:t>различие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Роль </a:t>
            </a:r>
            <a:r>
              <a:rPr lang="ru-RU" dirty="0" smtClean="0"/>
              <a:t>— индивидуальное поведение в соответствии со своим статусом. Статус у человека в каждой конкретной ситуации один, но вести он может себя по-разному.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4572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i="1" dirty="0" smtClean="0"/>
              <a:t>Лидер, </a:t>
            </a:r>
            <a:r>
              <a:rPr lang="ru-RU" i="1" dirty="0" smtClean="0"/>
              <a:t>аутсайдер, душа </a:t>
            </a:r>
            <a:r>
              <a:rPr lang="ru-RU" i="1" dirty="0" smtClean="0"/>
              <a:t>компании, </a:t>
            </a:r>
            <a:r>
              <a:rPr lang="ru-RU" i="1" dirty="0" smtClean="0"/>
              <a:t>знаток - место в системе межличностных отношений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Понятие </a:t>
            </a:r>
            <a:r>
              <a:rPr lang="ru-RU" dirty="0" smtClean="0"/>
              <a:t>межличностных </a:t>
            </a:r>
            <a:r>
              <a:rPr lang="ru-RU" dirty="0" smtClean="0"/>
              <a:t>отношений.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Социальные </a:t>
            </a:r>
            <a:r>
              <a:rPr lang="ru-RU" dirty="0" smtClean="0"/>
              <a:t>статусы </a:t>
            </a:r>
            <a:r>
              <a:rPr lang="ru-RU" dirty="0" smtClean="0"/>
              <a:t>личности.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Психология </a:t>
            </a:r>
            <a:r>
              <a:rPr lang="ru-RU" dirty="0" smtClean="0"/>
              <a:t>межличностных отношений в малой группе (на примере медицинского учреждения</a:t>
            </a:r>
            <a:r>
              <a:rPr lang="ru-RU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Особенности </a:t>
            </a:r>
            <a:r>
              <a:rPr lang="ru-RU" dirty="0" smtClean="0"/>
              <a:t>межличностных отношений врача и больного</a:t>
            </a:r>
            <a:r>
              <a:rPr lang="ru-RU" dirty="0" smtClean="0"/>
              <a:t>. 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952" y="2857496"/>
            <a:ext cx="3614766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Социометрическая звезда</a:t>
            </a:r>
            <a:br>
              <a:rPr lang="ru-RU" sz="3200" dirty="0" smtClean="0"/>
            </a:br>
            <a:r>
              <a:rPr lang="ru-RU" sz="3200" dirty="0" smtClean="0"/>
              <a:t>Предпочитаемые</a:t>
            </a:r>
            <a:br>
              <a:rPr lang="ru-RU" sz="3200" dirty="0" smtClean="0"/>
            </a:br>
            <a:r>
              <a:rPr lang="ru-RU" sz="3200" dirty="0" smtClean="0"/>
              <a:t>Принятые</a:t>
            </a:r>
            <a:br>
              <a:rPr lang="ru-RU" sz="3200" dirty="0" smtClean="0"/>
            </a:br>
            <a:r>
              <a:rPr lang="ru-RU" sz="3200" dirty="0" smtClean="0"/>
              <a:t>Не принятые</a:t>
            </a:r>
            <a:endParaRPr lang="ru-RU" sz="3200" dirty="0"/>
          </a:p>
        </p:txBody>
      </p:sp>
      <p:pic>
        <p:nvPicPr>
          <p:cNvPr id="11266" name="Picture 2" descr="C:\Users\Алексей\Desktop\Картинки к МЛО\ris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18177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714620"/>
            <a:ext cx="4643438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i="1" dirty="0" smtClean="0"/>
              <a:t>Статус</a:t>
            </a:r>
            <a:r>
              <a:rPr lang="ru-RU" sz="2600" b="1" dirty="0" smtClean="0"/>
              <a:t> индивида</a:t>
            </a:r>
            <a:r>
              <a:rPr lang="ru-RU" sz="2600" dirty="0" smtClean="0"/>
              <a:t> в группе — это реальная социально-психологическая характеристика его положения в системе внутригрупповых отношений, степень действительной авторитетности для остальных участников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439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3. Психология </a:t>
            </a:r>
            <a:r>
              <a:rPr lang="ru-RU" dirty="0" smtClean="0"/>
              <a:t>межличностных отношений в малой группе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ru-RU" sz="2700" dirty="0" smtClean="0"/>
              <a:t>на примере медицинского учреждения)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3857652" cy="4357718"/>
          </a:xfrm>
        </p:spPr>
        <p:txBody>
          <a:bodyPr>
            <a:normAutofit fontScale="92500"/>
          </a:bodyPr>
          <a:lstStyle/>
          <a:p>
            <a:pPr marL="0" indent="93663">
              <a:buNone/>
            </a:pPr>
            <a:r>
              <a:rPr lang="ru-RU" b="1" dirty="0" smtClean="0"/>
              <a:t>Деловое общение </a:t>
            </a:r>
            <a:r>
              <a:rPr lang="ru-RU" dirty="0" smtClean="0"/>
              <a:t>– умение медицинских работников друг с другом, с пациентами, их родственниками общаться с целью получения взаимовыгодных результатов</a:t>
            </a:r>
            <a:endParaRPr lang="ru-RU" dirty="0"/>
          </a:p>
        </p:txBody>
      </p:sp>
      <p:pic>
        <p:nvPicPr>
          <p:cNvPr id="10242" name="Picture 2" descr="C:\Users\Алексей\Desktop\198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095752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Малая группа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928934"/>
            <a:ext cx="8429684" cy="31972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Условные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номинальные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Реальные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Лабораторные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формальные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неформальные)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Нереферентная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управления деятельностью группы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Регулятивная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Оценочная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Санкционирующая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Стабилизирующая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лексей\Desktop\ortoped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3334429" cy="224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Картинки к МЛО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1063"/>
            <a:ext cx="6500858" cy="6796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Многоуровневая структура МЛО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2057400"/>
                <a:gridCol w="1028700"/>
                <a:gridCol w="1028700"/>
                <a:gridCol w="1028700"/>
              </a:tblGrid>
              <a:tr h="582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2217">
                <a:tc gridSpan="7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143512"/>
            <a:ext cx="82296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– основа групповой структуры,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Б </a:t>
            </a:r>
            <a:r>
              <a:rPr lang="ru-RU" dirty="0" smtClean="0"/>
              <a:t>– первая ядерная страта, </a:t>
            </a:r>
            <a:endParaRPr lang="ru-RU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–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вторая страта,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Г</a:t>
            </a:r>
            <a:r>
              <a:rPr lang="ru-RU" dirty="0" smtClean="0"/>
              <a:t> –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поверхностный слой межличностных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лексей\Desktop\krasgm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6976"/>
            <a:ext cx="9144000" cy="3621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85729"/>
            <a:ext cx="5500726" cy="40005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лидерства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— это совокупность средств психологического воздействия, которыми пользуется лидер для оказания влияния на других членов группы,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среди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которых он имеет высокий статус.</a:t>
            </a:r>
          </a:p>
          <a:p>
            <a:endParaRPr lang="ru-RU" dirty="0"/>
          </a:p>
        </p:txBody>
      </p:sp>
      <p:pic>
        <p:nvPicPr>
          <p:cNvPr id="11266" name="Picture 2" descr="C:\Users\Алексей\Desktop\140238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805722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Коллективистские отношения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коллективизм,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лексей\Desktop\Картинки к МЛО\cover_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3000372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Психологически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развитой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 такая малая группа, в которой сложилась дифференцированная система различных деловых и личных взаимоотношений, строящихся на высокой нравственной основе.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4. Особенности </a:t>
            </a:r>
            <a:r>
              <a:rPr lang="ru-RU" dirty="0" smtClean="0"/>
              <a:t>межличностных отношений врача и больного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9006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Успешный доктор: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уметь </a:t>
            </a:r>
            <a:r>
              <a:rPr lang="ru-RU" dirty="0" smtClean="0"/>
              <a:t>читать </a:t>
            </a:r>
            <a:r>
              <a:rPr lang="ru-RU" dirty="0" err="1" smtClean="0"/>
              <a:t>невербалику</a:t>
            </a:r>
            <a:r>
              <a:rPr lang="ru-RU" dirty="0" smtClean="0"/>
              <a:t> пациента,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 адекватная </a:t>
            </a:r>
            <a:r>
              <a:rPr lang="ru-RU" dirty="0" smtClean="0"/>
              <a:t>и </a:t>
            </a:r>
            <a:r>
              <a:rPr lang="ru-RU" dirty="0" smtClean="0"/>
              <a:t>своевременная реакция на изменения состояния пациента, </a:t>
            </a:r>
          </a:p>
          <a:p>
            <a:pPr marL="0" indent="0">
              <a:buFontTx/>
              <a:buChar char="-"/>
            </a:pPr>
            <a:r>
              <a:rPr lang="ru-RU" dirty="0" smtClean="0"/>
              <a:t>способность к установлению доверительных отношений, 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терапевтическое общение.</a:t>
            </a:r>
          </a:p>
          <a:p>
            <a:pPr marL="0" indent="0"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Алексей\Desktop\22.06_spasibo_do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86190" cy="302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1. Понятие </a:t>
            </a:r>
            <a:r>
              <a:rPr lang="ru-RU" dirty="0" smtClean="0"/>
              <a:t>межличностных </a:t>
            </a:r>
            <a:r>
              <a:rPr lang="ru-RU" dirty="0" smtClean="0"/>
              <a:t>отношений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71612"/>
            <a:ext cx="390048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Совокупность </a:t>
            </a:r>
            <a:r>
              <a:rPr lang="ru-RU" dirty="0" smtClean="0"/>
              <a:t>связей, складывающихся между людьми в форме чувств, суждений и обращений друг к другу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571612"/>
            <a:ext cx="3900486" cy="47149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/>
              <a:t>Совокупность </a:t>
            </a:r>
            <a:r>
              <a:rPr lang="ru-RU" sz="3200" dirty="0" smtClean="0"/>
              <a:t>взаимодействий, которые возникают между отдельными людьми, часто сопровождаются эмоциональными переживаниями и в некотором роде передают состояние внутреннего мира </a:t>
            </a:r>
            <a:r>
              <a:rPr lang="ru-RU" sz="3200" dirty="0" smtClean="0"/>
              <a:t>человека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Индивидуальный стиль общения с пациентом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71612"/>
            <a:ext cx="4114800" cy="24288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Эмпатия</a:t>
            </a:r>
            <a:r>
              <a:rPr lang="ru-RU" dirty="0" smtClean="0"/>
              <a:t> – умение сопереживать другому человеку, способность понимать эмоциональное состояние пациента.</a:t>
            </a:r>
          </a:p>
        </p:txBody>
      </p:sp>
      <p:pic>
        <p:nvPicPr>
          <p:cNvPr id="12290" name="Picture 2" descr="C:\Users\Алексей\Desktop\Professional-Robina-QLD-4226-Real-Estate-photo-1-large-11267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641147" cy="250328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428737"/>
            <a:ext cx="3857652" cy="2143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Аттракция –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умение нравиться другим людям, производить на них приятное впечатление.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00562" y="4429132"/>
            <a:ext cx="411480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осознание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того, как Ч. воспринимается партнером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39438"/>
            <a:ext cx="7358082" cy="551856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2071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700" b="1" i="1" dirty="0" smtClean="0"/>
              <a:t>Социальная</a:t>
            </a:r>
            <a:r>
              <a:rPr lang="ru-RU" sz="2700" i="1" dirty="0" smtClean="0"/>
              <a:t> </a:t>
            </a:r>
            <a:r>
              <a:rPr lang="ru-RU" sz="2700" b="1" i="1" dirty="0" smtClean="0"/>
              <a:t>перцепция</a:t>
            </a:r>
            <a:r>
              <a:rPr lang="ru-RU" sz="2700" i="1" dirty="0" smtClean="0"/>
              <a:t> </a:t>
            </a:r>
            <a:r>
              <a:rPr lang="ru-RU" sz="2700" i="1" dirty="0" smtClean="0"/>
              <a:t>–</a:t>
            </a:r>
            <a:r>
              <a:rPr lang="ru-RU" sz="2700" i="1" dirty="0" smtClean="0"/>
              <a:t> образное восприятие человеком себя, других людей и социальных явлений окружающего мира. Образ существует на уровне чувств </a:t>
            </a:r>
            <a:r>
              <a:rPr lang="ru-RU" sz="2700" i="1" dirty="0" smtClean="0"/>
              <a:t>и </a:t>
            </a:r>
            <a:r>
              <a:rPr lang="ru-RU" sz="2700" i="1" dirty="0" smtClean="0"/>
              <a:t>на уровне </a:t>
            </a:r>
            <a:r>
              <a:rPr lang="ru-RU" sz="2700" i="1" dirty="0" smtClean="0"/>
              <a:t>мышления</a:t>
            </a:r>
            <a:endParaRPr lang="ru-RU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Картинки к МЛО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500989" cy="562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0638">
              <a:buNone/>
            </a:pPr>
            <a:r>
              <a:rPr lang="ru-RU" sz="4400" dirty="0" smtClean="0"/>
              <a:t>Каков социальный </a:t>
            </a:r>
            <a:r>
              <a:rPr lang="ru-RU" sz="4400" dirty="0" smtClean="0"/>
              <a:t>статус и </a:t>
            </a:r>
            <a:r>
              <a:rPr lang="ru-RU" sz="4400" dirty="0" smtClean="0"/>
              <a:t>социальная </a:t>
            </a:r>
            <a:r>
              <a:rPr lang="ru-RU" sz="4400" dirty="0" smtClean="0"/>
              <a:t>роль </a:t>
            </a:r>
            <a:r>
              <a:rPr lang="ru-RU" sz="4400" dirty="0" smtClean="0"/>
              <a:t>современного врача?</a:t>
            </a:r>
            <a:endParaRPr lang="ru-RU" sz="4400" dirty="0"/>
          </a:p>
        </p:txBody>
      </p:sp>
      <p:pic>
        <p:nvPicPr>
          <p:cNvPr id="8194" name="Picture 2" descr="C:\Users\Алексей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4929190" cy="262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246" y="0"/>
            <a:ext cx="5679285" cy="3786190"/>
          </a:xfrm>
        </p:spPr>
      </p:pic>
      <p:pic>
        <p:nvPicPr>
          <p:cNvPr id="14338" name="Picture 2" descr="C:\Users\Public\Pictures\Sample Pictures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12054"/>
            <a:ext cx="5286380" cy="354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Спасибо за внимание!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C:\Users\Алексей\Desktop\Картинки к МЛО\otnoshen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3561114"/>
            <a:ext cx="3895723" cy="240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6034617" cy="4525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123" name="Picture 3" descr="C:\Users\Алексей\Desktop\n_9c544050232_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59531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57158" y="1785926"/>
            <a:ext cx="3929090" cy="43577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3500438"/>
            <a:ext cx="4071966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Взаимопонимание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4929198"/>
            <a:ext cx="507209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Взаимовосприятие</a:t>
            </a:r>
            <a:endParaRPr lang="ru-RU" sz="2800" b="1" dirty="0"/>
          </a:p>
        </p:txBody>
      </p:sp>
      <p:pic>
        <p:nvPicPr>
          <p:cNvPr id="8" name="Picture 3" descr="C:\Users\Алексей\Desktop\Картинки к МЛО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5" y="0"/>
            <a:ext cx="3809995" cy="285749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428860" y="2214554"/>
            <a:ext cx="378621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Взаимодействие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Картинки к МЛО\0045-045-Osnova-mezhlichnostnykh-otnoshenij-CHUVST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utterstock_63001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181284" cy="6446851"/>
          </a:xfrm>
        </p:spPr>
      </p:pic>
      <p:sp>
        <p:nvSpPr>
          <p:cNvPr id="6" name="TextBox 5"/>
          <p:cNvSpPr txBox="1"/>
          <p:nvPr/>
        </p:nvSpPr>
        <p:spPr>
          <a:xfrm>
            <a:off x="928662" y="471488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ОБЩЕНИЕ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000108"/>
            <a:ext cx="169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МЛО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4118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Когнитивный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428868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Эмоцио</a:t>
            </a:r>
            <a:r>
              <a:rPr lang="ru-RU" sz="4400" b="1" dirty="0" smtClean="0"/>
              <a:t>нальный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4176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</a:t>
            </a:r>
            <a:r>
              <a:rPr lang="ru-RU" sz="4400" b="1" dirty="0" smtClean="0">
                <a:solidFill>
                  <a:schemeClr val="bg1"/>
                </a:solidFill>
              </a:rPr>
              <a:t>оведенческий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лексей\Desktop\D-O6o1jMxX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1798551" cy="1019179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2159124" cy="1438144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09b344cbaaee9a51a848b23d143e0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143248"/>
            <a:ext cx="1413326" cy="213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</a:t>
            </a:r>
            <a:r>
              <a:rPr lang="ru-RU" dirty="0" smtClean="0"/>
              <a:t>межличностных отношений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Содержание определяется: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/>
              <a:t>степенью психологической близости между партнерами,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оценкой </a:t>
            </a:r>
            <a:r>
              <a:rPr lang="ru-RU" dirty="0" smtClean="0"/>
              <a:t>отношений,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позицией </a:t>
            </a:r>
            <a:r>
              <a:rPr lang="ru-RU" dirty="0" smtClean="0"/>
              <a:t>доминирования, зависимости или равенства, </a:t>
            </a: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степенью знакомства.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Формы </a:t>
            </a:r>
            <a:r>
              <a:rPr lang="ru-RU" dirty="0" smtClean="0"/>
              <a:t>взаимодействия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342902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Первичные</a:t>
            </a:r>
          </a:p>
          <a:p>
            <a:pPr algn="ctr"/>
            <a:r>
              <a:rPr lang="ru-RU" sz="2000" dirty="0" smtClean="0"/>
              <a:t>(отношения сами по себе)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500174"/>
            <a:ext cx="290881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Вторичные</a:t>
            </a:r>
          </a:p>
          <a:p>
            <a:pPr algn="ctr"/>
            <a:r>
              <a:rPr lang="ru-RU" sz="2000" dirty="0" smtClean="0"/>
              <a:t>Функции одного по отношению к другому</a:t>
            </a:r>
            <a:endParaRPr lang="ru-RU" sz="2000" dirty="0"/>
          </a:p>
        </p:txBody>
      </p:sp>
      <p:pic>
        <p:nvPicPr>
          <p:cNvPr id="3074" name="Picture 2" descr="C:\Users\Алексей\Desktop\4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3961852" cy="2643206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FallPreven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627</Words>
  <PresentationFormat>Экран (4:3)</PresentationFormat>
  <Paragraphs>155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Кафедра педагогики и  психологии с курсом ПО</vt:lpstr>
      <vt:lpstr>Слайд 2</vt:lpstr>
      <vt:lpstr>1. Понятие межличностных отношений  </vt:lpstr>
      <vt:lpstr>Слайд 4</vt:lpstr>
      <vt:lpstr>Слайд 5</vt:lpstr>
      <vt:lpstr>Слайд 6</vt:lpstr>
      <vt:lpstr>Слайд 7</vt:lpstr>
      <vt:lpstr>  Виды межличностных отношений  </vt:lpstr>
      <vt:lpstr>Формы взаимодействия </vt:lpstr>
      <vt:lpstr>  По характеру  </vt:lpstr>
      <vt:lpstr>МЛО</vt:lpstr>
      <vt:lpstr>  По совместной деятельности  </vt:lpstr>
      <vt:lpstr>По содержанию</vt:lpstr>
      <vt:lpstr>Слайд 14</vt:lpstr>
      <vt:lpstr>2. Социальные статусы личности</vt:lpstr>
      <vt:lpstr>Политические, религиозные, демографические, кровнородственные, экономические, профессиональные статусы человека определяют интенсивность, продолжительность, направленность и содержание социальных отношений людей.</vt:lpstr>
      <vt:lpstr>Слайд 17</vt:lpstr>
      <vt:lpstr>Социальный статус личности оказывает влияние на её поведение</vt:lpstr>
      <vt:lpstr>  Личный статус  — положение индивида в социальной группе, зависящее от оценки и восприятия членами группы в соответствии с его личными качествами.   </vt:lpstr>
      <vt:lpstr>Социометрическая звезда Предпочитаемые Принятые Не принятые</vt:lpstr>
      <vt:lpstr>3. Психология межличностных отношений в малой группе  (на примере медицинского учреждения)</vt:lpstr>
      <vt:lpstr> Малая группа  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 </vt:lpstr>
      <vt:lpstr>Функции управления деятельностью группы </vt:lpstr>
      <vt:lpstr>Слайд 24</vt:lpstr>
      <vt:lpstr>Многоуровневая структура МЛО</vt:lpstr>
      <vt:lpstr>Слайд 26</vt:lpstr>
      <vt:lpstr>Коллективистские отношения </vt:lpstr>
      <vt:lpstr>Слайд 28</vt:lpstr>
      <vt:lpstr>4. Особенности межличностных отношений врача и больного</vt:lpstr>
      <vt:lpstr>Индивидуальный стиль общения с пациентом</vt:lpstr>
      <vt:lpstr>Социальная перцепция – образное восприятие человеком себя, других людей и социальных явлений окружающего мира. Образ существует на уровне чувств и на уровне мышления</vt:lpstr>
      <vt:lpstr>Слайд 32</vt:lpstr>
      <vt:lpstr>Слайд 33</vt:lpstr>
      <vt:lpstr>Литература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Психолого-педагогические аспекты межличностных отношений  + Ресурс ✖ План: 1. Понятие межличностных отношений 2. Социальные статусы личности 3. Психология межличностных отношений в малой группе (на примере медицинского учреждения) 4. Особенности межличностных отношений врача и больного</dc:title>
  <dc:creator>рабочий</dc:creator>
  <cp:lastModifiedBy>Алексей</cp:lastModifiedBy>
  <cp:revision>73</cp:revision>
  <dcterms:created xsi:type="dcterms:W3CDTF">2016-10-23T01:59:59Z</dcterms:created>
  <dcterms:modified xsi:type="dcterms:W3CDTF">2017-10-08T17:22:40Z</dcterms:modified>
</cp:coreProperties>
</file>