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8" r:id="rId18"/>
    <p:sldId id="279" r:id="rId19"/>
    <p:sldId id="280" r:id="rId20"/>
    <p:sldId id="281" r:id="rId21"/>
    <p:sldId id="274" r:id="rId22"/>
    <p:sldId id="276" r:id="rId23"/>
    <p:sldId id="275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248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7F3DB-8FC1-4E03-BDD5-EBB07E03A3BF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1FAD9-CC89-4FFA-8222-A3871E7C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6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1FAD9-CC89-4FFA-8222-A3871E7C65E7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1FAD9-CC89-4FFA-8222-A3871E7C65E7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F6E2B-316E-4B0B-8DEB-721FD8F2D7EB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FA074-4BE8-4128-9CA6-C4C66C4F90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\\Sad1\DATA\Public\&#1044;&#1086;&#1074;&#1077;&#1088;&#1080;&#1077;\&#1087;&#1088;&#1077;&#1079;&#1077;&#1085;&#1090;&#1072;&#1094;&#1080;&#1103;_2011\&#1042;&#1080;&#1076;&#1077;&#1086;%20&#1076;&#1083;&#1103;%20&#1087;&#1088;&#1077;&#1079;&#1077;&#1085;&#1090;&#1072;&#1094;&#1080;&#1080;\&#1043;&#1077;&#1085;&#1080;&#1090;&#1043;&#1077;&#1088;&#1087;&#1077;&#1089;.avi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\\Sad1\DATA\Public\&#1044;&#1086;&#1074;&#1077;&#1088;&#1080;&#1077;\&#1087;&#1088;&#1077;&#1079;&#1077;&#1085;&#1090;&#1072;&#1094;&#1080;&#1103;_2011\&#1042;&#1080;&#1076;&#1077;&#1086;%20&#1076;&#1083;&#1103;%20&#1087;&#1088;&#1077;&#1079;&#1077;&#1085;&#1090;&#1072;&#1094;&#1080;&#1080;\&#1042;&#1055;&#1063;_1_2.avi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b="1" dirty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sz="3100" b="1" dirty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>Кафедра дерматовенерологии </a:t>
            </a:r>
            <a:b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>с курсом косметологии и </a:t>
            </a:r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>ПО </a:t>
            </a:r>
            <a:b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>им. проф. В.И. </a:t>
            </a:r>
            <a:r>
              <a:rPr lang="ru-RU" sz="3100" b="1" dirty="0" err="1" smtClean="0">
                <a:latin typeface="Times New Roman" pitchFamily="18" charset="0"/>
                <a:ea typeface="Arial Unicode MS" pitchFamily="34" charset="-128"/>
                <a:cs typeface="Arial" charset="0"/>
              </a:rPr>
              <a:t>Прохоренкова</a:t>
            </a:r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sz="3100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sz="3100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dirty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sz="3100" dirty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>Тема занятия:</a:t>
            </a:r>
            <a:br>
              <a:rPr lang="ru-RU" sz="3100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sz="3100" b="1" dirty="0" smtClean="0"/>
              <a:t>Чесотка</a:t>
            </a:r>
            <a:r>
              <a:rPr lang="ru-RU" sz="3100" b="1" dirty="0"/>
              <a:t>. Лобковый педикулез. Генитальные бородавки. Генитальный герпес. Причины.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Пути </a:t>
            </a:r>
            <a:r>
              <a:rPr lang="ru-RU" sz="3100" b="1" dirty="0"/>
              <a:t>заражения.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>Красноярск, 2016 г.</a:t>
            </a:r>
            <a:r>
              <a:rPr lang="ru-RU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b="1" dirty="0" smtClean="0"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 вшей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021859577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4902" y="1527175"/>
            <a:ext cx="6737684" cy="4044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357290" y="5857892"/>
            <a:ext cx="6963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«а» - головная;  «б» - платяная;  «в» - лобковая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114300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 заражения – больной    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titl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785926"/>
            <a:ext cx="2000264" cy="2343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974678_200707171658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4786322"/>
            <a:ext cx="1790702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pedikylez_8_medpynkt_r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14480" y="3571876"/>
            <a:ext cx="2095500" cy="1724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214810" y="1714488"/>
            <a:ext cx="2789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Пути заражения</a:t>
            </a:r>
            <a:r>
              <a:rPr lang="ru-RU" sz="2000" b="1" dirty="0" smtClean="0"/>
              <a:t>: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43240" y="2643182"/>
            <a:ext cx="49548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   Прямой путь – миграция от одного </a:t>
            </a:r>
          </a:p>
          <a:p>
            <a:r>
              <a:rPr lang="ru-RU" sz="2000" b="1" dirty="0"/>
              <a:t>х</a:t>
            </a:r>
            <a:r>
              <a:rPr lang="ru-RU" sz="2000" b="1" dirty="0" smtClean="0"/>
              <a:t>озяина к другому при телесном контакте.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57620" y="3786190"/>
            <a:ext cx="39947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   </a:t>
            </a:r>
            <a:r>
              <a:rPr lang="ru-RU" sz="2000" b="1" dirty="0" smtClean="0"/>
              <a:t>Непрямой путь – через личные</a:t>
            </a:r>
          </a:p>
          <a:p>
            <a:r>
              <a:rPr lang="ru-RU" sz="2000" b="1" dirty="0" smtClean="0"/>
              <a:t> вещи (одежду , головные уборы ,</a:t>
            </a:r>
          </a:p>
          <a:p>
            <a:r>
              <a:rPr lang="ru-RU" sz="2000" b="1" dirty="0" smtClean="0"/>
              <a:t> расчески )</a:t>
            </a:r>
            <a:endParaRPr lang="ru-RU" sz="2000" b="1" dirty="0"/>
          </a:p>
        </p:txBody>
      </p:sp>
      <p:pic>
        <p:nvPicPr>
          <p:cNvPr id="10" name="Рисунок 9" descr="13-100449-pedikulez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4500570"/>
            <a:ext cx="19050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ICAL2URR5CAKTQV91CAJA793SCAWSKUONCA76223KCATW6O81CAKL8IUHCAJHOF1BCAZK79PSCA3DI1UWCAC3NW60CA2U6X0KCAHBK4NYCAW7LE0FCA7MTDZLCAK8WQR9CAOXMD4MCAK70IIPCAZH9GY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00298" y="4857760"/>
            <a:ext cx="2071702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405842" cy="990600"/>
          </a:xfrm>
        </p:spPr>
        <p:txBody>
          <a:bodyPr/>
          <a:lstStyle/>
          <a:p>
            <a:r>
              <a:rPr lang="ru-RU" sz="4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Симптомы  педикулеза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0" y="1857364"/>
            <a:ext cx="3690934" cy="423388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Головной:</a:t>
            </a:r>
          </a:p>
          <a:p>
            <a:pPr algn="ctr"/>
            <a:r>
              <a:rPr lang="ru-RU" sz="1800" b="1" dirty="0" smtClean="0"/>
              <a:t>Сильный зуд , ведущий к  расчесам , особенно за ушами и на затылке. Наличие гнид , взрослой особи.</a:t>
            </a:r>
          </a:p>
          <a:p>
            <a:pPr algn="ctr"/>
            <a:r>
              <a:rPr lang="ru-RU" sz="1800" b="1" dirty="0" smtClean="0"/>
              <a:t>Лобковый:</a:t>
            </a:r>
          </a:p>
          <a:p>
            <a:pPr algn="ctr"/>
            <a:r>
              <a:rPr lang="ru-RU" sz="1800" b="1" dirty="0" smtClean="0"/>
              <a:t>Сильный зуд , особенно ночью. Кожа лобка покрывается сыпью с красновато-синеватым оттенком. Гниды прикреплены к основанию волос.</a:t>
            </a:r>
          </a:p>
          <a:p>
            <a:pPr algn="ctr"/>
            <a:r>
              <a:rPr lang="ru-RU" sz="1800" b="1" dirty="0" smtClean="0"/>
              <a:t>Платяной:</a:t>
            </a:r>
          </a:p>
          <a:p>
            <a:r>
              <a:rPr lang="ru-RU" sz="1800" b="1" dirty="0" smtClean="0"/>
              <a:t>Расчесы , сопровождающиеся воспалением, гнойничками.</a:t>
            </a:r>
            <a:endParaRPr lang="ru-RU" sz="1800" b="1" dirty="0"/>
          </a:p>
        </p:txBody>
      </p:sp>
      <p:pic>
        <p:nvPicPr>
          <p:cNvPr id="5" name="Содержимое 4" descr="benol1-122211614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1785926"/>
            <a:ext cx="2143140" cy="2095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pediculosis_pubis_bo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3929066"/>
            <a:ext cx="14287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008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4071942"/>
            <a:ext cx="2428892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974677_2007071716582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2000240"/>
            <a:ext cx="1857388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187624" y="2000240"/>
            <a:ext cx="6649840" cy="347188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  Мероприятия: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  Регулярное мытье тела ( не реже 1 раза в 7 – 10 дней 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  Смена нательного и постельного белья по мере их 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загрязнения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  Регулярная стрижка и ежедневное </a:t>
            </a:r>
            <a:r>
              <a:rPr lang="ru-RU" dirty="0" smtClean="0">
                <a:solidFill>
                  <a:schemeClr val="tx1"/>
                </a:solidFill>
              </a:rPr>
              <a:t>расчесывание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tx1"/>
                </a:solidFill>
              </a:rPr>
              <a:t>    волос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  Опрятное содержание одежды , постельных       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</a:rPr>
              <a:t>     принадлежностей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  Регулярная уборка </a:t>
            </a:r>
            <a:r>
              <a:rPr lang="ru-RU" dirty="0" smtClean="0">
                <a:solidFill>
                  <a:schemeClr val="tx1"/>
                </a:solidFill>
              </a:rPr>
              <a:t>помещений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72400" cy="1362075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педикулеза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1406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857232"/>
            <a:ext cx="1714500" cy="1409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2500306"/>
            <a:ext cx="1500198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UCAB6YS62CACRC303CAANMREQCAK7F3BGCA9HGE8VCAA6U8PZCALZ4KATCAPABDCFCA730X6VCAXFAEOBCAZTGFA5CAU1OUZQCAIWF030CAH3CV59CA4L189YCACR306CCAGV4T50CA494INQCAKR17X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72330" y="4500570"/>
            <a:ext cx="1566865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Pediculosis_bod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596" y="2643182"/>
            <a:ext cx="928694" cy="928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vasilevam\Рабочий стол\12715898375x9tn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581128"/>
            <a:ext cx="2612008" cy="19590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699792" y="3212976"/>
            <a:ext cx="30963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тип чаще вызывает герпетическую  лихорадку (простуду) на губах и крыльях носа, но может быть причиной высыпаний на половых органах и в анальной области (при орально-генитальных сексуальных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контактах)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3212976"/>
            <a:ext cx="2232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тип ответственен за поражение генитально-анальной области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 descr="\\Sad1\DATA\Public\Доверие\ПЕЧАТНАЯ ПРОДУКЦИЯ ФЦП\Печатная продукция Доверие\иллюстрации\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1980221" cy="3600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2915816" y="2316320"/>
            <a:ext cx="45725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Существуют два типа вируса.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608" y="1052736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ИППП, вызываемая вирусом простого герпеса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313638" y="292387"/>
            <a:ext cx="6426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Генитальный герпес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908720"/>
            <a:ext cx="8229600" cy="7445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Клинические проявления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5386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Высыпания в виде мелких  отдельных или сгруппированных пузырьков на фоне покраснения пораженной области, сопровождающиеся зудом, жжением, болезненностью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вскрытии пузырьков образуются эрозии, которые могут сливаться и достигать больших размеров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Проявления герпеса могут сопровождаться общими явлениями: недомоганием, слабостью, головной болью, повышением температуры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39752" y="189896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Генитальный герпес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484784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Заболевание протекает с периодами обострений (появление высыпаний) и ремиссий (отсутствие высыпаний)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Вирус остается в организме  ПОЖИЗНЕННО!!!!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Заражение возможно даже при отсутствии высыпаний!!!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ГенитГерпес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796136" y="4365104"/>
            <a:ext cx="3072341" cy="2304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7365" y="44586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Генитальный герпес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764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964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164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4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Генитальный герпес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  <a:buNone/>
            </a:pPr>
            <a:r>
              <a:rPr lang="ru-RU" dirty="0" smtClean="0"/>
              <a:t>У беременных может спровоцировать: </a:t>
            </a:r>
          </a:p>
          <a:p>
            <a:pPr>
              <a:spcBef>
                <a:spcPts val="1000"/>
              </a:spcBef>
            </a:pPr>
            <a:r>
              <a:rPr lang="ru-RU" dirty="0"/>
              <a:t>В</a:t>
            </a:r>
            <a:r>
              <a:rPr lang="ru-RU" dirty="0" smtClean="0"/>
              <a:t>ыкидыш </a:t>
            </a:r>
            <a:endParaRPr lang="ru-RU" dirty="0" smtClean="0"/>
          </a:p>
          <a:p>
            <a:pPr>
              <a:spcBef>
                <a:spcPts val="1000"/>
              </a:spcBef>
            </a:pPr>
            <a:r>
              <a:rPr lang="ru-RU" dirty="0"/>
              <a:t>П</a:t>
            </a:r>
            <a:r>
              <a:rPr lang="ru-RU" dirty="0" smtClean="0"/>
              <a:t>реждевременные </a:t>
            </a:r>
            <a:r>
              <a:rPr lang="ru-RU" dirty="0" smtClean="0"/>
              <a:t>роды</a:t>
            </a:r>
          </a:p>
          <a:p>
            <a:pPr>
              <a:spcBef>
                <a:spcPts val="1000"/>
              </a:spcBef>
            </a:pPr>
            <a:r>
              <a:rPr lang="ru-RU" dirty="0" smtClean="0"/>
              <a:t> </a:t>
            </a:r>
            <a:r>
              <a:rPr lang="ru-RU" dirty="0"/>
              <a:t>Р</a:t>
            </a:r>
            <a:r>
              <a:rPr lang="ru-RU" dirty="0" smtClean="0"/>
              <a:t>иск </a:t>
            </a:r>
            <a:r>
              <a:rPr lang="ru-RU" dirty="0" smtClean="0"/>
              <a:t>рождения ребенка с разнообразными патологиями.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ерпес генитальный у детей. Предотвратим заболева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928670"/>
            <a:ext cx="3619512" cy="571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Генитальный герпес</a:t>
            </a:r>
            <a:br>
              <a:rPr lang="ru-RU" b="1" dirty="0" smtClean="0"/>
            </a:br>
            <a:r>
              <a:rPr lang="ru-RU" b="1" dirty="0" smtClean="0"/>
              <a:t>новорожденных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Заражение может </a:t>
            </a:r>
            <a:r>
              <a:rPr lang="ru-RU" dirty="0" smtClean="0"/>
              <a:t>произойти</a:t>
            </a:r>
            <a:endParaRPr lang="ru-RU" dirty="0" smtClean="0"/>
          </a:p>
          <a:p>
            <a:r>
              <a:rPr lang="ru-RU" dirty="0" smtClean="0"/>
              <a:t>Внутриутробно</a:t>
            </a:r>
            <a:endParaRPr lang="ru-RU" dirty="0" smtClean="0"/>
          </a:p>
          <a:p>
            <a:r>
              <a:rPr lang="ru-RU" dirty="0"/>
              <a:t>В</a:t>
            </a:r>
            <a:r>
              <a:rPr lang="ru-RU" dirty="0" smtClean="0"/>
              <a:t>о</a:t>
            </a:r>
            <a:r>
              <a:rPr lang="ru-RU" dirty="0" smtClean="0"/>
              <a:t> время родов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Тяжесть заболевания зависит </a:t>
            </a:r>
            <a:r>
              <a:rPr lang="ru-RU" dirty="0" smtClean="0"/>
              <a:t>от</a:t>
            </a: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Времени, когда генитальный  герпес проявился у </a:t>
            </a:r>
            <a:r>
              <a:rPr lang="ru-RU" dirty="0" smtClean="0"/>
              <a:t>мамы </a:t>
            </a:r>
            <a:endParaRPr lang="ru-RU" dirty="0" smtClean="0"/>
          </a:p>
          <a:p>
            <a:pPr lvl="0"/>
            <a:r>
              <a:rPr lang="ru-RU" dirty="0" smtClean="0"/>
              <a:t>Состояния иммунной системы </a:t>
            </a:r>
            <a:r>
              <a:rPr lang="ru-RU" dirty="0" smtClean="0"/>
              <a:t>женщины</a:t>
            </a:r>
            <a:endParaRPr lang="ru-RU" dirty="0" smtClean="0"/>
          </a:p>
          <a:p>
            <a:r>
              <a:rPr lang="ru-RU" dirty="0" smtClean="0"/>
              <a:t>Качества проведенного </a:t>
            </a:r>
            <a:r>
              <a:rPr lang="ru-RU" dirty="0" smtClean="0"/>
              <a:t>лечения</a:t>
            </a:r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Генитальный герпес у детей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Проявляется в первый месяц после </a:t>
            </a:r>
            <a:r>
              <a:rPr lang="ru-RU" dirty="0" smtClean="0"/>
              <a:t>рождения</a:t>
            </a:r>
            <a:endParaRPr lang="ru-RU" dirty="0" smtClean="0"/>
          </a:p>
          <a:p>
            <a:r>
              <a:rPr lang="ru-RU" dirty="0" smtClean="0"/>
              <a:t>Высыпания </a:t>
            </a:r>
            <a:r>
              <a:rPr lang="ru-RU" dirty="0" smtClean="0"/>
              <a:t>на слизистых оболочках половых органов, внутренних поверхностей </a:t>
            </a:r>
            <a:r>
              <a:rPr lang="ru-RU" dirty="0" smtClean="0"/>
              <a:t>бедер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занятия: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100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1.Актуальность темы.</a:t>
            </a:r>
          </a:p>
          <a:p>
            <a:pPr marL="514350" indent="-514350">
              <a:lnSpc>
                <a:spcPct val="120000"/>
              </a:lnSpc>
              <a:spcBef>
                <a:spcPts val="100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2.Причины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влияющие на распространение чесотки, педикулеза, генитального герпеса, генитальных бородавок.</a:t>
            </a:r>
          </a:p>
          <a:p>
            <a:pPr>
              <a:lnSpc>
                <a:spcPct val="120000"/>
              </a:lnSpc>
              <a:spcBef>
                <a:spcPts val="100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3.Характерные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особенности ИППП.</a:t>
            </a:r>
          </a:p>
          <a:p>
            <a:pPr>
              <a:lnSpc>
                <a:spcPct val="120000"/>
              </a:lnSpc>
              <a:spcBef>
                <a:spcPts val="100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4.Профилактика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ИППП.</a:t>
            </a:r>
          </a:p>
          <a:p>
            <a:pPr>
              <a:lnSpc>
                <a:spcPct val="120000"/>
              </a:lnSpc>
              <a:spcBef>
                <a:spcPts val="100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Выводы.</a:t>
            </a:r>
            <a:br>
              <a:rPr lang="ru-RU" sz="9600" dirty="0" smtClean="0">
                <a:latin typeface="Times New Roman" pitchFamily="18" charset="0"/>
                <a:cs typeface="Times New Roman" pitchFamily="18" charset="0"/>
              </a:rPr>
            </a:br>
            <a:endParaRPr lang="ru-RU" sz="9600" dirty="0" smtClean="0"/>
          </a:p>
          <a:p>
            <a:pPr>
              <a:spcBef>
                <a:spcPts val="1000"/>
              </a:spcBef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Генитальный герпес у детей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Осложнения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нарушения </a:t>
            </a:r>
            <a:r>
              <a:rPr lang="ru-RU" dirty="0" smtClean="0"/>
              <a:t>сердечно-сосудистой деятельности</a:t>
            </a:r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поражения </a:t>
            </a:r>
            <a:r>
              <a:rPr lang="ru-RU" dirty="0" smtClean="0"/>
              <a:t>крови, глаз, органов </a:t>
            </a:r>
            <a:r>
              <a:rPr lang="ru-RU" dirty="0" smtClean="0"/>
              <a:t>слуха</a:t>
            </a:r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нарушения в центральной нервной </a:t>
            </a:r>
            <a:r>
              <a:rPr lang="ru-RU" dirty="0" smtClean="0"/>
              <a:t>системе</a:t>
            </a:r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заболевания внутренних органов (печени, </a:t>
            </a:r>
            <a:r>
              <a:rPr lang="ru-RU" dirty="0" smtClean="0"/>
              <a:t>поджелудочной железы, </a:t>
            </a:r>
            <a:r>
              <a:rPr lang="ru-RU" dirty="0" smtClean="0"/>
              <a:t>селезенки</a:t>
            </a:r>
            <a:r>
              <a:rPr lang="ru-RU" dirty="0" smtClean="0"/>
              <a:t>)</a:t>
            </a:r>
            <a:endParaRPr lang="ru-RU" dirty="0" smtClean="0"/>
          </a:p>
          <a:p>
            <a:pPr marL="0" lvl="0" indent="0">
              <a:buNone/>
            </a:pPr>
            <a:endParaRPr lang="ru-RU" dirty="0" smtClean="0"/>
          </a:p>
          <a:p>
            <a:pPr lvl="0"/>
            <a:r>
              <a:rPr lang="ru-RU" dirty="0" smtClean="0"/>
              <a:t>разнообразные пороки развития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ВПЧ_1_2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34072" y="2924944"/>
            <a:ext cx="5209928" cy="39074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5616" y="260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Аногенитальные бородавки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124744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/>
              <a:t>и</a:t>
            </a:r>
            <a:r>
              <a:rPr lang="ru-RU" sz="2800" dirty="0" smtClean="0"/>
              <a:t>нфекционное заболевание , вызванное вирусом папилломы человека.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Профилактика генитальных </a:t>
            </a:r>
            <a:br>
              <a:rPr lang="ru-RU" sz="2800" b="1" dirty="0" smtClean="0"/>
            </a:br>
            <a:r>
              <a:rPr lang="ru-RU" sz="2800" b="1" dirty="0" smtClean="0"/>
              <a:t>бородавок и герпеса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Не забывай о безопасности! Используй презерватив при любых сексуальных </a:t>
            </a:r>
            <a:r>
              <a:rPr lang="ru-RU" sz="3400" dirty="0" smtClean="0"/>
              <a:t>контактах</a:t>
            </a:r>
            <a:endParaRPr lang="ru-RU" sz="3400" dirty="0" smtClean="0"/>
          </a:p>
          <a:p>
            <a:endParaRPr lang="ru-RU" sz="3400" dirty="0" smtClean="0"/>
          </a:p>
          <a:p>
            <a:r>
              <a:rPr lang="ru-RU" sz="3400" dirty="0" smtClean="0"/>
              <a:t>Регулярно проходи обследование у </a:t>
            </a:r>
            <a:r>
              <a:rPr lang="ru-RU" sz="3400" dirty="0" smtClean="0"/>
              <a:t>врача</a:t>
            </a:r>
            <a:endParaRPr lang="ru-RU" sz="3400" dirty="0" smtClean="0"/>
          </a:p>
          <a:p>
            <a:endParaRPr lang="ru-RU" sz="3400" dirty="0" smtClean="0"/>
          </a:p>
          <a:p>
            <a:r>
              <a:rPr lang="ru-RU" sz="3400" dirty="0" smtClean="0"/>
              <a:t>Избегай случайных половых актов со случайными </a:t>
            </a:r>
            <a:r>
              <a:rPr lang="ru-RU" sz="3400" dirty="0" smtClean="0"/>
              <a:t>партнерами</a:t>
            </a:r>
            <a:endParaRPr lang="ru-RU" sz="3400" dirty="0" smtClean="0"/>
          </a:p>
          <a:p>
            <a:endParaRPr lang="ru-RU" sz="3400" dirty="0" smtClean="0"/>
          </a:p>
          <a:p>
            <a:r>
              <a:rPr lang="ru-RU" sz="3400" dirty="0" smtClean="0"/>
              <a:t>Не вступай в половые контакты с партнером, у которого есть видимые проявления </a:t>
            </a:r>
            <a:r>
              <a:rPr lang="ru-RU" sz="3400" dirty="0" smtClean="0"/>
              <a:t>заболевания</a:t>
            </a:r>
            <a:endParaRPr lang="ru-RU" sz="3400" dirty="0" smtClean="0"/>
          </a:p>
          <a:p>
            <a:endParaRPr lang="ru-RU" sz="3400" dirty="0" smtClean="0"/>
          </a:p>
          <a:p>
            <a:r>
              <a:rPr lang="ru-RU" sz="3400" dirty="0" smtClean="0"/>
              <a:t>Помни что самый надежный способ защиты – это постоянный любимый и единственный половой </a:t>
            </a:r>
            <a:r>
              <a:rPr lang="ru-RU" sz="3400" dirty="0" smtClean="0"/>
              <a:t>партнер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50099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Выводы</a:t>
            </a:r>
          </a:p>
          <a:p>
            <a:pPr algn="ctr"/>
            <a:endParaRPr lang="ru-RU" sz="4400" b="1" dirty="0" smtClean="0"/>
          </a:p>
          <a:p>
            <a:pPr algn="ctr"/>
            <a:r>
              <a:rPr lang="ru-RU" altLang="ru-RU" sz="3600" dirty="0"/>
              <a:t>Знания по теме занятия помогут научить правильно заподозрить  инфекции, передаваемые половым путем и знать методы индивидуальной профилактики </a:t>
            </a:r>
            <a:r>
              <a:rPr lang="ru-RU" altLang="ru-RU" sz="3600" dirty="0" smtClean="0"/>
              <a:t>данных заболеваний</a:t>
            </a:r>
            <a:endParaRPr lang="ru-RU" altLang="ru-RU" sz="3600" dirty="0"/>
          </a:p>
          <a:p>
            <a:pPr algn="ctr"/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890564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51344"/>
            <a:ext cx="85689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Литература</a:t>
            </a:r>
          </a:p>
          <a:p>
            <a:endParaRPr lang="ru-RU" altLang="ru-RU" sz="2400" dirty="0" smtClean="0"/>
          </a:p>
          <a:p>
            <a:r>
              <a:rPr lang="ru-RU" altLang="ru-RU" sz="2400" dirty="0" smtClean="0"/>
              <a:t>1 . </a:t>
            </a:r>
            <a:r>
              <a:rPr lang="ru-RU" altLang="ru-RU" sz="2400" dirty="0"/>
              <a:t>Прохоренков В.И., Яковлева Т. А., Бекетов А.М. [и др.]. Эпидемиология и профилактика инфекций, передаваемых половым путем: учеб. </a:t>
            </a:r>
            <a:r>
              <a:rPr lang="ru-RU" altLang="ru-RU" sz="2400" dirty="0" smtClean="0"/>
              <a:t>пособие/ Красноярск</a:t>
            </a:r>
            <a:r>
              <a:rPr lang="ru-RU" altLang="ru-RU" sz="2400" dirty="0"/>
              <a:t>. 2014. </a:t>
            </a:r>
          </a:p>
          <a:p>
            <a:r>
              <a:rPr lang="ru-RU" altLang="ru-RU" sz="2400" dirty="0"/>
              <a:t>2. </a:t>
            </a:r>
            <a:r>
              <a:rPr lang="ru-RU" altLang="ru-RU" sz="2400" dirty="0" err="1"/>
              <a:t>Хеффнер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Л.Половая</a:t>
            </a:r>
            <a:r>
              <a:rPr lang="ru-RU" altLang="ru-RU" sz="2400" dirty="0"/>
              <a:t> система в норме и </a:t>
            </a:r>
            <a:r>
              <a:rPr lang="ru-RU" altLang="ru-RU" sz="2400" dirty="0" err="1"/>
              <a:t>патологии.М</a:t>
            </a:r>
            <a:r>
              <a:rPr lang="ru-RU" altLang="ru-RU" sz="2400" dirty="0"/>
              <a:t>.: 2003.</a:t>
            </a:r>
            <a:br>
              <a:rPr lang="ru-RU" altLang="ru-RU" sz="2400" dirty="0"/>
            </a:br>
            <a:r>
              <a:rPr lang="ru-RU" altLang="ru-RU" sz="2400" dirty="0"/>
              <a:t>3. </a:t>
            </a:r>
            <a:r>
              <a:rPr lang="ru-RU" altLang="ru-RU" sz="2400" dirty="0" err="1"/>
              <a:t>Чидаран</a:t>
            </a:r>
            <a:r>
              <a:rPr lang="ru-RU" altLang="ru-RU" sz="2400" dirty="0"/>
              <a:t> С.Н. Вопросы полового воспитания и профилактики инфекций, передаваемых половым путём./Кызыл. 2009.</a:t>
            </a:r>
            <a:br>
              <a:rPr lang="ru-RU" altLang="ru-RU" sz="2400" dirty="0"/>
            </a:br>
            <a:r>
              <a:rPr lang="ru-RU" altLang="ru-RU" sz="2400" dirty="0"/>
              <a:t>4. Прохоренков  В.И. </a:t>
            </a:r>
            <a:r>
              <a:rPr lang="ru-RU" altLang="ru-RU" sz="2400" dirty="0" err="1"/>
              <a:t>Мальчик.Подросток.Мужчина</a:t>
            </a:r>
            <a:r>
              <a:rPr lang="ru-RU" altLang="ru-RU" sz="2400" dirty="0"/>
              <a:t>./ Красноярск.1992.</a:t>
            </a:r>
            <a:br>
              <a:rPr lang="ru-RU" altLang="ru-RU" sz="2400" dirty="0"/>
            </a:br>
            <a:r>
              <a:rPr lang="ru-RU" altLang="ru-RU" sz="2400" dirty="0"/>
              <a:t>5. БД  </a:t>
            </a:r>
            <a:r>
              <a:rPr lang="ru-RU" altLang="ru-RU" sz="2400" dirty="0" err="1"/>
              <a:t>MedArt</a:t>
            </a:r>
            <a:r>
              <a:rPr lang="ru-RU" altLang="ru-RU" sz="2400" dirty="0"/>
              <a:t/>
            </a:r>
            <a:br>
              <a:rPr lang="ru-RU" altLang="ru-RU" sz="2400" dirty="0"/>
            </a:br>
            <a:r>
              <a:rPr lang="ru-RU" altLang="ru-RU" sz="2400" dirty="0"/>
              <a:t>6. БД Гении медицины</a:t>
            </a:r>
            <a:br>
              <a:rPr lang="ru-RU" altLang="ru-RU" sz="2400" dirty="0"/>
            </a:br>
            <a:r>
              <a:rPr lang="ru-RU" altLang="ru-RU" sz="2400" dirty="0"/>
              <a:t>7. ИБС КрасГМУ</a:t>
            </a:r>
            <a:br>
              <a:rPr lang="ru-RU" altLang="ru-RU" sz="2400" dirty="0"/>
            </a:br>
            <a:r>
              <a:rPr lang="ru-RU" altLang="ru-RU" sz="2400" dirty="0"/>
              <a:t>8. БД </a:t>
            </a:r>
            <a:r>
              <a:rPr lang="ru-RU" altLang="ru-RU" sz="2400" dirty="0" err="1"/>
              <a:t>Ebsco</a:t>
            </a:r>
            <a:r>
              <a:rPr lang="ru-RU" altLang="ru-RU" sz="2400" dirty="0"/>
              <a:t> 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51481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71472" y="533400"/>
            <a:ext cx="7939112" cy="914400"/>
          </a:xfrm>
        </p:spPr>
        <p:txBody>
          <a:bodyPr>
            <a:normAutofit/>
          </a:bodyPr>
          <a:lstStyle/>
          <a:p>
            <a:r>
              <a:rPr lang="ru-RU" sz="5400" i="1" dirty="0" smtClean="0">
                <a:solidFill>
                  <a:srgbClr val="0070C0"/>
                </a:solidFill>
              </a:rPr>
              <a:t>    </a:t>
            </a:r>
            <a:r>
              <a:rPr lang="ru-RU" sz="4000" dirty="0" smtClean="0"/>
              <a:t>Что такое чесотка?</a:t>
            </a:r>
            <a:endParaRPr lang="ru-RU" sz="40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5143504" y="1714488"/>
            <a:ext cx="3367143" cy="393942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</a:t>
            </a:r>
            <a:r>
              <a:rPr lang="ru-RU" sz="3200" b="1" dirty="0" smtClean="0"/>
              <a:t>Чесотка-</a:t>
            </a:r>
            <a:r>
              <a:rPr lang="ru-RU" sz="2800" b="1" dirty="0" smtClean="0"/>
              <a:t> это заразное паразитарное заболевание кожи , вызываемое чесоточным клещом.</a:t>
            </a:r>
            <a:endParaRPr lang="ru-RU" sz="3200" b="1" dirty="0" smtClean="0"/>
          </a:p>
        </p:txBody>
      </p:sp>
      <p:pic>
        <p:nvPicPr>
          <p:cNvPr id="9" name="Содержимое 8" descr="bf7def8dbf8c0d7d377b92f983002fd7_ful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571612"/>
            <a:ext cx="3571900" cy="40719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33400"/>
            <a:ext cx="7939112" cy="19669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Источник заражения –       </a:t>
            </a:r>
            <a:r>
              <a:rPr lang="ru-RU" sz="4800" dirty="0" smtClean="0">
                <a:solidFill>
                  <a:schemeClr val="tx1"/>
                </a:solidFill>
              </a:rPr>
              <a:t>больной человек.</a:t>
            </a:r>
            <a:br>
              <a:rPr lang="ru-RU" sz="4800" dirty="0" smtClean="0">
                <a:solidFill>
                  <a:schemeClr val="tx1"/>
                </a:solidFill>
              </a:rPr>
            </a:b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6314" y="2143116"/>
            <a:ext cx="3724333" cy="351079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dirty="0" smtClean="0"/>
              <a:t>Непрямой путь заражения.</a:t>
            </a:r>
          </a:p>
          <a:p>
            <a:pPr algn="ctr"/>
            <a:endParaRPr lang="ru-RU" sz="2400" b="1" dirty="0" smtClean="0">
              <a:solidFill>
                <a:srgbClr val="7030A0"/>
              </a:solidFill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1800" b="1" dirty="0" smtClean="0"/>
              <a:t>Предметы личного пользования.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3" y="2143116"/>
            <a:ext cx="3882066" cy="35114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Прямой путь заражения.</a:t>
            </a:r>
          </a:p>
          <a:p>
            <a:pPr algn="ctr"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800" b="1" dirty="0" smtClean="0"/>
              <a:t>Телесный контакт.</a:t>
            </a:r>
          </a:p>
        </p:txBody>
      </p:sp>
      <p:pic>
        <p:nvPicPr>
          <p:cNvPr id="6" name="Рисунок 5" descr="188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2571744"/>
            <a:ext cx="2500330" cy="2000264"/>
          </a:xfrm>
          <a:prstGeom prst="rect">
            <a:avLst/>
          </a:prstGeom>
        </p:spPr>
      </p:pic>
      <p:pic>
        <p:nvPicPr>
          <p:cNvPr id="7" name="Рисунок 6" descr="1CAF0RCTCCAG5PCZ3CABAE98CCA85OZ13CAXI70DWCAMYNIXRCA89CA8FCA233J77CACZB0T1CA7MV1MRCAOY7JGJCAA5T9BGCA0M2D3UCAZXD4WKCADYGYZ1CAGMC3ICCAABTCXRCA8MDQ2GCA6DK6V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6450822" y="3479004"/>
            <a:ext cx="671513" cy="1857386"/>
          </a:xfrm>
          <a:prstGeom prst="rect">
            <a:avLst/>
          </a:prstGeom>
        </p:spPr>
      </p:pic>
      <p:pic>
        <p:nvPicPr>
          <p:cNvPr id="8" name="Рисунок 7" descr="15090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8" y="2928934"/>
            <a:ext cx="1071570" cy="1071570"/>
          </a:xfrm>
          <a:prstGeom prst="rect">
            <a:avLst/>
          </a:prstGeom>
        </p:spPr>
      </p:pic>
      <p:pic>
        <p:nvPicPr>
          <p:cNvPr id="9" name="Рисунок 8" descr="UCAGJKDGDCAH85VQRCAGX655DCANWH2GRCA9G2QRVCAMYMCZYCA4AUVVJCAITIRMTCAICUIODCAEKC5WRCAW3Z97MCAE9GXRACAFRO35ZCAIJ7SD9CA5XVRW2CAEQQZIGCACGHD9GCAWYPZF0CADN8Z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16" y="2928934"/>
            <a:ext cx="1071570" cy="1109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33400"/>
            <a:ext cx="7867674" cy="914400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rgbClr val="0070C0"/>
                </a:solidFill>
              </a:rPr>
              <a:t>     </a:t>
            </a:r>
            <a:r>
              <a:rPr lang="ru-RU" sz="4800" dirty="0" smtClean="0"/>
              <a:t>Возбудитель чесотки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785926"/>
            <a:ext cx="2971800" cy="386798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Чесоточный клещ</a:t>
            </a:r>
          </a:p>
          <a:p>
            <a:r>
              <a:rPr lang="ru-RU" sz="2000" b="1" dirty="0" smtClean="0"/>
              <a:t>   «А» -самка.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   «Б» – самец.</a:t>
            </a:r>
          </a:p>
          <a:p>
            <a:r>
              <a:rPr lang="ru-RU" sz="2000" b="1" dirty="0" smtClean="0"/>
              <a:t> Самец примерно в </a:t>
            </a:r>
          </a:p>
          <a:p>
            <a:r>
              <a:rPr lang="ru-RU" sz="2000" b="1" dirty="0" smtClean="0"/>
              <a:t> полтора раза меньше </a:t>
            </a:r>
          </a:p>
          <a:p>
            <a:r>
              <a:rPr lang="ru-RU" sz="2000" b="1" dirty="0" smtClean="0"/>
              <a:t> самки.</a:t>
            </a:r>
            <a:endParaRPr lang="ru-RU" sz="2000" b="1" dirty="0"/>
          </a:p>
        </p:txBody>
      </p:sp>
      <p:pic>
        <p:nvPicPr>
          <p:cNvPr id="5" name="Содержимое 4" descr="ris84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857364"/>
            <a:ext cx="4429155" cy="34290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914400"/>
          </a:xfrm>
        </p:spPr>
        <p:txBody>
          <a:bodyPr>
            <a:normAutofit/>
          </a:bodyPr>
          <a:lstStyle/>
          <a:p>
            <a:r>
              <a:rPr lang="ru-RU" sz="4800" i="1" dirty="0" smtClean="0"/>
              <a:t>      </a:t>
            </a:r>
            <a:r>
              <a:rPr lang="ru-RU" sz="4800" dirty="0" smtClean="0"/>
              <a:t>Симптомы чесотки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8992" y="1857364"/>
            <a:ext cx="5081655" cy="379655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/>
              <a:t>Типичные проявления чесотки:</a:t>
            </a:r>
          </a:p>
          <a:p>
            <a:endParaRPr lang="ru-RU" sz="2400" b="1" dirty="0" smtClean="0"/>
          </a:p>
          <a:p>
            <a:r>
              <a:rPr lang="ru-RU" sz="2000" b="1" dirty="0" smtClean="0"/>
              <a:t>  - Зуд , усиливающийся в вечернее и    </a:t>
            </a:r>
          </a:p>
          <a:p>
            <a:r>
              <a:rPr lang="ru-RU" sz="2000" b="1" dirty="0" smtClean="0"/>
              <a:t>    ночное время суток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  - Высыпания</a:t>
            </a:r>
          </a:p>
          <a:p>
            <a:pPr>
              <a:buFontTx/>
              <a:buChar char="-"/>
            </a:pPr>
            <a:endParaRPr lang="ru-RU" sz="2000" b="1" dirty="0" smtClean="0"/>
          </a:p>
          <a:p>
            <a:r>
              <a:rPr lang="ru-RU" sz="2000" b="1" dirty="0" smtClean="0"/>
              <a:t>  - Наличие чесоточных ходов</a:t>
            </a:r>
            <a:endParaRPr lang="ru-RU" sz="2000" b="1" dirty="0"/>
          </a:p>
        </p:txBody>
      </p:sp>
      <p:pic>
        <p:nvPicPr>
          <p:cNvPr id="5" name="Содержимое 4" descr="p9902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3786190"/>
            <a:ext cx="2595563" cy="1857388"/>
          </a:xfrm>
        </p:spPr>
      </p:pic>
      <p:pic>
        <p:nvPicPr>
          <p:cNvPr id="7" name="Рисунок 6" descr="1317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1357298"/>
            <a:ext cx="2571750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33400"/>
            <a:ext cx="7939112" cy="914400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rgbClr val="0070C0"/>
                </a:solidFill>
              </a:rPr>
              <a:t>      </a:t>
            </a:r>
            <a:r>
              <a:rPr lang="ru-RU" sz="4800" dirty="0" smtClean="0"/>
              <a:t>Локализация чесотки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857752" y="1857364"/>
            <a:ext cx="3652895" cy="379655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  Излюбленная локализация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чесотки:</a:t>
            </a:r>
          </a:p>
          <a:p>
            <a:r>
              <a:rPr lang="ru-RU" sz="1800" b="1" dirty="0" smtClean="0"/>
              <a:t>  - Межпальцевые </a:t>
            </a:r>
            <a:r>
              <a:rPr lang="ru-RU" sz="1800" b="1" dirty="0" smtClean="0"/>
              <a:t>промежутки</a:t>
            </a:r>
            <a:endParaRPr lang="ru-RU" sz="1800" b="1" dirty="0" smtClean="0"/>
          </a:p>
          <a:p>
            <a:r>
              <a:rPr lang="ru-RU" sz="1800" b="1" dirty="0" smtClean="0"/>
              <a:t>  -  </a:t>
            </a:r>
            <a:r>
              <a:rPr lang="ru-RU" sz="1800" b="1" dirty="0" smtClean="0"/>
              <a:t>Запястья</a:t>
            </a:r>
            <a:endParaRPr lang="ru-RU" sz="1800" b="1" dirty="0" smtClean="0"/>
          </a:p>
          <a:p>
            <a:r>
              <a:rPr lang="ru-RU" sz="1800" b="1" dirty="0" smtClean="0"/>
              <a:t>  -  Тело полового </a:t>
            </a:r>
            <a:r>
              <a:rPr lang="ru-RU" sz="1800" b="1" dirty="0" smtClean="0"/>
              <a:t>члена</a:t>
            </a:r>
            <a:endParaRPr lang="ru-RU" sz="1800" b="1" dirty="0" smtClean="0"/>
          </a:p>
          <a:p>
            <a:r>
              <a:rPr lang="ru-RU" sz="1800" b="1" dirty="0" smtClean="0"/>
              <a:t>   - Локтевые </a:t>
            </a:r>
            <a:r>
              <a:rPr lang="ru-RU" sz="1800" b="1" dirty="0" smtClean="0"/>
              <a:t>ямки</a:t>
            </a:r>
            <a:endParaRPr lang="ru-RU" sz="1800" b="1" dirty="0" smtClean="0"/>
          </a:p>
          <a:p>
            <a:r>
              <a:rPr lang="ru-RU" sz="1800" b="1" dirty="0" smtClean="0"/>
              <a:t>   - </a:t>
            </a:r>
            <a:r>
              <a:rPr lang="ru-RU" sz="1800" b="1" dirty="0" smtClean="0"/>
              <a:t>Стопы</a:t>
            </a:r>
            <a:endParaRPr lang="ru-RU" sz="1800" b="1" dirty="0" smtClean="0"/>
          </a:p>
          <a:p>
            <a:r>
              <a:rPr lang="ru-RU" sz="1800" b="1" dirty="0" smtClean="0"/>
              <a:t>  - Подмышечные </a:t>
            </a:r>
            <a:r>
              <a:rPr lang="ru-RU" sz="1800" b="1" dirty="0" smtClean="0"/>
              <a:t>впадины</a:t>
            </a:r>
            <a:endParaRPr lang="ru-RU" sz="1800" b="1" dirty="0" smtClean="0"/>
          </a:p>
          <a:p>
            <a:r>
              <a:rPr lang="ru-RU" sz="1800" b="1" dirty="0" smtClean="0"/>
              <a:t>   - </a:t>
            </a:r>
            <a:r>
              <a:rPr lang="ru-RU" sz="1800" b="1" dirty="0" smtClean="0"/>
              <a:t>Ягодицы</a:t>
            </a:r>
            <a:endParaRPr lang="ru-RU" sz="1800" b="1" dirty="0" smtClean="0"/>
          </a:p>
          <a:p>
            <a:r>
              <a:rPr lang="ru-RU" sz="1800" b="1" dirty="0" smtClean="0"/>
              <a:t>  </a:t>
            </a:r>
            <a:r>
              <a:rPr lang="ru-RU" sz="1800" b="1" dirty="0"/>
              <a:t> </a:t>
            </a:r>
            <a:r>
              <a:rPr lang="ru-RU" sz="1800" b="1" dirty="0" smtClean="0"/>
              <a:t>- Наружные половые </a:t>
            </a:r>
            <a:r>
              <a:rPr lang="ru-RU" sz="1800" b="1" dirty="0" smtClean="0"/>
              <a:t>органы</a:t>
            </a:r>
            <a:endParaRPr lang="ru-RU" sz="1800" b="1" dirty="0"/>
          </a:p>
        </p:txBody>
      </p:sp>
      <p:pic>
        <p:nvPicPr>
          <p:cNvPr id="5" name="Содержимое 4" descr="bvn1-122168243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643050"/>
            <a:ext cx="3214710" cy="3430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183880" cy="105156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Профилактика чесотки</a:t>
            </a:r>
            <a:endParaRPr lang="ru-RU" sz="4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1643050"/>
            <a:ext cx="8183880" cy="47560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/>
              <a:t>Мероприятия:</a:t>
            </a:r>
          </a:p>
          <a:p>
            <a:pPr>
              <a:buNone/>
            </a:pPr>
            <a:r>
              <a:rPr lang="ru-RU" sz="2000" b="1" dirty="0" smtClean="0"/>
              <a:t>  1.Обязательное лечение больных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 2.Выявление очагов чесотки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 3.Ликвидация этих очагов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 4.Активное выявление больных , путем регулярных профилактических осмотров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 5.Проведение  дезинфекции очага инфекции , одежды и постельных принадлежностей больного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Рисунок 7" descr="chesot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1785926"/>
            <a:ext cx="2743200" cy="215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b4a76fe5c77d57d64c0d73e6b6d62cb5_fu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357430"/>
            <a:ext cx="1357322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714356"/>
            <a:ext cx="8405842" cy="990600"/>
          </a:xfrm>
        </p:spPr>
        <p:txBody>
          <a:bodyPr/>
          <a:lstStyle/>
          <a:p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педикулез?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72000" y="2000240"/>
            <a:ext cx="3976686" cy="41449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   Педикулез - </a:t>
            </a:r>
            <a:endParaRPr lang="ru-RU" sz="3200" b="1" dirty="0" smtClean="0"/>
          </a:p>
          <a:p>
            <a:r>
              <a:rPr lang="ru-RU" sz="2800" b="1" dirty="0" smtClean="0"/>
              <a:t>Паразитирование на человеке одного из трех видов вшей: головной , платяной , лобковой.</a:t>
            </a:r>
            <a:endParaRPr lang="ru-RU" sz="2800" b="1" dirty="0"/>
          </a:p>
        </p:txBody>
      </p:sp>
      <p:pic>
        <p:nvPicPr>
          <p:cNvPr id="7" name="Содержимое 6" descr="vosh_580_n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285992"/>
            <a:ext cx="4000528" cy="335758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708</Words>
  <Application>Microsoft Office PowerPoint</Application>
  <PresentationFormat>Экран (4:3)</PresentationFormat>
  <Paragraphs>163</Paragraphs>
  <Slides>24</Slides>
  <Notes>2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  Кафедра дерматовенерологии  с курсом косметологии и ПО  им. проф. В.И. Прохоренкова    Тема занятия: Чесотка. Лобковый педикулез. Генитальные бородавки. Генитальный герпес. Причины.  Пути заражения.   Красноярск, 2016 г.  </vt:lpstr>
      <vt:lpstr>План занятия:</vt:lpstr>
      <vt:lpstr>    Что такое чесотка?</vt:lpstr>
      <vt:lpstr>Источник заражения –       больной человек. </vt:lpstr>
      <vt:lpstr>     Возбудитель чесотки</vt:lpstr>
      <vt:lpstr>      Симптомы чесотки</vt:lpstr>
      <vt:lpstr>      Локализация чесотки</vt:lpstr>
      <vt:lpstr>Профилактика чесотки</vt:lpstr>
      <vt:lpstr>       Что такое педикулез?</vt:lpstr>
      <vt:lpstr>Виды  вшей</vt:lpstr>
      <vt:lpstr>Источник заражения – больной     человек</vt:lpstr>
      <vt:lpstr>         Симптомы  педикулеза</vt:lpstr>
      <vt:lpstr>Профилактика педикулеза</vt:lpstr>
      <vt:lpstr>Презентация PowerPoint</vt:lpstr>
      <vt:lpstr> Клинические проявления </vt:lpstr>
      <vt:lpstr>Презентация PowerPoint</vt:lpstr>
      <vt:lpstr>Генитальный герпес </vt:lpstr>
      <vt:lpstr>Генитальный герпес новорожденных</vt:lpstr>
      <vt:lpstr>Генитальный герпес у детей </vt:lpstr>
      <vt:lpstr>Генитальный герпес у детей </vt:lpstr>
      <vt:lpstr>Презентация PowerPoint</vt:lpstr>
      <vt:lpstr>Профилактика генитальных  бородавок и герпеса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дерматовенерологии  с курсом косметологии и ПО    Тема занятия: «Чесотка. Лобковый педикулез. Генитальные бородавки. Генитальный герпес. Причины. Пути заражения. Особенности осмотра и обследования больных. Возможность передачи герпетической инфекции потомству . Необходимость обязательного медицинского лечения и наблюдения»</dc:title>
  <dc:creator>User</dc:creator>
  <cp:lastModifiedBy>я</cp:lastModifiedBy>
  <cp:revision>34</cp:revision>
  <dcterms:created xsi:type="dcterms:W3CDTF">2013-09-23T09:03:18Z</dcterms:created>
  <dcterms:modified xsi:type="dcterms:W3CDTF">2015-09-23T07:46:39Z</dcterms:modified>
</cp:coreProperties>
</file>