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 id="2147483773" r:id="rId2"/>
  </p:sldMasterIdLst>
  <p:notesMasterIdLst>
    <p:notesMasterId r:id="rId61"/>
  </p:notesMasterIdLst>
  <p:sldIdLst>
    <p:sldId id="570" r:id="rId3"/>
    <p:sldId id="257" r:id="rId4"/>
    <p:sldId id="610" r:id="rId5"/>
    <p:sldId id="260" r:id="rId6"/>
    <p:sldId id="579" r:id="rId7"/>
    <p:sldId id="618" r:id="rId8"/>
    <p:sldId id="571" r:id="rId9"/>
    <p:sldId id="572" r:id="rId10"/>
    <p:sldId id="573" r:id="rId11"/>
    <p:sldId id="575" r:id="rId12"/>
    <p:sldId id="568" r:id="rId13"/>
    <p:sldId id="574" r:id="rId14"/>
    <p:sldId id="551" r:id="rId15"/>
    <p:sldId id="545" r:id="rId16"/>
    <p:sldId id="569" r:id="rId17"/>
    <p:sldId id="556" r:id="rId18"/>
    <p:sldId id="546" r:id="rId19"/>
    <p:sldId id="576" r:id="rId20"/>
    <p:sldId id="578" r:id="rId21"/>
    <p:sldId id="601" r:id="rId22"/>
    <p:sldId id="603" r:id="rId23"/>
    <p:sldId id="602" r:id="rId24"/>
    <p:sldId id="266" r:id="rId25"/>
    <p:sldId id="623" r:id="rId26"/>
    <p:sldId id="273" r:id="rId27"/>
    <p:sldId id="620" r:id="rId28"/>
    <p:sldId id="622" r:id="rId29"/>
    <p:sldId id="303" r:id="rId30"/>
    <p:sldId id="357" r:id="rId31"/>
    <p:sldId id="580" r:id="rId32"/>
    <p:sldId id="358" r:id="rId33"/>
    <p:sldId id="287" r:id="rId34"/>
    <p:sldId id="624" r:id="rId35"/>
    <p:sldId id="598" r:id="rId36"/>
    <p:sldId id="599" r:id="rId37"/>
    <p:sldId id="581" r:id="rId38"/>
    <p:sldId id="564" r:id="rId39"/>
    <p:sldId id="562" r:id="rId40"/>
    <p:sldId id="605" r:id="rId41"/>
    <p:sldId id="606" r:id="rId42"/>
    <p:sldId id="607" r:id="rId43"/>
    <p:sldId id="609" r:id="rId44"/>
    <p:sldId id="583" r:id="rId45"/>
    <p:sldId id="587" r:id="rId46"/>
    <p:sldId id="589" r:id="rId47"/>
    <p:sldId id="621" r:id="rId48"/>
    <p:sldId id="591" r:id="rId49"/>
    <p:sldId id="592" r:id="rId50"/>
    <p:sldId id="619" r:id="rId51"/>
    <p:sldId id="611" r:id="rId52"/>
    <p:sldId id="612" r:id="rId53"/>
    <p:sldId id="613" r:id="rId54"/>
    <p:sldId id="614" r:id="rId55"/>
    <p:sldId id="615" r:id="rId56"/>
    <p:sldId id="616" r:id="rId57"/>
    <p:sldId id="625" r:id="rId58"/>
    <p:sldId id="594" r:id="rId59"/>
    <p:sldId id="577" r:id="rId60"/>
  </p:sldIdLst>
  <p:sldSz cx="9144000" cy="6858000" type="screen4x3"/>
  <p:notesSz cx="6669088" cy="9928225"/>
  <p:custDataLst>
    <p:tags r:id="rId62"/>
  </p:custDataLst>
  <p:defaultTextStyle>
    <a:defPPr>
      <a:defRPr lang="ru-RU"/>
    </a:defPPr>
    <a:lvl1pPr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00"/>
    <a:srgbClr val="FFFF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00" autoAdjust="0"/>
    <p:restoredTop sz="94598" autoAdjust="0"/>
  </p:normalViewPr>
  <p:slideViewPr>
    <p:cSldViewPr>
      <p:cViewPr varScale="1">
        <p:scale>
          <a:sx n="73" d="100"/>
          <a:sy n="73" d="100"/>
        </p:scale>
        <p:origin x="-1422"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Arial" charset="0"/>
              </a:defRPr>
            </a:lvl1pPr>
          </a:lstStyle>
          <a:p>
            <a:pPr>
              <a:defRPr/>
            </a:pPr>
            <a:endParaRPr lang="ru-RU"/>
          </a:p>
        </p:txBody>
      </p:sp>
      <p:sp>
        <p:nvSpPr>
          <p:cNvPr id="94211" name="Rectangle 3"/>
          <p:cNvSpPr>
            <a:spLocks noGrp="1" noChangeArrowheads="1"/>
          </p:cNvSpPr>
          <p:nvPr>
            <p:ph type="dt" idx="1"/>
          </p:nvPr>
        </p:nvSpPr>
        <p:spPr bwMode="auto">
          <a:xfrm>
            <a:off x="377825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ru-RU"/>
          </a:p>
        </p:txBody>
      </p:sp>
      <p:sp>
        <p:nvSpPr>
          <p:cNvPr id="5124" name="Rectangle 4"/>
          <p:cNvSpPr>
            <a:spLocks noGrp="1" noRot="1" noChangeAspect="1" noChangeArrowheads="1" noTextEdit="1"/>
          </p:cNvSpPr>
          <p:nvPr>
            <p:ph type="sldImg" idx="2"/>
          </p:nvPr>
        </p:nvSpPr>
        <p:spPr bwMode="auto">
          <a:xfrm>
            <a:off x="854075" y="744538"/>
            <a:ext cx="4960938" cy="3722687"/>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4213" name="Rectangle 5"/>
          <p:cNvSpPr>
            <a:spLocks noGrp="1" noChangeArrowheads="1"/>
          </p:cNvSpPr>
          <p:nvPr>
            <p:ph type="body" sz="quarter" idx="3"/>
          </p:nvPr>
        </p:nvSpPr>
        <p:spPr bwMode="auto">
          <a:xfrm>
            <a:off x="666750" y="4716463"/>
            <a:ext cx="5335588"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94214" name="Rectangle 6"/>
          <p:cNvSpPr>
            <a:spLocks noGrp="1" noChangeArrowheads="1"/>
          </p:cNvSpPr>
          <p:nvPr>
            <p:ph type="ftr" sz="quarter" idx="4"/>
          </p:nvPr>
        </p:nvSpPr>
        <p:spPr bwMode="auto">
          <a:xfrm>
            <a:off x="0"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ru-RU"/>
          </a:p>
        </p:txBody>
      </p:sp>
      <p:sp>
        <p:nvSpPr>
          <p:cNvPr id="94215" name="Rectangle 7"/>
          <p:cNvSpPr>
            <a:spLocks noGrp="1" noChangeArrowheads="1"/>
          </p:cNvSpPr>
          <p:nvPr>
            <p:ph type="sldNum" sz="quarter" idx="5"/>
          </p:nvPr>
        </p:nvSpPr>
        <p:spPr bwMode="auto">
          <a:xfrm>
            <a:off x="3778250"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panose="020B0604020202020204" pitchFamily="34" charset="0"/>
              </a:defRPr>
            </a:lvl1pPr>
          </a:lstStyle>
          <a:p>
            <a:pPr>
              <a:defRPr/>
            </a:pPr>
            <a:fld id="{4F0BAFC7-15DA-4930-95AB-4185412FD5D3}" type="slidenum">
              <a:rPr lang="ru-RU"/>
              <a:pPr>
                <a:defRPr/>
              </a:pPr>
              <a:t>‹#›</a:t>
            </a:fld>
            <a:endParaRPr lang="ru-RU"/>
          </a:p>
        </p:txBody>
      </p:sp>
    </p:spTree>
    <p:extLst>
      <p:ext uri="{BB962C8B-B14F-4D97-AF65-F5344CB8AC3E}">
        <p14:creationId xmlns:p14="http://schemas.microsoft.com/office/powerpoint/2010/main" xmlns="" val="16640289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46FD97E-ECEC-4EAB-96C6-D537E2B80CC6}" type="slidenum">
              <a:rPr lang="ru-RU"/>
              <a:pPr>
                <a:spcBef>
                  <a:spcPct val="0"/>
                </a:spcBef>
              </a:pPr>
              <a:t>23</a:t>
            </a:fld>
            <a:endParaRPr lang="ru-RU"/>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ru-RU" smtClean="0">
                <a:latin typeface="Arial" panose="020B0604020202020204" pitchFamily="34" charset="0"/>
                <a:cs typeface="Arial" panose="020B0604020202020204" pitchFamily="34" charset="0"/>
              </a:rPr>
              <a:t>Определение качества относится как к товарам так и услугам, так и процессам производства товаров и оказания услуг. Любая продукция должна соответствовать определенным требованиям. Качество характеризует соответствие продукции этим требованиям. Свойства продукции, которые характеризуют ее пригодность к выполнению определенных требований, называются признаками, характеристиками качества.</a:t>
            </a:r>
          </a:p>
        </p:txBody>
      </p:sp>
    </p:spTree>
    <p:extLst>
      <p:ext uri="{BB962C8B-B14F-4D97-AF65-F5344CB8AC3E}">
        <p14:creationId xmlns:p14="http://schemas.microsoft.com/office/powerpoint/2010/main" xmlns="" val="4009034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8763" cy="6851650"/>
            <a:chOff x="1" y="0"/>
            <a:chExt cx="5763" cy="4316"/>
          </a:xfrm>
        </p:grpSpPr>
        <p:sp>
          <p:nvSpPr>
            <p:cNvPr id="5"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6"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7"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ru-RU">
                <a:cs typeface="Arial" charset="0"/>
              </a:endParaRPr>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29"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30"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31"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32"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33"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34"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35"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36"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37"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38"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39"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40"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grpSp>
        <p:sp>
          <p:nvSpPr>
            <p:cNvPr id="9"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10"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11"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12" name="Freeform 23"/>
            <p:cNvSpPr>
              <a:spLocks/>
            </p:cNvSpPr>
            <p:nvPr/>
          </p:nvSpPr>
          <p:spPr bwMode="hidden">
            <a:xfrm>
              <a:off x="5041" y="0"/>
              <a:ext cx="719" cy="845"/>
            </a:xfrm>
            <a:custGeom>
              <a:avLst/>
              <a:gdLst>
                <a:gd name="T0" fmla="*/ 729 w 717"/>
                <a:gd name="T1" fmla="*/ 845 h 845"/>
                <a:gd name="T2" fmla="*/ 729 w 717"/>
                <a:gd name="T3" fmla="*/ 821 h 845"/>
                <a:gd name="T4" fmla="*/ 586 w 717"/>
                <a:gd name="T5" fmla="*/ 605 h 845"/>
                <a:gd name="T6" fmla="*/ 412 w 717"/>
                <a:gd name="T7" fmla="*/ 396 h 845"/>
                <a:gd name="T8" fmla="*/ 227 w 717"/>
                <a:gd name="T9" fmla="*/ 192 h 845"/>
                <a:gd name="T10" fmla="*/ 17 w 717"/>
                <a:gd name="T11" fmla="*/ 0 h 845"/>
                <a:gd name="T12" fmla="*/ 0 w 717"/>
                <a:gd name="T13" fmla="*/ 0 h 845"/>
                <a:gd name="T14" fmla="*/ 215 w 717"/>
                <a:gd name="T15" fmla="*/ 198 h 845"/>
                <a:gd name="T16" fmla="*/ 406 w 717"/>
                <a:gd name="T17" fmla="*/ 408 h 845"/>
                <a:gd name="T18" fmla="*/ 580 w 717"/>
                <a:gd name="T19" fmla="*/ 623 h 845"/>
                <a:gd name="T20" fmla="*/ 729 w 717"/>
                <a:gd name="T21" fmla="*/ 845 h 845"/>
                <a:gd name="T22" fmla="*/ 729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a:p>
          </p:txBody>
        </p:sp>
        <p:sp>
          <p:nvSpPr>
            <p:cNvPr id="13" name="Freeform 24"/>
            <p:cNvSpPr>
              <a:spLocks/>
            </p:cNvSpPr>
            <p:nvPr/>
          </p:nvSpPr>
          <p:spPr bwMode="hidden">
            <a:xfrm>
              <a:off x="5352" y="0"/>
              <a:ext cx="408" cy="414"/>
            </a:xfrm>
            <a:custGeom>
              <a:avLst/>
              <a:gdLst>
                <a:gd name="T0" fmla="*/ 413 w 407"/>
                <a:gd name="T1" fmla="*/ 414 h 414"/>
                <a:gd name="T2" fmla="*/ 413 w 407"/>
                <a:gd name="T3" fmla="*/ 396 h 414"/>
                <a:gd name="T4" fmla="*/ 228 w 407"/>
                <a:gd name="T5" fmla="*/ 192 h 414"/>
                <a:gd name="T6" fmla="*/ 12 w 407"/>
                <a:gd name="T7" fmla="*/ 0 h 414"/>
                <a:gd name="T8" fmla="*/ 0 w 407"/>
                <a:gd name="T9" fmla="*/ 0 h 414"/>
                <a:gd name="T10" fmla="*/ 108 w 407"/>
                <a:gd name="T11" fmla="*/ 102 h 414"/>
                <a:gd name="T12" fmla="*/ 222 w 407"/>
                <a:gd name="T13" fmla="*/ 204 h 414"/>
                <a:gd name="T14" fmla="*/ 413 w 407"/>
                <a:gd name="T15" fmla="*/ 414 h 414"/>
                <a:gd name="T16" fmla="*/ 413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a:p>
          </p:txBody>
        </p:sp>
        <p:sp>
          <p:nvSpPr>
            <p:cNvPr id="14"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15" name="Freeform 26"/>
            <p:cNvSpPr>
              <a:spLocks/>
            </p:cNvSpPr>
            <p:nvPr/>
          </p:nvSpPr>
          <p:spPr bwMode="hidden">
            <a:xfrm>
              <a:off x="6" y="0"/>
              <a:ext cx="588" cy="599"/>
            </a:xfrm>
            <a:custGeom>
              <a:avLst/>
              <a:gdLst>
                <a:gd name="T0" fmla="*/ 598 w 586"/>
                <a:gd name="T1" fmla="*/ 0 h 599"/>
                <a:gd name="T2" fmla="*/ 580 w 586"/>
                <a:gd name="T3" fmla="*/ 0 h 599"/>
                <a:gd name="T4" fmla="*/ 413 w 586"/>
                <a:gd name="T5" fmla="*/ 132 h 599"/>
                <a:gd name="T6" fmla="*/ 263 w 586"/>
                <a:gd name="T7" fmla="*/ 270 h 599"/>
                <a:gd name="T8" fmla="*/ 120 w 586"/>
                <a:gd name="T9" fmla="*/ 420 h 599"/>
                <a:gd name="T10" fmla="*/ 0 w 586"/>
                <a:gd name="T11" fmla="*/ 575 h 599"/>
                <a:gd name="T12" fmla="*/ 0 w 586"/>
                <a:gd name="T13" fmla="*/ 599 h 599"/>
                <a:gd name="T14" fmla="*/ 120 w 586"/>
                <a:gd name="T15" fmla="*/ 432 h 599"/>
                <a:gd name="T16" fmla="*/ 263 w 586"/>
                <a:gd name="T17" fmla="*/ 282 h 599"/>
                <a:gd name="T18" fmla="*/ 419 w 586"/>
                <a:gd name="T19" fmla="*/ 138 h 599"/>
                <a:gd name="T20" fmla="*/ 598 w 586"/>
                <a:gd name="T21" fmla="*/ 0 h 599"/>
                <a:gd name="T22" fmla="*/ 598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a:p>
          </p:txBody>
        </p:sp>
        <p:sp>
          <p:nvSpPr>
            <p:cNvPr id="16" name="Freeform 27"/>
            <p:cNvSpPr>
              <a:spLocks/>
            </p:cNvSpPr>
            <p:nvPr/>
          </p:nvSpPr>
          <p:spPr bwMode="hidden">
            <a:xfrm>
              <a:off x="6" y="0"/>
              <a:ext cx="270" cy="252"/>
            </a:xfrm>
            <a:custGeom>
              <a:avLst/>
              <a:gdLst>
                <a:gd name="T0" fmla="*/ 275 w 269"/>
                <a:gd name="T1" fmla="*/ 0 h 252"/>
                <a:gd name="T2" fmla="*/ 257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5 w 269"/>
                <a:gd name="T15" fmla="*/ 0 h 252"/>
                <a:gd name="T16" fmla="*/ 275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xtLst>
              <a:ext uri="{909E8E84-426E-40DD-AFC4-6F175D3DCCD1}">
                <a14:hiddenFill xmlns:a14="http://schemas.microsoft.com/office/drawing/2010/main" xmlns="">
                  <a:noFill/>
                </a14:hiddenFill>
              </a:ext>
            </a:extLst>
          </p:spPr>
          <p:txBody>
            <a:bodyPr/>
            <a:lstStyle/>
            <a:p>
              <a:endParaRPr lang="ru-RU"/>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xtLst>
              <a:ext uri="{909E8E84-426E-40DD-AFC4-6F175D3DCCD1}">
                <a14:hiddenFill xmlns:a14="http://schemas.microsoft.com/office/drawing/2010/main" xmlns="">
                  <a:noFill/>
                </a14:hiddenFill>
              </a:ext>
            </a:extLst>
          </p:spPr>
          <p:txBody>
            <a:bodyPr/>
            <a:lstStyle/>
            <a:p>
              <a:endParaRPr lang="ru-RU"/>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xtLst>
              <a:ext uri="{909E8E84-426E-40DD-AFC4-6F175D3DCCD1}">
                <a14:hiddenFill xmlns:a14="http://schemas.microsoft.com/office/drawing/2010/main" xmlns="">
                  <a:noFill/>
                </a14:hiddenFill>
              </a:ext>
            </a:extLst>
          </p:spPr>
          <p:txBody>
            <a:bodyPr/>
            <a:lstStyle/>
            <a:p>
              <a:endParaRPr lang="ru-RU"/>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xtLst>
                <a:ext uri="{909E8E84-426E-40DD-AFC4-6F175D3DCCD1}">
                  <a14:hiddenFill xmlns:a14="http://schemas.microsoft.com/office/drawing/2010/main" xmlns="">
                    <a:noFill/>
                  </a14:hiddenFill>
                </a:ext>
              </a:extLst>
            </p:spPr>
            <p:txBody>
              <a:bodyPr/>
              <a:lstStyle/>
              <a:p>
                <a:endParaRPr lang="ru-RU"/>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xtLst>
                <a:ext uri="{909E8E84-426E-40DD-AFC4-6F175D3DCCD1}">
                  <a14:hiddenFill xmlns:a14="http://schemas.microsoft.com/office/drawing/2010/main" xmlns="">
                    <a:noFill/>
                  </a14:hiddenFill>
                </a:ext>
              </a:extLst>
            </p:spPr>
            <p:txBody>
              <a:bodyPr/>
              <a:lstStyle/>
              <a:p>
                <a:endParaRPr lang="ru-RU"/>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xtLst>
                <a:ext uri="{909E8E84-426E-40DD-AFC4-6F175D3DCCD1}">
                  <a14:hiddenFill xmlns:a14="http://schemas.microsoft.com/office/drawing/2010/main" xmlns="">
                    <a:noFill/>
                  </a14:hiddenFill>
                </a:ext>
              </a:extLst>
            </p:spPr>
            <p:txBody>
              <a:bodyPr/>
              <a:lstStyle/>
              <a:p>
                <a:endParaRPr lang="ru-RU"/>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xtLst>
                <a:ext uri="{909E8E84-426E-40DD-AFC4-6F175D3DCCD1}">
                  <a14:hiddenFill xmlns:a14="http://schemas.microsoft.com/office/drawing/2010/main" xmlns="">
                    <a:noFill/>
                  </a14:hiddenFill>
                </a:ext>
              </a:extLst>
            </p:spPr>
            <p:txBody>
              <a:bodyPr/>
              <a:lstStyle/>
              <a:p>
                <a:endParaRPr lang="ru-RU"/>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xtLst>
                <a:ext uri="{909E8E84-426E-40DD-AFC4-6F175D3DCCD1}">
                  <a14:hiddenFill xmlns:a14="http://schemas.microsoft.com/office/drawing/2010/main" xmlns="">
                    <a:noFill/>
                  </a14:hiddenFill>
                </a:ext>
              </a:extLst>
            </p:spPr>
            <p:txBody>
              <a:bodyPr/>
              <a:lstStyle/>
              <a:p>
                <a:endParaRPr lang="ru-RU"/>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xtLst>
              <a:ext uri="{909E8E84-426E-40DD-AFC4-6F175D3DCCD1}">
                <a14:hiddenFill xmlns:a14="http://schemas.microsoft.com/office/drawing/2010/main" xmlns="">
                  <a:noFill/>
                </a14:hiddenFill>
              </a:ext>
            </a:extLst>
          </p:spPr>
          <p:txBody>
            <a:bodyPr/>
            <a:lstStyle/>
            <a:p>
              <a:endParaRPr lang="ru-RU"/>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xtLst>
              <a:ext uri="{909E8E84-426E-40DD-AFC4-6F175D3DCCD1}">
                <a14:hiddenFill xmlns:a14="http://schemas.microsoft.com/office/drawing/2010/main" xmlns="">
                  <a:noFill/>
                </a14:hiddenFill>
              </a:ext>
            </a:extLst>
          </p:spPr>
          <p:txBody>
            <a:bodyPr/>
            <a:lstStyle/>
            <a:p>
              <a:endParaRPr lang="ru-RU"/>
            </a:p>
          </p:txBody>
        </p:sp>
      </p:grpSp>
      <p:sp>
        <p:nvSpPr>
          <p:cNvPr id="433191" name="Rectangle 39"/>
          <p:cNvSpPr>
            <a:spLocks noGrp="1" noChangeArrowheads="1"/>
          </p:cNvSpPr>
          <p:nvPr>
            <p:ph type="ctrTitle" sz="quarter"/>
          </p:nvPr>
        </p:nvSpPr>
        <p:spPr>
          <a:xfrm>
            <a:off x="685800" y="1692275"/>
            <a:ext cx="7772400" cy="1736725"/>
          </a:xfrm>
        </p:spPr>
        <p:txBody>
          <a:bodyPr anchor="b"/>
          <a:lstStyle>
            <a:lvl1pPr>
              <a:defRPr sz="5400"/>
            </a:lvl1pPr>
          </a:lstStyle>
          <a:p>
            <a:r>
              <a:rPr lang="ru-RU"/>
              <a:t>Образец заголовка</a:t>
            </a:r>
          </a:p>
        </p:txBody>
      </p:sp>
      <p:sp>
        <p:nvSpPr>
          <p:cNvPr id="433192"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ru-RU"/>
              <a:t>Образец подзаголовка</a:t>
            </a:r>
          </a:p>
        </p:txBody>
      </p:sp>
      <p:sp>
        <p:nvSpPr>
          <p:cNvPr id="41" name="Rectangle 41"/>
          <p:cNvSpPr>
            <a:spLocks noGrp="1" noChangeArrowheads="1"/>
          </p:cNvSpPr>
          <p:nvPr>
            <p:ph type="dt" sz="quarter" idx="10"/>
          </p:nvPr>
        </p:nvSpPr>
        <p:spPr/>
        <p:txBody>
          <a:bodyPr/>
          <a:lstStyle>
            <a:lvl1pPr>
              <a:defRPr/>
            </a:lvl1pPr>
          </a:lstStyle>
          <a:p>
            <a:pPr>
              <a:defRPr/>
            </a:pPr>
            <a:endParaRPr lang="ru-RU"/>
          </a:p>
        </p:txBody>
      </p:sp>
      <p:sp>
        <p:nvSpPr>
          <p:cNvPr id="42" name="Rectangle 42"/>
          <p:cNvSpPr>
            <a:spLocks noGrp="1" noChangeArrowheads="1"/>
          </p:cNvSpPr>
          <p:nvPr>
            <p:ph type="ftr" sz="quarter" idx="11"/>
          </p:nvPr>
        </p:nvSpPr>
        <p:spPr/>
        <p:txBody>
          <a:bodyPr/>
          <a:lstStyle>
            <a:lvl1pPr>
              <a:defRPr/>
            </a:lvl1pPr>
          </a:lstStyle>
          <a:p>
            <a:pPr>
              <a:defRPr/>
            </a:pPr>
            <a:endParaRPr lang="ru-RU"/>
          </a:p>
        </p:txBody>
      </p:sp>
      <p:sp>
        <p:nvSpPr>
          <p:cNvPr id="43" name="Rectangle 43"/>
          <p:cNvSpPr>
            <a:spLocks noGrp="1" noChangeArrowheads="1"/>
          </p:cNvSpPr>
          <p:nvPr>
            <p:ph type="sldNum" sz="quarter" idx="12"/>
          </p:nvPr>
        </p:nvSpPr>
        <p:spPr/>
        <p:txBody>
          <a:bodyPr/>
          <a:lstStyle>
            <a:lvl1pPr>
              <a:defRPr smtClean="0"/>
            </a:lvl1pPr>
          </a:lstStyle>
          <a:p>
            <a:pPr>
              <a:defRPr/>
            </a:pPr>
            <a:fld id="{448C605E-4540-4E7C-8FDB-06C996590B2E}" type="slidenum">
              <a:rPr lang="ru-RU"/>
              <a:pPr>
                <a:defRPr/>
              </a:pPr>
              <a:t>‹#›</a:t>
            </a:fld>
            <a:endParaRPr lang="ru-RU"/>
          </a:p>
        </p:txBody>
      </p:sp>
    </p:spTree>
    <p:extLst>
      <p:ext uri="{BB962C8B-B14F-4D97-AF65-F5344CB8AC3E}">
        <p14:creationId xmlns:p14="http://schemas.microsoft.com/office/powerpoint/2010/main" xmlns="" val="2097804968"/>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0"/>
          <p:cNvSpPr>
            <a:spLocks noGrp="1" noChangeArrowheads="1"/>
          </p:cNvSpPr>
          <p:nvPr>
            <p:ph type="dt" sz="half" idx="10"/>
          </p:nvPr>
        </p:nvSpPr>
        <p:spPr>
          <a:ln/>
        </p:spPr>
        <p:txBody>
          <a:bodyPr/>
          <a:lstStyle>
            <a:lvl1pPr>
              <a:defRPr/>
            </a:lvl1pPr>
          </a:lstStyle>
          <a:p>
            <a:pPr>
              <a:defRPr/>
            </a:pPr>
            <a:endParaRPr lang="ru-RU"/>
          </a:p>
        </p:txBody>
      </p:sp>
      <p:sp>
        <p:nvSpPr>
          <p:cNvPr id="5" name="Rectangle 41"/>
          <p:cNvSpPr>
            <a:spLocks noGrp="1" noChangeArrowheads="1"/>
          </p:cNvSpPr>
          <p:nvPr>
            <p:ph type="ftr" sz="quarter" idx="11"/>
          </p:nvPr>
        </p:nvSpPr>
        <p:spPr>
          <a:ln/>
        </p:spPr>
        <p:txBody>
          <a:bodyPr/>
          <a:lstStyle>
            <a:lvl1pPr>
              <a:defRPr/>
            </a:lvl1pPr>
          </a:lstStyle>
          <a:p>
            <a:pPr>
              <a:defRPr/>
            </a:pPr>
            <a:endParaRPr lang="ru-RU"/>
          </a:p>
        </p:txBody>
      </p:sp>
      <p:sp>
        <p:nvSpPr>
          <p:cNvPr id="6" name="Rectangle 42"/>
          <p:cNvSpPr>
            <a:spLocks noGrp="1" noChangeArrowheads="1"/>
          </p:cNvSpPr>
          <p:nvPr>
            <p:ph type="sldNum" sz="quarter" idx="12"/>
          </p:nvPr>
        </p:nvSpPr>
        <p:spPr>
          <a:ln/>
        </p:spPr>
        <p:txBody>
          <a:bodyPr/>
          <a:lstStyle>
            <a:lvl1pPr>
              <a:defRPr/>
            </a:lvl1pPr>
          </a:lstStyle>
          <a:p>
            <a:pPr>
              <a:defRPr/>
            </a:pPr>
            <a:fld id="{E5B854C3-360A-4724-A471-7EA3DB05EDCF}" type="slidenum">
              <a:rPr lang="ru-RU"/>
              <a:pPr>
                <a:defRPr/>
              </a:pPr>
              <a:t>‹#›</a:t>
            </a:fld>
            <a:endParaRPr lang="ru-RU"/>
          </a:p>
        </p:txBody>
      </p:sp>
    </p:spTree>
    <p:extLst>
      <p:ext uri="{BB962C8B-B14F-4D97-AF65-F5344CB8AC3E}">
        <p14:creationId xmlns:p14="http://schemas.microsoft.com/office/powerpoint/2010/main" xmlns="" val="35761580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7813"/>
            <a:ext cx="2057400" cy="585311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7813"/>
            <a:ext cx="6019800" cy="585311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0"/>
          <p:cNvSpPr>
            <a:spLocks noGrp="1" noChangeArrowheads="1"/>
          </p:cNvSpPr>
          <p:nvPr>
            <p:ph type="dt" sz="half" idx="10"/>
          </p:nvPr>
        </p:nvSpPr>
        <p:spPr>
          <a:ln/>
        </p:spPr>
        <p:txBody>
          <a:bodyPr/>
          <a:lstStyle>
            <a:lvl1pPr>
              <a:defRPr/>
            </a:lvl1pPr>
          </a:lstStyle>
          <a:p>
            <a:pPr>
              <a:defRPr/>
            </a:pPr>
            <a:endParaRPr lang="ru-RU"/>
          </a:p>
        </p:txBody>
      </p:sp>
      <p:sp>
        <p:nvSpPr>
          <p:cNvPr id="5" name="Rectangle 41"/>
          <p:cNvSpPr>
            <a:spLocks noGrp="1" noChangeArrowheads="1"/>
          </p:cNvSpPr>
          <p:nvPr>
            <p:ph type="ftr" sz="quarter" idx="11"/>
          </p:nvPr>
        </p:nvSpPr>
        <p:spPr>
          <a:ln/>
        </p:spPr>
        <p:txBody>
          <a:bodyPr/>
          <a:lstStyle>
            <a:lvl1pPr>
              <a:defRPr/>
            </a:lvl1pPr>
          </a:lstStyle>
          <a:p>
            <a:pPr>
              <a:defRPr/>
            </a:pPr>
            <a:endParaRPr lang="ru-RU"/>
          </a:p>
        </p:txBody>
      </p:sp>
      <p:sp>
        <p:nvSpPr>
          <p:cNvPr id="6" name="Rectangle 42"/>
          <p:cNvSpPr>
            <a:spLocks noGrp="1" noChangeArrowheads="1"/>
          </p:cNvSpPr>
          <p:nvPr>
            <p:ph type="sldNum" sz="quarter" idx="12"/>
          </p:nvPr>
        </p:nvSpPr>
        <p:spPr>
          <a:ln/>
        </p:spPr>
        <p:txBody>
          <a:bodyPr/>
          <a:lstStyle>
            <a:lvl1pPr>
              <a:defRPr/>
            </a:lvl1pPr>
          </a:lstStyle>
          <a:p>
            <a:pPr>
              <a:defRPr/>
            </a:pPr>
            <a:fld id="{50CD5E37-A728-440C-B3B9-0A9B1F118A59}" type="slidenum">
              <a:rPr lang="ru-RU"/>
              <a:pPr>
                <a:defRPr/>
              </a:pPr>
              <a:t>‹#›</a:t>
            </a:fld>
            <a:endParaRPr lang="ru-RU"/>
          </a:p>
        </p:txBody>
      </p:sp>
    </p:spTree>
    <p:extLst>
      <p:ext uri="{BB962C8B-B14F-4D97-AF65-F5344CB8AC3E}">
        <p14:creationId xmlns:p14="http://schemas.microsoft.com/office/powerpoint/2010/main" xmlns="" val="92398178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30725"/>
          </a:xfrm>
        </p:spPr>
        <p:txBody>
          <a:bodyPr/>
          <a:lstStyle/>
          <a:p>
            <a:pPr lvl="0"/>
            <a:endParaRPr lang="ru-RU" noProof="0" smtClean="0"/>
          </a:p>
        </p:txBody>
      </p:sp>
      <p:sp>
        <p:nvSpPr>
          <p:cNvPr id="4" name="Rectangle 40"/>
          <p:cNvSpPr>
            <a:spLocks noGrp="1" noChangeArrowheads="1"/>
          </p:cNvSpPr>
          <p:nvPr>
            <p:ph type="dt" sz="half" idx="10"/>
          </p:nvPr>
        </p:nvSpPr>
        <p:spPr>
          <a:ln/>
        </p:spPr>
        <p:txBody>
          <a:bodyPr/>
          <a:lstStyle>
            <a:lvl1pPr>
              <a:defRPr/>
            </a:lvl1pPr>
          </a:lstStyle>
          <a:p>
            <a:pPr>
              <a:defRPr/>
            </a:pPr>
            <a:endParaRPr lang="ru-RU"/>
          </a:p>
        </p:txBody>
      </p:sp>
      <p:sp>
        <p:nvSpPr>
          <p:cNvPr id="5" name="Rectangle 41"/>
          <p:cNvSpPr>
            <a:spLocks noGrp="1" noChangeArrowheads="1"/>
          </p:cNvSpPr>
          <p:nvPr>
            <p:ph type="ftr" sz="quarter" idx="11"/>
          </p:nvPr>
        </p:nvSpPr>
        <p:spPr>
          <a:ln/>
        </p:spPr>
        <p:txBody>
          <a:bodyPr/>
          <a:lstStyle>
            <a:lvl1pPr>
              <a:defRPr/>
            </a:lvl1pPr>
          </a:lstStyle>
          <a:p>
            <a:pPr>
              <a:defRPr/>
            </a:pPr>
            <a:endParaRPr lang="ru-RU"/>
          </a:p>
        </p:txBody>
      </p:sp>
      <p:sp>
        <p:nvSpPr>
          <p:cNvPr id="6" name="Rectangle 42"/>
          <p:cNvSpPr>
            <a:spLocks noGrp="1" noChangeArrowheads="1"/>
          </p:cNvSpPr>
          <p:nvPr>
            <p:ph type="sldNum" sz="quarter" idx="12"/>
          </p:nvPr>
        </p:nvSpPr>
        <p:spPr>
          <a:ln/>
        </p:spPr>
        <p:txBody>
          <a:bodyPr/>
          <a:lstStyle>
            <a:lvl1pPr>
              <a:defRPr/>
            </a:lvl1pPr>
          </a:lstStyle>
          <a:p>
            <a:pPr>
              <a:defRPr/>
            </a:pPr>
            <a:fld id="{69F566D9-C30A-4A1D-B82B-63D6701D6AE9}" type="slidenum">
              <a:rPr lang="ru-RU"/>
              <a:pPr>
                <a:defRPr/>
              </a:pPr>
              <a:t>‹#›</a:t>
            </a:fld>
            <a:endParaRPr lang="ru-RU"/>
          </a:p>
        </p:txBody>
      </p:sp>
    </p:spTree>
    <p:extLst>
      <p:ext uri="{BB962C8B-B14F-4D97-AF65-F5344CB8AC3E}">
        <p14:creationId xmlns:p14="http://schemas.microsoft.com/office/powerpoint/2010/main" xmlns="" val="378628677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8763" cy="6851650"/>
            <a:chOff x="1" y="0"/>
            <a:chExt cx="5763" cy="4316"/>
          </a:xfrm>
        </p:grpSpPr>
        <p:sp>
          <p:nvSpPr>
            <p:cNvPr id="5"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6"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7"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29"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30"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31"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32"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33"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34"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35"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36"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37"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38"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39"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40"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grpSp>
        <p:sp>
          <p:nvSpPr>
            <p:cNvPr id="9"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10"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11"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12" name="Freeform 23"/>
            <p:cNvSpPr>
              <a:spLocks/>
            </p:cNvSpPr>
            <p:nvPr/>
          </p:nvSpPr>
          <p:spPr bwMode="hidden">
            <a:xfrm>
              <a:off x="5041" y="0"/>
              <a:ext cx="719" cy="845"/>
            </a:xfrm>
            <a:custGeom>
              <a:avLst/>
              <a:gdLst>
                <a:gd name="T0" fmla="*/ 733 w 717"/>
                <a:gd name="T1" fmla="*/ 845 h 845"/>
                <a:gd name="T2" fmla="*/ 733 w 717"/>
                <a:gd name="T3" fmla="*/ 821 h 845"/>
                <a:gd name="T4" fmla="*/ 590 w 717"/>
                <a:gd name="T5" fmla="*/ 605 h 845"/>
                <a:gd name="T6" fmla="*/ 414 w 717"/>
                <a:gd name="T7" fmla="*/ 396 h 845"/>
                <a:gd name="T8" fmla="*/ 229 w 717"/>
                <a:gd name="T9" fmla="*/ 192 h 845"/>
                <a:gd name="T10" fmla="*/ 17 w 717"/>
                <a:gd name="T11" fmla="*/ 0 h 845"/>
                <a:gd name="T12" fmla="*/ 0 w 717"/>
                <a:gd name="T13" fmla="*/ 0 h 845"/>
                <a:gd name="T14" fmla="*/ 217 w 717"/>
                <a:gd name="T15" fmla="*/ 198 h 845"/>
                <a:gd name="T16" fmla="*/ 408 w 717"/>
                <a:gd name="T17" fmla="*/ 408 h 845"/>
                <a:gd name="T18" fmla="*/ 584 w 717"/>
                <a:gd name="T19" fmla="*/ 623 h 845"/>
                <a:gd name="T20" fmla="*/ 733 w 717"/>
                <a:gd name="T21" fmla="*/ 845 h 845"/>
                <a:gd name="T22" fmla="*/ 733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a:p>
          </p:txBody>
        </p:sp>
        <p:sp>
          <p:nvSpPr>
            <p:cNvPr id="13" name="Freeform 24"/>
            <p:cNvSpPr>
              <a:spLocks/>
            </p:cNvSpPr>
            <p:nvPr/>
          </p:nvSpPr>
          <p:spPr bwMode="hidden">
            <a:xfrm>
              <a:off x="5352" y="0"/>
              <a:ext cx="408" cy="414"/>
            </a:xfrm>
            <a:custGeom>
              <a:avLst/>
              <a:gdLst>
                <a:gd name="T0" fmla="*/ 415 w 407"/>
                <a:gd name="T1" fmla="*/ 414 h 414"/>
                <a:gd name="T2" fmla="*/ 415 w 407"/>
                <a:gd name="T3" fmla="*/ 396 h 414"/>
                <a:gd name="T4" fmla="*/ 230 w 407"/>
                <a:gd name="T5" fmla="*/ 192 h 414"/>
                <a:gd name="T6" fmla="*/ 12 w 407"/>
                <a:gd name="T7" fmla="*/ 0 h 414"/>
                <a:gd name="T8" fmla="*/ 0 w 407"/>
                <a:gd name="T9" fmla="*/ 0 h 414"/>
                <a:gd name="T10" fmla="*/ 108 w 407"/>
                <a:gd name="T11" fmla="*/ 102 h 414"/>
                <a:gd name="T12" fmla="*/ 224 w 407"/>
                <a:gd name="T13" fmla="*/ 204 h 414"/>
                <a:gd name="T14" fmla="*/ 415 w 407"/>
                <a:gd name="T15" fmla="*/ 414 h 414"/>
                <a:gd name="T16" fmla="*/ 415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a:p>
          </p:txBody>
        </p:sp>
        <p:sp>
          <p:nvSpPr>
            <p:cNvPr id="14"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15" name="Freeform 26"/>
            <p:cNvSpPr>
              <a:spLocks/>
            </p:cNvSpPr>
            <p:nvPr/>
          </p:nvSpPr>
          <p:spPr bwMode="hidden">
            <a:xfrm>
              <a:off x="6" y="0"/>
              <a:ext cx="588" cy="599"/>
            </a:xfrm>
            <a:custGeom>
              <a:avLst/>
              <a:gdLst>
                <a:gd name="T0" fmla="*/ 602 w 586"/>
                <a:gd name="T1" fmla="*/ 0 h 599"/>
                <a:gd name="T2" fmla="*/ 584 w 586"/>
                <a:gd name="T3" fmla="*/ 0 h 599"/>
                <a:gd name="T4" fmla="*/ 415 w 586"/>
                <a:gd name="T5" fmla="*/ 132 h 599"/>
                <a:gd name="T6" fmla="*/ 265 w 586"/>
                <a:gd name="T7" fmla="*/ 270 h 599"/>
                <a:gd name="T8" fmla="*/ 120 w 586"/>
                <a:gd name="T9" fmla="*/ 420 h 599"/>
                <a:gd name="T10" fmla="*/ 0 w 586"/>
                <a:gd name="T11" fmla="*/ 575 h 599"/>
                <a:gd name="T12" fmla="*/ 0 w 586"/>
                <a:gd name="T13" fmla="*/ 599 h 599"/>
                <a:gd name="T14" fmla="*/ 120 w 586"/>
                <a:gd name="T15" fmla="*/ 432 h 599"/>
                <a:gd name="T16" fmla="*/ 265 w 586"/>
                <a:gd name="T17" fmla="*/ 282 h 599"/>
                <a:gd name="T18" fmla="*/ 421 w 586"/>
                <a:gd name="T19" fmla="*/ 138 h 599"/>
                <a:gd name="T20" fmla="*/ 602 w 586"/>
                <a:gd name="T21" fmla="*/ 0 h 599"/>
                <a:gd name="T22" fmla="*/ 602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a:p>
          </p:txBody>
        </p:sp>
        <p:sp>
          <p:nvSpPr>
            <p:cNvPr id="16" name="Freeform 27"/>
            <p:cNvSpPr>
              <a:spLocks/>
            </p:cNvSpPr>
            <p:nvPr/>
          </p:nvSpPr>
          <p:spPr bwMode="hidden">
            <a:xfrm>
              <a:off x="6" y="0"/>
              <a:ext cx="270" cy="252"/>
            </a:xfrm>
            <a:custGeom>
              <a:avLst/>
              <a:gdLst>
                <a:gd name="T0" fmla="*/ 277 w 269"/>
                <a:gd name="T1" fmla="*/ 0 h 252"/>
                <a:gd name="T2" fmla="*/ 259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7 w 269"/>
                <a:gd name="T15" fmla="*/ 0 h 252"/>
                <a:gd name="T16" fmla="*/ 277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grpSp>
      <p:sp>
        <p:nvSpPr>
          <p:cNvPr id="433191" name="Rectangle 39"/>
          <p:cNvSpPr>
            <a:spLocks noGrp="1" noChangeArrowheads="1"/>
          </p:cNvSpPr>
          <p:nvPr>
            <p:ph type="ctrTitle" sz="quarter"/>
          </p:nvPr>
        </p:nvSpPr>
        <p:spPr>
          <a:xfrm>
            <a:off x="685800" y="1692275"/>
            <a:ext cx="7772400" cy="1736725"/>
          </a:xfrm>
        </p:spPr>
        <p:txBody>
          <a:bodyPr anchor="b"/>
          <a:lstStyle>
            <a:lvl1pPr>
              <a:defRPr sz="5400"/>
            </a:lvl1pPr>
          </a:lstStyle>
          <a:p>
            <a:pPr lvl="0"/>
            <a:r>
              <a:rPr lang="ru-RU" noProof="0" smtClean="0"/>
              <a:t>Образец заголовка</a:t>
            </a:r>
          </a:p>
        </p:txBody>
      </p:sp>
      <p:sp>
        <p:nvSpPr>
          <p:cNvPr id="433192"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ru-RU" noProof="0" smtClean="0"/>
              <a:t>Образец подзаголовка</a:t>
            </a:r>
          </a:p>
        </p:txBody>
      </p:sp>
      <p:sp>
        <p:nvSpPr>
          <p:cNvPr id="41" name="Rectangle 41"/>
          <p:cNvSpPr>
            <a:spLocks noGrp="1" noChangeArrowheads="1"/>
          </p:cNvSpPr>
          <p:nvPr>
            <p:ph type="dt" sz="quarter" idx="10"/>
          </p:nvPr>
        </p:nvSpPr>
        <p:spPr/>
        <p:txBody>
          <a:bodyPr/>
          <a:lstStyle>
            <a:lvl1pPr>
              <a:defRPr/>
            </a:lvl1pPr>
          </a:lstStyle>
          <a:p>
            <a:pPr>
              <a:defRPr/>
            </a:pPr>
            <a:endParaRPr lang="ru-RU"/>
          </a:p>
        </p:txBody>
      </p:sp>
      <p:sp>
        <p:nvSpPr>
          <p:cNvPr id="42" name="Rectangle 42"/>
          <p:cNvSpPr>
            <a:spLocks noGrp="1" noChangeArrowheads="1"/>
          </p:cNvSpPr>
          <p:nvPr>
            <p:ph type="ftr" sz="quarter" idx="11"/>
          </p:nvPr>
        </p:nvSpPr>
        <p:spPr/>
        <p:txBody>
          <a:bodyPr/>
          <a:lstStyle>
            <a:lvl1pPr>
              <a:defRPr/>
            </a:lvl1pPr>
          </a:lstStyle>
          <a:p>
            <a:pPr>
              <a:defRPr/>
            </a:pPr>
            <a:endParaRPr lang="ru-RU"/>
          </a:p>
        </p:txBody>
      </p:sp>
      <p:sp>
        <p:nvSpPr>
          <p:cNvPr id="43" name="Rectangle 43"/>
          <p:cNvSpPr>
            <a:spLocks noGrp="1" noChangeArrowheads="1"/>
          </p:cNvSpPr>
          <p:nvPr>
            <p:ph type="sldNum" sz="quarter" idx="12"/>
          </p:nvPr>
        </p:nvSpPr>
        <p:spPr/>
        <p:txBody>
          <a:bodyPr/>
          <a:lstStyle>
            <a:lvl1pPr>
              <a:defRPr smtClean="0"/>
            </a:lvl1pPr>
          </a:lstStyle>
          <a:p>
            <a:pPr>
              <a:defRPr/>
            </a:pPr>
            <a:fld id="{72A5A9B9-264D-4FAE-8B96-40F4EDD709C0}" type="slidenum">
              <a:rPr lang="ru-RU"/>
              <a:pPr>
                <a:defRPr/>
              </a:pPr>
              <a:t>‹#›</a:t>
            </a:fld>
            <a:endParaRPr lang="ru-RU"/>
          </a:p>
        </p:txBody>
      </p:sp>
    </p:spTree>
    <p:extLst>
      <p:ext uri="{BB962C8B-B14F-4D97-AF65-F5344CB8AC3E}">
        <p14:creationId xmlns:p14="http://schemas.microsoft.com/office/powerpoint/2010/main" xmlns="" val="1166105753"/>
      </p:ext>
    </p:extLst>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0"/>
          <p:cNvSpPr>
            <a:spLocks noGrp="1" noChangeArrowheads="1"/>
          </p:cNvSpPr>
          <p:nvPr>
            <p:ph type="dt" sz="half" idx="10"/>
          </p:nvPr>
        </p:nvSpPr>
        <p:spPr>
          <a:ln/>
        </p:spPr>
        <p:txBody>
          <a:bodyPr/>
          <a:lstStyle>
            <a:lvl1pPr>
              <a:defRPr/>
            </a:lvl1pPr>
          </a:lstStyle>
          <a:p>
            <a:pPr>
              <a:defRPr/>
            </a:pPr>
            <a:endParaRPr lang="ru-RU"/>
          </a:p>
        </p:txBody>
      </p:sp>
      <p:sp>
        <p:nvSpPr>
          <p:cNvPr id="5" name="Rectangle 41"/>
          <p:cNvSpPr>
            <a:spLocks noGrp="1" noChangeArrowheads="1"/>
          </p:cNvSpPr>
          <p:nvPr>
            <p:ph type="ftr" sz="quarter" idx="11"/>
          </p:nvPr>
        </p:nvSpPr>
        <p:spPr>
          <a:ln/>
        </p:spPr>
        <p:txBody>
          <a:bodyPr/>
          <a:lstStyle>
            <a:lvl1pPr>
              <a:defRPr/>
            </a:lvl1pPr>
          </a:lstStyle>
          <a:p>
            <a:pPr>
              <a:defRPr/>
            </a:pPr>
            <a:endParaRPr lang="ru-RU"/>
          </a:p>
        </p:txBody>
      </p:sp>
      <p:sp>
        <p:nvSpPr>
          <p:cNvPr id="6" name="Rectangle 42"/>
          <p:cNvSpPr>
            <a:spLocks noGrp="1" noChangeArrowheads="1"/>
          </p:cNvSpPr>
          <p:nvPr>
            <p:ph type="sldNum" sz="quarter" idx="12"/>
          </p:nvPr>
        </p:nvSpPr>
        <p:spPr>
          <a:ln/>
        </p:spPr>
        <p:txBody>
          <a:bodyPr/>
          <a:lstStyle>
            <a:lvl1pPr>
              <a:defRPr/>
            </a:lvl1pPr>
          </a:lstStyle>
          <a:p>
            <a:pPr>
              <a:defRPr/>
            </a:pPr>
            <a:fld id="{0CF76460-E04C-4E10-AAB1-8B49267392CE}" type="slidenum">
              <a:rPr lang="ru-RU"/>
              <a:pPr>
                <a:defRPr/>
              </a:pPr>
              <a:t>‹#›</a:t>
            </a:fld>
            <a:endParaRPr lang="ru-RU"/>
          </a:p>
        </p:txBody>
      </p:sp>
    </p:spTree>
    <p:extLst>
      <p:ext uri="{BB962C8B-B14F-4D97-AF65-F5344CB8AC3E}">
        <p14:creationId xmlns:p14="http://schemas.microsoft.com/office/powerpoint/2010/main" xmlns="" val="92706360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0"/>
          <p:cNvSpPr>
            <a:spLocks noGrp="1" noChangeArrowheads="1"/>
          </p:cNvSpPr>
          <p:nvPr>
            <p:ph type="dt" sz="half" idx="10"/>
          </p:nvPr>
        </p:nvSpPr>
        <p:spPr>
          <a:ln/>
        </p:spPr>
        <p:txBody>
          <a:bodyPr/>
          <a:lstStyle>
            <a:lvl1pPr>
              <a:defRPr/>
            </a:lvl1pPr>
          </a:lstStyle>
          <a:p>
            <a:pPr>
              <a:defRPr/>
            </a:pPr>
            <a:endParaRPr lang="ru-RU"/>
          </a:p>
        </p:txBody>
      </p:sp>
      <p:sp>
        <p:nvSpPr>
          <p:cNvPr id="5" name="Rectangle 41"/>
          <p:cNvSpPr>
            <a:spLocks noGrp="1" noChangeArrowheads="1"/>
          </p:cNvSpPr>
          <p:nvPr>
            <p:ph type="ftr" sz="quarter" idx="11"/>
          </p:nvPr>
        </p:nvSpPr>
        <p:spPr>
          <a:ln/>
        </p:spPr>
        <p:txBody>
          <a:bodyPr/>
          <a:lstStyle>
            <a:lvl1pPr>
              <a:defRPr/>
            </a:lvl1pPr>
          </a:lstStyle>
          <a:p>
            <a:pPr>
              <a:defRPr/>
            </a:pPr>
            <a:endParaRPr lang="ru-RU"/>
          </a:p>
        </p:txBody>
      </p:sp>
      <p:sp>
        <p:nvSpPr>
          <p:cNvPr id="6" name="Rectangle 42"/>
          <p:cNvSpPr>
            <a:spLocks noGrp="1" noChangeArrowheads="1"/>
          </p:cNvSpPr>
          <p:nvPr>
            <p:ph type="sldNum" sz="quarter" idx="12"/>
          </p:nvPr>
        </p:nvSpPr>
        <p:spPr>
          <a:ln/>
        </p:spPr>
        <p:txBody>
          <a:bodyPr/>
          <a:lstStyle>
            <a:lvl1pPr>
              <a:defRPr/>
            </a:lvl1pPr>
          </a:lstStyle>
          <a:p>
            <a:pPr>
              <a:defRPr/>
            </a:pPr>
            <a:fld id="{9577AED5-8B09-4738-9883-491E25D3175E}" type="slidenum">
              <a:rPr lang="ru-RU"/>
              <a:pPr>
                <a:defRPr/>
              </a:pPr>
              <a:t>‹#›</a:t>
            </a:fld>
            <a:endParaRPr lang="ru-RU"/>
          </a:p>
        </p:txBody>
      </p:sp>
    </p:spTree>
    <p:extLst>
      <p:ext uri="{BB962C8B-B14F-4D97-AF65-F5344CB8AC3E}">
        <p14:creationId xmlns:p14="http://schemas.microsoft.com/office/powerpoint/2010/main" xmlns="" val="141303120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0"/>
          <p:cNvSpPr>
            <a:spLocks noGrp="1" noChangeArrowheads="1"/>
          </p:cNvSpPr>
          <p:nvPr>
            <p:ph type="dt" sz="half" idx="10"/>
          </p:nvPr>
        </p:nvSpPr>
        <p:spPr>
          <a:ln/>
        </p:spPr>
        <p:txBody>
          <a:bodyPr/>
          <a:lstStyle>
            <a:lvl1pPr>
              <a:defRPr/>
            </a:lvl1pPr>
          </a:lstStyle>
          <a:p>
            <a:pPr>
              <a:defRPr/>
            </a:pPr>
            <a:endParaRPr lang="ru-RU"/>
          </a:p>
        </p:txBody>
      </p:sp>
      <p:sp>
        <p:nvSpPr>
          <p:cNvPr id="6" name="Rectangle 41"/>
          <p:cNvSpPr>
            <a:spLocks noGrp="1" noChangeArrowheads="1"/>
          </p:cNvSpPr>
          <p:nvPr>
            <p:ph type="ftr" sz="quarter" idx="11"/>
          </p:nvPr>
        </p:nvSpPr>
        <p:spPr>
          <a:ln/>
        </p:spPr>
        <p:txBody>
          <a:bodyPr/>
          <a:lstStyle>
            <a:lvl1pPr>
              <a:defRPr/>
            </a:lvl1pPr>
          </a:lstStyle>
          <a:p>
            <a:pPr>
              <a:defRPr/>
            </a:pPr>
            <a:endParaRPr lang="ru-RU"/>
          </a:p>
        </p:txBody>
      </p:sp>
      <p:sp>
        <p:nvSpPr>
          <p:cNvPr id="7" name="Rectangle 42"/>
          <p:cNvSpPr>
            <a:spLocks noGrp="1" noChangeArrowheads="1"/>
          </p:cNvSpPr>
          <p:nvPr>
            <p:ph type="sldNum" sz="quarter" idx="12"/>
          </p:nvPr>
        </p:nvSpPr>
        <p:spPr>
          <a:ln/>
        </p:spPr>
        <p:txBody>
          <a:bodyPr/>
          <a:lstStyle>
            <a:lvl1pPr>
              <a:defRPr/>
            </a:lvl1pPr>
          </a:lstStyle>
          <a:p>
            <a:pPr>
              <a:defRPr/>
            </a:pPr>
            <a:fld id="{683969DF-C6D3-4191-AEFA-5130741837AF}" type="slidenum">
              <a:rPr lang="ru-RU"/>
              <a:pPr>
                <a:defRPr/>
              </a:pPr>
              <a:t>‹#›</a:t>
            </a:fld>
            <a:endParaRPr lang="ru-RU"/>
          </a:p>
        </p:txBody>
      </p:sp>
    </p:spTree>
    <p:extLst>
      <p:ext uri="{BB962C8B-B14F-4D97-AF65-F5344CB8AC3E}">
        <p14:creationId xmlns:p14="http://schemas.microsoft.com/office/powerpoint/2010/main" xmlns="" val="114040470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0"/>
          <p:cNvSpPr>
            <a:spLocks noGrp="1" noChangeArrowheads="1"/>
          </p:cNvSpPr>
          <p:nvPr>
            <p:ph type="dt" sz="half" idx="10"/>
          </p:nvPr>
        </p:nvSpPr>
        <p:spPr>
          <a:ln/>
        </p:spPr>
        <p:txBody>
          <a:bodyPr/>
          <a:lstStyle>
            <a:lvl1pPr>
              <a:defRPr/>
            </a:lvl1pPr>
          </a:lstStyle>
          <a:p>
            <a:pPr>
              <a:defRPr/>
            </a:pPr>
            <a:endParaRPr lang="ru-RU"/>
          </a:p>
        </p:txBody>
      </p:sp>
      <p:sp>
        <p:nvSpPr>
          <p:cNvPr id="8" name="Rectangle 41"/>
          <p:cNvSpPr>
            <a:spLocks noGrp="1" noChangeArrowheads="1"/>
          </p:cNvSpPr>
          <p:nvPr>
            <p:ph type="ftr" sz="quarter" idx="11"/>
          </p:nvPr>
        </p:nvSpPr>
        <p:spPr>
          <a:ln/>
        </p:spPr>
        <p:txBody>
          <a:bodyPr/>
          <a:lstStyle>
            <a:lvl1pPr>
              <a:defRPr/>
            </a:lvl1pPr>
          </a:lstStyle>
          <a:p>
            <a:pPr>
              <a:defRPr/>
            </a:pPr>
            <a:endParaRPr lang="ru-RU"/>
          </a:p>
        </p:txBody>
      </p:sp>
      <p:sp>
        <p:nvSpPr>
          <p:cNvPr id="9" name="Rectangle 42"/>
          <p:cNvSpPr>
            <a:spLocks noGrp="1" noChangeArrowheads="1"/>
          </p:cNvSpPr>
          <p:nvPr>
            <p:ph type="sldNum" sz="quarter" idx="12"/>
          </p:nvPr>
        </p:nvSpPr>
        <p:spPr>
          <a:ln/>
        </p:spPr>
        <p:txBody>
          <a:bodyPr/>
          <a:lstStyle>
            <a:lvl1pPr>
              <a:defRPr/>
            </a:lvl1pPr>
          </a:lstStyle>
          <a:p>
            <a:pPr>
              <a:defRPr/>
            </a:pPr>
            <a:fld id="{ACFABE15-7E40-4639-A75F-7ED1A2918170}" type="slidenum">
              <a:rPr lang="ru-RU"/>
              <a:pPr>
                <a:defRPr/>
              </a:pPr>
              <a:t>‹#›</a:t>
            </a:fld>
            <a:endParaRPr lang="ru-RU"/>
          </a:p>
        </p:txBody>
      </p:sp>
    </p:spTree>
    <p:extLst>
      <p:ext uri="{BB962C8B-B14F-4D97-AF65-F5344CB8AC3E}">
        <p14:creationId xmlns:p14="http://schemas.microsoft.com/office/powerpoint/2010/main" xmlns="" val="2201446308"/>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0"/>
          <p:cNvSpPr>
            <a:spLocks noGrp="1" noChangeArrowheads="1"/>
          </p:cNvSpPr>
          <p:nvPr>
            <p:ph type="dt" sz="half" idx="10"/>
          </p:nvPr>
        </p:nvSpPr>
        <p:spPr>
          <a:ln/>
        </p:spPr>
        <p:txBody>
          <a:bodyPr/>
          <a:lstStyle>
            <a:lvl1pPr>
              <a:defRPr/>
            </a:lvl1pPr>
          </a:lstStyle>
          <a:p>
            <a:pPr>
              <a:defRPr/>
            </a:pPr>
            <a:endParaRPr lang="ru-RU"/>
          </a:p>
        </p:txBody>
      </p:sp>
      <p:sp>
        <p:nvSpPr>
          <p:cNvPr id="4" name="Rectangle 41"/>
          <p:cNvSpPr>
            <a:spLocks noGrp="1" noChangeArrowheads="1"/>
          </p:cNvSpPr>
          <p:nvPr>
            <p:ph type="ftr" sz="quarter" idx="11"/>
          </p:nvPr>
        </p:nvSpPr>
        <p:spPr>
          <a:ln/>
        </p:spPr>
        <p:txBody>
          <a:bodyPr/>
          <a:lstStyle>
            <a:lvl1pPr>
              <a:defRPr/>
            </a:lvl1pPr>
          </a:lstStyle>
          <a:p>
            <a:pPr>
              <a:defRPr/>
            </a:pPr>
            <a:endParaRPr lang="ru-RU"/>
          </a:p>
        </p:txBody>
      </p:sp>
      <p:sp>
        <p:nvSpPr>
          <p:cNvPr id="5" name="Rectangle 42"/>
          <p:cNvSpPr>
            <a:spLocks noGrp="1" noChangeArrowheads="1"/>
          </p:cNvSpPr>
          <p:nvPr>
            <p:ph type="sldNum" sz="quarter" idx="12"/>
          </p:nvPr>
        </p:nvSpPr>
        <p:spPr>
          <a:ln/>
        </p:spPr>
        <p:txBody>
          <a:bodyPr/>
          <a:lstStyle>
            <a:lvl1pPr>
              <a:defRPr/>
            </a:lvl1pPr>
          </a:lstStyle>
          <a:p>
            <a:pPr>
              <a:defRPr/>
            </a:pPr>
            <a:fld id="{0E3A2F85-06E4-41FE-B7EE-CFE51121C4C2}" type="slidenum">
              <a:rPr lang="ru-RU"/>
              <a:pPr>
                <a:defRPr/>
              </a:pPr>
              <a:t>‹#›</a:t>
            </a:fld>
            <a:endParaRPr lang="ru-RU"/>
          </a:p>
        </p:txBody>
      </p:sp>
    </p:spTree>
    <p:extLst>
      <p:ext uri="{BB962C8B-B14F-4D97-AF65-F5344CB8AC3E}">
        <p14:creationId xmlns:p14="http://schemas.microsoft.com/office/powerpoint/2010/main" xmlns="" val="429264648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ru-RU"/>
          </a:p>
        </p:txBody>
      </p:sp>
      <p:sp>
        <p:nvSpPr>
          <p:cNvPr id="3" name="Rectangle 41"/>
          <p:cNvSpPr>
            <a:spLocks noGrp="1" noChangeArrowheads="1"/>
          </p:cNvSpPr>
          <p:nvPr>
            <p:ph type="ftr" sz="quarter" idx="11"/>
          </p:nvPr>
        </p:nvSpPr>
        <p:spPr>
          <a:ln/>
        </p:spPr>
        <p:txBody>
          <a:bodyPr/>
          <a:lstStyle>
            <a:lvl1pPr>
              <a:defRPr/>
            </a:lvl1pPr>
          </a:lstStyle>
          <a:p>
            <a:pPr>
              <a:defRPr/>
            </a:pPr>
            <a:endParaRPr lang="ru-RU"/>
          </a:p>
        </p:txBody>
      </p:sp>
      <p:sp>
        <p:nvSpPr>
          <p:cNvPr id="4" name="Rectangle 42"/>
          <p:cNvSpPr>
            <a:spLocks noGrp="1" noChangeArrowheads="1"/>
          </p:cNvSpPr>
          <p:nvPr>
            <p:ph type="sldNum" sz="quarter" idx="12"/>
          </p:nvPr>
        </p:nvSpPr>
        <p:spPr>
          <a:ln/>
        </p:spPr>
        <p:txBody>
          <a:bodyPr/>
          <a:lstStyle>
            <a:lvl1pPr>
              <a:defRPr/>
            </a:lvl1pPr>
          </a:lstStyle>
          <a:p>
            <a:pPr>
              <a:defRPr/>
            </a:pPr>
            <a:fld id="{CD2B8477-E35E-4C1F-BE39-9E2771043843}" type="slidenum">
              <a:rPr lang="ru-RU"/>
              <a:pPr>
                <a:defRPr/>
              </a:pPr>
              <a:t>‹#›</a:t>
            </a:fld>
            <a:endParaRPr lang="ru-RU"/>
          </a:p>
        </p:txBody>
      </p:sp>
    </p:spTree>
    <p:extLst>
      <p:ext uri="{BB962C8B-B14F-4D97-AF65-F5344CB8AC3E}">
        <p14:creationId xmlns:p14="http://schemas.microsoft.com/office/powerpoint/2010/main" xmlns="" val="234334328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0"/>
          <p:cNvSpPr>
            <a:spLocks noGrp="1" noChangeArrowheads="1"/>
          </p:cNvSpPr>
          <p:nvPr>
            <p:ph type="dt" sz="half" idx="10"/>
          </p:nvPr>
        </p:nvSpPr>
        <p:spPr>
          <a:ln/>
        </p:spPr>
        <p:txBody>
          <a:bodyPr/>
          <a:lstStyle>
            <a:lvl1pPr>
              <a:defRPr/>
            </a:lvl1pPr>
          </a:lstStyle>
          <a:p>
            <a:pPr>
              <a:defRPr/>
            </a:pPr>
            <a:endParaRPr lang="ru-RU"/>
          </a:p>
        </p:txBody>
      </p:sp>
      <p:sp>
        <p:nvSpPr>
          <p:cNvPr id="5" name="Rectangle 41"/>
          <p:cNvSpPr>
            <a:spLocks noGrp="1" noChangeArrowheads="1"/>
          </p:cNvSpPr>
          <p:nvPr>
            <p:ph type="ftr" sz="quarter" idx="11"/>
          </p:nvPr>
        </p:nvSpPr>
        <p:spPr>
          <a:ln/>
        </p:spPr>
        <p:txBody>
          <a:bodyPr/>
          <a:lstStyle>
            <a:lvl1pPr>
              <a:defRPr/>
            </a:lvl1pPr>
          </a:lstStyle>
          <a:p>
            <a:pPr>
              <a:defRPr/>
            </a:pPr>
            <a:endParaRPr lang="ru-RU"/>
          </a:p>
        </p:txBody>
      </p:sp>
      <p:sp>
        <p:nvSpPr>
          <p:cNvPr id="6" name="Rectangle 42"/>
          <p:cNvSpPr>
            <a:spLocks noGrp="1" noChangeArrowheads="1"/>
          </p:cNvSpPr>
          <p:nvPr>
            <p:ph type="sldNum" sz="quarter" idx="12"/>
          </p:nvPr>
        </p:nvSpPr>
        <p:spPr>
          <a:ln/>
        </p:spPr>
        <p:txBody>
          <a:bodyPr/>
          <a:lstStyle>
            <a:lvl1pPr>
              <a:defRPr/>
            </a:lvl1pPr>
          </a:lstStyle>
          <a:p>
            <a:pPr>
              <a:defRPr/>
            </a:pPr>
            <a:fld id="{5454CD54-DBCA-4777-870A-BB786195FAD8}" type="slidenum">
              <a:rPr lang="ru-RU"/>
              <a:pPr>
                <a:defRPr/>
              </a:pPr>
              <a:t>‹#›</a:t>
            </a:fld>
            <a:endParaRPr lang="ru-RU"/>
          </a:p>
        </p:txBody>
      </p:sp>
    </p:spTree>
    <p:extLst>
      <p:ext uri="{BB962C8B-B14F-4D97-AF65-F5344CB8AC3E}">
        <p14:creationId xmlns:p14="http://schemas.microsoft.com/office/powerpoint/2010/main" xmlns="" val="4039346060"/>
      </p:ext>
    </p:extLst>
  </p:cSld>
  <p:clrMapOvr>
    <a:masterClrMapping/>
  </p:clrMapOv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0"/>
          <p:cNvSpPr>
            <a:spLocks noGrp="1" noChangeArrowheads="1"/>
          </p:cNvSpPr>
          <p:nvPr>
            <p:ph type="dt" sz="half" idx="10"/>
          </p:nvPr>
        </p:nvSpPr>
        <p:spPr>
          <a:ln/>
        </p:spPr>
        <p:txBody>
          <a:bodyPr/>
          <a:lstStyle>
            <a:lvl1pPr>
              <a:defRPr/>
            </a:lvl1pPr>
          </a:lstStyle>
          <a:p>
            <a:pPr>
              <a:defRPr/>
            </a:pPr>
            <a:endParaRPr lang="ru-RU"/>
          </a:p>
        </p:txBody>
      </p:sp>
      <p:sp>
        <p:nvSpPr>
          <p:cNvPr id="6" name="Rectangle 41"/>
          <p:cNvSpPr>
            <a:spLocks noGrp="1" noChangeArrowheads="1"/>
          </p:cNvSpPr>
          <p:nvPr>
            <p:ph type="ftr" sz="quarter" idx="11"/>
          </p:nvPr>
        </p:nvSpPr>
        <p:spPr>
          <a:ln/>
        </p:spPr>
        <p:txBody>
          <a:bodyPr/>
          <a:lstStyle>
            <a:lvl1pPr>
              <a:defRPr/>
            </a:lvl1pPr>
          </a:lstStyle>
          <a:p>
            <a:pPr>
              <a:defRPr/>
            </a:pPr>
            <a:endParaRPr lang="ru-RU"/>
          </a:p>
        </p:txBody>
      </p:sp>
      <p:sp>
        <p:nvSpPr>
          <p:cNvPr id="7" name="Rectangle 42"/>
          <p:cNvSpPr>
            <a:spLocks noGrp="1" noChangeArrowheads="1"/>
          </p:cNvSpPr>
          <p:nvPr>
            <p:ph type="sldNum" sz="quarter" idx="12"/>
          </p:nvPr>
        </p:nvSpPr>
        <p:spPr>
          <a:ln/>
        </p:spPr>
        <p:txBody>
          <a:bodyPr/>
          <a:lstStyle>
            <a:lvl1pPr>
              <a:defRPr/>
            </a:lvl1pPr>
          </a:lstStyle>
          <a:p>
            <a:pPr>
              <a:defRPr/>
            </a:pPr>
            <a:fld id="{3337F49C-E137-41C6-872D-7EF914A9F10A}" type="slidenum">
              <a:rPr lang="ru-RU"/>
              <a:pPr>
                <a:defRPr/>
              </a:pPr>
              <a:t>‹#›</a:t>
            </a:fld>
            <a:endParaRPr lang="ru-RU"/>
          </a:p>
        </p:txBody>
      </p:sp>
    </p:spTree>
    <p:extLst>
      <p:ext uri="{BB962C8B-B14F-4D97-AF65-F5344CB8AC3E}">
        <p14:creationId xmlns:p14="http://schemas.microsoft.com/office/powerpoint/2010/main" xmlns="" val="1042629861"/>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0"/>
          <p:cNvSpPr>
            <a:spLocks noGrp="1" noChangeArrowheads="1"/>
          </p:cNvSpPr>
          <p:nvPr>
            <p:ph type="dt" sz="half" idx="10"/>
          </p:nvPr>
        </p:nvSpPr>
        <p:spPr>
          <a:ln/>
        </p:spPr>
        <p:txBody>
          <a:bodyPr/>
          <a:lstStyle>
            <a:lvl1pPr>
              <a:defRPr/>
            </a:lvl1pPr>
          </a:lstStyle>
          <a:p>
            <a:pPr>
              <a:defRPr/>
            </a:pPr>
            <a:endParaRPr lang="ru-RU"/>
          </a:p>
        </p:txBody>
      </p:sp>
      <p:sp>
        <p:nvSpPr>
          <p:cNvPr id="6" name="Rectangle 41"/>
          <p:cNvSpPr>
            <a:spLocks noGrp="1" noChangeArrowheads="1"/>
          </p:cNvSpPr>
          <p:nvPr>
            <p:ph type="ftr" sz="quarter" idx="11"/>
          </p:nvPr>
        </p:nvSpPr>
        <p:spPr>
          <a:ln/>
        </p:spPr>
        <p:txBody>
          <a:bodyPr/>
          <a:lstStyle>
            <a:lvl1pPr>
              <a:defRPr/>
            </a:lvl1pPr>
          </a:lstStyle>
          <a:p>
            <a:pPr>
              <a:defRPr/>
            </a:pPr>
            <a:endParaRPr lang="ru-RU"/>
          </a:p>
        </p:txBody>
      </p:sp>
      <p:sp>
        <p:nvSpPr>
          <p:cNvPr id="7" name="Rectangle 42"/>
          <p:cNvSpPr>
            <a:spLocks noGrp="1" noChangeArrowheads="1"/>
          </p:cNvSpPr>
          <p:nvPr>
            <p:ph type="sldNum" sz="quarter" idx="12"/>
          </p:nvPr>
        </p:nvSpPr>
        <p:spPr>
          <a:ln/>
        </p:spPr>
        <p:txBody>
          <a:bodyPr/>
          <a:lstStyle>
            <a:lvl1pPr>
              <a:defRPr/>
            </a:lvl1pPr>
          </a:lstStyle>
          <a:p>
            <a:pPr>
              <a:defRPr/>
            </a:pPr>
            <a:fld id="{4D0128FE-C67B-4449-A062-E254E86CACFA}" type="slidenum">
              <a:rPr lang="ru-RU"/>
              <a:pPr>
                <a:defRPr/>
              </a:pPr>
              <a:t>‹#›</a:t>
            </a:fld>
            <a:endParaRPr lang="ru-RU"/>
          </a:p>
        </p:txBody>
      </p:sp>
    </p:spTree>
    <p:extLst>
      <p:ext uri="{BB962C8B-B14F-4D97-AF65-F5344CB8AC3E}">
        <p14:creationId xmlns:p14="http://schemas.microsoft.com/office/powerpoint/2010/main" xmlns="" val="420131841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0"/>
          <p:cNvSpPr>
            <a:spLocks noGrp="1" noChangeArrowheads="1"/>
          </p:cNvSpPr>
          <p:nvPr>
            <p:ph type="dt" sz="half" idx="10"/>
          </p:nvPr>
        </p:nvSpPr>
        <p:spPr>
          <a:ln/>
        </p:spPr>
        <p:txBody>
          <a:bodyPr/>
          <a:lstStyle>
            <a:lvl1pPr>
              <a:defRPr/>
            </a:lvl1pPr>
          </a:lstStyle>
          <a:p>
            <a:pPr>
              <a:defRPr/>
            </a:pPr>
            <a:endParaRPr lang="ru-RU"/>
          </a:p>
        </p:txBody>
      </p:sp>
      <p:sp>
        <p:nvSpPr>
          <p:cNvPr id="5" name="Rectangle 41"/>
          <p:cNvSpPr>
            <a:spLocks noGrp="1" noChangeArrowheads="1"/>
          </p:cNvSpPr>
          <p:nvPr>
            <p:ph type="ftr" sz="quarter" idx="11"/>
          </p:nvPr>
        </p:nvSpPr>
        <p:spPr>
          <a:ln/>
        </p:spPr>
        <p:txBody>
          <a:bodyPr/>
          <a:lstStyle>
            <a:lvl1pPr>
              <a:defRPr/>
            </a:lvl1pPr>
          </a:lstStyle>
          <a:p>
            <a:pPr>
              <a:defRPr/>
            </a:pPr>
            <a:endParaRPr lang="ru-RU"/>
          </a:p>
        </p:txBody>
      </p:sp>
      <p:sp>
        <p:nvSpPr>
          <p:cNvPr id="6" name="Rectangle 42"/>
          <p:cNvSpPr>
            <a:spLocks noGrp="1" noChangeArrowheads="1"/>
          </p:cNvSpPr>
          <p:nvPr>
            <p:ph type="sldNum" sz="quarter" idx="12"/>
          </p:nvPr>
        </p:nvSpPr>
        <p:spPr>
          <a:ln/>
        </p:spPr>
        <p:txBody>
          <a:bodyPr/>
          <a:lstStyle>
            <a:lvl1pPr>
              <a:defRPr/>
            </a:lvl1pPr>
          </a:lstStyle>
          <a:p>
            <a:pPr>
              <a:defRPr/>
            </a:pPr>
            <a:fld id="{5BA9C088-84E6-4DD1-9D0B-73C06BD7B534}" type="slidenum">
              <a:rPr lang="ru-RU"/>
              <a:pPr>
                <a:defRPr/>
              </a:pPr>
              <a:t>‹#›</a:t>
            </a:fld>
            <a:endParaRPr lang="ru-RU"/>
          </a:p>
        </p:txBody>
      </p:sp>
    </p:spTree>
    <p:extLst>
      <p:ext uri="{BB962C8B-B14F-4D97-AF65-F5344CB8AC3E}">
        <p14:creationId xmlns:p14="http://schemas.microsoft.com/office/powerpoint/2010/main" xmlns="" val="3771614593"/>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7813"/>
            <a:ext cx="2057400" cy="585311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7813"/>
            <a:ext cx="6019800" cy="585311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0"/>
          <p:cNvSpPr>
            <a:spLocks noGrp="1" noChangeArrowheads="1"/>
          </p:cNvSpPr>
          <p:nvPr>
            <p:ph type="dt" sz="half" idx="10"/>
          </p:nvPr>
        </p:nvSpPr>
        <p:spPr>
          <a:ln/>
        </p:spPr>
        <p:txBody>
          <a:bodyPr/>
          <a:lstStyle>
            <a:lvl1pPr>
              <a:defRPr/>
            </a:lvl1pPr>
          </a:lstStyle>
          <a:p>
            <a:pPr>
              <a:defRPr/>
            </a:pPr>
            <a:endParaRPr lang="ru-RU"/>
          </a:p>
        </p:txBody>
      </p:sp>
      <p:sp>
        <p:nvSpPr>
          <p:cNvPr id="5" name="Rectangle 41"/>
          <p:cNvSpPr>
            <a:spLocks noGrp="1" noChangeArrowheads="1"/>
          </p:cNvSpPr>
          <p:nvPr>
            <p:ph type="ftr" sz="quarter" idx="11"/>
          </p:nvPr>
        </p:nvSpPr>
        <p:spPr>
          <a:ln/>
        </p:spPr>
        <p:txBody>
          <a:bodyPr/>
          <a:lstStyle>
            <a:lvl1pPr>
              <a:defRPr/>
            </a:lvl1pPr>
          </a:lstStyle>
          <a:p>
            <a:pPr>
              <a:defRPr/>
            </a:pPr>
            <a:endParaRPr lang="ru-RU"/>
          </a:p>
        </p:txBody>
      </p:sp>
      <p:sp>
        <p:nvSpPr>
          <p:cNvPr id="6" name="Rectangle 42"/>
          <p:cNvSpPr>
            <a:spLocks noGrp="1" noChangeArrowheads="1"/>
          </p:cNvSpPr>
          <p:nvPr>
            <p:ph type="sldNum" sz="quarter" idx="12"/>
          </p:nvPr>
        </p:nvSpPr>
        <p:spPr>
          <a:ln/>
        </p:spPr>
        <p:txBody>
          <a:bodyPr/>
          <a:lstStyle>
            <a:lvl1pPr>
              <a:defRPr/>
            </a:lvl1pPr>
          </a:lstStyle>
          <a:p>
            <a:pPr>
              <a:defRPr/>
            </a:pPr>
            <a:fld id="{915DE2B5-6C53-40C6-AA7B-157CDCFD3BCD}" type="slidenum">
              <a:rPr lang="ru-RU"/>
              <a:pPr>
                <a:defRPr/>
              </a:pPr>
              <a:t>‹#›</a:t>
            </a:fld>
            <a:endParaRPr lang="ru-RU"/>
          </a:p>
        </p:txBody>
      </p:sp>
    </p:spTree>
    <p:extLst>
      <p:ext uri="{BB962C8B-B14F-4D97-AF65-F5344CB8AC3E}">
        <p14:creationId xmlns:p14="http://schemas.microsoft.com/office/powerpoint/2010/main" xmlns="" val="756763365"/>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30725"/>
          </a:xfrm>
        </p:spPr>
        <p:txBody>
          <a:bodyPr/>
          <a:lstStyle/>
          <a:p>
            <a:pPr lvl="0"/>
            <a:endParaRPr lang="ru-RU" noProof="0" smtClean="0"/>
          </a:p>
        </p:txBody>
      </p:sp>
      <p:sp>
        <p:nvSpPr>
          <p:cNvPr id="4" name="Rectangle 40"/>
          <p:cNvSpPr>
            <a:spLocks noGrp="1" noChangeArrowheads="1"/>
          </p:cNvSpPr>
          <p:nvPr>
            <p:ph type="dt" sz="half" idx="10"/>
          </p:nvPr>
        </p:nvSpPr>
        <p:spPr>
          <a:ln/>
        </p:spPr>
        <p:txBody>
          <a:bodyPr/>
          <a:lstStyle>
            <a:lvl1pPr>
              <a:defRPr/>
            </a:lvl1pPr>
          </a:lstStyle>
          <a:p>
            <a:pPr>
              <a:defRPr/>
            </a:pPr>
            <a:endParaRPr lang="ru-RU"/>
          </a:p>
        </p:txBody>
      </p:sp>
      <p:sp>
        <p:nvSpPr>
          <p:cNvPr id="5" name="Rectangle 41"/>
          <p:cNvSpPr>
            <a:spLocks noGrp="1" noChangeArrowheads="1"/>
          </p:cNvSpPr>
          <p:nvPr>
            <p:ph type="ftr" sz="quarter" idx="11"/>
          </p:nvPr>
        </p:nvSpPr>
        <p:spPr>
          <a:ln/>
        </p:spPr>
        <p:txBody>
          <a:bodyPr/>
          <a:lstStyle>
            <a:lvl1pPr>
              <a:defRPr/>
            </a:lvl1pPr>
          </a:lstStyle>
          <a:p>
            <a:pPr>
              <a:defRPr/>
            </a:pPr>
            <a:endParaRPr lang="ru-RU"/>
          </a:p>
        </p:txBody>
      </p:sp>
      <p:sp>
        <p:nvSpPr>
          <p:cNvPr id="6" name="Rectangle 42"/>
          <p:cNvSpPr>
            <a:spLocks noGrp="1" noChangeArrowheads="1"/>
          </p:cNvSpPr>
          <p:nvPr>
            <p:ph type="sldNum" sz="quarter" idx="12"/>
          </p:nvPr>
        </p:nvSpPr>
        <p:spPr>
          <a:ln/>
        </p:spPr>
        <p:txBody>
          <a:bodyPr/>
          <a:lstStyle>
            <a:lvl1pPr>
              <a:defRPr/>
            </a:lvl1pPr>
          </a:lstStyle>
          <a:p>
            <a:pPr>
              <a:defRPr/>
            </a:pPr>
            <a:fld id="{D99DF717-053A-4C0F-887D-DDAD8D4F5639}" type="slidenum">
              <a:rPr lang="ru-RU"/>
              <a:pPr>
                <a:defRPr/>
              </a:pPr>
              <a:t>‹#›</a:t>
            </a:fld>
            <a:endParaRPr lang="ru-RU"/>
          </a:p>
        </p:txBody>
      </p:sp>
    </p:spTree>
    <p:extLst>
      <p:ext uri="{BB962C8B-B14F-4D97-AF65-F5344CB8AC3E}">
        <p14:creationId xmlns:p14="http://schemas.microsoft.com/office/powerpoint/2010/main" xmlns="" val="427424897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0"/>
          <p:cNvSpPr>
            <a:spLocks noGrp="1" noChangeArrowheads="1"/>
          </p:cNvSpPr>
          <p:nvPr>
            <p:ph type="dt" sz="half" idx="10"/>
          </p:nvPr>
        </p:nvSpPr>
        <p:spPr>
          <a:ln/>
        </p:spPr>
        <p:txBody>
          <a:bodyPr/>
          <a:lstStyle>
            <a:lvl1pPr>
              <a:defRPr/>
            </a:lvl1pPr>
          </a:lstStyle>
          <a:p>
            <a:pPr>
              <a:defRPr/>
            </a:pPr>
            <a:endParaRPr lang="ru-RU"/>
          </a:p>
        </p:txBody>
      </p:sp>
      <p:sp>
        <p:nvSpPr>
          <p:cNvPr id="5" name="Rectangle 41"/>
          <p:cNvSpPr>
            <a:spLocks noGrp="1" noChangeArrowheads="1"/>
          </p:cNvSpPr>
          <p:nvPr>
            <p:ph type="ftr" sz="quarter" idx="11"/>
          </p:nvPr>
        </p:nvSpPr>
        <p:spPr>
          <a:ln/>
        </p:spPr>
        <p:txBody>
          <a:bodyPr/>
          <a:lstStyle>
            <a:lvl1pPr>
              <a:defRPr/>
            </a:lvl1pPr>
          </a:lstStyle>
          <a:p>
            <a:pPr>
              <a:defRPr/>
            </a:pPr>
            <a:endParaRPr lang="ru-RU"/>
          </a:p>
        </p:txBody>
      </p:sp>
      <p:sp>
        <p:nvSpPr>
          <p:cNvPr id="6" name="Rectangle 42"/>
          <p:cNvSpPr>
            <a:spLocks noGrp="1" noChangeArrowheads="1"/>
          </p:cNvSpPr>
          <p:nvPr>
            <p:ph type="sldNum" sz="quarter" idx="12"/>
          </p:nvPr>
        </p:nvSpPr>
        <p:spPr>
          <a:ln/>
        </p:spPr>
        <p:txBody>
          <a:bodyPr/>
          <a:lstStyle>
            <a:lvl1pPr>
              <a:defRPr/>
            </a:lvl1pPr>
          </a:lstStyle>
          <a:p>
            <a:pPr>
              <a:defRPr/>
            </a:pPr>
            <a:fld id="{9C87D15B-29CA-400C-8248-D7ADD0FCFB50}" type="slidenum">
              <a:rPr lang="ru-RU"/>
              <a:pPr>
                <a:defRPr/>
              </a:pPr>
              <a:t>‹#›</a:t>
            </a:fld>
            <a:endParaRPr lang="ru-RU"/>
          </a:p>
        </p:txBody>
      </p:sp>
    </p:spTree>
    <p:extLst>
      <p:ext uri="{BB962C8B-B14F-4D97-AF65-F5344CB8AC3E}">
        <p14:creationId xmlns:p14="http://schemas.microsoft.com/office/powerpoint/2010/main" xmlns="" val="1549830113"/>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0"/>
          <p:cNvSpPr>
            <a:spLocks noGrp="1" noChangeArrowheads="1"/>
          </p:cNvSpPr>
          <p:nvPr>
            <p:ph type="dt" sz="half" idx="10"/>
          </p:nvPr>
        </p:nvSpPr>
        <p:spPr>
          <a:ln/>
        </p:spPr>
        <p:txBody>
          <a:bodyPr/>
          <a:lstStyle>
            <a:lvl1pPr>
              <a:defRPr/>
            </a:lvl1pPr>
          </a:lstStyle>
          <a:p>
            <a:pPr>
              <a:defRPr/>
            </a:pPr>
            <a:endParaRPr lang="ru-RU"/>
          </a:p>
        </p:txBody>
      </p:sp>
      <p:sp>
        <p:nvSpPr>
          <p:cNvPr id="6" name="Rectangle 41"/>
          <p:cNvSpPr>
            <a:spLocks noGrp="1" noChangeArrowheads="1"/>
          </p:cNvSpPr>
          <p:nvPr>
            <p:ph type="ftr" sz="quarter" idx="11"/>
          </p:nvPr>
        </p:nvSpPr>
        <p:spPr>
          <a:ln/>
        </p:spPr>
        <p:txBody>
          <a:bodyPr/>
          <a:lstStyle>
            <a:lvl1pPr>
              <a:defRPr/>
            </a:lvl1pPr>
          </a:lstStyle>
          <a:p>
            <a:pPr>
              <a:defRPr/>
            </a:pPr>
            <a:endParaRPr lang="ru-RU"/>
          </a:p>
        </p:txBody>
      </p:sp>
      <p:sp>
        <p:nvSpPr>
          <p:cNvPr id="7" name="Rectangle 42"/>
          <p:cNvSpPr>
            <a:spLocks noGrp="1" noChangeArrowheads="1"/>
          </p:cNvSpPr>
          <p:nvPr>
            <p:ph type="sldNum" sz="quarter" idx="12"/>
          </p:nvPr>
        </p:nvSpPr>
        <p:spPr>
          <a:ln/>
        </p:spPr>
        <p:txBody>
          <a:bodyPr/>
          <a:lstStyle>
            <a:lvl1pPr>
              <a:defRPr/>
            </a:lvl1pPr>
          </a:lstStyle>
          <a:p>
            <a:pPr>
              <a:defRPr/>
            </a:pPr>
            <a:fld id="{5152AABA-71F2-4BDA-87CF-93E1CDAA87B0}" type="slidenum">
              <a:rPr lang="ru-RU"/>
              <a:pPr>
                <a:defRPr/>
              </a:pPr>
              <a:t>‹#›</a:t>
            </a:fld>
            <a:endParaRPr lang="ru-RU"/>
          </a:p>
        </p:txBody>
      </p:sp>
    </p:spTree>
    <p:extLst>
      <p:ext uri="{BB962C8B-B14F-4D97-AF65-F5344CB8AC3E}">
        <p14:creationId xmlns:p14="http://schemas.microsoft.com/office/powerpoint/2010/main" xmlns="" val="288346247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0"/>
          <p:cNvSpPr>
            <a:spLocks noGrp="1" noChangeArrowheads="1"/>
          </p:cNvSpPr>
          <p:nvPr>
            <p:ph type="dt" sz="half" idx="10"/>
          </p:nvPr>
        </p:nvSpPr>
        <p:spPr>
          <a:ln/>
        </p:spPr>
        <p:txBody>
          <a:bodyPr/>
          <a:lstStyle>
            <a:lvl1pPr>
              <a:defRPr/>
            </a:lvl1pPr>
          </a:lstStyle>
          <a:p>
            <a:pPr>
              <a:defRPr/>
            </a:pPr>
            <a:endParaRPr lang="ru-RU"/>
          </a:p>
        </p:txBody>
      </p:sp>
      <p:sp>
        <p:nvSpPr>
          <p:cNvPr id="8" name="Rectangle 41"/>
          <p:cNvSpPr>
            <a:spLocks noGrp="1" noChangeArrowheads="1"/>
          </p:cNvSpPr>
          <p:nvPr>
            <p:ph type="ftr" sz="quarter" idx="11"/>
          </p:nvPr>
        </p:nvSpPr>
        <p:spPr>
          <a:ln/>
        </p:spPr>
        <p:txBody>
          <a:bodyPr/>
          <a:lstStyle>
            <a:lvl1pPr>
              <a:defRPr/>
            </a:lvl1pPr>
          </a:lstStyle>
          <a:p>
            <a:pPr>
              <a:defRPr/>
            </a:pPr>
            <a:endParaRPr lang="ru-RU"/>
          </a:p>
        </p:txBody>
      </p:sp>
      <p:sp>
        <p:nvSpPr>
          <p:cNvPr id="9" name="Rectangle 42"/>
          <p:cNvSpPr>
            <a:spLocks noGrp="1" noChangeArrowheads="1"/>
          </p:cNvSpPr>
          <p:nvPr>
            <p:ph type="sldNum" sz="quarter" idx="12"/>
          </p:nvPr>
        </p:nvSpPr>
        <p:spPr>
          <a:ln/>
        </p:spPr>
        <p:txBody>
          <a:bodyPr/>
          <a:lstStyle>
            <a:lvl1pPr>
              <a:defRPr/>
            </a:lvl1pPr>
          </a:lstStyle>
          <a:p>
            <a:pPr>
              <a:defRPr/>
            </a:pPr>
            <a:fld id="{C52D113B-29D9-41F0-8FE7-A476137E29A2}" type="slidenum">
              <a:rPr lang="ru-RU"/>
              <a:pPr>
                <a:defRPr/>
              </a:pPr>
              <a:t>‹#›</a:t>
            </a:fld>
            <a:endParaRPr lang="ru-RU"/>
          </a:p>
        </p:txBody>
      </p:sp>
    </p:spTree>
    <p:extLst>
      <p:ext uri="{BB962C8B-B14F-4D97-AF65-F5344CB8AC3E}">
        <p14:creationId xmlns:p14="http://schemas.microsoft.com/office/powerpoint/2010/main" xmlns="" val="1732985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0"/>
          <p:cNvSpPr>
            <a:spLocks noGrp="1" noChangeArrowheads="1"/>
          </p:cNvSpPr>
          <p:nvPr>
            <p:ph type="dt" sz="half" idx="10"/>
          </p:nvPr>
        </p:nvSpPr>
        <p:spPr>
          <a:ln/>
        </p:spPr>
        <p:txBody>
          <a:bodyPr/>
          <a:lstStyle>
            <a:lvl1pPr>
              <a:defRPr/>
            </a:lvl1pPr>
          </a:lstStyle>
          <a:p>
            <a:pPr>
              <a:defRPr/>
            </a:pPr>
            <a:endParaRPr lang="ru-RU"/>
          </a:p>
        </p:txBody>
      </p:sp>
      <p:sp>
        <p:nvSpPr>
          <p:cNvPr id="4" name="Rectangle 41"/>
          <p:cNvSpPr>
            <a:spLocks noGrp="1" noChangeArrowheads="1"/>
          </p:cNvSpPr>
          <p:nvPr>
            <p:ph type="ftr" sz="quarter" idx="11"/>
          </p:nvPr>
        </p:nvSpPr>
        <p:spPr>
          <a:ln/>
        </p:spPr>
        <p:txBody>
          <a:bodyPr/>
          <a:lstStyle>
            <a:lvl1pPr>
              <a:defRPr/>
            </a:lvl1pPr>
          </a:lstStyle>
          <a:p>
            <a:pPr>
              <a:defRPr/>
            </a:pPr>
            <a:endParaRPr lang="ru-RU"/>
          </a:p>
        </p:txBody>
      </p:sp>
      <p:sp>
        <p:nvSpPr>
          <p:cNvPr id="5" name="Rectangle 42"/>
          <p:cNvSpPr>
            <a:spLocks noGrp="1" noChangeArrowheads="1"/>
          </p:cNvSpPr>
          <p:nvPr>
            <p:ph type="sldNum" sz="quarter" idx="12"/>
          </p:nvPr>
        </p:nvSpPr>
        <p:spPr>
          <a:ln/>
        </p:spPr>
        <p:txBody>
          <a:bodyPr/>
          <a:lstStyle>
            <a:lvl1pPr>
              <a:defRPr/>
            </a:lvl1pPr>
          </a:lstStyle>
          <a:p>
            <a:pPr>
              <a:defRPr/>
            </a:pPr>
            <a:fld id="{B496938B-AA12-4401-A3A6-FF4F3CD0C877}" type="slidenum">
              <a:rPr lang="ru-RU"/>
              <a:pPr>
                <a:defRPr/>
              </a:pPr>
              <a:t>‹#›</a:t>
            </a:fld>
            <a:endParaRPr lang="ru-RU"/>
          </a:p>
        </p:txBody>
      </p:sp>
    </p:spTree>
    <p:extLst>
      <p:ext uri="{BB962C8B-B14F-4D97-AF65-F5344CB8AC3E}">
        <p14:creationId xmlns:p14="http://schemas.microsoft.com/office/powerpoint/2010/main" xmlns="" val="1736067364"/>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ru-RU"/>
          </a:p>
        </p:txBody>
      </p:sp>
      <p:sp>
        <p:nvSpPr>
          <p:cNvPr id="3" name="Rectangle 41"/>
          <p:cNvSpPr>
            <a:spLocks noGrp="1" noChangeArrowheads="1"/>
          </p:cNvSpPr>
          <p:nvPr>
            <p:ph type="ftr" sz="quarter" idx="11"/>
          </p:nvPr>
        </p:nvSpPr>
        <p:spPr>
          <a:ln/>
        </p:spPr>
        <p:txBody>
          <a:bodyPr/>
          <a:lstStyle>
            <a:lvl1pPr>
              <a:defRPr/>
            </a:lvl1pPr>
          </a:lstStyle>
          <a:p>
            <a:pPr>
              <a:defRPr/>
            </a:pPr>
            <a:endParaRPr lang="ru-RU"/>
          </a:p>
        </p:txBody>
      </p:sp>
      <p:sp>
        <p:nvSpPr>
          <p:cNvPr id="4" name="Rectangle 42"/>
          <p:cNvSpPr>
            <a:spLocks noGrp="1" noChangeArrowheads="1"/>
          </p:cNvSpPr>
          <p:nvPr>
            <p:ph type="sldNum" sz="quarter" idx="12"/>
          </p:nvPr>
        </p:nvSpPr>
        <p:spPr>
          <a:ln/>
        </p:spPr>
        <p:txBody>
          <a:bodyPr/>
          <a:lstStyle>
            <a:lvl1pPr>
              <a:defRPr/>
            </a:lvl1pPr>
          </a:lstStyle>
          <a:p>
            <a:pPr>
              <a:defRPr/>
            </a:pPr>
            <a:fld id="{149672F4-5B21-4036-978C-3951CDDD922E}" type="slidenum">
              <a:rPr lang="ru-RU"/>
              <a:pPr>
                <a:defRPr/>
              </a:pPr>
              <a:t>‹#›</a:t>
            </a:fld>
            <a:endParaRPr lang="ru-RU"/>
          </a:p>
        </p:txBody>
      </p:sp>
    </p:spTree>
    <p:extLst>
      <p:ext uri="{BB962C8B-B14F-4D97-AF65-F5344CB8AC3E}">
        <p14:creationId xmlns:p14="http://schemas.microsoft.com/office/powerpoint/2010/main" xmlns="" val="2633139267"/>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0"/>
          <p:cNvSpPr>
            <a:spLocks noGrp="1" noChangeArrowheads="1"/>
          </p:cNvSpPr>
          <p:nvPr>
            <p:ph type="dt" sz="half" idx="10"/>
          </p:nvPr>
        </p:nvSpPr>
        <p:spPr>
          <a:ln/>
        </p:spPr>
        <p:txBody>
          <a:bodyPr/>
          <a:lstStyle>
            <a:lvl1pPr>
              <a:defRPr/>
            </a:lvl1pPr>
          </a:lstStyle>
          <a:p>
            <a:pPr>
              <a:defRPr/>
            </a:pPr>
            <a:endParaRPr lang="ru-RU"/>
          </a:p>
        </p:txBody>
      </p:sp>
      <p:sp>
        <p:nvSpPr>
          <p:cNvPr id="6" name="Rectangle 41"/>
          <p:cNvSpPr>
            <a:spLocks noGrp="1" noChangeArrowheads="1"/>
          </p:cNvSpPr>
          <p:nvPr>
            <p:ph type="ftr" sz="quarter" idx="11"/>
          </p:nvPr>
        </p:nvSpPr>
        <p:spPr>
          <a:ln/>
        </p:spPr>
        <p:txBody>
          <a:bodyPr/>
          <a:lstStyle>
            <a:lvl1pPr>
              <a:defRPr/>
            </a:lvl1pPr>
          </a:lstStyle>
          <a:p>
            <a:pPr>
              <a:defRPr/>
            </a:pPr>
            <a:endParaRPr lang="ru-RU"/>
          </a:p>
        </p:txBody>
      </p:sp>
      <p:sp>
        <p:nvSpPr>
          <p:cNvPr id="7" name="Rectangle 42"/>
          <p:cNvSpPr>
            <a:spLocks noGrp="1" noChangeArrowheads="1"/>
          </p:cNvSpPr>
          <p:nvPr>
            <p:ph type="sldNum" sz="quarter" idx="12"/>
          </p:nvPr>
        </p:nvSpPr>
        <p:spPr>
          <a:ln/>
        </p:spPr>
        <p:txBody>
          <a:bodyPr/>
          <a:lstStyle>
            <a:lvl1pPr>
              <a:defRPr/>
            </a:lvl1pPr>
          </a:lstStyle>
          <a:p>
            <a:pPr>
              <a:defRPr/>
            </a:pPr>
            <a:fld id="{5A4C1759-80E9-4E62-87D5-B1A7682D1EE3}" type="slidenum">
              <a:rPr lang="ru-RU"/>
              <a:pPr>
                <a:defRPr/>
              </a:pPr>
              <a:t>‹#›</a:t>
            </a:fld>
            <a:endParaRPr lang="ru-RU"/>
          </a:p>
        </p:txBody>
      </p:sp>
    </p:spTree>
    <p:extLst>
      <p:ext uri="{BB962C8B-B14F-4D97-AF65-F5344CB8AC3E}">
        <p14:creationId xmlns:p14="http://schemas.microsoft.com/office/powerpoint/2010/main" xmlns="" val="382393790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0"/>
          <p:cNvSpPr>
            <a:spLocks noGrp="1" noChangeArrowheads="1"/>
          </p:cNvSpPr>
          <p:nvPr>
            <p:ph type="dt" sz="half" idx="10"/>
          </p:nvPr>
        </p:nvSpPr>
        <p:spPr>
          <a:ln/>
        </p:spPr>
        <p:txBody>
          <a:bodyPr/>
          <a:lstStyle>
            <a:lvl1pPr>
              <a:defRPr/>
            </a:lvl1pPr>
          </a:lstStyle>
          <a:p>
            <a:pPr>
              <a:defRPr/>
            </a:pPr>
            <a:endParaRPr lang="ru-RU"/>
          </a:p>
        </p:txBody>
      </p:sp>
      <p:sp>
        <p:nvSpPr>
          <p:cNvPr id="6" name="Rectangle 41"/>
          <p:cNvSpPr>
            <a:spLocks noGrp="1" noChangeArrowheads="1"/>
          </p:cNvSpPr>
          <p:nvPr>
            <p:ph type="ftr" sz="quarter" idx="11"/>
          </p:nvPr>
        </p:nvSpPr>
        <p:spPr>
          <a:ln/>
        </p:spPr>
        <p:txBody>
          <a:bodyPr/>
          <a:lstStyle>
            <a:lvl1pPr>
              <a:defRPr/>
            </a:lvl1pPr>
          </a:lstStyle>
          <a:p>
            <a:pPr>
              <a:defRPr/>
            </a:pPr>
            <a:endParaRPr lang="ru-RU"/>
          </a:p>
        </p:txBody>
      </p:sp>
      <p:sp>
        <p:nvSpPr>
          <p:cNvPr id="7" name="Rectangle 42"/>
          <p:cNvSpPr>
            <a:spLocks noGrp="1" noChangeArrowheads="1"/>
          </p:cNvSpPr>
          <p:nvPr>
            <p:ph type="sldNum" sz="quarter" idx="12"/>
          </p:nvPr>
        </p:nvSpPr>
        <p:spPr>
          <a:ln/>
        </p:spPr>
        <p:txBody>
          <a:bodyPr/>
          <a:lstStyle>
            <a:lvl1pPr>
              <a:defRPr/>
            </a:lvl1pPr>
          </a:lstStyle>
          <a:p>
            <a:pPr>
              <a:defRPr/>
            </a:pPr>
            <a:fld id="{24B32643-C24F-49E3-A9C6-B1BF02339A68}" type="slidenum">
              <a:rPr lang="ru-RU"/>
              <a:pPr>
                <a:defRPr/>
              </a:pPr>
              <a:t>‹#›</a:t>
            </a:fld>
            <a:endParaRPr lang="ru-RU"/>
          </a:p>
        </p:txBody>
      </p:sp>
    </p:spTree>
    <p:extLst>
      <p:ext uri="{BB962C8B-B14F-4D97-AF65-F5344CB8AC3E}">
        <p14:creationId xmlns:p14="http://schemas.microsoft.com/office/powerpoint/2010/main" xmlns="" val="254321944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588" y="0"/>
            <a:ext cx="9148762" cy="6851650"/>
            <a:chOff x="1" y="0"/>
            <a:chExt cx="5763" cy="4316"/>
          </a:xfrm>
        </p:grpSpPr>
        <p:sp>
          <p:nvSpPr>
            <p:cNvPr id="432131"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432132"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432133"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ru-RU">
                <a:cs typeface="Arial" charset="0"/>
              </a:endParaRPr>
            </a:p>
          </p:txBody>
        </p:sp>
        <p:grpSp>
          <p:nvGrpSpPr>
            <p:cNvPr id="1035" name="Group 6"/>
            <p:cNvGrpSpPr>
              <a:grpSpLocks/>
            </p:cNvGrpSpPr>
            <p:nvPr/>
          </p:nvGrpSpPr>
          <p:grpSpPr bwMode="auto">
            <a:xfrm>
              <a:off x="288" y="0"/>
              <a:ext cx="5098" cy="4316"/>
              <a:chOff x="288" y="0"/>
              <a:chExt cx="5098" cy="4316"/>
            </a:xfrm>
          </p:grpSpPr>
          <p:sp>
            <p:nvSpPr>
              <p:cNvPr id="432135"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432136"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432137"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432138"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432139"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432140"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432141"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432142"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432143"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432144"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432145"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432146"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432147"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ru-RU">
                  <a:cs typeface="Arial" charset="0"/>
                </a:endParaRPr>
              </a:p>
            </p:txBody>
          </p:sp>
        </p:grpSp>
        <p:sp>
          <p:nvSpPr>
            <p:cNvPr id="432148"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432149"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432150"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1039" name="Freeform 23"/>
            <p:cNvSpPr>
              <a:spLocks/>
            </p:cNvSpPr>
            <p:nvPr/>
          </p:nvSpPr>
          <p:spPr bwMode="hidden">
            <a:xfrm>
              <a:off x="5041" y="0"/>
              <a:ext cx="719" cy="845"/>
            </a:xfrm>
            <a:custGeom>
              <a:avLst/>
              <a:gdLst>
                <a:gd name="T0" fmla="*/ 729 w 717"/>
                <a:gd name="T1" fmla="*/ 845 h 845"/>
                <a:gd name="T2" fmla="*/ 729 w 717"/>
                <a:gd name="T3" fmla="*/ 821 h 845"/>
                <a:gd name="T4" fmla="*/ 586 w 717"/>
                <a:gd name="T5" fmla="*/ 605 h 845"/>
                <a:gd name="T6" fmla="*/ 412 w 717"/>
                <a:gd name="T7" fmla="*/ 396 h 845"/>
                <a:gd name="T8" fmla="*/ 227 w 717"/>
                <a:gd name="T9" fmla="*/ 192 h 845"/>
                <a:gd name="T10" fmla="*/ 17 w 717"/>
                <a:gd name="T11" fmla="*/ 0 h 845"/>
                <a:gd name="T12" fmla="*/ 0 w 717"/>
                <a:gd name="T13" fmla="*/ 0 h 845"/>
                <a:gd name="T14" fmla="*/ 215 w 717"/>
                <a:gd name="T15" fmla="*/ 198 h 845"/>
                <a:gd name="T16" fmla="*/ 406 w 717"/>
                <a:gd name="T17" fmla="*/ 408 h 845"/>
                <a:gd name="T18" fmla="*/ 580 w 717"/>
                <a:gd name="T19" fmla="*/ 623 h 845"/>
                <a:gd name="T20" fmla="*/ 729 w 717"/>
                <a:gd name="T21" fmla="*/ 845 h 845"/>
                <a:gd name="T22" fmla="*/ 729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a:p>
          </p:txBody>
        </p:sp>
        <p:sp>
          <p:nvSpPr>
            <p:cNvPr id="1040" name="Freeform 24"/>
            <p:cNvSpPr>
              <a:spLocks/>
            </p:cNvSpPr>
            <p:nvPr/>
          </p:nvSpPr>
          <p:spPr bwMode="hidden">
            <a:xfrm>
              <a:off x="5352" y="0"/>
              <a:ext cx="408" cy="414"/>
            </a:xfrm>
            <a:custGeom>
              <a:avLst/>
              <a:gdLst>
                <a:gd name="T0" fmla="*/ 413 w 407"/>
                <a:gd name="T1" fmla="*/ 414 h 414"/>
                <a:gd name="T2" fmla="*/ 413 w 407"/>
                <a:gd name="T3" fmla="*/ 396 h 414"/>
                <a:gd name="T4" fmla="*/ 228 w 407"/>
                <a:gd name="T5" fmla="*/ 192 h 414"/>
                <a:gd name="T6" fmla="*/ 12 w 407"/>
                <a:gd name="T7" fmla="*/ 0 h 414"/>
                <a:gd name="T8" fmla="*/ 0 w 407"/>
                <a:gd name="T9" fmla="*/ 0 h 414"/>
                <a:gd name="T10" fmla="*/ 108 w 407"/>
                <a:gd name="T11" fmla="*/ 102 h 414"/>
                <a:gd name="T12" fmla="*/ 222 w 407"/>
                <a:gd name="T13" fmla="*/ 204 h 414"/>
                <a:gd name="T14" fmla="*/ 413 w 407"/>
                <a:gd name="T15" fmla="*/ 414 h 414"/>
                <a:gd name="T16" fmla="*/ 413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a:p>
          </p:txBody>
        </p:sp>
        <p:sp>
          <p:nvSpPr>
            <p:cNvPr id="432153"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eaLnBrk="1" hangingPunct="1">
                <a:defRPr/>
              </a:pPr>
              <a:endParaRPr lang="ru-RU">
                <a:cs typeface="Arial" charset="0"/>
              </a:endParaRPr>
            </a:p>
          </p:txBody>
        </p:sp>
        <p:sp>
          <p:nvSpPr>
            <p:cNvPr id="1042" name="Freeform 26"/>
            <p:cNvSpPr>
              <a:spLocks/>
            </p:cNvSpPr>
            <p:nvPr/>
          </p:nvSpPr>
          <p:spPr bwMode="hidden">
            <a:xfrm>
              <a:off x="6" y="0"/>
              <a:ext cx="588" cy="599"/>
            </a:xfrm>
            <a:custGeom>
              <a:avLst/>
              <a:gdLst>
                <a:gd name="T0" fmla="*/ 598 w 586"/>
                <a:gd name="T1" fmla="*/ 0 h 599"/>
                <a:gd name="T2" fmla="*/ 580 w 586"/>
                <a:gd name="T3" fmla="*/ 0 h 599"/>
                <a:gd name="T4" fmla="*/ 413 w 586"/>
                <a:gd name="T5" fmla="*/ 132 h 599"/>
                <a:gd name="T6" fmla="*/ 263 w 586"/>
                <a:gd name="T7" fmla="*/ 270 h 599"/>
                <a:gd name="T8" fmla="*/ 120 w 586"/>
                <a:gd name="T9" fmla="*/ 420 h 599"/>
                <a:gd name="T10" fmla="*/ 0 w 586"/>
                <a:gd name="T11" fmla="*/ 575 h 599"/>
                <a:gd name="T12" fmla="*/ 0 w 586"/>
                <a:gd name="T13" fmla="*/ 599 h 599"/>
                <a:gd name="T14" fmla="*/ 120 w 586"/>
                <a:gd name="T15" fmla="*/ 432 h 599"/>
                <a:gd name="T16" fmla="*/ 263 w 586"/>
                <a:gd name="T17" fmla="*/ 282 h 599"/>
                <a:gd name="T18" fmla="*/ 419 w 586"/>
                <a:gd name="T19" fmla="*/ 138 h 599"/>
                <a:gd name="T20" fmla="*/ 598 w 586"/>
                <a:gd name="T21" fmla="*/ 0 h 599"/>
                <a:gd name="T22" fmla="*/ 598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a:p>
          </p:txBody>
        </p:sp>
        <p:sp>
          <p:nvSpPr>
            <p:cNvPr id="1043" name="Freeform 27"/>
            <p:cNvSpPr>
              <a:spLocks/>
            </p:cNvSpPr>
            <p:nvPr/>
          </p:nvSpPr>
          <p:spPr bwMode="hidden">
            <a:xfrm>
              <a:off x="6" y="0"/>
              <a:ext cx="270" cy="252"/>
            </a:xfrm>
            <a:custGeom>
              <a:avLst/>
              <a:gdLst>
                <a:gd name="T0" fmla="*/ 275 w 269"/>
                <a:gd name="T1" fmla="*/ 0 h 252"/>
                <a:gd name="T2" fmla="*/ 257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5 w 269"/>
                <a:gd name="T15" fmla="*/ 0 h 252"/>
                <a:gd name="T16" fmla="*/ 275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a:p>
          </p:txBody>
        </p:sp>
        <p:sp>
          <p:nvSpPr>
            <p:cNvPr id="1044" name="Line 28"/>
            <p:cNvSpPr>
              <a:spLocks noChangeShapeType="1"/>
            </p:cNvSpPr>
            <p:nvPr/>
          </p:nvSpPr>
          <p:spPr bwMode="hidden">
            <a:xfrm>
              <a:off x="1" y="2749"/>
              <a:ext cx="5758" cy="0"/>
            </a:xfrm>
            <a:prstGeom prst="line">
              <a:avLst/>
            </a:prstGeom>
            <a:noFill/>
            <a:ln w="15875">
              <a:solidFill>
                <a:schemeClr val="bg1"/>
              </a:solidFill>
              <a:round/>
              <a:headEnd/>
              <a:tailEnd/>
            </a:ln>
            <a:extLst>
              <a:ext uri="{909E8E84-426E-40DD-AFC4-6F175D3DCCD1}">
                <a14:hiddenFill xmlns:a14="http://schemas.microsoft.com/office/drawing/2010/main" xmlns="">
                  <a:noFill/>
                </a14:hiddenFill>
              </a:ext>
            </a:extLst>
          </p:spPr>
          <p:txBody>
            <a:bodyPr/>
            <a:lstStyle/>
            <a:p>
              <a:endParaRPr lang="ru-RU"/>
            </a:p>
          </p:txBody>
        </p:sp>
        <p:sp>
          <p:nvSpPr>
            <p:cNvPr id="1045" name="Line 29"/>
            <p:cNvSpPr>
              <a:spLocks noChangeShapeType="1"/>
            </p:cNvSpPr>
            <p:nvPr/>
          </p:nvSpPr>
          <p:spPr bwMode="hidden">
            <a:xfrm>
              <a:off x="1" y="2356"/>
              <a:ext cx="5758" cy="0"/>
            </a:xfrm>
            <a:prstGeom prst="line">
              <a:avLst/>
            </a:prstGeom>
            <a:noFill/>
            <a:ln w="15875">
              <a:solidFill>
                <a:schemeClr val="bg1"/>
              </a:solidFill>
              <a:round/>
              <a:headEnd/>
              <a:tailEnd/>
            </a:ln>
            <a:extLst>
              <a:ext uri="{909E8E84-426E-40DD-AFC4-6F175D3DCCD1}">
                <a14:hiddenFill xmlns:a14="http://schemas.microsoft.com/office/drawing/2010/main" xmlns="">
                  <a:noFill/>
                </a14:hiddenFill>
              </a:ext>
            </a:extLst>
          </p:spPr>
          <p:txBody>
            <a:bodyPr/>
            <a:lstStyle/>
            <a:p>
              <a:endParaRPr lang="ru-RU"/>
            </a:p>
          </p:txBody>
        </p:sp>
        <p:sp>
          <p:nvSpPr>
            <p:cNvPr id="1046" name="Line 30"/>
            <p:cNvSpPr>
              <a:spLocks noChangeShapeType="1"/>
            </p:cNvSpPr>
            <p:nvPr/>
          </p:nvSpPr>
          <p:spPr bwMode="hidden">
            <a:xfrm>
              <a:off x="1" y="3142"/>
              <a:ext cx="5758" cy="0"/>
            </a:xfrm>
            <a:prstGeom prst="line">
              <a:avLst/>
            </a:prstGeom>
            <a:noFill/>
            <a:ln w="15875">
              <a:solidFill>
                <a:schemeClr val="bg2"/>
              </a:solidFill>
              <a:round/>
              <a:headEnd/>
              <a:tailEnd/>
            </a:ln>
            <a:extLst>
              <a:ext uri="{909E8E84-426E-40DD-AFC4-6F175D3DCCD1}">
                <a14:hiddenFill xmlns:a14="http://schemas.microsoft.com/office/drawing/2010/main" xmlns="">
                  <a:noFill/>
                </a14:hiddenFill>
              </a:ext>
            </a:extLst>
          </p:spPr>
          <p:txBody>
            <a:bodyPr/>
            <a:lstStyle/>
            <a:p>
              <a:endParaRPr lang="ru-RU"/>
            </a:p>
          </p:txBody>
        </p:sp>
        <p:grpSp>
          <p:nvGrpSpPr>
            <p:cNvPr id="1047" name="Group 31"/>
            <p:cNvGrpSpPr>
              <a:grpSpLocks/>
            </p:cNvGrpSpPr>
            <p:nvPr/>
          </p:nvGrpSpPr>
          <p:grpSpPr bwMode="auto">
            <a:xfrm>
              <a:off x="1" y="392"/>
              <a:ext cx="5758" cy="1571"/>
              <a:chOff x="1" y="392"/>
              <a:chExt cx="5758" cy="1571"/>
            </a:xfrm>
          </p:grpSpPr>
          <p:sp>
            <p:nvSpPr>
              <p:cNvPr id="1050" name="Line 32"/>
              <p:cNvSpPr>
                <a:spLocks noChangeShapeType="1"/>
              </p:cNvSpPr>
              <p:nvPr userDrawn="1"/>
            </p:nvSpPr>
            <p:spPr bwMode="hidden">
              <a:xfrm>
                <a:off x="1" y="784"/>
                <a:ext cx="5758" cy="0"/>
              </a:xfrm>
              <a:prstGeom prst="line">
                <a:avLst/>
              </a:prstGeom>
              <a:noFill/>
              <a:ln w="15875">
                <a:solidFill>
                  <a:schemeClr val="bg1"/>
                </a:solidFill>
                <a:round/>
                <a:headEnd/>
                <a:tailEnd/>
              </a:ln>
              <a:extLst>
                <a:ext uri="{909E8E84-426E-40DD-AFC4-6F175D3DCCD1}">
                  <a14:hiddenFill xmlns:a14="http://schemas.microsoft.com/office/drawing/2010/main" xmlns="">
                    <a:noFill/>
                  </a14:hiddenFill>
                </a:ext>
              </a:extLst>
            </p:spPr>
            <p:txBody>
              <a:bodyPr/>
              <a:lstStyle/>
              <a:p>
                <a:endParaRPr lang="ru-RU"/>
              </a:p>
            </p:txBody>
          </p:sp>
          <p:sp>
            <p:nvSpPr>
              <p:cNvPr id="1051" name="Line 33"/>
              <p:cNvSpPr>
                <a:spLocks noChangeShapeType="1"/>
              </p:cNvSpPr>
              <p:nvPr userDrawn="1"/>
            </p:nvSpPr>
            <p:spPr bwMode="hidden">
              <a:xfrm>
                <a:off x="1" y="1963"/>
                <a:ext cx="5758" cy="0"/>
              </a:xfrm>
              <a:prstGeom prst="line">
                <a:avLst/>
              </a:prstGeom>
              <a:noFill/>
              <a:ln w="15875">
                <a:solidFill>
                  <a:schemeClr val="bg1"/>
                </a:solidFill>
                <a:round/>
                <a:headEnd/>
                <a:tailEnd/>
              </a:ln>
              <a:extLst>
                <a:ext uri="{909E8E84-426E-40DD-AFC4-6F175D3DCCD1}">
                  <a14:hiddenFill xmlns:a14="http://schemas.microsoft.com/office/drawing/2010/main" xmlns="">
                    <a:noFill/>
                  </a14:hiddenFill>
                </a:ext>
              </a:extLst>
            </p:spPr>
            <p:txBody>
              <a:bodyPr/>
              <a:lstStyle/>
              <a:p>
                <a:endParaRPr lang="ru-RU"/>
              </a:p>
            </p:txBody>
          </p:sp>
          <p:sp>
            <p:nvSpPr>
              <p:cNvPr id="1052" name="Line 34"/>
              <p:cNvSpPr>
                <a:spLocks noChangeShapeType="1"/>
              </p:cNvSpPr>
              <p:nvPr userDrawn="1"/>
            </p:nvSpPr>
            <p:spPr bwMode="hidden">
              <a:xfrm>
                <a:off x="1" y="1570"/>
                <a:ext cx="5758" cy="0"/>
              </a:xfrm>
              <a:prstGeom prst="line">
                <a:avLst/>
              </a:prstGeom>
              <a:noFill/>
              <a:ln w="15875">
                <a:solidFill>
                  <a:schemeClr val="bg1"/>
                </a:solidFill>
                <a:round/>
                <a:headEnd/>
                <a:tailEnd/>
              </a:ln>
              <a:extLst>
                <a:ext uri="{909E8E84-426E-40DD-AFC4-6F175D3DCCD1}">
                  <a14:hiddenFill xmlns:a14="http://schemas.microsoft.com/office/drawing/2010/main" xmlns="">
                    <a:noFill/>
                  </a14:hiddenFill>
                </a:ext>
              </a:extLst>
            </p:spPr>
            <p:txBody>
              <a:bodyPr/>
              <a:lstStyle/>
              <a:p>
                <a:endParaRPr lang="ru-RU"/>
              </a:p>
            </p:txBody>
          </p:sp>
          <p:sp>
            <p:nvSpPr>
              <p:cNvPr id="1053" name="Line 35"/>
              <p:cNvSpPr>
                <a:spLocks noChangeShapeType="1"/>
              </p:cNvSpPr>
              <p:nvPr userDrawn="1"/>
            </p:nvSpPr>
            <p:spPr bwMode="hidden">
              <a:xfrm>
                <a:off x="1" y="1177"/>
                <a:ext cx="5758" cy="0"/>
              </a:xfrm>
              <a:prstGeom prst="line">
                <a:avLst/>
              </a:prstGeom>
              <a:noFill/>
              <a:ln w="15875">
                <a:solidFill>
                  <a:schemeClr val="bg1"/>
                </a:solidFill>
                <a:round/>
                <a:headEnd/>
                <a:tailEnd/>
              </a:ln>
              <a:extLst>
                <a:ext uri="{909E8E84-426E-40DD-AFC4-6F175D3DCCD1}">
                  <a14:hiddenFill xmlns:a14="http://schemas.microsoft.com/office/drawing/2010/main" xmlns="">
                    <a:noFill/>
                  </a14:hiddenFill>
                </a:ext>
              </a:extLst>
            </p:spPr>
            <p:txBody>
              <a:bodyPr/>
              <a:lstStyle/>
              <a:p>
                <a:endParaRPr lang="ru-RU"/>
              </a:p>
            </p:txBody>
          </p:sp>
          <p:sp>
            <p:nvSpPr>
              <p:cNvPr id="1054" name="Line 36"/>
              <p:cNvSpPr>
                <a:spLocks noChangeShapeType="1"/>
              </p:cNvSpPr>
              <p:nvPr userDrawn="1"/>
            </p:nvSpPr>
            <p:spPr bwMode="hidden">
              <a:xfrm>
                <a:off x="1" y="392"/>
                <a:ext cx="5758" cy="0"/>
              </a:xfrm>
              <a:prstGeom prst="line">
                <a:avLst/>
              </a:prstGeom>
              <a:noFill/>
              <a:ln w="15875">
                <a:solidFill>
                  <a:schemeClr val="bg1"/>
                </a:solidFill>
                <a:round/>
                <a:headEnd/>
                <a:tailEnd/>
              </a:ln>
              <a:extLst>
                <a:ext uri="{909E8E84-426E-40DD-AFC4-6F175D3DCCD1}">
                  <a14:hiddenFill xmlns:a14="http://schemas.microsoft.com/office/drawing/2010/main" xmlns="">
                    <a:noFill/>
                  </a14:hiddenFill>
                </a:ext>
              </a:extLst>
            </p:spPr>
            <p:txBody>
              <a:bodyPr/>
              <a:lstStyle/>
              <a:p>
                <a:endParaRPr lang="ru-RU"/>
              </a:p>
            </p:txBody>
          </p:sp>
        </p:grpSp>
        <p:sp>
          <p:nvSpPr>
            <p:cNvPr id="1048" name="Line 37"/>
            <p:cNvSpPr>
              <a:spLocks noChangeShapeType="1"/>
            </p:cNvSpPr>
            <p:nvPr/>
          </p:nvSpPr>
          <p:spPr bwMode="hidden">
            <a:xfrm>
              <a:off x="1" y="3928"/>
              <a:ext cx="5758" cy="0"/>
            </a:xfrm>
            <a:prstGeom prst="line">
              <a:avLst/>
            </a:prstGeom>
            <a:noFill/>
            <a:ln w="15875">
              <a:solidFill>
                <a:schemeClr val="bg2"/>
              </a:solidFill>
              <a:round/>
              <a:headEnd/>
              <a:tailEnd/>
            </a:ln>
            <a:extLst>
              <a:ext uri="{909E8E84-426E-40DD-AFC4-6F175D3DCCD1}">
                <a14:hiddenFill xmlns:a14="http://schemas.microsoft.com/office/drawing/2010/main" xmlns="">
                  <a:noFill/>
                </a14:hiddenFill>
              </a:ext>
            </a:extLst>
          </p:spPr>
          <p:txBody>
            <a:bodyPr/>
            <a:lstStyle/>
            <a:p>
              <a:endParaRPr lang="ru-RU"/>
            </a:p>
          </p:txBody>
        </p:sp>
        <p:sp>
          <p:nvSpPr>
            <p:cNvPr id="1049" name="Line 38"/>
            <p:cNvSpPr>
              <a:spLocks noChangeShapeType="1"/>
            </p:cNvSpPr>
            <p:nvPr/>
          </p:nvSpPr>
          <p:spPr bwMode="hidden">
            <a:xfrm>
              <a:off x="1" y="3535"/>
              <a:ext cx="5758" cy="0"/>
            </a:xfrm>
            <a:prstGeom prst="line">
              <a:avLst/>
            </a:prstGeom>
            <a:noFill/>
            <a:ln w="15875">
              <a:solidFill>
                <a:schemeClr val="bg2"/>
              </a:solidFill>
              <a:round/>
              <a:headEnd/>
              <a:tailEnd/>
            </a:ln>
            <a:extLst>
              <a:ext uri="{909E8E84-426E-40DD-AFC4-6F175D3DCCD1}">
                <a14:hiddenFill xmlns:a14="http://schemas.microsoft.com/office/drawing/2010/main" xmlns="">
                  <a:noFill/>
                </a14:hiddenFill>
              </a:ext>
            </a:extLst>
          </p:spPr>
          <p:txBody>
            <a:bodyPr/>
            <a:lstStyle/>
            <a:p>
              <a:endParaRPr lang="ru-RU"/>
            </a:p>
          </p:txBody>
        </p:sp>
      </p:grpSp>
      <p:sp>
        <p:nvSpPr>
          <p:cNvPr id="432167" name="Rectangle 39"/>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ru-RU" smtClean="0"/>
              <a:t>Образец заголовка</a:t>
            </a:r>
          </a:p>
        </p:txBody>
      </p:sp>
      <p:sp>
        <p:nvSpPr>
          <p:cNvPr id="432168" name="Rectangle 40"/>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cs typeface="Arial" charset="0"/>
              </a:defRPr>
            </a:lvl1pPr>
          </a:lstStyle>
          <a:p>
            <a:pPr>
              <a:defRPr/>
            </a:pPr>
            <a:endParaRPr lang="ru-RU"/>
          </a:p>
        </p:txBody>
      </p:sp>
      <p:sp>
        <p:nvSpPr>
          <p:cNvPr id="432169" name="Rectangle 41"/>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cs typeface="Arial" charset="0"/>
              </a:defRPr>
            </a:lvl1pPr>
          </a:lstStyle>
          <a:p>
            <a:pPr>
              <a:defRPr/>
            </a:pPr>
            <a:endParaRPr lang="ru-RU"/>
          </a:p>
        </p:txBody>
      </p:sp>
      <p:sp>
        <p:nvSpPr>
          <p:cNvPr id="432170" name="Rectangle 42"/>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smtClean="0">
                <a:effectLst>
                  <a:outerShdw blurRad="38100" dist="38100" dir="2700000" algn="tl">
                    <a:srgbClr val="000000"/>
                  </a:outerShdw>
                </a:effectLst>
              </a:defRPr>
            </a:lvl1pPr>
          </a:lstStyle>
          <a:p>
            <a:pPr>
              <a:defRPr/>
            </a:pPr>
            <a:fld id="{EE051130-50E5-4855-B2D3-2E97894396F6}" type="slidenum">
              <a:rPr lang="ru-RU"/>
              <a:pPr>
                <a:defRPr/>
              </a:pPr>
              <a:t>‹#›</a:t>
            </a:fld>
            <a:endParaRPr lang="ru-RU"/>
          </a:p>
        </p:txBody>
      </p:sp>
      <p:sp>
        <p:nvSpPr>
          <p:cNvPr id="432171"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Tree>
  </p:cSld>
  <p:clrMap bg1="dk2" tx1="lt1" bg2="dk1" tx2="lt2" accent1="accent1" accent2="accent2" accent3="accent3" accent4="accent4" accent5="accent5" accent6="accent6" hlink="hlink" folHlink="folHlink"/>
  <p:sldLayoutIdLst>
    <p:sldLayoutId id="2147483966"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 id="2147483954" r:id="rId12"/>
  </p:sldLayoutIdLst>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accent2"/>
        </a:buClr>
        <a:buSzPct val="60000"/>
        <a:buFont typeface="Wingdings" panose="05000000000000000000"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1588" y="0"/>
            <a:ext cx="9148762" cy="6851650"/>
            <a:chOff x="1" y="0"/>
            <a:chExt cx="5763" cy="4316"/>
          </a:xfrm>
        </p:grpSpPr>
        <p:sp>
          <p:nvSpPr>
            <p:cNvPr id="432131"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432132"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432133"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grpSp>
          <p:nvGrpSpPr>
            <p:cNvPr id="2059" name="Group 6"/>
            <p:cNvGrpSpPr>
              <a:grpSpLocks/>
            </p:cNvGrpSpPr>
            <p:nvPr/>
          </p:nvGrpSpPr>
          <p:grpSpPr bwMode="auto">
            <a:xfrm>
              <a:off x="288" y="0"/>
              <a:ext cx="5098" cy="4316"/>
              <a:chOff x="288" y="0"/>
              <a:chExt cx="5098" cy="4316"/>
            </a:xfrm>
          </p:grpSpPr>
          <p:sp>
            <p:nvSpPr>
              <p:cNvPr id="432135"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432136"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432137"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432138"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432139"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432140"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432141"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432142"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432143"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432144"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432145"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432146"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432147"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grpSp>
        <p:sp>
          <p:nvSpPr>
            <p:cNvPr id="432148"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432149"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432150"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2063" name="Freeform 23"/>
            <p:cNvSpPr>
              <a:spLocks/>
            </p:cNvSpPr>
            <p:nvPr/>
          </p:nvSpPr>
          <p:spPr bwMode="hidden">
            <a:xfrm>
              <a:off x="5041" y="0"/>
              <a:ext cx="719" cy="845"/>
            </a:xfrm>
            <a:custGeom>
              <a:avLst/>
              <a:gdLst>
                <a:gd name="T0" fmla="*/ 733 w 717"/>
                <a:gd name="T1" fmla="*/ 845 h 845"/>
                <a:gd name="T2" fmla="*/ 733 w 717"/>
                <a:gd name="T3" fmla="*/ 821 h 845"/>
                <a:gd name="T4" fmla="*/ 590 w 717"/>
                <a:gd name="T5" fmla="*/ 605 h 845"/>
                <a:gd name="T6" fmla="*/ 414 w 717"/>
                <a:gd name="T7" fmla="*/ 396 h 845"/>
                <a:gd name="T8" fmla="*/ 229 w 717"/>
                <a:gd name="T9" fmla="*/ 192 h 845"/>
                <a:gd name="T10" fmla="*/ 17 w 717"/>
                <a:gd name="T11" fmla="*/ 0 h 845"/>
                <a:gd name="T12" fmla="*/ 0 w 717"/>
                <a:gd name="T13" fmla="*/ 0 h 845"/>
                <a:gd name="T14" fmla="*/ 217 w 717"/>
                <a:gd name="T15" fmla="*/ 198 h 845"/>
                <a:gd name="T16" fmla="*/ 408 w 717"/>
                <a:gd name="T17" fmla="*/ 408 h 845"/>
                <a:gd name="T18" fmla="*/ 584 w 717"/>
                <a:gd name="T19" fmla="*/ 623 h 845"/>
                <a:gd name="T20" fmla="*/ 733 w 717"/>
                <a:gd name="T21" fmla="*/ 845 h 845"/>
                <a:gd name="T22" fmla="*/ 733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a:p>
          </p:txBody>
        </p:sp>
        <p:sp>
          <p:nvSpPr>
            <p:cNvPr id="2064" name="Freeform 24"/>
            <p:cNvSpPr>
              <a:spLocks/>
            </p:cNvSpPr>
            <p:nvPr/>
          </p:nvSpPr>
          <p:spPr bwMode="hidden">
            <a:xfrm>
              <a:off x="5352" y="0"/>
              <a:ext cx="408" cy="414"/>
            </a:xfrm>
            <a:custGeom>
              <a:avLst/>
              <a:gdLst>
                <a:gd name="T0" fmla="*/ 415 w 407"/>
                <a:gd name="T1" fmla="*/ 414 h 414"/>
                <a:gd name="T2" fmla="*/ 415 w 407"/>
                <a:gd name="T3" fmla="*/ 396 h 414"/>
                <a:gd name="T4" fmla="*/ 230 w 407"/>
                <a:gd name="T5" fmla="*/ 192 h 414"/>
                <a:gd name="T6" fmla="*/ 12 w 407"/>
                <a:gd name="T7" fmla="*/ 0 h 414"/>
                <a:gd name="T8" fmla="*/ 0 w 407"/>
                <a:gd name="T9" fmla="*/ 0 h 414"/>
                <a:gd name="T10" fmla="*/ 108 w 407"/>
                <a:gd name="T11" fmla="*/ 102 h 414"/>
                <a:gd name="T12" fmla="*/ 224 w 407"/>
                <a:gd name="T13" fmla="*/ 204 h 414"/>
                <a:gd name="T14" fmla="*/ 415 w 407"/>
                <a:gd name="T15" fmla="*/ 414 h 414"/>
                <a:gd name="T16" fmla="*/ 415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a:p>
          </p:txBody>
        </p:sp>
        <p:sp>
          <p:nvSpPr>
            <p:cNvPr id="432153"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ru-RU">
                <a:solidFill>
                  <a:srgbClr val="FFFFFF"/>
                </a:solidFill>
                <a:cs typeface="Arial" charset="0"/>
              </a:endParaRPr>
            </a:p>
          </p:txBody>
        </p:sp>
        <p:sp>
          <p:nvSpPr>
            <p:cNvPr id="2066" name="Freeform 26"/>
            <p:cNvSpPr>
              <a:spLocks/>
            </p:cNvSpPr>
            <p:nvPr/>
          </p:nvSpPr>
          <p:spPr bwMode="hidden">
            <a:xfrm>
              <a:off x="6" y="0"/>
              <a:ext cx="588" cy="599"/>
            </a:xfrm>
            <a:custGeom>
              <a:avLst/>
              <a:gdLst>
                <a:gd name="T0" fmla="*/ 602 w 586"/>
                <a:gd name="T1" fmla="*/ 0 h 599"/>
                <a:gd name="T2" fmla="*/ 584 w 586"/>
                <a:gd name="T3" fmla="*/ 0 h 599"/>
                <a:gd name="T4" fmla="*/ 415 w 586"/>
                <a:gd name="T5" fmla="*/ 132 h 599"/>
                <a:gd name="T6" fmla="*/ 265 w 586"/>
                <a:gd name="T7" fmla="*/ 270 h 599"/>
                <a:gd name="T8" fmla="*/ 120 w 586"/>
                <a:gd name="T9" fmla="*/ 420 h 599"/>
                <a:gd name="T10" fmla="*/ 0 w 586"/>
                <a:gd name="T11" fmla="*/ 575 h 599"/>
                <a:gd name="T12" fmla="*/ 0 w 586"/>
                <a:gd name="T13" fmla="*/ 599 h 599"/>
                <a:gd name="T14" fmla="*/ 120 w 586"/>
                <a:gd name="T15" fmla="*/ 432 h 599"/>
                <a:gd name="T16" fmla="*/ 265 w 586"/>
                <a:gd name="T17" fmla="*/ 282 h 599"/>
                <a:gd name="T18" fmla="*/ 421 w 586"/>
                <a:gd name="T19" fmla="*/ 138 h 599"/>
                <a:gd name="T20" fmla="*/ 602 w 586"/>
                <a:gd name="T21" fmla="*/ 0 h 599"/>
                <a:gd name="T22" fmla="*/ 602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a:p>
          </p:txBody>
        </p:sp>
        <p:sp>
          <p:nvSpPr>
            <p:cNvPr id="2067" name="Freeform 27"/>
            <p:cNvSpPr>
              <a:spLocks/>
            </p:cNvSpPr>
            <p:nvPr/>
          </p:nvSpPr>
          <p:spPr bwMode="hidden">
            <a:xfrm>
              <a:off x="6" y="0"/>
              <a:ext cx="270" cy="252"/>
            </a:xfrm>
            <a:custGeom>
              <a:avLst/>
              <a:gdLst>
                <a:gd name="T0" fmla="*/ 277 w 269"/>
                <a:gd name="T1" fmla="*/ 0 h 252"/>
                <a:gd name="T2" fmla="*/ 259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7 w 269"/>
                <a:gd name="T15" fmla="*/ 0 h 252"/>
                <a:gd name="T16" fmla="*/ 277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ru-RU"/>
            </a:p>
          </p:txBody>
        </p:sp>
        <p:sp>
          <p:nvSpPr>
            <p:cNvPr id="2068"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2069"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2070"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grpSp>
          <p:nvGrpSpPr>
            <p:cNvPr id="2071" name="Group 31"/>
            <p:cNvGrpSpPr>
              <a:grpSpLocks/>
            </p:cNvGrpSpPr>
            <p:nvPr/>
          </p:nvGrpSpPr>
          <p:grpSpPr bwMode="auto">
            <a:xfrm>
              <a:off x="1" y="392"/>
              <a:ext cx="5758" cy="1571"/>
              <a:chOff x="1" y="392"/>
              <a:chExt cx="5758" cy="1571"/>
            </a:xfrm>
          </p:grpSpPr>
          <p:sp>
            <p:nvSpPr>
              <p:cNvPr id="2074"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2075"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2076"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2077"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2078"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grpSp>
        <p:sp>
          <p:nvSpPr>
            <p:cNvPr id="2072"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2073"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grpSp>
      <p:sp>
        <p:nvSpPr>
          <p:cNvPr id="432167" name="Rectangle 39"/>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ru-RU" smtClean="0"/>
              <a:t>Образец заголовка</a:t>
            </a:r>
          </a:p>
        </p:txBody>
      </p:sp>
      <p:sp>
        <p:nvSpPr>
          <p:cNvPr id="432168" name="Rectangle 40"/>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solidFill>
                  <a:srgbClr val="FFFFFF"/>
                </a:solidFill>
                <a:effectLst>
                  <a:outerShdw blurRad="38100" dist="38100" dir="2700000" algn="tl">
                    <a:srgbClr val="000000"/>
                  </a:outerShdw>
                </a:effectLst>
                <a:cs typeface="Arial" charset="0"/>
              </a:defRPr>
            </a:lvl1pPr>
          </a:lstStyle>
          <a:p>
            <a:pPr>
              <a:defRPr/>
            </a:pPr>
            <a:endParaRPr lang="ru-RU"/>
          </a:p>
        </p:txBody>
      </p:sp>
      <p:sp>
        <p:nvSpPr>
          <p:cNvPr id="432169" name="Rectangle 41"/>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solidFill>
                  <a:srgbClr val="FFFFFF"/>
                </a:solidFill>
                <a:effectLst>
                  <a:outerShdw blurRad="38100" dist="38100" dir="2700000" algn="tl">
                    <a:srgbClr val="000000"/>
                  </a:outerShdw>
                </a:effectLst>
                <a:cs typeface="Arial" charset="0"/>
              </a:defRPr>
            </a:lvl1pPr>
          </a:lstStyle>
          <a:p>
            <a:pPr>
              <a:defRPr/>
            </a:pPr>
            <a:endParaRPr lang="ru-RU"/>
          </a:p>
        </p:txBody>
      </p:sp>
      <p:sp>
        <p:nvSpPr>
          <p:cNvPr id="432170" name="Rectangle 42"/>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smtClean="0">
                <a:solidFill>
                  <a:srgbClr val="FFFFFF"/>
                </a:solidFill>
                <a:effectLst>
                  <a:outerShdw blurRad="38100" dist="38100" dir="2700000" algn="tl">
                    <a:srgbClr val="000000"/>
                  </a:outerShdw>
                </a:effectLst>
              </a:defRPr>
            </a:lvl1pPr>
          </a:lstStyle>
          <a:p>
            <a:pPr>
              <a:defRPr/>
            </a:pPr>
            <a:fld id="{79A5D7E3-07B0-4E0D-8CC8-F6B1D897FE0A}" type="slidenum">
              <a:rPr lang="ru-RU"/>
              <a:pPr>
                <a:defRPr/>
              </a:pPr>
              <a:t>‹#›</a:t>
            </a:fld>
            <a:endParaRPr lang="ru-RU"/>
          </a:p>
        </p:txBody>
      </p:sp>
      <p:sp>
        <p:nvSpPr>
          <p:cNvPr id="432171" name="Rectangle 4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Tree>
  </p:cSld>
  <p:clrMap bg1="dk2" tx1="lt1" bg2="dk1" tx2="lt2" accent1="accent1" accent2="accent2" accent3="accent3" accent4="accent4" accent5="accent5" accent6="accent6" hlink="hlink" folHlink="folHlink"/>
  <p:sldLayoutIdLst>
    <p:sldLayoutId id="2147483967"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 id="2147483965" r:id="rId12"/>
  </p:sldLayoutIdLst>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accent2"/>
        </a:buClr>
        <a:buSzPct val="60000"/>
        <a:buFont typeface="Wingdings" panose="05000000000000000000"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krasgmu.ru/index.php?page%5bcommon%5d=elib&amp;cat=catalog&amp;res_id=55506" TargetMode="External"/><Relationship Id="rId2" Type="http://schemas.openxmlformats.org/officeDocument/2006/relationships/hyperlink" Target="http://krasgmu.ru/index.php?page%5bcommon%5d=elib&amp;cat=catalog&amp;res_id=29743" TargetMode="External"/><Relationship Id="rId1" Type="http://schemas.openxmlformats.org/officeDocument/2006/relationships/slideLayout" Target="../slideLayouts/slideLayout1.xml"/><Relationship Id="rId5" Type="http://schemas.openxmlformats.org/officeDocument/2006/relationships/hyperlink" Target="http://krasgmu.ru/index.php?page%5bcommon%5d=elib&amp;cat=catalog&amp;res_id=31140" TargetMode="External"/><Relationship Id="rId4" Type="http://schemas.openxmlformats.org/officeDocument/2006/relationships/hyperlink" Target="http://krasgmu.ru/index.php?page%5bcommon%5d=elib&amp;cat=catalog&amp;res_id=59708"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95288" y="260350"/>
            <a:ext cx="8226425" cy="3673475"/>
          </a:xfrm>
        </p:spPr>
        <p:txBody>
          <a:bodyPr/>
          <a:lstStyle/>
          <a:p>
            <a:pPr eaLnBrk="1" hangingPunct="1">
              <a:defRPr/>
            </a:pPr>
            <a:r>
              <a:rPr lang="ru-RU" sz="1800" dirty="0" smtClean="0"/>
              <a:t>Кафедра Общественного здоровья и здравоохранения</a:t>
            </a:r>
            <a:r>
              <a:rPr lang="ru-RU" dirty="0" smtClean="0"/>
              <a:t/>
            </a:r>
            <a:br>
              <a:rPr lang="ru-RU" dirty="0" smtClean="0"/>
            </a:br>
            <a:r>
              <a:rPr lang="ru-RU" dirty="0" smtClean="0"/>
              <a:t>Тема: Обязательное медицинское страхование</a:t>
            </a:r>
            <a:br>
              <a:rPr lang="ru-RU" dirty="0" smtClean="0"/>
            </a:br>
            <a:r>
              <a:rPr lang="ru-RU" sz="1800" dirty="0" smtClean="0"/>
              <a:t>лекция  для студентов</a:t>
            </a:r>
            <a:endParaRPr lang="ru-RU" dirty="0" smtClean="0"/>
          </a:p>
        </p:txBody>
      </p:sp>
      <p:sp>
        <p:nvSpPr>
          <p:cNvPr id="2051" name="Rectangle 3"/>
          <p:cNvSpPr>
            <a:spLocks noGrp="1" noChangeArrowheads="1"/>
          </p:cNvSpPr>
          <p:nvPr>
            <p:ph type="subTitle" idx="1"/>
          </p:nvPr>
        </p:nvSpPr>
        <p:spPr>
          <a:xfrm>
            <a:off x="1371600" y="4653136"/>
            <a:ext cx="6400800" cy="1224136"/>
          </a:xfrm>
        </p:spPr>
        <p:txBody>
          <a:bodyPr/>
          <a:lstStyle/>
          <a:p>
            <a:pPr algn="l" eaLnBrk="1" hangingPunct="1">
              <a:defRPr/>
            </a:pPr>
            <a:r>
              <a:rPr lang="ru-RU" dirty="0" smtClean="0"/>
              <a:t>К.м.н., доцент Тихонова Н.В.</a:t>
            </a:r>
          </a:p>
          <a:p>
            <a:pPr algn="l" eaLnBrk="1" hangingPunct="1">
              <a:defRPr/>
            </a:pPr>
            <a:endParaRPr lang="ru-RU" dirty="0" smtClean="0"/>
          </a:p>
          <a:p>
            <a:pPr eaLnBrk="1" hangingPunct="1">
              <a:defRPr/>
            </a:pPr>
            <a:endParaRPr lang="ru-RU" sz="1400" dirty="0" smtClean="0"/>
          </a:p>
          <a:p>
            <a:pPr eaLnBrk="1" hangingPunct="1">
              <a:defRPr/>
            </a:pPr>
            <a:r>
              <a:rPr lang="ru-RU" sz="1400" dirty="0" smtClean="0"/>
              <a:t>Красноярск, </a:t>
            </a:r>
            <a:r>
              <a:rPr lang="ru-RU" sz="1400" dirty="0" smtClean="0"/>
              <a:t>2021</a:t>
            </a:r>
            <a:endParaRPr lang="ru-RU" sz="1400" dirty="0" smtClean="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sz="quarter" idx="1"/>
          </p:nvPr>
        </p:nvSpPr>
        <p:spPr>
          <a:xfrm>
            <a:off x="467545" y="116632"/>
            <a:ext cx="7992244" cy="6408711"/>
          </a:xfrm>
        </p:spPr>
        <p:txBody>
          <a:bodyPr/>
          <a:lstStyle/>
          <a:p>
            <a:pPr algn="just">
              <a:lnSpc>
                <a:spcPct val="80000"/>
              </a:lnSpc>
              <a:defRPr/>
            </a:pPr>
            <a:endParaRPr lang="ru-RU" sz="2000" dirty="0" smtClean="0">
              <a:effectLst/>
            </a:endParaRPr>
          </a:p>
          <a:p>
            <a:pPr algn="just">
              <a:lnSpc>
                <a:spcPct val="80000"/>
              </a:lnSpc>
              <a:defRPr/>
            </a:pPr>
            <a:r>
              <a:rPr lang="ru-RU" sz="2000" dirty="0" smtClean="0">
                <a:effectLst/>
              </a:rPr>
              <a:t>8</a:t>
            </a:r>
            <a:r>
              <a:rPr lang="ru-RU" sz="2000" dirty="0">
                <a:effectLst/>
              </a:rPr>
              <a:t>) базовая программа </a:t>
            </a:r>
            <a:r>
              <a:rPr lang="ru-RU" sz="2000" dirty="0" smtClean="0">
                <a:effectLst/>
              </a:rPr>
              <a:t>ОМС - </a:t>
            </a:r>
            <a:r>
              <a:rPr lang="ru-RU" sz="2000" dirty="0">
                <a:effectLst/>
              </a:rPr>
              <a:t>составная часть программы государственных гарантий бесплатного оказания гражданам медицинской помощи, определяющая права застрахованных лиц на бесплатное оказание им за счет средств обязательного медицинского страхования на всей территории Российской Федерации медицинской помощи и устанавливающая единые требования к территориальным программам обязательного медицинского страхования</a:t>
            </a:r>
            <a:r>
              <a:rPr lang="ru-RU" sz="2000" dirty="0" smtClean="0">
                <a:effectLst/>
              </a:rPr>
              <a:t>;</a:t>
            </a:r>
          </a:p>
          <a:p>
            <a:pPr algn="just">
              <a:lnSpc>
                <a:spcPct val="80000"/>
              </a:lnSpc>
              <a:defRPr/>
            </a:pPr>
            <a:endParaRPr lang="ru-RU" sz="2000" dirty="0" smtClean="0">
              <a:effectLst/>
            </a:endParaRPr>
          </a:p>
          <a:p>
            <a:pPr algn="just">
              <a:lnSpc>
                <a:spcPct val="80000"/>
              </a:lnSpc>
              <a:defRPr/>
            </a:pPr>
            <a:endParaRPr lang="ru-RU" sz="2000" dirty="0">
              <a:effectLst/>
            </a:endParaRPr>
          </a:p>
          <a:p>
            <a:pPr algn="just">
              <a:lnSpc>
                <a:spcPct val="80000"/>
              </a:lnSpc>
              <a:defRPr/>
            </a:pPr>
            <a:r>
              <a:rPr lang="ru-RU" sz="2000" dirty="0">
                <a:effectLst/>
              </a:rPr>
              <a:t>9) территориальная программа </a:t>
            </a:r>
            <a:r>
              <a:rPr lang="ru-RU" sz="2000" dirty="0" smtClean="0">
                <a:effectLst/>
              </a:rPr>
              <a:t>ОМС - </a:t>
            </a:r>
            <a:r>
              <a:rPr lang="ru-RU" sz="2000" dirty="0">
                <a:effectLst/>
              </a:rPr>
              <a:t>составная часть территориальной программы государственных </a:t>
            </a:r>
            <a:r>
              <a:rPr lang="ru-RU" sz="2000" dirty="0" smtClean="0">
                <a:effectLst/>
              </a:rPr>
              <a:t>гарантий </a:t>
            </a:r>
            <a:r>
              <a:rPr lang="ru-RU" sz="2000" dirty="0" smtClean="0">
                <a:solidFill>
                  <a:srgbClr val="FFFF00"/>
                </a:solidFill>
                <a:effectLst/>
              </a:rPr>
              <a:t>(ТПГГ) </a:t>
            </a:r>
            <a:r>
              <a:rPr lang="ru-RU" sz="2000" dirty="0">
                <a:effectLst/>
              </a:rPr>
              <a:t>бесплатного оказания гражданам медицинской помощи, определяющая права застрахованных лиц на бесплатное оказание им медицинской помощи на территории субъекта Российской Федерации и соответствующая единым требованиям базовой программы обязательного медицинского страхования.</a:t>
            </a:r>
          </a:p>
          <a:p>
            <a:pPr>
              <a:defRPr/>
            </a:pPr>
            <a:endParaRPr lang="ru-RU" sz="2000"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7813"/>
            <a:ext cx="8229600" cy="7747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ru-RU" smtClean="0">
                <a:effectLst/>
              </a:rPr>
              <a:t>ОМС</a:t>
            </a:r>
          </a:p>
        </p:txBody>
      </p:sp>
      <p:sp>
        <p:nvSpPr>
          <p:cNvPr id="14339" name="Rectangle 3"/>
          <p:cNvSpPr>
            <a:spLocks noGrp="1" noChangeArrowheads="1"/>
          </p:cNvSpPr>
          <p:nvPr>
            <p:ph type="body" idx="1"/>
          </p:nvPr>
        </p:nvSpPr>
        <p:spPr>
          <a:xfrm>
            <a:off x="468313" y="1268413"/>
            <a:ext cx="8229600" cy="49688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lvl="1"/>
            <a:r>
              <a:rPr lang="ru-RU" smtClean="0">
                <a:effectLst/>
              </a:rPr>
              <a:t>Статья 9. </a:t>
            </a:r>
            <a:endParaRPr lang="en-US" smtClean="0">
              <a:effectLst/>
            </a:endParaRPr>
          </a:p>
          <a:p>
            <a:r>
              <a:rPr lang="ru-RU" smtClean="0">
                <a:effectLst/>
              </a:rPr>
              <a:t>Субъектами обязательного медицинского страхования являются: </a:t>
            </a:r>
          </a:p>
          <a:p>
            <a:r>
              <a:rPr lang="ru-RU" smtClean="0">
                <a:effectLst/>
              </a:rPr>
              <a:t>1) застрахованные лица;</a:t>
            </a:r>
          </a:p>
          <a:p>
            <a:r>
              <a:rPr lang="ru-RU" smtClean="0">
                <a:effectLst/>
              </a:rPr>
              <a:t>2) страхователи;</a:t>
            </a:r>
          </a:p>
          <a:p>
            <a:r>
              <a:rPr lang="ru-RU" smtClean="0">
                <a:effectLst/>
              </a:rPr>
              <a:t>3) Федеральный фонд.</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ru-RU" smtClean="0">
                <a:effectLst/>
              </a:rPr>
              <a:t>ОМС</a:t>
            </a:r>
          </a:p>
        </p:txBody>
      </p:sp>
      <p:sp>
        <p:nvSpPr>
          <p:cNvPr id="15363"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ru-RU" smtClean="0">
                <a:effectLst/>
              </a:rPr>
              <a:t>Статья 9. </a:t>
            </a:r>
          </a:p>
          <a:p>
            <a:r>
              <a:rPr lang="ru-RU" smtClean="0">
                <a:effectLst/>
              </a:rPr>
              <a:t>Участниками обязательного медицинского страхования являются: </a:t>
            </a:r>
          </a:p>
          <a:p>
            <a:r>
              <a:rPr lang="ru-RU" smtClean="0">
                <a:effectLst/>
              </a:rPr>
              <a:t>1) территориальные фонды;</a:t>
            </a:r>
          </a:p>
          <a:p>
            <a:r>
              <a:rPr lang="ru-RU" smtClean="0">
                <a:effectLst/>
              </a:rPr>
              <a:t>2) страховые медицинские организации;</a:t>
            </a:r>
          </a:p>
          <a:p>
            <a:r>
              <a:rPr lang="ru-RU" smtClean="0">
                <a:effectLst/>
              </a:rPr>
              <a:t>3) медицинские организации.</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Заголовок 1"/>
          <p:cNvSpPr>
            <a:spLocks noGrp="1"/>
          </p:cNvSpPr>
          <p:nvPr>
            <p:ph type="title"/>
          </p:nvPr>
        </p:nvSpPr>
        <p:spPr/>
        <p:txBody>
          <a:bodyPr/>
          <a:lstStyle/>
          <a:p>
            <a:pPr eaLnBrk="1" hangingPunct="1">
              <a:defRPr/>
            </a:pPr>
            <a:r>
              <a:rPr lang="ru-RU" sz="3600" dirty="0">
                <a:latin typeface="Bankir-Retro"/>
              </a:rPr>
              <a:t>З</a:t>
            </a:r>
            <a:r>
              <a:rPr lang="ru-RU" sz="3600" dirty="0" smtClean="0">
                <a:latin typeface="Bankir-Retro"/>
              </a:rPr>
              <a:t>акон об ОМС</a:t>
            </a:r>
            <a:r>
              <a:rPr lang="ru-RU" dirty="0" smtClean="0">
                <a:latin typeface="Bankir-Retro"/>
              </a:rPr>
              <a:t> </a:t>
            </a:r>
            <a:r>
              <a:rPr lang="ru-RU" dirty="0">
                <a:effectLst/>
              </a:rPr>
              <a:t>-</a:t>
            </a:r>
            <a:r>
              <a:rPr lang="ru-RU" dirty="0" smtClean="0">
                <a:effectLst/>
              </a:rPr>
              <a:t> </a:t>
            </a:r>
            <a:r>
              <a:rPr lang="ru-RU" dirty="0">
                <a:effectLst/>
              </a:rPr>
              <a:t>№ 326-ФЗ </a:t>
            </a:r>
            <a:endParaRPr lang="ru-RU" dirty="0" smtClean="0">
              <a:latin typeface="Bankir-Retro"/>
            </a:endParaRPr>
          </a:p>
        </p:txBody>
      </p:sp>
      <p:sp>
        <p:nvSpPr>
          <p:cNvPr id="3" name="Содержимое 2"/>
          <p:cNvSpPr>
            <a:spLocks noGrp="1"/>
          </p:cNvSpPr>
          <p:nvPr>
            <p:ph idx="1"/>
          </p:nvPr>
        </p:nvSpPr>
        <p:spPr>
          <a:xfrm>
            <a:off x="457200" y="1268760"/>
            <a:ext cx="8229600" cy="4862165"/>
          </a:xfrm>
        </p:spPr>
        <p:txBody>
          <a:bodyPr>
            <a:normAutofit/>
          </a:bodyPr>
          <a:lstStyle/>
          <a:p>
            <a:pPr eaLnBrk="1" hangingPunct="1">
              <a:lnSpc>
                <a:spcPct val="80000"/>
              </a:lnSpc>
              <a:buFont typeface="Wingdings" panose="05000000000000000000" pitchFamily="2" charset="2"/>
              <a:buChar char="ü"/>
              <a:defRPr/>
            </a:pPr>
            <a:r>
              <a:rPr lang="ru-RU" sz="2700" dirty="0" smtClean="0"/>
              <a:t> </a:t>
            </a:r>
            <a:r>
              <a:rPr lang="ru-RU" dirty="0" smtClean="0"/>
              <a:t>Базовый принцип-централизация системы ОМС и переход к одноканальной системе финансирования.</a:t>
            </a:r>
          </a:p>
          <a:p>
            <a:pPr eaLnBrk="1" hangingPunct="1">
              <a:lnSpc>
                <a:spcPct val="80000"/>
              </a:lnSpc>
              <a:buFont typeface="Wingdings" panose="05000000000000000000" pitchFamily="2" charset="2"/>
              <a:buChar char="ü"/>
              <a:defRPr/>
            </a:pPr>
            <a:endParaRPr lang="ru-RU" dirty="0" smtClean="0"/>
          </a:p>
          <a:p>
            <a:pPr eaLnBrk="1" hangingPunct="1">
              <a:lnSpc>
                <a:spcPct val="80000"/>
              </a:lnSpc>
              <a:buFont typeface="Wingdings" panose="05000000000000000000" pitchFamily="2" charset="2"/>
              <a:buChar char="ü"/>
              <a:defRPr/>
            </a:pPr>
            <a:r>
              <a:rPr lang="ru-RU" dirty="0" smtClean="0"/>
              <a:t>ФОМС РФ финансирует  территориальные фонды ОМС в рамках базовой программы ОМС. </a:t>
            </a:r>
          </a:p>
        </p:txBody>
      </p:sp>
      <p:pic>
        <p:nvPicPr>
          <p:cNvPr id="4" name="Рисунок 3" descr="Рисуноxк2.png"/>
          <p:cNvPicPr>
            <a:picLocks noChangeAspect="1"/>
          </p:cNvPicPr>
          <p:nvPr/>
        </p:nvPicPr>
        <p:blipFill>
          <a:blip r:embed="rId2" cstate="print"/>
          <a:stretch>
            <a:fillRect/>
          </a:stretch>
        </p:blipFill>
        <p:spPr>
          <a:xfrm>
            <a:off x="-71470" y="5434496"/>
            <a:ext cx="9144000" cy="2352222"/>
          </a:xfrm>
          <a:prstGeom prst="rect">
            <a:avLst/>
          </a:prstGeom>
          <a:effectLst>
            <a:softEdge rad="635000"/>
          </a:effec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p:cNvSpPr>
            <a:spLocks noGrp="1" noChangeArrowheads="1"/>
          </p:cNvSpPr>
          <p:nvPr>
            <p:ph type="body" idx="1"/>
          </p:nvPr>
        </p:nvSpPr>
        <p:spPr>
          <a:xfrm>
            <a:off x="250825" y="115888"/>
            <a:ext cx="8686800" cy="6858000"/>
          </a:xfrm>
        </p:spPr>
        <p:txBody>
          <a:bodyPr/>
          <a:lstStyle/>
          <a:p>
            <a:pPr algn="just" eaLnBrk="1" hangingPunct="1">
              <a:buFont typeface="Wingdings" panose="05000000000000000000" pitchFamily="2" charset="2"/>
              <a:buNone/>
              <a:defRPr/>
            </a:pPr>
            <a:r>
              <a:rPr lang="ru-RU" sz="2800" u="sng" dirty="0" smtClean="0"/>
              <a:t>Застрахованными</a:t>
            </a:r>
            <a:r>
              <a:rPr lang="ru-RU" sz="2800" dirty="0" smtClean="0"/>
              <a:t> лицами являются граждане РФ, постоянно или временно проживающие в Российской Федерации иностранные граждане, лица без гражданства (за исключением высококвалифицированных специалистов и членов их семей в соответствии с Федеральным законом от 25 июля 2002 года № 115-ФЗ «О правовом положении иностранных граждан в Российской Федерации»), а также лица, имеющие право на медицинскую помощь в соответствии с Федеральным законом «О беженцах»:</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a:xfrm>
            <a:off x="611188" y="260350"/>
            <a:ext cx="8229600" cy="798513"/>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defRPr/>
            </a:pPr>
            <a:r>
              <a:rPr lang="ru-RU" b="1" u="sng" smtClean="0"/>
              <a:t>Договор</a:t>
            </a:r>
          </a:p>
        </p:txBody>
      </p:sp>
      <p:sp>
        <p:nvSpPr>
          <p:cNvPr id="241667" name="Rectangle 3"/>
          <p:cNvSpPr>
            <a:spLocks noGrp="1" noChangeArrowheads="1"/>
          </p:cNvSpPr>
          <p:nvPr>
            <p:ph type="body" idx="1"/>
          </p:nvPr>
        </p:nvSpPr>
        <p:spPr>
          <a:xfrm>
            <a:off x="457200" y="1052513"/>
            <a:ext cx="8229600" cy="5805487"/>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indent="0">
              <a:lnSpc>
                <a:spcPct val="90000"/>
              </a:lnSpc>
              <a:buFont typeface="Wingdings" panose="05000000000000000000" pitchFamily="2" charset="2"/>
              <a:buNone/>
              <a:defRPr/>
            </a:pPr>
            <a:r>
              <a:rPr lang="ru-RU" sz="2800" dirty="0" smtClean="0"/>
              <a:t>Статья 37. Договоры в сфере обязательного медицинского страхования</a:t>
            </a:r>
          </a:p>
          <a:p>
            <a:pPr>
              <a:lnSpc>
                <a:spcPct val="90000"/>
              </a:lnSpc>
              <a:defRPr/>
            </a:pPr>
            <a:r>
              <a:rPr lang="ru-RU" sz="2800" dirty="0" smtClean="0"/>
              <a:t>Право застрахованного лица на бесплатное оказание медицинской помощи по обязательному медицинскому страхованию реализуется на основании заключенных в его пользу между участниками обязательного медицинского страхования </a:t>
            </a:r>
            <a:r>
              <a:rPr lang="ru-RU" sz="2800" u="sng" dirty="0" smtClean="0"/>
              <a:t>договора</a:t>
            </a:r>
            <a:r>
              <a:rPr lang="ru-RU" sz="2800" dirty="0" smtClean="0"/>
              <a:t> о финансовом обеспечении обязательного медицинского страхования и </a:t>
            </a:r>
            <a:r>
              <a:rPr lang="ru-RU" sz="2800" u="sng" dirty="0" smtClean="0"/>
              <a:t>договора </a:t>
            </a:r>
            <a:r>
              <a:rPr lang="ru-RU" sz="2800" dirty="0" smtClean="0"/>
              <a:t>на оказание и оплату медицинской помощи по обязательному медицинскому страхованию</a:t>
            </a:r>
            <a:r>
              <a:rPr lang="ru-RU" sz="2800" dirty="0" smtClean="0">
                <a:effectLst/>
              </a:rPr>
              <a:t> </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r>
              <a:rPr lang="ru-RU" b="1" u="sng" dirty="0" smtClean="0"/>
              <a:t>Страховой </a:t>
            </a:r>
            <a:r>
              <a:rPr lang="ru-RU" b="1" u="sng" dirty="0" err="1" smtClean="0"/>
              <a:t>мед.полис</a:t>
            </a:r>
            <a:endParaRPr lang="ru-RU" dirty="0"/>
          </a:p>
        </p:txBody>
      </p:sp>
      <p:sp>
        <p:nvSpPr>
          <p:cNvPr id="3" name="Содержимое 2"/>
          <p:cNvSpPr>
            <a:spLocks noGrp="1"/>
          </p:cNvSpPr>
          <p:nvPr>
            <p:ph idx="1"/>
          </p:nvPr>
        </p:nvSpPr>
        <p:spPr/>
        <p:txBody>
          <a:bodyPr/>
          <a:lstStyle/>
          <a:p>
            <a:pPr>
              <a:defRPr/>
            </a:pPr>
            <a:r>
              <a:rPr lang="ru-RU" sz="3600" dirty="0" smtClean="0"/>
              <a:t>документ, который получает каждый гражданин на основании договора ОМС</a:t>
            </a:r>
          </a:p>
          <a:p>
            <a:pPr>
              <a:defRPr/>
            </a:pPr>
            <a:r>
              <a:rPr lang="ru-RU" sz="3600" dirty="0" smtClean="0"/>
              <a:t>Гарантирует оказание </a:t>
            </a:r>
            <a:r>
              <a:rPr lang="ru-RU" sz="3600" dirty="0" err="1" smtClean="0"/>
              <a:t>мед.помощи</a:t>
            </a:r>
            <a:r>
              <a:rPr lang="ru-RU" sz="3600" dirty="0" smtClean="0"/>
              <a:t> в рамках программы ОМС на всей территории России.</a:t>
            </a:r>
          </a:p>
          <a:p>
            <a:pPr>
              <a:defRPr/>
            </a:pPr>
            <a:endParaRPr lang="ru-RU" sz="3600" dirty="0" smtClean="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2"/>
          <p:cNvSpPr>
            <a:spLocks noGrp="1" noChangeArrowheads="1"/>
          </p:cNvSpPr>
          <p:nvPr>
            <p:ph type="body" idx="1"/>
          </p:nvPr>
        </p:nvSpPr>
        <p:spPr>
          <a:xfrm>
            <a:off x="179512" y="980728"/>
            <a:ext cx="8736013" cy="4536504"/>
          </a:xfrm>
        </p:spPr>
        <p:txBody>
          <a:bodyPr/>
          <a:lstStyle/>
          <a:p>
            <a:pPr algn="just" eaLnBrk="1" hangingPunct="1">
              <a:buFont typeface="Wingdings" panose="05000000000000000000" pitchFamily="2" charset="2"/>
              <a:buNone/>
              <a:defRPr/>
            </a:pPr>
            <a:r>
              <a:rPr lang="ru-RU" sz="2800" b="1" u="sng" dirty="0" smtClean="0"/>
              <a:t>Ассоциация врачей</a:t>
            </a:r>
            <a:r>
              <a:rPr lang="ru-RU" sz="2800" dirty="0" smtClean="0"/>
              <a:t> – общественная организация создаваемая в целях защиты прав </a:t>
            </a:r>
            <a:r>
              <a:rPr lang="ru-RU" sz="2800" dirty="0" err="1" smtClean="0"/>
              <a:t>мед.работников</a:t>
            </a:r>
            <a:r>
              <a:rPr lang="ru-RU" sz="2800" dirty="0" smtClean="0"/>
              <a:t>, их постдипломной подготовки. Принимает участие в лицензировании и аккредитации </a:t>
            </a:r>
            <a:r>
              <a:rPr lang="ru-RU" sz="2800" dirty="0" err="1" smtClean="0"/>
              <a:t>мед.учреждений</a:t>
            </a:r>
            <a:r>
              <a:rPr lang="ru-RU" sz="2800" dirty="0" smtClean="0"/>
              <a:t>, разработке территориальных программ по ОМС и разработке профессиональных стандартов /</a:t>
            </a:r>
            <a:r>
              <a:rPr lang="ru-RU" sz="2800" dirty="0" err="1" smtClean="0"/>
              <a:t>МЭСов</a:t>
            </a:r>
            <a:r>
              <a:rPr lang="ru-RU" sz="2800" dirty="0" smtClean="0"/>
              <a:t>/.</a:t>
            </a:r>
          </a:p>
          <a:p>
            <a:pPr algn="just" eaLnBrk="1" hangingPunct="1">
              <a:buFont typeface="Wingdings" panose="05000000000000000000" pitchFamily="2" charset="2"/>
              <a:buNone/>
              <a:defRPr/>
            </a:pPr>
            <a:endParaRPr lang="ru-RU" sz="2000" dirty="0" smtClean="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sz="quarter"/>
          </p:nvPr>
        </p:nvSpPr>
        <p:spPr>
          <a:xfrm>
            <a:off x="684213" y="0"/>
            <a:ext cx="8059737" cy="3068638"/>
          </a:xfrm>
        </p:spPr>
        <p:txBody>
          <a:bodyPr/>
          <a:lstStyle/>
          <a:p>
            <a:pPr algn="l">
              <a:defRPr/>
            </a:pPr>
            <a:r>
              <a:rPr lang="ru-RU" sz="1800" dirty="0" smtClean="0">
                <a:effectLst/>
              </a:rPr>
              <a:t/>
            </a:r>
            <a:br>
              <a:rPr lang="ru-RU" sz="1800" dirty="0" smtClean="0">
                <a:effectLst/>
              </a:rPr>
            </a:br>
            <a:r>
              <a:rPr lang="ru-RU" sz="2400" dirty="0" smtClean="0">
                <a:effectLst/>
              </a:rPr>
              <a:t>Статья </a:t>
            </a:r>
            <a:r>
              <a:rPr lang="ru-RU" sz="2400" dirty="0">
                <a:effectLst/>
              </a:rPr>
              <a:t>12. </a:t>
            </a:r>
            <a:r>
              <a:rPr lang="ru-RU" sz="2400" dirty="0" smtClean="0">
                <a:effectLst/>
              </a:rPr>
              <a:t>Страховщик</a:t>
            </a:r>
            <a:br>
              <a:rPr lang="ru-RU" sz="2400" dirty="0" smtClean="0">
                <a:effectLst/>
              </a:rPr>
            </a:br>
            <a:r>
              <a:rPr lang="ru-RU" sz="2800" dirty="0" smtClean="0">
                <a:effectLst/>
              </a:rPr>
              <a:t>1</a:t>
            </a:r>
            <a:r>
              <a:rPr lang="ru-RU" sz="2800" dirty="0">
                <a:effectLst/>
              </a:rPr>
              <a:t>. Страховщиком по обязательному медицинскому страхованию является Федеральный фонд в рамках реализации базовой программы обязательного медицинского страхования.</a:t>
            </a:r>
            <a:br>
              <a:rPr lang="ru-RU" sz="2800" dirty="0">
                <a:effectLst/>
              </a:rPr>
            </a:br>
            <a:r>
              <a:rPr lang="ru-RU" sz="2800" dirty="0">
                <a:effectLst/>
              </a:rPr>
              <a:t> </a:t>
            </a:r>
            <a:endParaRPr lang="ru-RU" sz="2800" dirty="0"/>
          </a:p>
        </p:txBody>
      </p:sp>
      <p:sp>
        <p:nvSpPr>
          <p:cNvPr id="3" name="Подзаголовок 2"/>
          <p:cNvSpPr>
            <a:spLocks noGrp="1"/>
          </p:cNvSpPr>
          <p:nvPr>
            <p:ph type="subTitle" sz="quarter" idx="1"/>
          </p:nvPr>
        </p:nvSpPr>
        <p:spPr>
          <a:xfrm>
            <a:off x="468313" y="3068638"/>
            <a:ext cx="8351837" cy="3673475"/>
          </a:xfrm>
        </p:spPr>
        <p:txBody>
          <a:bodyPr/>
          <a:lstStyle/>
          <a:p>
            <a:pPr>
              <a:defRPr/>
            </a:pPr>
            <a:r>
              <a:rPr lang="ru-RU" sz="2800" dirty="0" smtClean="0">
                <a:effectLst/>
              </a:rPr>
              <a:t>2</a:t>
            </a:r>
            <a:r>
              <a:rPr lang="ru-RU" sz="2800" dirty="0">
                <a:effectLst/>
              </a:rPr>
              <a:t>. Федеральный фонд - некоммерческая организация, созданная Российской Федерацией в соответствии с настоящим Федеральным законом для реализации государственной политики в сфере обязательного медицинского страхования.</a:t>
            </a:r>
          </a:p>
          <a:p>
            <a:pPr>
              <a:defRPr/>
            </a:pPr>
            <a:endParaRPr lang="ru-RU" sz="2800" dirty="0">
              <a:effectLst/>
            </a:endParaRPr>
          </a:p>
          <a:p>
            <a:pPr>
              <a:defRPr/>
            </a:pPr>
            <a:endParaRPr lang="ru-RU" sz="2800"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76250"/>
            <a:ext cx="8578850" cy="6265863"/>
          </a:xfrm>
        </p:spPr>
        <p:txBody>
          <a:bodyPr/>
          <a:lstStyle/>
          <a:p>
            <a:pPr>
              <a:defRPr/>
            </a:pPr>
            <a:r>
              <a:rPr lang="ru-RU" sz="2400" dirty="0">
                <a:effectLst/>
              </a:rPr>
              <a:t>Статья 13. Территориальные фонды</a:t>
            </a:r>
          </a:p>
          <a:p>
            <a:pPr algn="just">
              <a:defRPr/>
            </a:pPr>
            <a:r>
              <a:rPr lang="ru-RU" sz="2400" dirty="0">
                <a:effectLst/>
              </a:rPr>
              <a:t>1. Территориальные фонды - некоммерческие организации, созданные субъектами Российской Федерации в соответствии с настоящим Федеральным законом для реализации государственной политики в сфере </a:t>
            </a:r>
            <a:r>
              <a:rPr lang="ru-RU" sz="2400" dirty="0" smtClean="0">
                <a:effectLst/>
              </a:rPr>
              <a:t>ОМС на </a:t>
            </a:r>
            <a:r>
              <a:rPr lang="ru-RU" sz="2400" dirty="0">
                <a:effectLst/>
              </a:rPr>
              <a:t>территориях субъектов Российской Федерации.</a:t>
            </a:r>
          </a:p>
          <a:p>
            <a:pPr algn="just">
              <a:defRPr/>
            </a:pPr>
            <a:r>
              <a:rPr lang="ru-RU" sz="2400" dirty="0">
                <a:effectLst/>
              </a:rPr>
              <a:t> </a:t>
            </a:r>
          </a:p>
          <a:p>
            <a:pPr algn="just">
              <a:defRPr/>
            </a:pPr>
            <a:r>
              <a:rPr lang="ru-RU" sz="2400" dirty="0">
                <a:effectLst/>
              </a:rPr>
              <a:t>2. </a:t>
            </a:r>
            <a:r>
              <a:rPr lang="ru-RU" sz="2800" dirty="0">
                <a:effectLst/>
              </a:rPr>
              <a:t>Территориальные фонды осуществляют отдельные полномочия </a:t>
            </a:r>
            <a:r>
              <a:rPr lang="ru-RU" sz="2800" u="sng" dirty="0">
                <a:effectLst/>
              </a:rPr>
              <a:t>страховщика</a:t>
            </a:r>
            <a:r>
              <a:rPr lang="ru-RU" sz="2800" dirty="0">
                <a:effectLst/>
              </a:rPr>
              <a:t> в части реализации территориальных программ </a:t>
            </a:r>
            <a:r>
              <a:rPr lang="ru-RU" sz="2800" dirty="0" smtClean="0">
                <a:effectLst/>
              </a:rPr>
              <a:t>ОМС в </a:t>
            </a:r>
            <a:r>
              <a:rPr lang="ru-RU" sz="2800" dirty="0">
                <a:effectLst/>
              </a:rPr>
              <a:t>пределах базовой программы обязательного медицинского страхования в соответствии с настоящим Федеральным законом.</a:t>
            </a:r>
          </a:p>
          <a:p>
            <a:pPr>
              <a:defRPr/>
            </a:pPr>
            <a:endParaRPr lang="ru-RU"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defRPr/>
            </a:pPr>
            <a:r>
              <a:rPr lang="ru-RU" dirty="0" smtClean="0"/>
              <a:t>План</a:t>
            </a:r>
          </a:p>
        </p:txBody>
      </p:sp>
      <p:sp>
        <p:nvSpPr>
          <p:cNvPr id="83971" name="Rectangle 3"/>
          <p:cNvSpPr>
            <a:spLocks noGrp="1" noChangeArrowheads="1"/>
          </p:cNvSpPr>
          <p:nvPr>
            <p:ph type="body" idx="1"/>
          </p:nvPr>
        </p:nvSpPr>
        <p:spPr/>
        <p:txBody>
          <a:bodyPr/>
          <a:lstStyle/>
          <a:p>
            <a:pPr eaLnBrk="1" hangingPunct="1">
              <a:defRPr/>
            </a:pPr>
            <a:endParaRPr lang="ru-RU" dirty="0" smtClean="0"/>
          </a:p>
          <a:p>
            <a:pPr eaLnBrk="1" hangingPunct="1">
              <a:defRPr/>
            </a:pPr>
            <a:r>
              <a:rPr lang="ru-RU" dirty="0" smtClean="0"/>
              <a:t>Реформирование ЗХ</a:t>
            </a:r>
          </a:p>
          <a:p>
            <a:pPr eaLnBrk="1" hangingPunct="1">
              <a:defRPr/>
            </a:pPr>
            <a:r>
              <a:rPr lang="ru-RU" dirty="0" smtClean="0"/>
              <a:t>Обязательное медицинское страхование;</a:t>
            </a:r>
          </a:p>
          <a:p>
            <a:pPr eaLnBrk="1" hangingPunct="1">
              <a:defRPr/>
            </a:pPr>
            <a:r>
              <a:rPr lang="ru-RU" dirty="0" smtClean="0"/>
              <a:t>Основные понятия;</a:t>
            </a:r>
          </a:p>
          <a:p>
            <a:pPr eaLnBrk="1" hangingPunct="1">
              <a:defRPr/>
            </a:pPr>
            <a:r>
              <a:rPr lang="ru-RU" dirty="0" smtClean="0"/>
              <a:t>ОМС в Красноярском крае.</a:t>
            </a:r>
          </a:p>
          <a:p>
            <a:pPr eaLnBrk="1" hangingPunct="1">
              <a:buFont typeface="Wingdings" panose="05000000000000000000" pitchFamily="2" charset="2"/>
              <a:buNone/>
              <a:defRPr/>
            </a:pPr>
            <a:endParaRPr lang="ru-RU" dirty="0" smtClean="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0"/>
            <a:ext cx="8229600" cy="1139825"/>
          </a:xfrm>
        </p:spPr>
        <p:txBody>
          <a:bodyPr/>
          <a:lstStyle/>
          <a:p>
            <a:r>
              <a:rPr lang="ru-RU" sz="2000" dirty="0" smtClean="0"/>
              <a:t>В рамках бюджета ТФОМС осуществляется финансовое обеспечение по следующим направлениям</a:t>
            </a:r>
            <a:endParaRPr lang="ru-RU" sz="2000" dirty="0"/>
          </a:p>
        </p:txBody>
      </p:sp>
      <p:sp>
        <p:nvSpPr>
          <p:cNvPr id="3" name="Объект 2"/>
          <p:cNvSpPr>
            <a:spLocks noGrp="1"/>
          </p:cNvSpPr>
          <p:nvPr>
            <p:ph idx="1"/>
          </p:nvPr>
        </p:nvSpPr>
        <p:spPr>
          <a:xfrm>
            <a:off x="457200" y="908720"/>
            <a:ext cx="8229600" cy="5760639"/>
          </a:xfrm>
        </p:spPr>
        <p:txBody>
          <a:bodyPr/>
          <a:lstStyle/>
          <a:p>
            <a:pPr>
              <a:buNone/>
            </a:pPr>
            <a:r>
              <a:rPr lang="ru-RU" sz="2000" dirty="0" smtClean="0"/>
              <a:t>	- реализация территориальной Программы ОМС; 	- оказание МО Красноярского края медицинской помощи лицам, застрахованным на территории других субъектов Российской Федерации; </a:t>
            </a:r>
          </a:p>
          <a:p>
            <a:r>
              <a:rPr lang="ru-RU" sz="2000" dirty="0" smtClean="0"/>
              <a:t>- проведение мероприятий по организации дополнительного профессионального образования медицинских работников по программам повышения квалификации, а также по приобретению и проведению ремонта медицинского оборудования; 	</a:t>
            </a:r>
          </a:p>
          <a:p>
            <a:r>
              <a:rPr lang="ru-RU" sz="2000" dirty="0" smtClean="0"/>
              <a:t>- проведение мероприятий по ликвидации кадрового дефицита в медицинских организациях, оказывающих первичную медико-санитарную помощь, за счет средств нормированного страхового запаса ТФОМС; </a:t>
            </a:r>
          </a:p>
          <a:p>
            <a:r>
              <a:rPr lang="ru-RU" sz="2000" dirty="0" smtClean="0"/>
              <a:t>- </a:t>
            </a:r>
            <a:r>
              <a:rPr lang="ru-RU" sz="2000" dirty="0" err="1" smtClean="0"/>
              <a:t>софинансирование</a:t>
            </a:r>
            <a:r>
              <a:rPr lang="ru-RU" sz="2000" dirty="0" smtClean="0"/>
              <a:t> расходов на осуществление денежных выплат стимулирующего характера медицинским работникам за выявление онкологических заболеваний в ходе проведения диспансеризации и профилактических медицинских осмотров населения. 	</a:t>
            </a:r>
          </a:p>
          <a:p>
            <a:pPr marL="0" indent="0">
              <a:buNone/>
            </a:pPr>
            <a:endParaRPr lang="ru-RU" sz="2000" dirty="0"/>
          </a:p>
        </p:txBody>
      </p:sp>
    </p:spTree>
    <p:extLst>
      <p:ext uri="{BB962C8B-B14F-4D97-AF65-F5344CB8AC3E}">
        <p14:creationId xmlns:p14="http://schemas.microsoft.com/office/powerpoint/2010/main" xmlns="" val="3741576903"/>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title"/>
          </p:nvPr>
        </p:nvSpPr>
        <p:spPr>
          <a:xfrm>
            <a:off x="457200" y="116633"/>
            <a:ext cx="8229600" cy="504055"/>
          </a:xfrm>
        </p:spPr>
        <p:txBody>
          <a:bodyPr/>
          <a:lstStyle/>
          <a:p>
            <a:pPr eaLnBrk="1" hangingPunct="1">
              <a:defRPr/>
            </a:pPr>
            <a:r>
              <a:rPr lang="ru-RU" sz="3200" dirty="0">
                <a:latin typeface="Bankir-Retro"/>
              </a:rPr>
              <a:t>ТПГГ</a:t>
            </a:r>
            <a:endParaRPr lang="ru-RU" sz="3200" dirty="0" smtClean="0">
              <a:latin typeface="Bankir-Retro"/>
            </a:endParaRPr>
          </a:p>
        </p:txBody>
      </p:sp>
      <p:sp>
        <p:nvSpPr>
          <p:cNvPr id="10243" name="Содержимое 2"/>
          <p:cNvSpPr>
            <a:spLocks noGrp="1"/>
          </p:cNvSpPr>
          <p:nvPr>
            <p:ph idx="1"/>
          </p:nvPr>
        </p:nvSpPr>
        <p:spPr>
          <a:xfrm>
            <a:off x="216214" y="692696"/>
            <a:ext cx="8748273" cy="5712656"/>
          </a:xfrm>
        </p:spPr>
        <p:txBody>
          <a:bodyPr/>
          <a:lstStyle/>
          <a:p>
            <a:r>
              <a:rPr lang="ru-RU" sz="2000" dirty="0" smtClean="0"/>
              <a:t>Постановлением Правительства Красноярского края от 24.12.2019 № 748-п утверждена территориальная программа государственных гарантий бесплатного оказания гражданам Российской Федерации медицинской помощи в Красноярском крае на 2020 год и плановый период 2021 и 2022 годов, включая территориальную программу обязательного медицинского страхования (далее - Программа ОМС). </a:t>
            </a:r>
          </a:p>
          <a:p>
            <a:r>
              <a:rPr lang="ru-RU" sz="2000" dirty="0" smtClean="0"/>
              <a:t>В 2020 году в реализации территориальной программы ОМС участвовало 189 медицинских организаций различных форм собственности, из них: </a:t>
            </a:r>
          </a:p>
          <a:p>
            <a:pPr>
              <a:buNone/>
            </a:pPr>
            <a:endParaRPr lang="ru-RU" sz="2000" dirty="0" smtClean="0"/>
          </a:p>
          <a:p>
            <a:r>
              <a:rPr lang="ru-RU" sz="2000" dirty="0" smtClean="0"/>
              <a:t>118 краевых государственных медицинских организаций (62,4% от общего количества); </a:t>
            </a:r>
          </a:p>
          <a:p>
            <a:r>
              <a:rPr lang="ru-RU" sz="2000" dirty="0" smtClean="0"/>
              <a:t>8 медицинских организаций федеральной формы собственности (4,2% от общего количества); </a:t>
            </a:r>
          </a:p>
          <a:p>
            <a:r>
              <a:rPr lang="ru-RU" sz="2000" dirty="0" smtClean="0"/>
              <a:t>63 медицинские организации частной формы собственности (33,4 % от общего количества). </a:t>
            </a:r>
          </a:p>
          <a:p>
            <a:endParaRPr lang="ru-RU" sz="1800" dirty="0" smtClean="0"/>
          </a:p>
          <a:p>
            <a:pPr indent="450000" eaLnBrk="1" hangingPunct="1">
              <a:buFont typeface="Arial" pitchFamily="34" charset="0"/>
              <a:buNone/>
              <a:defRPr/>
            </a:pPr>
            <a:endParaRPr lang="ru-RU" sz="1800" dirty="0" smtClean="0"/>
          </a:p>
        </p:txBody>
      </p:sp>
      <p:pic>
        <p:nvPicPr>
          <p:cNvPr id="5" name="Рисунок 4" descr="Рисуноxк2.png"/>
          <p:cNvPicPr>
            <a:picLocks noChangeAspect="1"/>
          </p:cNvPicPr>
          <p:nvPr/>
        </p:nvPicPr>
        <p:blipFill>
          <a:blip r:embed="rId2" cstate="print"/>
          <a:stretch>
            <a:fillRect/>
          </a:stretch>
        </p:blipFill>
        <p:spPr>
          <a:xfrm>
            <a:off x="-71470" y="6309320"/>
            <a:ext cx="9144000" cy="1477398"/>
          </a:xfrm>
          <a:prstGeom prst="rect">
            <a:avLst/>
          </a:prstGeom>
          <a:effectLst>
            <a:softEdge rad="635000"/>
          </a:effectLst>
        </p:spPr>
      </p:pic>
    </p:spTree>
    <p:extLst>
      <p:ext uri="{BB962C8B-B14F-4D97-AF65-F5344CB8AC3E}">
        <p14:creationId xmlns:p14="http://schemas.microsoft.com/office/powerpoint/2010/main" xmlns="" val="2332037827"/>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1" y="548680"/>
            <a:ext cx="7955161" cy="5688632"/>
          </a:xfrm>
        </p:spPr>
        <p:txBody>
          <a:bodyPr/>
          <a:lstStyle/>
          <a:p>
            <a:pPr algn="ctr"/>
            <a:r>
              <a:rPr lang="ru-RU" sz="2000" dirty="0" smtClean="0">
                <a:effectLst/>
              </a:rPr>
              <a:t/>
            </a:r>
            <a:br>
              <a:rPr lang="ru-RU" sz="2000" dirty="0" smtClean="0">
                <a:effectLst/>
              </a:rPr>
            </a:br>
            <a:r>
              <a:rPr lang="ru-RU" sz="2000" dirty="0" smtClean="0">
                <a:effectLst/>
              </a:rPr>
              <a:t>Предоставление </a:t>
            </a:r>
            <a:r>
              <a:rPr lang="ru-RU" sz="2000" dirty="0">
                <a:effectLst/>
              </a:rPr>
              <a:t>на платной основе медицинских услуг, входящих в ТПГГ является нарушением прав граждан</a:t>
            </a:r>
            <a:r>
              <a:rPr lang="ru-RU" sz="2000" dirty="0" smtClean="0">
                <a:effectLst/>
              </a:rPr>
              <a:t>.</a:t>
            </a:r>
            <a:br>
              <a:rPr lang="ru-RU" sz="2000" dirty="0" smtClean="0">
                <a:effectLst/>
              </a:rPr>
            </a:br>
            <a:r>
              <a:rPr lang="ru-RU" sz="2000" dirty="0">
                <a:effectLst/>
              </a:rPr>
              <a:t/>
            </a:r>
            <a:br>
              <a:rPr lang="ru-RU" sz="2000" dirty="0">
                <a:effectLst/>
              </a:rPr>
            </a:br>
            <a:r>
              <a:rPr lang="ru-RU" sz="2000" dirty="0">
                <a:effectLst/>
              </a:rPr>
              <a:t>В случае отказа медицинской организации в оказании бесплатной медицинской помощи либо иных нарушений прав гражданина в связи с оказанием медицинской помощи в системе ОМС, застрахованное лицо вправе обратиться в страховую медицинскую организацию, выдавшую полис (лично, по телефонам горячей </a:t>
            </a:r>
            <a:r>
              <a:rPr lang="ru-RU" sz="2000" dirty="0" smtClean="0">
                <a:effectLst/>
              </a:rPr>
              <a:t>линии</a:t>
            </a:r>
            <a:br>
              <a:rPr lang="ru-RU" sz="2000" dirty="0" smtClean="0">
                <a:effectLst/>
              </a:rPr>
            </a:br>
            <a:r>
              <a:rPr lang="ru-RU" sz="2000" dirty="0">
                <a:effectLst/>
              </a:rPr>
              <a:t>или в Территориальный фонд обязательного медицинского страхования Красноярского края по круглосуточному телефону «Право на здоровье» 8-800-700-000-3. </a:t>
            </a:r>
            <a:br>
              <a:rPr lang="ru-RU" sz="2000" dirty="0">
                <a:effectLst/>
              </a:rPr>
            </a:br>
            <a:endParaRPr lang="ru-RU" sz="2000" dirty="0"/>
          </a:p>
        </p:txBody>
      </p:sp>
      <p:sp>
        <p:nvSpPr>
          <p:cNvPr id="3" name="Текст 2"/>
          <p:cNvSpPr>
            <a:spLocks noGrp="1"/>
          </p:cNvSpPr>
          <p:nvPr>
            <p:ph type="body" idx="1"/>
          </p:nvPr>
        </p:nvSpPr>
        <p:spPr>
          <a:xfrm>
            <a:off x="722313" y="6309320"/>
            <a:ext cx="7772400" cy="288031"/>
          </a:xfrm>
        </p:spPr>
        <p:txBody>
          <a:bodyPr/>
          <a:lstStyle/>
          <a:p>
            <a:r>
              <a:rPr lang="ru-RU" dirty="0">
                <a:effectLst/>
              </a:rPr>
              <a:t/>
            </a:r>
            <a:br>
              <a:rPr lang="ru-RU" dirty="0">
                <a:effectLst/>
              </a:rPr>
            </a:br>
            <a:endParaRPr lang="ru-RU" dirty="0"/>
          </a:p>
        </p:txBody>
      </p:sp>
    </p:spTree>
    <p:extLst>
      <p:ext uri="{BB962C8B-B14F-4D97-AF65-F5344CB8AC3E}">
        <p14:creationId xmlns:p14="http://schemas.microsoft.com/office/powerpoint/2010/main" xmlns="" val="2244742073"/>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Grp="1" noChangeArrowheads="1"/>
          </p:cNvSpPr>
          <p:nvPr>
            <p:ph type="body" idx="4294967295"/>
          </p:nvPr>
        </p:nvSpPr>
        <p:spPr>
          <a:xfrm>
            <a:off x="250825" y="549275"/>
            <a:ext cx="8586788" cy="5975350"/>
          </a:xfrm>
        </p:spPr>
        <p:txBody>
          <a:bodyPr/>
          <a:lstStyle/>
          <a:p>
            <a:pPr eaLnBrk="1" hangingPunct="1">
              <a:lnSpc>
                <a:spcPct val="90000"/>
              </a:lnSpc>
              <a:buFont typeface="Wingdings" panose="05000000000000000000" pitchFamily="2" charset="2"/>
              <a:buNone/>
              <a:defRPr/>
            </a:pPr>
            <a:r>
              <a:rPr lang="en-US" sz="2800" dirty="0" smtClean="0"/>
              <a:t>	</a:t>
            </a:r>
            <a:r>
              <a:rPr lang="ru-RU" sz="2800" dirty="0" smtClean="0"/>
              <a:t>На территории  каждого  субъекта  Федерации действуют имеющие специальную лицензию юридические лица — страховые медицинские организации   (СМО),   которые  чаще  называют  просто </a:t>
            </a:r>
            <a:r>
              <a:rPr lang="ru-RU" sz="2800" b="1" i="1" dirty="0" smtClean="0"/>
              <a:t>страховые </a:t>
            </a:r>
            <a:r>
              <a:rPr lang="ru-RU" sz="2800" b="1" i="1" dirty="0" smtClean="0"/>
              <a:t>компании (в регионе 4 СМО).</a:t>
            </a:r>
            <a:r>
              <a:rPr lang="ru-RU" sz="2800" i="1" dirty="0" smtClean="0"/>
              <a:t>  </a:t>
            </a:r>
            <a:r>
              <a:rPr lang="ru-RU" sz="2800" dirty="0" smtClean="0"/>
              <a:t>Их задачами являются: </a:t>
            </a:r>
            <a:endParaRPr lang="en-US" sz="2800" dirty="0" smtClean="0"/>
          </a:p>
          <a:p>
            <a:pPr eaLnBrk="1" hangingPunct="1">
              <a:lnSpc>
                <a:spcPct val="90000"/>
              </a:lnSpc>
              <a:defRPr/>
            </a:pPr>
            <a:r>
              <a:rPr lang="ru-RU" sz="2800" dirty="0" smtClean="0"/>
              <a:t>заключение договоров ОМС граждан;</a:t>
            </a:r>
            <a:endParaRPr lang="en-US" sz="2800" dirty="0" smtClean="0"/>
          </a:p>
          <a:p>
            <a:pPr eaLnBrk="1" hangingPunct="1">
              <a:lnSpc>
                <a:spcPct val="90000"/>
              </a:lnSpc>
              <a:defRPr/>
            </a:pPr>
            <a:r>
              <a:rPr lang="ru-RU" sz="2800" dirty="0" smtClean="0"/>
              <a:t>организация оказания медицинской  помощи  застрахованным гражданам;</a:t>
            </a:r>
          </a:p>
          <a:p>
            <a:pPr eaLnBrk="1" hangingPunct="1">
              <a:lnSpc>
                <a:spcPct val="90000"/>
              </a:lnSpc>
              <a:defRPr/>
            </a:pPr>
            <a:r>
              <a:rPr lang="ru-RU" sz="2800" dirty="0" smtClean="0"/>
              <a:t>оплата услуг, оказанных медицинскими организациями застрахованным;</a:t>
            </a:r>
          </a:p>
          <a:p>
            <a:pPr eaLnBrk="1" hangingPunct="1">
              <a:lnSpc>
                <a:spcPct val="90000"/>
              </a:lnSpc>
              <a:defRPr/>
            </a:pPr>
            <a:r>
              <a:rPr lang="ru-RU" sz="2800" dirty="0" smtClean="0"/>
              <a:t>защита прав и законных интересов застрахованных лиц.</a:t>
            </a:r>
          </a:p>
          <a:p>
            <a:pPr algn="r" eaLnBrk="1" hangingPunct="1">
              <a:lnSpc>
                <a:spcPct val="90000"/>
              </a:lnSpc>
              <a:buFont typeface="Wingdings" panose="05000000000000000000" pitchFamily="2" charset="2"/>
              <a:buNone/>
              <a:defRPr/>
            </a:pPr>
            <a:endParaRPr lang="ru-RU" sz="2800" dirty="0" smtClean="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xmlns="" val="2813823204"/>
              </p:ext>
            </p:extLst>
          </p:nvPr>
        </p:nvGraphicFramePr>
        <p:xfrm>
          <a:off x="755576" y="692699"/>
          <a:ext cx="7632847" cy="5093232"/>
        </p:xfrm>
        <a:graphic>
          <a:graphicData uri="http://schemas.openxmlformats.org/drawingml/2006/table">
            <a:tbl>
              <a:tblPr firstRow="1" firstCol="1" bandRow="1">
                <a:tableStyleId>{5C22544A-7EE6-4342-B048-85BDC9FD1C3A}</a:tableStyleId>
              </a:tblPr>
              <a:tblGrid>
                <a:gridCol w="2878208"/>
                <a:gridCol w="4754639"/>
              </a:tblGrid>
              <a:tr h="766333">
                <a:tc gridSpan="2">
                  <a:txBody>
                    <a:bodyPr/>
                    <a:lstStyle/>
                    <a:p>
                      <a:pPr>
                        <a:lnSpc>
                          <a:spcPct val="107000"/>
                        </a:lnSpc>
                        <a:spcAft>
                          <a:spcPts val="800"/>
                        </a:spcAft>
                      </a:pPr>
                      <a:r>
                        <a:rPr lang="ru-RU" sz="1600" dirty="0">
                          <a:effectLst/>
                        </a:rPr>
                        <a:t>Красноярский филиал ООО СК "Капитал-полис Мед"</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ru-RU"/>
                    </a:p>
                  </a:txBody>
                  <a:tcPr/>
                </a:tc>
              </a:tr>
              <a:tr h="295340">
                <a:tc>
                  <a:txBody>
                    <a:bodyPr/>
                    <a:lstStyle/>
                    <a:p>
                      <a:pPr>
                        <a:lnSpc>
                          <a:spcPct val="107000"/>
                        </a:lnSpc>
                        <a:spcAft>
                          <a:spcPts val="0"/>
                        </a:spcAft>
                      </a:pP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nSpc>
                          <a:spcPct val="107000"/>
                        </a:lnSpc>
                      </a:pPr>
                      <a:endParaRPr lang="ru-RU" sz="1100">
                        <a:effectLst/>
                        <a:latin typeface="Calibri" panose="020F0502020204030204" pitchFamily="34" charset="0"/>
                      </a:endParaRPr>
                    </a:p>
                  </a:txBody>
                  <a:tcPr marL="0" marR="0" marT="0" marB="0" anchor="ctr"/>
                </a:tc>
              </a:tr>
              <a:tr h="270713">
                <a:tc gridSpan="2">
                  <a:txBody>
                    <a:bodyPr/>
                    <a:lstStyle/>
                    <a:p>
                      <a:pPr>
                        <a:lnSpc>
                          <a:spcPct val="107000"/>
                        </a:lnSpc>
                      </a:pPr>
                      <a:endParaRPr lang="ru-RU" sz="1100">
                        <a:effectLst/>
                        <a:latin typeface="Calibri" panose="020F0502020204030204" pitchFamily="34" charset="0"/>
                      </a:endParaRPr>
                    </a:p>
                  </a:txBody>
                  <a:tcPr marL="0" marR="0" marT="0" marB="0" anchor="ctr"/>
                </a:tc>
                <a:tc hMerge="1">
                  <a:txBody>
                    <a:bodyPr/>
                    <a:lstStyle/>
                    <a:p>
                      <a:endParaRPr lang="ru-RU"/>
                    </a:p>
                  </a:txBody>
                  <a:tcPr/>
                </a:tc>
              </a:tr>
              <a:tr h="766333">
                <a:tc gridSpan="2">
                  <a:txBody>
                    <a:bodyPr/>
                    <a:lstStyle/>
                    <a:p>
                      <a:pPr>
                        <a:lnSpc>
                          <a:spcPct val="107000"/>
                        </a:lnSpc>
                        <a:spcAft>
                          <a:spcPts val="800"/>
                        </a:spcAft>
                      </a:pPr>
                      <a:r>
                        <a:rPr lang="ru-RU" sz="1600" dirty="0">
                          <a:effectLst/>
                        </a:rPr>
                        <a:t>Филиал ООО "СК "</a:t>
                      </a:r>
                      <a:r>
                        <a:rPr lang="ru-RU" sz="1600" dirty="0" err="1">
                          <a:effectLst/>
                        </a:rPr>
                        <a:t>Ингосстрах-М</a:t>
                      </a:r>
                      <a:r>
                        <a:rPr lang="ru-RU" sz="1600" dirty="0">
                          <a:effectLst/>
                        </a:rPr>
                        <a:t>" в г.Красноярск - Медика-Восток</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ru-RU"/>
                    </a:p>
                  </a:txBody>
                  <a:tcPr/>
                </a:tc>
              </a:tr>
              <a:tr h="295340">
                <a:tc>
                  <a:txBody>
                    <a:bodyPr/>
                    <a:lstStyle/>
                    <a:p>
                      <a:pPr>
                        <a:lnSpc>
                          <a:spcPct val="107000"/>
                        </a:lnSpc>
                        <a:spcAft>
                          <a:spcPts val="0"/>
                        </a:spcAft>
                      </a:pP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nSpc>
                          <a:spcPct val="107000"/>
                        </a:lnSpc>
                      </a:pPr>
                      <a:endParaRPr lang="ru-RU" sz="1100">
                        <a:effectLst/>
                        <a:latin typeface="Calibri" panose="020F0502020204030204" pitchFamily="34" charset="0"/>
                      </a:endParaRPr>
                    </a:p>
                  </a:txBody>
                  <a:tcPr marL="0" marR="0" marT="0" marB="0" anchor="ctr"/>
                </a:tc>
              </a:tr>
              <a:tr h="270713">
                <a:tc gridSpan="2">
                  <a:txBody>
                    <a:bodyPr/>
                    <a:lstStyle/>
                    <a:p>
                      <a:pPr>
                        <a:lnSpc>
                          <a:spcPct val="107000"/>
                        </a:lnSpc>
                      </a:pPr>
                      <a:endParaRPr lang="ru-RU" sz="1100">
                        <a:effectLst/>
                        <a:latin typeface="Calibri" panose="020F0502020204030204" pitchFamily="34" charset="0"/>
                      </a:endParaRPr>
                    </a:p>
                  </a:txBody>
                  <a:tcPr marL="0" marR="0" marT="0" marB="0" anchor="ctr"/>
                </a:tc>
                <a:tc hMerge="1">
                  <a:txBody>
                    <a:bodyPr/>
                    <a:lstStyle/>
                    <a:p>
                      <a:endParaRPr lang="ru-RU"/>
                    </a:p>
                  </a:txBody>
                  <a:tcPr/>
                </a:tc>
              </a:tr>
              <a:tr h="766333">
                <a:tc gridSpan="2">
                  <a:txBody>
                    <a:bodyPr/>
                    <a:lstStyle/>
                    <a:p>
                      <a:pPr>
                        <a:lnSpc>
                          <a:spcPct val="107000"/>
                        </a:lnSpc>
                        <a:spcAft>
                          <a:spcPts val="800"/>
                        </a:spcAft>
                      </a:pPr>
                      <a:r>
                        <a:rPr lang="ru-RU" sz="1600">
                          <a:effectLst/>
                        </a:rPr>
                        <a:t>Красноярский филиал АО "Страховая компания "СОГАЗ-Мед"</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ru-RU"/>
                    </a:p>
                  </a:txBody>
                  <a:tcPr/>
                </a:tc>
              </a:tr>
              <a:tr h="295340">
                <a:tc>
                  <a:txBody>
                    <a:bodyPr/>
                    <a:lstStyle/>
                    <a:p>
                      <a:pPr>
                        <a:lnSpc>
                          <a:spcPct val="107000"/>
                        </a:lnSpc>
                        <a:spcAft>
                          <a:spcPts val="0"/>
                        </a:spcAft>
                      </a:pP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nSpc>
                          <a:spcPct val="107000"/>
                        </a:lnSpc>
                      </a:pPr>
                      <a:endParaRPr lang="ru-RU" sz="1100">
                        <a:effectLst/>
                        <a:latin typeface="Calibri" panose="020F0502020204030204" pitchFamily="34" charset="0"/>
                      </a:endParaRPr>
                    </a:p>
                  </a:txBody>
                  <a:tcPr marL="0" marR="0" marT="0" marB="0" anchor="ctr"/>
                </a:tc>
              </a:tr>
              <a:tr h="270713">
                <a:tc gridSpan="2">
                  <a:txBody>
                    <a:bodyPr/>
                    <a:lstStyle/>
                    <a:p>
                      <a:pPr>
                        <a:lnSpc>
                          <a:spcPct val="107000"/>
                        </a:lnSpc>
                      </a:pPr>
                      <a:endParaRPr lang="ru-RU" sz="1100">
                        <a:effectLst/>
                        <a:latin typeface="Calibri" panose="020F0502020204030204" pitchFamily="34" charset="0"/>
                      </a:endParaRPr>
                    </a:p>
                  </a:txBody>
                  <a:tcPr marL="0" marR="0" marT="0" marB="0" anchor="ctr"/>
                </a:tc>
                <a:tc hMerge="1">
                  <a:txBody>
                    <a:bodyPr/>
                    <a:lstStyle/>
                    <a:p>
                      <a:endParaRPr lang="ru-RU"/>
                    </a:p>
                  </a:txBody>
                  <a:tcPr/>
                </a:tc>
              </a:tr>
              <a:tr h="372577">
                <a:tc gridSpan="2">
                  <a:txBody>
                    <a:bodyPr/>
                    <a:lstStyle/>
                    <a:p>
                      <a:pPr>
                        <a:lnSpc>
                          <a:spcPct val="107000"/>
                        </a:lnSpc>
                        <a:spcAft>
                          <a:spcPts val="800"/>
                        </a:spcAft>
                      </a:pPr>
                      <a:r>
                        <a:rPr lang="ru-RU" sz="1600">
                          <a:effectLst/>
                        </a:rPr>
                        <a:t>Красноярский филиал ООО "СМК РЕСО-Мед"</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ru-RU"/>
                    </a:p>
                  </a:txBody>
                  <a:tcPr/>
                </a:tc>
              </a:tr>
              <a:tr h="723497">
                <a:tc>
                  <a:txBody>
                    <a:bodyPr/>
                    <a:lstStyle/>
                    <a:p>
                      <a:pPr>
                        <a:lnSpc>
                          <a:spcPct val="107000"/>
                        </a:lnSpc>
                        <a:spcAft>
                          <a:spcPts val="0"/>
                        </a:spcAft>
                      </a:pPr>
                      <a:endParaRPr lang="ru-R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nSpc>
                          <a:spcPct val="107000"/>
                        </a:lnSpc>
                      </a:pPr>
                      <a:endParaRPr lang="ru-RU" sz="1100" dirty="0">
                        <a:effectLst/>
                        <a:latin typeface="Calibri" panose="020F0502020204030204" pitchFamily="34" charset="0"/>
                      </a:endParaRPr>
                    </a:p>
                  </a:txBody>
                  <a:tcPr marL="0" marR="0" marT="0" marB="0" anchor="ctr"/>
                </a:tc>
              </a:tr>
            </a:tbl>
          </a:graphicData>
        </a:graphic>
      </p:graphicFrame>
      <p:pic>
        <p:nvPicPr>
          <p:cNvPr id="1028" name="Рисунок 4" descr="https://www.krasmed.ru/files/images/smo-logo/smo_2400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50287" y="1170803"/>
            <a:ext cx="2878208" cy="746030"/>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Рисунок 3" descr="https://www.krasmed.ru/files/images/smo-logo/smo_24008.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19573" y="2608120"/>
            <a:ext cx="2482455" cy="879715"/>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Рисунок 2" descr="https://www.krasmed.ru/files/images/smo-logo/smo_24020.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50096" y="3887982"/>
            <a:ext cx="2878208" cy="618087"/>
          </a:xfrm>
          <a:prstGeom prst="rect">
            <a:avLst/>
          </a:prstGeom>
          <a:noFill/>
          <a:extLst>
            <a:ext uri="{909E8E84-426E-40DD-AFC4-6F175D3DCCD1}">
              <a14:hiddenFill xmlns:a14="http://schemas.microsoft.com/office/drawing/2010/main" xmlns="">
                <a:solidFill>
                  <a:srgbClr val="FFFFFF"/>
                </a:solidFill>
              </a14:hiddenFill>
            </a:ext>
          </a:extLst>
        </p:spPr>
      </p:pic>
      <p:pic>
        <p:nvPicPr>
          <p:cNvPr id="1025" name="Рисунок 1" descr="https://www.krasmed.ru/files/images/smo-logo/smo_24022.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295944" y="4725144"/>
            <a:ext cx="2386513" cy="106078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44190007"/>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3"/>
          <p:cNvSpPr>
            <a:spLocks noGrp="1" noChangeArrowheads="1"/>
          </p:cNvSpPr>
          <p:nvPr>
            <p:ph type="body" idx="1"/>
          </p:nvPr>
        </p:nvSpPr>
        <p:spPr>
          <a:xfrm>
            <a:off x="250825" y="188913"/>
            <a:ext cx="8893175" cy="6408439"/>
          </a:xfrm>
        </p:spPr>
        <p:txBody>
          <a:bodyPr/>
          <a:lstStyle/>
          <a:p>
            <a:pPr eaLnBrk="1" hangingPunct="1">
              <a:lnSpc>
                <a:spcPct val="90000"/>
              </a:lnSpc>
              <a:buFont typeface="Wingdings" panose="05000000000000000000" pitchFamily="2" charset="2"/>
              <a:buNone/>
              <a:defRPr/>
            </a:pPr>
            <a:r>
              <a:rPr lang="ru-RU" dirty="0" smtClean="0"/>
              <a:t>	</a:t>
            </a:r>
            <a:r>
              <a:rPr lang="ru-RU" sz="2000" dirty="0" smtClean="0"/>
              <a:t>Страховые медицинские организации являются коммерческими организациями (закрытое или открытое акционерное общество</a:t>
            </a:r>
            <a:r>
              <a:rPr lang="ru-RU" sz="2000" dirty="0" smtClean="0"/>
              <a:t>)</a:t>
            </a:r>
          </a:p>
          <a:p>
            <a:pPr eaLnBrk="1" hangingPunct="1">
              <a:lnSpc>
                <a:spcPct val="90000"/>
              </a:lnSpc>
              <a:buFont typeface="Wingdings" panose="05000000000000000000" pitchFamily="2" charset="2"/>
              <a:buNone/>
              <a:defRPr/>
            </a:pPr>
            <a:endParaRPr lang="ru-RU" sz="2000" dirty="0" smtClean="0"/>
          </a:p>
          <a:p>
            <a:pPr eaLnBrk="1" hangingPunct="1">
              <a:lnSpc>
                <a:spcPct val="90000"/>
              </a:lnSpc>
              <a:buFont typeface="Wingdings" panose="05000000000000000000" pitchFamily="2" charset="2"/>
              <a:buNone/>
              <a:defRPr/>
            </a:pPr>
            <a:endParaRPr lang="ru-RU" sz="1400" dirty="0" smtClean="0"/>
          </a:p>
          <a:p>
            <a:pPr marL="0" indent="0">
              <a:buNone/>
            </a:pPr>
            <a:endParaRPr lang="ru-RU" sz="1800" dirty="0" smtClean="0">
              <a:solidFill>
                <a:srgbClr val="FFFF00"/>
              </a:solidFill>
            </a:endParaRPr>
          </a:p>
          <a:p>
            <a:pPr marL="0" indent="0">
              <a:buNone/>
            </a:pPr>
            <a:endParaRPr lang="ru-RU" sz="1800" dirty="0" smtClean="0">
              <a:solidFill>
                <a:srgbClr val="FFFF00"/>
              </a:solidFill>
            </a:endParaRPr>
          </a:p>
          <a:p>
            <a:pPr marL="0" indent="0">
              <a:buNone/>
            </a:pPr>
            <a:endParaRPr lang="ru-RU" sz="1800" dirty="0" smtClean="0">
              <a:solidFill>
                <a:srgbClr val="FFFF00"/>
              </a:solidFill>
            </a:endParaRPr>
          </a:p>
          <a:p>
            <a:pPr marL="0" indent="0">
              <a:buNone/>
            </a:pPr>
            <a:endParaRPr lang="ru-RU" sz="1800" dirty="0" smtClean="0">
              <a:solidFill>
                <a:srgbClr val="FFFF00"/>
              </a:solidFill>
            </a:endParaRPr>
          </a:p>
          <a:p>
            <a:pPr eaLnBrk="1" hangingPunct="1">
              <a:lnSpc>
                <a:spcPct val="90000"/>
              </a:lnSpc>
              <a:buNone/>
              <a:defRPr/>
            </a:pPr>
            <a:endParaRPr lang="ru-RU" sz="1800" dirty="0" smtClean="0">
              <a:solidFill>
                <a:srgbClr val="FFFF00"/>
              </a:solidFill>
            </a:endParaRPr>
          </a:p>
          <a:p>
            <a:pPr algn="ctr" eaLnBrk="1" hangingPunct="1">
              <a:lnSpc>
                <a:spcPct val="90000"/>
              </a:lnSpc>
              <a:buFont typeface="Wingdings" panose="05000000000000000000" pitchFamily="2" charset="2"/>
              <a:buNone/>
              <a:defRPr/>
            </a:pPr>
            <a:endParaRPr lang="ru-RU" sz="2000" dirty="0" smtClean="0"/>
          </a:p>
          <a:p>
            <a:pPr algn="ctr" eaLnBrk="1" hangingPunct="1">
              <a:lnSpc>
                <a:spcPct val="90000"/>
              </a:lnSpc>
              <a:buFont typeface="Wingdings" panose="05000000000000000000" pitchFamily="2" charset="2"/>
              <a:buNone/>
              <a:defRPr/>
            </a:pPr>
            <a:endParaRPr lang="ru-RU" sz="2000" dirty="0" smtClean="0"/>
          </a:p>
          <a:p>
            <a:pPr algn="ctr" eaLnBrk="1" hangingPunct="1">
              <a:lnSpc>
                <a:spcPct val="90000"/>
              </a:lnSpc>
              <a:buFont typeface="Wingdings" panose="05000000000000000000" pitchFamily="2" charset="2"/>
              <a:buNone/>
              <a:defRPr/>
            </a:pPr>
            <a:endParaRPr lang="ru-RU" sz="2000" dirty="0" smtClean="0"/>
          </a:p>
          <a:p>
            <a:pPr algn="ctr" eaLnBrk="1" hangingPunct="1">
              <a:lnSpc>
                <a:spcPct val="90000"/>
              </a:lnSpc>
              <a:buFont typeface="Wingdings" panose="05000000000000000000" pitchFamily="2" charset="2"/>
              <a:buNone/>
              <a:defRPr/>
            </a:pPr>
            <a:endParaRPr lang="ru-RU" sz="2000" dirty="0" smtClean="0"/>
          </a:p>
          <a:p>
            <a:pPr algn="ctr" eaLnBrk="1" hangingPunct="1">
              <a:lnSpc>
                <a:spcPct val="90000"/>
              </a:lnSpc>
              <a:buFont typeface="Wingdings" panose="05000000000000000000" pitchFamily="2" charset="2"/>
              <a:buNone/>
              <a:defRPr/>
            </a:pPr>
            <a:endParaRPr lang="ru-RU" sz="2000" dirty="0" smtClean="0"/>
          </a:p>
          <a:p>
            <a:pPr algn="ctr" eaLnBrk="1" hangingPunct="1">
              <a:lnSpc>
                <a:spcPct val="90000"/>
              </a:lnSpc>
              <a:buFont typeface="Wingdings" panose="05000000000000000000" pitchFamily="2" charset="2"/>
              <a:buNone/>
              <a:defRPr/>
            </a:pPr>
            <a:endParaRPr lang="ru-RU" sz="2000" dirty="0" smtClean="0"/>
          </a:p>
          <a:p>
            <a:pPr algn="ctr" eaLnBrk="1" hangingPunct="1">
              <a:lnSpc>
                <a:spcPct val="90000"/>
              </a:lnSpc>
              <a:buFont typeface="Wingdings" panose="05000000000000000000" pitchFamily="2" charset="2"/>
              <a:buNone/>
              <a:defRPr/>
            </a:pPr>
            <a:endParaRPr lang="ru-RU" sz="2000" dirty="0" smtClean="0"/>
          </a:p>
          <a:p>
            <a:pPr algn="ctr" eaLnBrk="1" hangingPunct="1">
              <a:lnSpc>
                <a:spcPct val="90000"/>
              </a:lnSpc>
              <a:buFont typeface="Wingdings" panose="05000000000000000000" pitchFamily="2" charset="2"/>
              <a:buNone/>
              <a:defRPr/>
            </a:pPr>
            <a:r>
              <a:rPr lang="ru-RU" sz="2000" dirty="0" smtClean="0"/>
              <a:t>Страховая </a:t>
            </a:r>
            <a:r>
              <a:rPr lang="ru-RU" sz="2000" dirty="0" smtClean="0"/>
              <a:t>медицинская организация заключает договоры с выбранными ею медицинскими учреждениями на оказание своим застрахованным медицинских услуг.</a:t>
            </a:r>
          </a:p>
        </p:txBody>
      </p:sp>
      <p:pic>
        <p:nvPicPr>
          <p:cNvPr id="2052" name="Picture 4"/>
          <p:cNvPicPr>
            <a:picLocks noChangeAspect="1" noChangeArrowheads="1"/>
          </p:cNvPicPr>
          <p:nvPr/>
        </p:nvPicPr>
        <p:blipFill>
          <a:blip r:embed="rId2" cstate="print"/>
          <a:srcRect/>
          <a:stretch>
            <a:fillRect/>
          </a:stretch>
        </p:blipFill>
        <p:spPr bwMode="auto">
          <a:xfrm>
            <a:off x="1403648" y="1412776"/>
            <a:ext cx="6517232" cy="4248472"/>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639019"/>
          </a:xfrm>
        </p:spPr>
        <p:txBody>
          <a:bodyPr/>
          <a:lstStyle/>
          <a:p>
            <a:r>
              <a:rPr lang="ru-RU" sz="1600" b="1" dirty="0" smtClean="0"/>
              <a:t>ЧИСЛЕННОСТЬ ЗАСТРАХОВАННЫХ ЛИЦ В РАЗРЕЗЕ СМО НА 01.01.2020 ГОДА (ЧЕЛОВЕК) По состоянию на 01.01.2020 года в сравнении с показателями на 01.01.2019 годом количество застрахованных лиц сократилось на 18 504 человека, в том числе: количество лиц старше трудоспособного возраста сократилось на 27 604 человек (4,0%), лиц до 18 лет уменьшилось на 90 человек, лиц трудоспособного возраста увеличилось на 9 190 человек (0,6%). </a:t>
            </a:r>
            <a:r>
              <a:rPr lang="ru-RU" sz="1600" dirty="0" smtClean="0"/>
              <a:t/>
            </a:r>
            <a:br>
              <a:rPr lang="ru-RU" sz="1600" dirty="0" smtClean="0"/>
            </a:br>
            <a:endParaRPr lang="ru-RU" sz="1600"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395536" y="1844825"/>
            <a:ext cx="8496944" cy="4896544"/>
          </a:xfrm>
          <a:prstGeom prst="rect">
            <a:avLst/>
          </a:prstGeom>
          <a:noFill/>
          <a:ln w="9525">
            <a:noFill/>
            <a:miter lim="800000"/>
            <a:headEnd/>
            <a:tailEnd/>
          </a:ln>
          <a:effectLst/>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1139825"/>
          </a:xfrm>
        </p:spPr>
        <p:txBody>
          <a:bodyPr/>
          <a:lstStyle/>
          <a:p>
            <a:r>
              <a:rPr lang="ru-RU" dirty="0" smtClean="0"/>
              <a:t>Структура расходов за 2020г.</a:t>
            </a:r>
            <a:endParaRPr lang="ru-RU"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946302" y="1600200"/>
            <a:ext cx="7251395" cy="4530725"/>
          </a:xfrm>
          <a:prstGeom prst="rect">
            <a:avLst/>
          </a:prstGeom>
          <a:noFill/>
          <a:ln w="9525">
            <a:noFill/>
            <a:miter lim="800000"/>
            <a:headEnd/>
            <a:tailEnd/>
          </a:ln>
          <a:effectLst/>
        </p:spPr>
      </p:pic>
    </p:spTree>
    <p:extLst>
      <p:ext uri="{BB962C8B-B14F-4D97-AF65-F5344CB8AC3E}">
        <p14:creationId xmlns:p14="http://schemas.microsoft.com/office/powerpoint/2010/main" xmlns="" val="3723597308"/>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457200" y="277813"/>
            <a:ext cx="8229600" cy="414337"/>
          </a:xfrm>
        </p:spPr>
        <p:txBody>
          <a:bodyPr/>
          <a:lstStyle/>
          <a:p>
            <a:pPr eaLnBrk="1" hangingPunct="1">
              <a:defRPr/>
            </a:pPr>
            <a:r>
              <a:rPr lang="ru-RU" sz="4000" smtClean="0"/>
              <a:t>СМО</a:t>
            </a:r>
          </a:p>
        </p:txBody>
      </p:sp>
      <p:sp>
        <p:nvSpPr>
          <p:cNvPr id="145411" name="Rectangle 3"/>
          <p:cNvSpPr>
            <a:spLocks noGrp="1" noChangeArrowheads="1"/>
          </p:cNvSpPr>
          <p:nvPr>
            <p:ph type="body" idx="1"/>
          </p:nvPr>
        </p:nvSpPr>
        <p:spPr>
          <a:xfrm>
            <a:off x="457200" y="836613"/>
            <a:ext cx="8229600" cy="5832475"/>
          </a:xfrm>
        </p:spPr>
        <p:txBody>
          <a:bodyPr/>
          <a:lstStyle/>
          <a:p>
            <a:pPr eaLnBrk="1" hangingPunct="1">
              <a:defRPr/>
            </a:pPr>
            <a:r>
              <a:rPr lang="ru-RU" sz="2800" smtClean="0"/>
              <a:t>Граждане    имеют   возможность  в  СМО получить качественную </a:t>
            </a:r>
            <a:r>
              <a:rPr lang="ru-RU" sz="2800" b="1" i="1" smtClean="0"/>
              <a:t>телефонную консультацию (в том числе круглосуточно),</a:t>
            </a:r>
            <a:r>
              <a:rPr lang="ru-RU" sz="2800" i="1" smtClean="0"/>
              <a:t> а на письменное обращение — </a:t>
            </a:r>
            <a:r>
              <a:rPr lang="ru-RU" sz="2800" b="1" i="1" smtClean="0"/>
              <a:t>в 10-дневный срок.</a:t>
            </a:r>
            <a:r>
              <a:rPr lang="ru-RU" sz="2800" b="1" smtClean="0"/>
              <a:t> </a:t>
            </a:r>
          </a:p>
          <a:p>
            <a:pPr eaLnBrk="1" hangingPunct="1">
              <a:defRPr/>
            </a:pPr>
            <a:r>
              <a:rPr lang="ru-RU" sz="2800" smtClean="0"/>
              <a:t>Если же застрахованный обратился в СМО в связи с отказом в предоставлении ему медицинских услуг по ОМС, </a:t>
            </a:r>
            <a:r>
              <a:rPr lang="ru-RU" sz="2800" b="1" i="1" smtClean="0"/>
              <a:t>СМО обязана в 3-дневный срок принять необходимые меры,</a:t>
            </a:r>
            <a:r>
              <a:rPr lang="ru-RU" sz="2800" smtClean="0"/>
              <a:t> либо дать заявителю мотивированный отказ в этих действиях в письменной форме.</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83" name="Rectangle 7"/>
          <p:cNvSpPr>
            <a:spLocks noGrp="1" noChangeArrowheads="1"/>
          </p:cNvSpPr>
          <p:nvPr>
            <p:ph type="body" idx="4294967295"/>
          </p:nvPr>
        </p:nvSpPr>
        <p:spPr>
          <a:xfrm>
            <a:off x="539750" y="476250"/>
            <a:ext cx="8226425" cy="5905500"/>
          </a:xfrm>
        </p:spPr>
        <p:txBody>
          <a:bodyPr/>
          <a:lstStyle/>
          <a:p>
            <a:pPr eaLnBrk="1" hangingPunct="1">
              <a:defRPr/>
            </a:pPr>
            <a:r>
              <a:rPr lang="ru-RU" sz="2800" dirty="0" smtClean="0"/>
              <a:t>СМО конкурируют между собой за застрахованных. Каждая СМО заинтересована в привлечении максимального их количества.</a:t>
            </a:r>
          </a:p>
          <a:p>
            <a:pPr eaLnBrk="1" hangingPunct="1">
              <a:buFont typeface="Wingdings" panose="05000000000000000000" pitchFamily="2" charset="2"/>
              <a:buNone/>
              <a:defRPr/>
            </a:pPr>
            <a:r>
              <a:rPr lang="ru-RU" sz="2800" dirty="0" smtClean="0"/>
              <a:t>		 Привлечь большее количество застрахованных СМО может лишь качественной работой с клиентами, в первую очередь проявляющейся в реальной защите прав и интересов своих застрахованных при оказании им медицинских услуг.</a:t>
            </a:r>
          </a:p>
          <a:p>
            <a:pPr eaLnBrk="1" hangingPunct="1">
              <a:defRPr/>
            </a:pPr>
            <a:endParaRPr lang="ru-RU" sz="2800" dirty="0" smtClean="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solidFill>
            <a:srgbClr val="003399"/>
          </a:solidFill>
          <a:ln cap="flat" algn="ctr">
            <a:solidFill>
              <a:srgbClr val="000000"/>
            </a:solidFill>
            <a:miter lim="800000"/>
            <a:headEnd/>
            <a:tailEnd/>
          </a:ln>
        </p:spPr>
        <p:txBody>
          <a:bodyPr anchor="t"/>
          <a:lstStyle/>
          <a:p>
            <a:pPr eaLnBrk="1" hangingPunct="1">
              <a:lnSpc>
                <a:spcPct val="70000"/>
              </a:lnSpc>
            </a:pPr>
            <a:r>
              <a:rPr lang="ru-RU" altLang="ru-RU" sz="3400" smtClean="0">
                <a:solidFill>
                  <a:srgbClr val="FFFF00"/>
                </a:solidFill>
              </a:rPr>
              <a:t>Основные подходы к реформированию здравоохранения</a:t>
            </a:r>
          </a:p>
        </p:txBody>
      </p:sp>
      <p:sp>
        <p:nvSpPr>
          <p:cNvPr id="28675" name="Rectangle 3"/>
          <p:cNvSpPr>
            <a:spLocks noGrp="1" noChangeArrowheads="1"/>
          </p:cNvSpPr>
          <p:nvPr>
            <p:ph type="body" idx="1"/>
          </p:nvPr>
        </p:nvSpPr>
        <p:spPr>
          <a:xfrm>
            <a:off x="395288" y="1341438"/>
            <a:ext cx="8208962" cy="4953000"/>
          </a:xfrm>
          <a:noFill/>
        </p:spPr>
        <p:txBody>
          <a:bodyPr/>
          <a:lstStyle/>
          <a:p>
            <a:pPr eaLnBrk="1" hangingPunct="1">
              <a:buFont typeface="Wingdings" pitchFamily="2" charset="2"/>
              <a:buNone/>
            </a:pPr>
            <a:r>
              <a:rPr lang="ru-RU" altLang="ru-RU" b="1" smtClean="0">
                <a:solidFill>
                  <a:srgbClr val="000000"/>
                </a:solidFill>
              </a:rPr>
              <a:t>РЕФОРМА (франц. reforme, от лат. reformo - преобразовываю), преобразование, изменение, переустройство какой-либо стороны общественной жизни (порядков, институтов, учреждений); формально - нововведение любого содержания, однако реформами обычно называют более или менее прогрессивное преобразование.</a:t>
            </a:r>
            <a:br>
              <a:rPr lang="ru-RU" altLang="ru-RU" b="1" smtClean="0">
                <a:solidFill>
                  <a:srgbClr val="000000"/>
                </a:solidFill>
              </a:rPr>
            </a:br>
            <a:endParaRPr lang="ru-RU" altLang="ru-RU" b="1" smtClean="0">
              <a:solidFill>
                <a:srgbClr val="000000"/>
              </a:solidFill>
            </a:endParaRPr>
          </a:p>
        </p:txBody>
      </p:sp>
    </p:spTree>
    <p:extLst>
      <p:ext uri="{BB962C8B-B14F-4D97-AF65-F5344CB8AC3E}">
        <p14:creationId xmlns:p14="http://schemas.microsoft.com/office/powerpoint/2010/main" xmlns="" val="1374314422"/>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0" y="273050"/>
            <a:ext cx="9144000" cy="1143000"/>
          </a:xfrm>
        </p:spPr>
        <p:txBody>
          <a:bodyPr/>
          <a:lstStyle/>
          <a:p>
            <a:pPr eaLnBrk="1" hangingPunct="1">
              <a:defRPr/>
            </a:pPr>
            <a:r>
              <a:rPr lang="ru-RU" sz="3200" b="1" smtClean="0"/>
              <a:t>Что делать, если качество полученных по программе ОМС медицинских услуг представляется неудовлетворительным?</a:t>
            </a:r>
          </a:p>
        </p:txBody>
      </p:sp>
      <p:sp>
        <p:nvSpPr>
          <p:cNvPr id="162819" name="Rectangle 3"/>
          <p:cNvSpPr>
            <a:spLocks noGrp="1" noChangeArrowheads="1"/>
          </p:cNvSpPr>
          <p:nvPr>
            <p:ph type="body" idx="1"/>
          </p:nvPr>
        </p:nvSpPr>
        <p:spPr/>
        <p:txBody>
          <a:bodyPr/>
          <a:lstStyle/>
          <a:p>
            <a:pPr eaLnBrk="1" hangingPunct="1">
              <a:lnSpc>
                <a:spcPct val="90000"/>
              </a:lnSpc>
              <a:buFont typeface="Wingdings" panose="05000000000000000000" pitchFamily="2" charset="2"/>
              <a:buNone/>
              <a:defRPr/>
            </a:pPr>
            <a:r>
              <a:rPr lang="ru-RU" dirty="0" smtClean="0"/>
              <a:t>		Необходимо написать в свою страховую компанию заявление, где изложить все вызвавшие неудовлетворенность обстоятельства. Страховая компания по такому заявлению обязана провести </a:t>
            </a:r>
            <a:r>
              <a:rPr lang="ru-RU" dirty="0" smtClean="0">
                <a:solidFill>
                  <a:srgbClr val="FFFF00"/>
                </a:solidFill>
              </a:rPr>
              <a:t>экспертизу качества медицинской помощи </a:t>
            </a:r>
            <a:r>
              <a:rPr lang="ru-RU" dirty="0" smtClean="0"/>
              <a:t>и в 30-дневный срок письменно ответить по сути поставленных заявителем вопросов.</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Rectangle 3"/>
          <p:cNvSpPr>
            <a:spLocks noGrp="1" noChangeArrowheads="1"/>
          </p:cNvSpPr>
          <p:nvPr>
            <p:ph type="body" idx="4294967295"/>
          </p:nvPr>
        </p:nvSpPr>
        <p:spPr>
          <a:xfrm>
            <a:off x="395288" y="476250"/>
            <a:ext cx="8569325" cy="5545138"/>
          </a:xfrm>
        </p:spPr>
        <p:txBody>
          <a:bodyPr/>
          <a:lstStyle/>
          <a:p>
            <a:pPr eaLnBrk="1" hangingPunct="1">
              <a:defRPr/>
            </a:pPr>
            <a:r>
              <a:rPr lang="ru-RU" smtClean="0"/>
              <a:t>Контроль за целевым использованием   средств   обязательного   медицинского страхования, за соблюдением правил всеми участниками системы ОМС осуществляют фонды ОМС (в России в целом — Федеральный фонд, в конкретном регионе — Территориальный фонд).</a:t>
            </a:r>
            <a:endParaRPr lang="ru-RU" sz="3600" smtClean="0"/>
          </a:p>
          <a:p>
            <a:pPr lvl="2" eaLnBrk="1" hangingPunct="1">
              <a:buFont typeface="Wingdings" panose="05000000000000000000" pitchFamily="2" charset="2"/>
              <a:buNone/>
              <a:defRPr/>
            </a:pPr>
            <a:endParaRPr lang="ru-RU" smtClean="0"/>
          </a:p>
          <a:p>
            <a:pPr eaLnBrk="1" hangingPunct="1">
              <a:defRPr/>
            </a:pPr>
            <a:endParaRPr lang="ru-RU" smtClean="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457200" y="332656"/>
            <a:ext cx="8229600" cy="1084982"/>
          </a:xfrm>
        </p:spPr>
        <p:txBody>
          <a:bodyPr/>
          <a:lstStyle/>
          <a:p>
            <a:pPr eaLnBrk="1" hangingPunct="1">
              <a:defRPr/>
            </a:pPr>
            <a:r>
              <a:rPr lang="ru-RU" sz="3600" b="1" i="1" dirty="0" smtClean="0"/>
              <a:t>Тарифы на медицинские услуги</a:t>
            </a:r>
            <a:br>
              <a:rPr lang="ru-RU" sz="3600" b="1" i="1" dirty="0" smtClean="0"/>
            </a:br>
            <a:r>
              <a:rPr lang="ru-RU" sz="4000" i="1" dirty="0" smtClean="0"/>
              <a:t> </a:t>
            </a:r>
          </a:p>
        </p:txBody>
      </p:sp>
      <p:sp>
        <p:nvSpPr>
          <p:cNvPr id="119811" name="Rectangle 3"/>
          <p:cNvSpPr>
            <a:spLocks noGrp="1" noChangeArrowheads="1"/>
          </p:cNvSpPr>
          <p:nvPr>
            <p:ph type="body" idx="1"/>
          </p:nvPr>
        </p:nvSpPr>
        <p:spPr>
          <a:xfrm>
            <a:off x="395288" y="981075"/>
            <a:ext cx="8502650" cy="5688013"/>
          </a:xfrm>
        </p:spPr>
        <p:txBody>
          <a:bodyPr/>
          <a:lstStyle/>
          <a:p>
            <a:pPr eaLnBrk="1" hangingPunct="1">
              <a:lnSpc>
                <a:spcPct val="80000"/>
              </a:lnSpc>
              <a:buFont typeface="Wingdings" panose="05000000000000000000" pitchFamily="2" charset="2"/>
              <a:buNone/>
              <a:defRPr/>
            </a:pPr>
            <a:r>
              <a:rPr lang="ru-RU" sz="2800" dirty="0" smtClean="0"/>
              <a:t>— </a:t>
            </a:r>
            <a:r>
              <a:rPr lang="ru-RU" dirty="0" smtClean="0"/>
              <a:t>это регулируемые цены, которые устанавливаются соглашением между   органом   управления   здравоохранением субъекта   РФ,   Территориальным  фондом   ОМС, представителями  профессиональных ассоциаций, ассоциаций СМО, а также представителями муниципальных   образований.</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sz="quarter"/>
          </p:nvPr>
        </p:nvSpPr>
        <p:spPr>
          <a:xfrm>
            <a:off x="685800" y="332657"/>
            <a:ext cx="7772400" cy="2952327"/>
          </a:xfrm>
        </p:spPr>
        <p:txBody>
          <a:bodyPr/>
          <a:lstStyle/>
          <a:p>
            <a:r>
              <a:rPr lang="ru-RU" sz="2400" dirty="0" smtClean="0"/>
              <a:t/>
            </a:r>
            <a:br>
              <a:rPr lang="ru-RU" sz="2400" dirty="0" smtClean="0"/>
            </a:br>
            <a:r>
              <a:rPr lang="ru-RU" sz="2400" dirty="0" smtClean="0"/>
              <a:t/>
            </a:r>
            <a:br>
              <a:rPr lang="ru-RU" sz="2400" dirty="0" smtClean="0"/>
            </a:br>
            <a:r>
              <a:rPr lang="ru-RU" sz="2000" dirty="0" smtClean="0">
                <a:solidFill>
                  <a:srgbClr val="FFFF00"/>
                </a:solidFill>
              </a:rPr>
              <a:t>ЛИЦЕНЗИРОВАНИЕ МД</a:t>
            </a:r>
            <a:r>
              <a:rPr lang="ru-RU" sz="2000" dirty="0" smtClean="0"/>
              <a:t>  (</a:t>
            </a:r>
            <a:r>
              <a:rPr lang="ru-RU" sz="2000" dirty="0" smtClean="0"/>
              <a:t>лицензия - специальное разрешение на право осуществления юридическим лицом или индивидуальным предпринимателем конкретного вида деятельности (выполнения работ, оказания услуг, составляющих лицензируемый вид деятельности), которое подтверждается записью в реестре лицензий; </a:t>
            </a:r>
            <a:br>
              <a:rPr lang="ru-RU" sz="2000" dirty="0" smtClean="0"/>
            </a:br>
            <a:r>
              <a:rPr lang="ru-RU" sz="2000" b="1" dirty="0" smtClean="0"/>
              <a:t>Федеральный закон "О лицензировании отдельных видов деятельности" от 04.05.2011 N 99-ФЗ (последняя редакция)</a:t>
            </a:r>
            <a:endParaRPr lang="ru-RU" sz="2000" dirty="0"/>
          </a:p>
        </p:txBody>
      </p:sp>
      <p:sp>
        <p:nvSpPr>
          <p:cNvPr id="3" name="Подзаголовок 2"/>
          <p:cNvSpPr>
            <a:spLocks noGrp="1"/>
          </p:cNvSpPr>
          <p:nvPr>
            <p:ph type="subTitle" sz="quarter" idx="1"/>
          </p:nvPr>
        </p:nvSpPr>
        <p:spPr>
          <a:xfrm>
            <a:off x="827584" y="3212976"/>
            <a:ext cx="7776864" cy="3456384"/>
          </a:xfrm>
        </p:spPr>
        <p:txBody>
          <a:bodyPr/>
          <a:lstStyle/>
          <a:p>
            <a:endParaRPr lang="ru-RU" sz="2000" b="1" dirty="0" smtClean="0"/>
          </a:p>
          <a:p>
            <a:r>
              <a:rPr lang="ru-RU" sz="2000" b="1" dirty="0" smtClean="0"/>
              <a:t>Постановление </a:t>
            </a:r>
            <a:r>
              <a:rPr lang="ru-RU" sz="2000" b="1" dirty="0" smtClean="0"/>
              <a:t>Правительства РФ от 01.06.2021 N 852 "О лицензировании медицинской деятельности (за исключением указанной деятельности, осуществляемой медицинскими организациями и другими организациями, входящими в частную систему здравоохранения, на территории инновационного центра "</a:t>
            </a:r>
            <a:r>
              <a:rPr lang="ru-RU" sz="2000" b="1" dirty="0" err="1" smtClean="0"/>
              <a:t>Сколково</a:t>
            </a:r>
            <a:r>
              <a:rPr lang="ru-RU" sz="2000" b="1" dirty="0" smtClean="0"/>
              <a:t>")</a:t>
            </a:r>
            <a:endParaRPr lang="ru-RU" sz="2000" b="1" dirty="0" smtClean="0"/>
          </a:p>
          <a:p>
            <a:endParaRPr lang="ru-RU" sz="1600" dirty="0"/>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4625"/>
            <a:ext cx="8229600" cy="1373014"/>
          </a:xfrm>
        </p:spPr>
        <p:txBody>
          <a:bodyPr/>
          <a:lstStyle/>
          <a:p>
            <a:r>
              <a:rPr lang="ru-RU" sz="1600" b="1" dirty="0">
                <a:solidFill>
                  <a:schemeClr val="tx1"/>
                </a:solidFill>
                <a:effectLst/>
              </a:rPr>
              <a:t>Для предоставления лицензии соискатель лицензии направляет почтовым отправлением на бумажном носителе или в форме электронного документа или представляет в Министерство </a:t>
            </a:r>
            <a:r>
              <a:rPr lang="ru-RU" sz="1600" b="1" dirty="0" smtClean="0">
                <a:solidFill>
                  <a:schemeClr val="tx1"/>
                </a:solidFill>
                <a:effectLst/>
              </a:rPr>
              <a:t>региона следующие </a:t>
            </a:r>
            <a:r>
              <a:rPr lang="ru-RU" sz="1600" b="1" dirty="0">
                <a:solidFill>
                  <a:schemeClr val="tx1"/>
                </a:solidFill>
                <a:effectLst/>
              </a:rPr>
              <a:t>документы</a:t>
            </a:r>
            <a:r>
              <a:rPr lang="ru-RU" sz="1600" dirty="0">
                <a:solidFill>
                  <a:schemeClr val="tx1"/>
                </a:solidFill>
                <a:effectLst/>
              </a:rPr>
              <a:t>:</a:t>
            </a:r>
            <a:r>
              <a:rPr lang="ru-RU" sz="1600" dirty="0">
                <a:solidFill>
                  <a:srgbClr val="000000"/>
                </a:solidFill>
                <a:effectLst/>
              </a:rPr>
              <a:t/>
            </a:r>
            <a:br>
              <a:rPr lang="ru-RU" sz="1600" dirty="0">
                <a:solidFill>
                  <a:srgbClr val="000000"/>
                </a:solidFill>
                <a:effectLst/>
              </a:rPr>
            </a:br>
            <a:endParaRPr lang="ru-RU" sz="1600" dirty="0">
              <a:solidFill>
                <a:srgbClr val="000000"/>
              </a:solidFill>
            </a:endParaRPr>
          </a:p>
        </p:txBody>
      </p:sp>
      <p:sp>
        <p:nvSpPr>
          <p:cNvPr id="3" name="Объект 2"/>
          <p:cNvSpPr>
            <a:spLocks noGrp="1"/>
          </p:cNvSpPr>
          <p:nvPr>
            <p:ph idx="1"/>
          </p:nvPr>
        </p:nvSpPr>
        <p:spPr>
          <a:xfrm>
            <a:off x="179512" y="980728"/>
            <a:ext cx="8856983" cy="5688632"/>
          </a:xfrm>
        </p:spPr>
        <p:txBody>
          <a:bodyPr/>
          <a:lstStyle/>
          <a:p>
            <a:r>
              <a:rPr lang="ru-RU" sz="1600" dirty="0" smtClean="0">
                <a:solidFill>
                  <a:srgbClr val="FFFF00"/>
                </a:solidFill>
                <a:effectLst/>
              </a:rPr>
              <a:t>1</a:t>
            </a:r>
            <a:r>
              <a:rPr lang="ru-RU" sz="1600" dirty="0">
                <a:solidFill>
                  <a:srgbClr val="FFFF00"/>
                </a:solidFill>
                <a:effectLst/>
              </a:rPr>
              <a:t>) заявление о предоставлении лицензии;</a:t>
            </a:r>
          </a:p>
          <a:p>
            <a:r>
              <a:rPr lang="ru-RU" sz="1600" dirty="0">
                <a:solidFill>
                  <a:srgbClr val="FFFF00"/>
                </a:solidFill>
                <a:effectLst/>
              </a:rPr>
              <a:t>2) копии документов, подтверждающих наличие у соискателя лицензии принадлежащих ему на праве собственности или на ином законном основании зданий, строений, сооружений и (или) помещений, необходимых для выполнения заявленных работ (услуг), права на которые не зарегистрированы в Едином государственном реестре прав на недвижимое имущество и сделок с ним;</a:t>
            </a:r>
          </a:p>
          <a:p>
            <a:r>
              <a:rPr lang="ru-RU" sz="1600" dirty="0">
                <a:solidFill>
                  <a:srgbClr val="FFFF00"/>
                </a:solidFill>
                <a:effectLst/>
              </a:rPr>
              <a:t>3) копии документов, подтверждающих наличие у соискателя лицензии принадлежащих ему на праве собственности или на ином законном основании медицинских изделий (оборудования, аппаратов, приборов, инструментов), необходимых для выполнения заявленных работ (услуг);</a:t>
            </a:r>
          </a:p>
          <a:p>
            <a:r>
              <a:rPr lang="ru-RU" sz="1600" dirty="0">
                <a:solidFill>
                  <a:srgbClr val="FFFF00"/>
                </a:solidFill>
                <a:effectLst/>
              </a:rPr>
              <a:t>4) копии документов, подтверждающих наличие у руководителя медицинской организации, заместителей руководителя медицинской организации, ответственных за осуществление медицинской деятельности, руководителя структурного подразделения иной организации, ответственного за осуществление медицинской деятельности, - высшего медицинского образования, послевузовского и (или) дополнительного профессионального образования, предусмотренного квалификационными требованиями к специалистам с высшим и послевузовским медицинским образованием в сфере здравоохранения, сертификата специалиста, а также </a:t>
            </a:r>
            <a:r>
              <a:rPr lang="ru-RU" sz="1600" b="1" dirty="0">
                <a:solidFill>
                  <a:srgbClr val="FFFF00"/>
                </a:solidFill>
                <a:effectLst/>
              </a:rPr>
              <a:t>дополнительного профессионального образования и сертификата специалиста по специальности «организация здравоохранения и общественное здоровье» </a:t>
            </a:r>
            <a:r>
              <a:rPr lang="ru-RU" sz="1600" dirty="0">
                <a:solidFill>
                  <a:srgbClr val="FFFF00"/>
                </a:solidFill>
                <a:effectLst/>
              </a:rPr>
              <a:t>и стажа работы по специальности;</a:t>
            </a:r>
          </a:p>
          <a:p>
            <a:endParaRPr lang="ru-RU" sz="1200" dirty="0"/>
          </a:p>
        </p:txBody>
      </p:sp>
    </p:spTree>
    <p:extLst>
      <p:ext uri="{BB962C8B-B14F-4D97-AF65-F5344CB8AC3E}">
        <p14:creationId xmlns:p14="http://schemas.microsoft.com/office/powerpoint/2010/main" xmlns="" val="1211011063"/>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
            <a:ext cx="8229600" cy="1417638"/>
          </a:xfrm>
        </p:spPr>
        <p:txBody>
          <a:bodyPr/>
          <a:lstStyle/>
          <a:p>
            <a:r>
              <a:rPr lang="ru-RU" sz="1600" b="1" dirty="0">
                <a:solidFill>
                  <a:schemeClr val="tx1"/>
                </a:solidFill>
                <a:effectLst/>
              </a:rPr>
              <a:t>Для предоставления лицензии соискатель лицензии направляет почтовым отправлением на бумажном носителе или в форме электронного документа или представляет в Министерство следующие документы</a:t>
            </a:r>
            <a:r>
              <a:rPr lang="ru-RU" sz="1600" dirty="0">
                <a:solidFill>
                  <a:schemeClr val="tx1"/>
                </a:solidFill>
                <a:effectLst/>
              </a:rPr>
              <a:t>:</a:t>
            </a:r>
            <a:br>
              <a:rPr lang="ru-RU" sz="1600" dirty="0">
                <a:solidFill>
                  <a:schemeClr val="tx1"/>
                </a:solidFill>
                <a:effectLst/>
              </a:rPr>
            </a:br>
            <a:endParaRPr lang="ru-RU" sz="1600" dirty="0">
              <a:solidFill>
                <a:schemeClr val="tx1"/>
              </a:solidFill>
            </a:endParaRPr>
          </a:p>
        </p:txBody>
      </p:sp>
      <p:sp>
        <p:nvSpPr>
          <p:cNvPr id="3" name="Объект 2"/>
          <p:cNvSpPr>
            <a:spLocks noGrp="1"/>
          </p:cNvSpPr>
          <p:nvPr>
            <p:ph idx="1"/>
          </p:nvPr>
        </p:nvSpPr>
        <p:spPr>
          <a:xfrm>
            <a:off x="457200" y="980728"/>
            <a:ext cx="8229600" cy="5760640"/>
          </a:xfrm>
        </p:spPr>
        <p:txBody>
          <a:bodyPr/>
          <a:lstStyle/>
          <a:p>
            <a:r>
              <a:rPr lang="ru-RU" sz="1600" dirty="0">
                <a:solidFill>
                  <a:srgbClr val="FFFF00"/>
                </a:solidFill>
                <a:effectLst/>
              </a:rPr>
              <a:t>5) </a:t>
            </a:r>
            <a:r>
              <a:rPr lang="ru-RU" sz="1600" b="1" dirty="0">
                <a:solidFill>
                  <a:srgbClr val="FFFF00"/>
                </a:solidFill>
                <a:effectLst/>
              </a:rPr>
              <a:t>копии документов, подтверждающих наличие у руководителя структурного подразделения медицинской </a:t>
            </a:r>
            <a:r>
              <a:rPr lang="ru-RU" sz="1600" b="1" dirty="0" smtClean="0">
                <a:solidFill>
                  <a:srgbClr val="FFFF00"/>
                </a:solidFill>
                <a:effectLst/>
              </a:rPr>
              <a:t>организации</a:t>
            </a:r>
            <a:r>
              <a:rPr lang="ru-RU" sz="1600" b="1" dirty="0">
                <a:solidFill>
                  <a:srgbClr val="FFFF00"/>
                </a:solidFill>
                <a:effectLst/>
              </a:rPr>
              <a:t> </a:t>
            </a:r>
            <a:r>
              <a:rPr lang="ru-RU" sz="1600" b="1" dirty="0" smtClean="0">
                <a:solidFill>
                  <a:srgbClr val="FFFF00"/>
                </a:solidFill>
                <a:effectLst/>
              </a:rPr>
              <a:t>(у </a:t>
            </a:r>
            <a:r>
              <a:rPr lang="ru-RU" sz="1600" b="1" dirty="0">
                <a:solidFill>
                  <a:srgbClr val="FFFF00"/>
                </a:solidFill>
                <a:effectLst/>
              </a:rPr>
              <a:t>индивидуального </a:t>
            </a:r>
            <a:r>
              <a:rPr lang="ru-RU" sz="1600" b="1" dirty="0" smtClean="0">
                <a:solidFill>
                  <a:srgbClr val="FFFF00"/>
                </a:solidFill>
                <a:effectLst/>
              </a:rPr>
              <a:t>предпринимателя), </a:t>
            </a:r>
            <a:r>
              <a:rPr lang="ru-RU" sz="1600" b="1" dirty="0">
                <a:solidFill>
                  <a:srgbClr val="FFFF00"/>
                </a:solidFill>
                <a:effectLst/>
              </a:rPr>
              <a:t>осуществляющего медицинскую деятельность, -</a:t>
            </a:r>
            <a:r>
              <a:rPr lang="ru-RU" sz="1600" dirty="0">
                <a:solidFill>
                  <a:srgbClr val="FFFF00"/>
                </a:solidFill>
                <a:effectLst/>
              </a:rPr>
              <a:t> высшего профессионального образования, послевузовского (для специалистов с медицинским образованием) и (или) дополнительного профессионального образования, предусмотренного квалификационными требованиями к специалистам с высшим и послевузовским медицинским образованием в сфере здравоохранения, сертификата специалиста (для специалистов с медицинским образованием) и стажа работы по специальности;</a:t>
            </a:r>
          </a:p>
          <a:p>
            <a:pPr algn="just"/>
            <a:r>
              <a:rPr lang="ru-RU" sz="1600" dirty="0" smtClean="0">
                <a:solidFill>
                  <a:srgbClr val="FFFF00"/>
                </a:solidFill>
                <a:effectLst/>
              </a:rPr>
              <a:t>7</a:t>
            </a:r>
            <a:r>
              <a:rPr lang="ru-RU" sz="1600" dirty="0">
                <a:solidFill>
                  <a:srgbClr val="FFFF00"/>
                </a:solidFill>
                <a:effectLst/>
              </a:rPr>
              <a:t>) копии документов, подтверждающих </a:t>
            </a:r>
            <a:r>
              <a:rPr lang="ru-RU" sz="1600" b="1" dirty="0">
                <a:solidFill>
                  <a:srgbClr val="FFFF00"/>
                </a:solidFill>
                <a:effectLst/>
              </a:rPr>
              <a:t>наличие у работников, заключивших с лицензиатом трудовые договоры, среднего, высшего, послевузовского и (или) дополнительного медицинского или иного необходимого для выполнения заявленных работ (услуг) профессионального образования и сертификата специалиста </a:t>
            </a:r>
            <a:r>
              <a:rPr lang="ru-RU" sz="1600" dirty="0">
                <a:solidFill>
                  <a:srgbClr val="FFFF00"/>
                </a:solidFill>
                <a:effectLst/>
              </a:rPr>
              <a:t>(для специалистов с медицинским образованием);</a:t>
            </a:r>
          </a:p>
          <a:p>
            <a:r>
              <a:rPr lang="ru-RU" sz="1600" dirty="0">
                <a:solidFill>
                  <a:srgbClr val="FFFF00"/>
                </a:solidFill>
                <a:effectLst/>
              </a:rPr>
              <a:t>8) копии документов, подтверждающих наличие у работников, осуществляющих техническое обслуживание медицинских изделий (оборудования, аппаратов, приборов, инструментов), заключивших с лицензиатом трудовые договоры, соответствующего профессионального образования и (или) квалификации, либо копия договора с организацией, имеющей лицензию на осуществление </a:t>
            </a:r>
            <a:r>
              <a:rPr lang="ru-RU" sz="1600" dirty="0">
                <a:solidFill>
                  <a:srgbClr val="000000"/>
                </a:solidFill>
                <a:effectLst/>
              </a:rPr>
              <a:t>соответствующей деятельности;</a:t>
            </a:r>
          </a:p>
          <a:p>
            <a:endParaRPr lang="ru-RU" sz="1200" dirty="0"/>
          </a:p>
        </p:txBody>
      </p:sp>
    </p:spTree>
    <p:extLst>
      <p:ext uri="{BB962C8B-B14F-4D97-AF65-F5344CB8AC3E}">
        <p14:creationId xmlns:p14="http://schemas.microsoft.com/office/powerpoint/2010/main" xmlns="" val="2029184409"/>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365250"/>
          </a:xfrm>
        </p:spPr>
        <p:txBody>
          <a:bodyPr/>
          <a:lstStyle/>
          <a:p>
            <a:pPr>
              <a:defRPr/>
            </a:pPr>
            <a:r>
              <a:rPr lang="ru-RU" sz="2400" b="1" dirty="0" smtClean="0"/>
              <a:t>С мая 2011 года в соответствии с новой редакцией закона об ОМС гражданам выдаются полисы единого образца, которые действуют на всей территории страны</a:t>
            </a:r>
          </a:p>
        </p:txBody>
      </p:sp>
      <p:sp>
        <p:nvSpPr>
          <p:cNvPr id="3" name="Содержимое 2"/>
          <p:cNvSpPr>
            <a:spLocks noGrp="1"/>
          </p:cNvSpPr>
          <p:nvPr>
            <p:ph idx="1"/>
          </p:nvPr>
        </p:nvSpPr>
        <p:spPr>
          <a:xfrm>
            <a:off x="457200" y="1643063"/>
            <a:ext cx="8229600" cy="5072062"/>
          </a:xfrm>
        </p:spPr>
        <p:txBody>
          <a:bodyPr/>
          <a:lstStyle/>
          <a:p>
            <a:pPr>
              <a:defRPr/>
            </a:pPr>
            <a:r>
              <a:rPr lang="ru-RU" sz="2400" dirty="0">
                <a:solidFill>
                  <a:srgbClr val="FFFF00"/>
                </a:solidFill>
              </a:rPr>
              <a:t>единый всероссийский реестр застрахованных граждан </a:t>
            </a:r>
            <a:r>
              <a:rPr lang="ru-RU" sz="2400" dirty="0" smtClean="0">
                <a:solidFill>
                  <a:srgbClr val="FFFF00"/>
                </a:solidFill>
              </a:rPr>
              <a:t>обеспечивает достоверность и исключает дублирование информации о застрахованных. В дальнейшем полис ОМС будет включаться в состав универсальной электронной карты гражданина. Установлена жесткая норма о сроках расчетов за оказанную больным из других регионов медицинскую помощь. Срок - 25 дней. ГАРАНТИЯ того, что оказанная помощь иногороднему гражданину будет оплачена, и они теперь будут заинтересованы, чтобы эту помощь оказать</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846931"/>
          </a:xfrm>
        </p:spPr>
        <p:txBody>
          <a:bodyPr/>
          <a:lstStyle/>
          <a:p>
            <a:pPr>
              <a:defRPr/>
            </a:pPr>
            <a:r>
              <a:rPr lang="ru-RU" sz="3600" dirty="0" smtClean="0"/>
              <a:t>Закон расширяет возможности</a:t>
            </a:r>
            <a:endParaRPr lang="ru-RU" dirty="0"/>
          </a:p>
        </p:txBody>
      </p:sp>
      <p:sp>
        <p:nvSpPr>
          <p:cNvPr id="3" name="Содержимое 2"/>
          <p:cNvSpPr>
            <a:spLocks noGrp="1"/>
          </p:cNvSpPr>
          <p:nvPr>
            <p:ph idx="1"/>
          </p:nvPr>
        </p:nvSpPr>
        <p:spPr>
          <a:xfrm>
            <a:off x="251520" y="1114507"/>
            <a:ext cx="8435280" cy="5328320"/>
          </a:xfrm>
        </p:spPr>
        <p:txBody>
          <a:bodyPr/>
          <a:lstStyle/>
          <a:p>
            <a:pPr>
              <a:buFont typeface="Wingdings" panose="05000000000000000000" pitchFamily="2" charset="2"/>
              <a:buNone/>
              <a:defRPr/>
            </a:pPr>
            <a:r>
              <a:rPr lang="ru-RU" dirty="0" smtClean="0"/>
              <a:t>Застрахованный имеет право выбрать </a:t>
            </a:r>
            <a:r>
              <a:rPr lang="ru-RU" dirty="0" smtClean="0">
                <a:solidFill>
                  <a:srgbClr val="FFFF00"/>
                </a:solidFill>
              </a:rPr>
              <a:t>страховую организацию, медицинское учреждение и врача. </a:t>
            </a:r>
            <a:r>
              <a:rPr lang="ru-RU" dirty="0" smtClean="0"/>
              <a:t>При этом медучреждение, включенное в реестр и заключившее договор на оказание услуг по программе ОМС, не вправе отказать застрахованному человеку в оказании помощи в соответствии с территориальной программой ОМС.</a:t>
            </a:r>
          </a:p>
          <a:p>
            <a:pPr>
              <a:defRPr/>
            </a:pPr>
            <a:endParaRPr lang="ru-RU" dirty="0" smtClean="0"/>
          </a:p>
          <a:p>
            <a:pPr>
              <a:defRPr/>
            </a:pPr>
            <a:endParaRPr lang="ru-RU" dirty="0" smtClean="0"/>
          </a:p>
          <a:p>
            <a:pPr>
              <a:defRPr/>
            </a:pPr>
            <a:endParaRPr lang="ru-RU" dirty="0" smtClean="0"/>
          </a:p>
          <a:p>
            <a:pPr>
              <a:defRPr/>
            </a:pPr>
            <a:endParaRPr lang="ru-RU" dirty="0" smtClean="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350987"/>
          </a:xfrm>
        </p:spPr>
        <p:txBody>
          <a:bodyPr/>
          <a:lstStyle/>
          <a:p>
            <a:pPr>
              <a:defRPr/>
            </a:pPr>
            <a:r>
              <a:rPr lang="ru-RU" sz="2800" b="1" dirty="0" smtClean="0"/>
              <a:t>Контроль качества медицинской</a:t>
            </a:r>
            <a:r>
              <a:rPr lang="ru-RU" b="1" dirty="0" smtClean="0"/>
              <a:t> </a:t>
            </a:r>
            <a:r>
              <a:rPr lang="ru-RU" sz="2800" b="1" dirty="0" smtClean="0"/>
              <a:t>помощи</a:t>
            </a:r>
            <a:br>
              <a:rPr lang="ru-RU" sz="2800" b="1" dirty="0" smtClean="0"/>
            </a:br>
            <a:r>
              <a:rPr lang="ru-RU" sz="2800" b="1" dirty="0" smtClean="0"/>
              <a:t>(ст. 40)</a:t>
            </a:r>
            <a:endParaRPr lang="ru-RU" sz="2800" b="1" dirty="0"/>
          </a:p>
        </p:txBody>
      </p:sp>
      <p:sp>
        <p:nvSpPr>
          <p:cNvPr id="3" name="Содержимое 2"/>
          <p:cNvSpPr>
            <a:spLocks noGrp="1"/>
          </p:cNvSpPr>
          <p:nvPr>
            <p:ph idx="1"/>
          </p:nvPr>
        </p:nvSpPr>
        <p:spPr>
          <a:xfrm>
            <a:off x="457200" y="1844675"/>
            <a:ext cx="8229600" cy="4679950"/>
          </a:xfrm>
        </p:spPr>
        <p:txBody>
          <a:bodyPr/>
          <a:lstStyle/>
          <a:p>
            <a:pPr>
              <a:defRPr/>
            </a:pPr>
            <a:r>
              <a:rPr lang="ru-RU" sz="2800" dirty="0">
                <a:effectLst/>
              </a:rPr>
              <a:t>Контроль объемов, сроков, качества и условий предоставления медицинской помощи осуществляется путем проведения медико-экономического контроля, медико-экономической экспертизы, экспертизы качества медицинской помощи.</a:t>
            </a:r>
          </a:p>
          <a:p>
            <a:pPr>
              <a:defRPr/>
            </a:pPr>
            <a:endParaRPr lang="ru-RU" sz="2800" dirty="0" smtClean="0"/>
          </a:p>
        </p:txBody>
      </p:sp>
      <p:sp>
        <p:nvSpPr>
          <p:cNvPr id="41988" name="Прямоугольник 3"/>
          <p:cNvSpPr>
            <a:spLocks noChangeArrowheads="1"/>
          </p:cNvSpPr>
          <p:nvPr/>
        </p:nvSpPr>
        <p:spPr bwMode="auto">
          <a:xfrm>
            <a:off x="2286000" y="1304925"/>
            <a:ext cx="45720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ru-RU" sz="1800"/>
              <a:t>. </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350987"/>
          </a:xfrm>
        </p:spPr>
        <p:txBody>
          <a:bodyPr/>
          <a:lstStyle/>
          <a:p>
            <a:pPr>
              <a:defRPr/>
            </a:pPr>
            <a:r>
              <a:rPr lang="ru-RU" sz="2800" b="1" dirty="0" smtClean="0"/>
              <a:t>Контроль качества медицинской</a:t>
            </a:r>
            <a:r>
              <a:rPr lang="ru-RU" b="1" dirty="0" smtClean="0"/>
              <a:t> </a:t>
            </a:r>
            <a:r>
              <a:rPr lang="ru-RU" sz="2800" b="1" dirty="0" smtClean="0"/>
              <a:t>помощи</a:t>
            </a:r>
            <a:br>
              <a:rPr lang="ru-RU" sz="2800" b="1" dirty="0" smtClean="0"/>
            </a:br>
            <a:r>
              <a:rPr lang="ru-RU" sz="2800" b="1" dirty="0" smtClean="0"/>
              <a:t>(ст. 40)</a:t>
            </a:r>
            <a:endParaRPr lang="ru-RU" sz="2800" b="1" dirty="0"/>
          </a:p>
        </p:txBody>
      </p:sp>
      <p:sp>
        <p:nvSpPr>
          <p:cNvPr id="3" name="Содержимое 2"/>
          <p:cNvSpPr>
            <a:spLocks noGrp="1"/>
          </p:cNvSpPr>
          <p:nvPr>
            <p:ph idx="1"/>
          </p:nvPr>
        </p:nvSpPr>
        <p:spPr>
          <a:xfrm>
            <a:off x="457200" y="1844675"/>
            <a:ext cx="8229600" cy="4679950"/>
          </a:xfrm>
        </p:spPr>
        <p:txBody>
          <a:bodyPr/>
          <a:lstStyle/>
          <a:p>
            <a:r>
              <a:rPr lang="ru-RU" sz="2400" dirty="0">
                <a:effectLst/>
              </a:rPr>
              <a:t>Медико-экономический контроль - установление соответствия сведений об объемах оказанной медицинской помощи застрахованным лицам на основании предоставленных к оплате медицинской организацией реестров счетов условиям договоров на оказание и оплату медицинской помощи по обязательному медицинскому страхованию, территориальной программе обязательного медицинского страхования, способам оплаты медицинской помощи и тарифам на оплату медицинской помощи.</a:t>
            </a:r>
          </a:p>
          <a:p>
            <a:r>
              <a:rPr lang="ru-RU" sz="2400" dirty="0">
                <a:effectLst/>
              </a:rPr>
              <a:t> </a:t>
            </a:r>
          </a:p>
          <a:p>
            <a:r>
              <a:rPr lang="ru-RU" sz="2400" dirty="0">
                <a:effectLst/>
              </a:rPr>
              <a:t>4. Медико-экономическая экспертиза - установление соответствия фактических сроков оказания медицинской помощи, объема предъявленных к оплате медицинских услуг записям в первичной медицинской документации и учетно-отчетной документации медицинской организации.</a:t>
            </a:r>
          </a:p>
          <a:p>
            <a:pPr>
              <a:defRPr/>
            </a:pPr>
            <a:endParaRPr lang="ru-RU" sz="2400" dirty="0" smtClean="0"/>
          </a:p>
        </p:txBody>
      </p:sp>
      <p:sp>
        <p:nvSpPr>
          <p:cNvPr id="41988" name="Прямоугольник 3"/>
          <p:cNvSpPr>
            <a:spLocks noChangeArrowheads="1"/>
          </p:cNvSpPr>
          <p:nvPr/>
        </p:nvSpPr>
        <p:spPr bwMode="auto">
          <a:xfrm>
            <a:off x="2286000" y="1304925"/>
            <a:ext cx="45720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ru-RU" sz="1800"/>
              <a:t>. </a:t>
            </a:r>
          </a:p>
        </p:txBody>
      </p:sp>
    </p:spTree>
    <p:extLst>
      <p:ext uri="{BB962C8B-B14F-4D97-AF65-F5344CB8AC3E}">
        <p14:creationId xmlns:p14="http://schemas.microsoft.com/office/powerpoint/2010/main" xmlns="" val="293706630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p:cNvSpPr>
            <a:spLocks noGrp="1" noChangeArrowheads="1"/>
          </p:cNvSpPr>
          <p:nvPr>
            <p:ph type="body" idx="1"/>
          </p:nvPr>
        </p:nvSpPr>
        <p:spPr>
          <a:xfrm>
            <a:off x="0" y="333375"/>
            <a:ext cx="9144000" cy="6335713"/>
          </a:xfrm>
        </p:spPr>
        <p:txBody>
          <a:bodyPr/>
          <a:lstStyle/>
          <a:p>
            <a:pPr eaLnBrk="1" hangingPunct="1">
              <a:lnSpc>
                <a:spcPct val="90000"/>
              </a:lnSpc>
              <a:defRPr/>
            </a:pPr>
            <a:r>
              <a:rPr lang="ru-RU" dirty="0" smtClean="0"/>
              <a:t>В Конституции Российской Федерации 1993 года сформулировано волеизъявление граждан иметь достаточный уровень государственной охраны здоровья, который проявлялся бы в возможности не нести дополнительных финансовых потерь при необходимости получения медицинской помощи. </a:t>
            </a:r>
          </a:p>
          <a:p>
            <a:pPr eaLnBrk="1" hangingPunct="1">
              <a:lnSpc>
                <a:spcPct val="90000"/>
              </a:lnSpc>
              <a:defRPr/>
            </a:pPr>
            <a:endParaRPr lang="en-US" dirty="0" smtClean="0"/>
          </a:p>
          <a:p>
            <a:pPr eaLnBrk="1" hangingPunct="1">
              <a:lnSpc>
                <a:spcPct val="90000"/>
              </a:lnSpc>
              <a:defRPr/>
            </a:pPr>
            <a:r>
              <a:rPr lang="ru-RU" sz="2800" dirty="0" smtClean="0"/>
              <a:t>статья 41 Конституции </a:t>
            </a:r>
            <a:r>
              <a:rPr lang="ru-RU" sz="2800" b="1" i="1" dirty="0" smtClean="0"/>
              <a:t>«право граждан на бесплатную медицинскую помощь в государственных медицинских учреждениях».</a:t>
            </a:r>
            <a:r>
              <a:rPr lang="ru-RU" sz="2800" i="1" dirty="0" smtClean="0"/>
              <a:t> </a:t>
            </a:r>
            <a:endParaRPr lang="ru-RU" sz="2800" dirty="0" smtClean="0"/>
          </a:p>
          <a:p>
            <a:pPr lvl="2" eaLnBrk="1" hangingPunct="1">
              <a:lnSpc>
                <a:spcPct val="90000"/>
              </a:lnSpc>
              <a:defRPr/>
            </a:pPr>
            <a:endParaRPr lang="ru-RU" dirty="0" smtClean="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350987"/>
          </a:xfrm>
        </p:spPr>
        <p:txBody>
          <a:bodyPr/>
          <a:lstStyle/>
          <a:p>
            <a:pPr>
              <a:defRPr/>
            </a:pPr>
            <a:r>
              <a:rPr lang="ru-RU" sz="2800" b="1" dirty="0" smtClean="0"/>
              <a:t>Контроль качества медицинской</a:t>
            </a:r>
            <a:r>
              <a:rPr lang="ru-RU" b="1" dirty="0" smtClean="0"/>
              <a:t> </a:t>
            </a:r>
            <a:r>
              <a:rPr lang="ru-RU" sz="2800" b="1" dirty="0" smtClean="0"/>
              <a:t>помощи</a:t>
            </a:r>
            <a:br>
              <a:rPr lang="ru-RU" sz="2800" b="1" dirty="0" smtClean="0"/>
            </a:br>
            <a:r>
              <a:rPr lang="ru-RU" sz="2800" b="1" dirty="0" smtClean="0"/>
              <a:t>(ст. 40)</a:t>
            </a:r>
            <a:endParaRPr lang="ru-RU" sz="2800" b="1" dirty="0"/>
          </a:p>
        </p:txBody>
      </p:sp>
      <p:sp>
        <p:nvSpPr>
          <p:cNvPr id="3" name="Содержимое 2"/>
          <p:cNvSpPr>
            <a:spLocks noGrp="1"/>
          </p:cNvSpPr>
          <p:nvPr>
            <p:ph idx="1"/>
          </p:nvPr>
        </p:nvSpPr>
        <p:spPr>
          <a:xfrm>
            <a:off x="457200" y="1556792"/>
            <a:ext cx="8229600" cy="4967833"/>
          </a:xfrm>
        </p:spPr>
        <p:txBody>
          <a:bodyPr/>
          <a:lstStyle/>
          <a:p>
            <a:r>
              <a:rPr lang="ru-RU" sz="2400" dirty="0">
                <a:effectLst/>
              </a:rPr>
              <a:t>Медико-экономическая экспертиза - установление соответствия фактических сроков оказания медицинской помощи, объема предъявленных к оплате медицинских услуг записям в первичной медицинской документации и учетно-отчетной документации медицинской организации (специалист-эксперт, являющийся врачом, имеющим стаж работы по врачебной специальности не менее пяти лет и прошедшим соответствующую подготовку по вопросам экспертной деятельности в сфере ОМС).</a:t>
            </a:r>
          </a:p>
          <a:p>
            <a:r>
              <a:rPr lang="ru-RU" sz="2800" dirty="0" smtClean="0">
                <a:effectLst/>
              </a:rPr>
              <a:t>.</a:t>
            </a:r>
            <a:endParaRPr lang="ru-RU" sz="2800" dirty="0">
              <a:effectLst/>
            </a:endParaRPr>
          </a:p>
          <a:p>
            <a:r>
              <a:rPr lang="ru-RU" sz="2800" dirty="0">
                <a:effectLst/>
              </a:rPr>
              <a:t> </a:t>
            </a:r>
          </a:p>
          <a:p>
            <a:pPr>
              <a:defRPr/>
            </a:pPr>
            <a:endParaRPr lang="ru-RU" sz="2800" dirty="0" smtClean="0"/>
          </a:p>
        </p:txBody>
      </p:sp>
      <p:sp>
        <p:nvSpPr>
          <p:cNvPr id="41988" name="Прямоугольник 3"/>
          <p:cNvSpPr>
            <a:spLocks noChangeArrowheads="1"/>
          </p:cNvSpPr>
          <p:nvPr/>
        </p:nvSpPr>
        <p:spPr bwMode="auto">
          <a:xfrm>
            <a:off x="2286000" y="1304925"/>
            <a:ext cx="45720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ru-RU" sz="1800"/>
              <a:t>. </a:t>
            </a:r>
          </a:p>
        </p:txBody>
      </p:sp>
    </p:spTree>
    <p:extLst>
      <p:ext uri="{BB962C8B-B14F-4D97-AF65-F5344CB8AC3E}">
        <p14:creationId xmlns:p14="http://schemas.microsoft.com/office/powerpoint/2010/main" xmlns="" val="3257123621"/>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9989"/>
            <a:ext cx="8229600" cy="1350987"/>
          </a:xfrm>
        </p:spPr>
        <p:txBody>
          <a:bodyPr/>
          <a:lstStyle/>
          <a:p>
            <a:pPr>
              <a:defRPr/>
            </a:pPr>
            <a:r>
              <a:rPr lang="ru-RU" sz="2800" b="1" dirty="0" smtClean="0"/>
              <a:t>Контроль качества медицинской</a:t>
            </a:r>
            <a:r>
              <a:rPr lang="ru-RU" b="1" dirty="0" smtClean="0"/>
              <a:t> </a:t>
            </a:r>
            <a:r>
              <a:rPr lang="ru-RU" sz="2800" b="1" dirty="0" smtClean="0"/>
              <a:t>помощи</a:t>
            </a:r>
            <a:br>
              <a:rPr lang="ru-RU" sz="2800" b="1" dirty="0" smtClean="0"/>
            </a:br>
            <a:r>
              <a:rPr lang="ru-RU" sz="2800" b="1" dirty="0" smtClean="0"/>
              <a:t>(ст. 40)</a:t>
            </a:r>
            <a:endParaRPr lang="ru-RU" sz="2800" b="1" dirty="0"/>
          </a:p>
        </p:txBody>
      </p:sp>
      <p:sp>
        <p:nvSpPr>
          <p:cNvPr id="3" name="Содержимое 2"/>
          <p:cNvSpPr>
            <a:spLocks noGrp="1"/>
          </p:cNvSpPr>
          <p:nvPr>
            <p:ph idx="1"/>
          </p:nvPr>
        </p:nvSpPr>
        <p:spPr>
          <a:xfrm>
            <a:off x="457200" y="1380977"/>
            <a:ext cx="8229600" cy="4856335"/>
          </a:xfrm>
        </p:spPr>
        <p:txBody>
          <a:bodyPr/>
          <a:lstStyle/>
          <a:p>
            <a:r>
              <a:rPr lang="ru-RU" sz="2000" dirty="0">
                <a:effectLst/>
              </a:rPr>
              <a:t>Экспертиза качества медицинской помощи - выявление нарушений в оказании медицинской помощи, в том числе оценка правильности выбора медицинской технологии, степени достижения запланированного результата и установление причинно-следственных связей выявленных дефектов в оказании медицинской </a:t>
            </a:r>
            <a:r>
              <a:rPr lang="ru-RU" sz="2000" dirty="0" smtClean="0">
                <a:effectLst/>
              </a:rPr>
              <a:t>помощи</a:t>
            </a:r>
            <a:r>
              <a:rPr lang="ru-RU" sz="2000" dirty="0">
                <a:effectLst/>
              </a:rPr>
              <a:t> </a:t>
            </a:r>
            <a:r>
              <a:rPr lang="ru-RU" sz="2000" dirty="0" smtClean="0">
                <a:effectLst/>
              </a:rPr>
              <a:t>(врач-специалист</a:t>
            </a:r>
            <a:r>
              <a:rPr lang="ru-RU" sz="2000" dirty="0">
                <a:effectLst/>
              </a:rPr>
              <a:t>, имеющий высшее профессиональное образование, свидетельство об аккредитации специалиста или сертификат специалиста, стаж работы по соответствующей врачебной специальности не менее 10 лет и прошедший подготовку по вопросам экспертной деятельности в </a:t>
            </a:r>
            <a:r>
              <a:rPr lang="ru-RU" sz="2000" dirty="0" smtClean="0">
                <a:effectLst/>
              </a:rPr>
              <a:t>сфере ОМС, включенный </a:t>
            </a:r>
            <a:r>
              <a:rPr lang="ru-RU" sz="2000" dirty="0">
                <a:effectLst/>
              </a:rPr>
              <a:t>в территориальные реестры экспертов качества медицинской помощи</a:t>
            </a:r>
            <a:r>
              <a:rPr lang="ru-RU" sz="2400" dirty="0">
                <a:effectLst/>
              </a:rPr>
              <a:t>.</a:t>
            </a:r>
          </a:p>
          <a:p>
            <a:endParaRPr lang="ru-RU" sz="2400" dirty="0">
              <a:effectLst/>
            </a:endParaRPr>
          </a:p>
          <a:p>
            <a:r>
              <a:rPr lang="ru-RU" sz="2400" dirty="0">
                <a:effectLst/>
              </a:rPr>
              <a:t> </a:t>
            </a:r>
          </a:p>
          <a:p>
            <a:pPr>
              <a:defRPr/>
            </a:pPr>
            <a:endParaRPr lang="ru-RU" sz="2400" dirty="0" smtClean="0"/>
          </a:p>
        </p:txBody>
      </p:sp>
      <p:sp>
        <p:nvSpPr>
          <p:cNvPr id="41988" name="Прямоугольник 3"/>
          <p:cNvSpPr>
            <a:spLocks noChangeArrowheads="1"/>
          </p:cNvSpPr>
          <p:nvPr/>
        </p:nvSpPr>
        <p:spPr bwMode="auto">
          <a:xfrm>
            <a:off x="2286000" y="1304925"/>
            <a:ext cx="45720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ru-RU" sz="1800"/>
              <a:t>. </a:t>
            </a:r>
          </a:p>
        </p:txBody>
      </p:sp>
    </p:spTree>
    <p:extLst>
      <p:ext uri="{BB962C8B-B14F-4D97-AF65-F5344CB8AC3E}">
        <p14:creationId xmlns:p14="http://schemas.microsoft.com/office/powerpoint/2010/main" xmlns="" val="3784311961"/>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48681"/>
            <a:ext cx="8229600" cy="1616682"/>
          </a:xfrm>
        </p:spPr>
        <p:txBody>
          <a:bodyPr/>
          <a:lstStyle/>
          <a:p>
            <a:pPr>
              <a:defRPr/>
            </a:pPr>
            <a:r>
              <a:rPr lang="ru-RU" sz="3200" b="1" dirty="0" smtClean="0"/>
              <a:t>Уровень качества лечения</a:t>
            </a:r>
            <a:br>
              <a:rPr lang="ru-RU" sz="3200" b="1" dirty="0" smtClean="0"/>
            </a:br>
            <a:r>
              <a:rPr lang="ru-RU" sz="3200" b="1" dirty="0" smtClean="0"/>
              <a:t>(УКЛ)</a:t>
            </a:r>
            <a:endParaRPr lang="ru-RU" sz="3200" b="1" dirty="0"/>
          </a:p>
        </p:txBody>
      </p:sp>
      <p:sp>
        <p:nvSpPr>
          <p:cNvPr id="3" name="Содержимое 2"/>
          <p:cNvSpPr>
            <a:spLocks noGrp="1"/>
          </p:cNvSpPr>
          <p:nvPr>
            <p:ph idx="1"/>
          </p:nvPr>
        </p:nvSpPr>
        <p:spPr>
          <a:xfrm>
            <a:off x="457200" y="1628800"/>
            <a:ext cx="8229600" cy="4608512"/>
          </a:xfrm>
        </p:spPr>
        <p:txBody>
          <a:bodyPr/>
          <a:lstStyle/>
          <a:p>
            <a:endParaRPr lang="ru-RU" sz="2400" dirty="0">
              <a:effectLst/>
            </a:endParaRPr>
          </a:p>
          <a:p>
            <a:r>
              <a:rPr lang="ru-RU" sz="2400" dirty="0">
                <a:effectLst/>
              </a:rPr>
              <a:t> </a:t>
            </a:r>
          </a:p>
          <a:p>
            <a:pPr>
              <a:defRPr/>
            </a:pPr>
            <a:endParaRPr lang="ru-RU" sz="2400" dirty="0" smtClean="0"/>
          </a:p>
          <a:p>
            <a:pPr>
              <a:defRPr/>
            </a:pPr>
            <a:r>
              <a:rPr lang="ru-RU" sz="2800" dirty="0" smtClean="0">
                <a:solidFill>
                  <a:srgbClr val="FFFF00"/>
                </a:solidFill>
              </a:rPr>
              <a:t>УКЛ =</a:t>
            </a:r>
            <a:r>
              <a:rPr lang="ru-RU" sz="2800" u="sng" dirty="0" smtClean="0">
                <a:solidFill>
                  <a:srgbClr val="FFFF00"/>
                </a:solidFill>
              </a:rPr>
              <a:t>0,5 ОДМ+0,1ОД+0,4ОЛМ   + ОК</a:t>
            </a:r>
          </a:p>
          <a:p>
            <a:pPr>
              <a:defRPr/>
            </a:pPr>
            <a:r>
              <a:rPr lang="ru-RU" sz="2800" dirty="0">
                <a:solidFill>
                  <a:srgbClr val="FFFF00"/>
                </a:solidFill>
              </a:rPr>
              <a:t> </a:t>
            </a:r>
            <a:r>
              <a:rPr lang="ru-RU" sz="2800" dirty="0" smtClean="0">
                <a:solidFill>
                  <a:srgbClr val="FFFF00"/>
                </a:solidFill>
              </a:rPr>
              <a:t>                              200%</a:t>
            </a:r>
          </a:p>
          <a:p>
            <a:pPr>
              <a:defRPr/>
            </a:pPr>
            <a:endParaRPr lang="ru-RU" sz="2800" dirty="0">
              <a:solidFill>
                <a:srgbClr val="FFFF00"/>
              </a:solidFill>
            </a:endParaRPr>
          </a:p>
          <a:p>
            <a:pPr>
              <a:defRPr/>
            </a:pPr>
            <a:endParaRPr lang="ru-RU" sz="2800" dirty="0" smtClean="0">
              <a:solidFill>
                <a:srgbClr val="FFFF00"/>
              </a:solidFill>
            </a:endParaRPr>
          </a:p>
          <a:p>
            <a:pPr>
              <a:defRPr/>
            </a:pPr>
            <a:r>
              <a:rPr lang="ru-RU" sz="2800" dirty="0" smtClean="0">
                <a:solidFill>
                  <a:srgbClr val="FFFF00"/>
                </a:solidFill>
              </a:rPr>
              <a:t>УКЛ не меньше 0,6</a:t>
            </a:r>
          </a:p>
        </p:txBody>
      </p:sp>
      <p:sp>
        <p:nvSpPr>
          <p:cNvPr id="41988" name="Прямоугольник 3"/>
          <p:cNvSpPr>
            <a:spLocks noChangeArrowheads="1"/>
          </p:cNvSpPr>
          <p:nvPr/>
        </p:nvSpPr>
        <p:spPr bwMode="auto">
          <a:xfrm>
            <a:off x="2286000" y="1304925"/>
            <a:ext cx="45720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ru-RU" sz="1800"/>
              <a:t>. </a:t>
            </a:r>
          </a:p>
        </p:txBody>
      </p:sp>
    </p:spTree>
    <p:extLst>
      <p:ext uri="{BB962C8B-B14F-4D97-AF65-F5344CB8AC3E}">
        <p14:creationId xmlns:p14="http://schemas.microsoft.com/office/powerpoint/2010/main" xmlns="" val="1961604711"/>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07504" y="1124744"/>
            <a:ext cx="8064896" cy="605294"/>
          </a:xfrm>
          <a:prstGeom prst="rect">
            <a:avLst/>
          </a:prstGeom>
          <a:effectLst>
            <a:outerShdw blurRad="38100" dist="25400" dir="2700000" algn="tl" rotWithShape="0">
              <a:schemeClr val="tx1">
                <a:lumMod val="65000"/>
                <a:lumOff val="35000"/>
                <a:alpha val="50000"/>
              </a:schemeClr>
            </a:outerShdw>
          </a:effectLst>
        </p:spPr>
        <p:txBody>
          <a:bodyPr wrap="square">
            <a:spAutoFit/>
          </a:bodyPr>
          <a:lstStyle/>
          <a:p>
            <a:pPr>
              <a:lnSpc>
                <a:spcPts val="2000"/>
              </a:lnSpc>
            </a:pPr>
            <a:r>
              <a:rPr lang="ru-RU" sz="2400" b="1" kern="0" dirty="0" smtClean="0">
                <a:solidFill>
                  <a:srgbClr val="C00000"/>
                </a:solidFill>
                <a:latin typeface="Arial" pitchFamily="34" charset="0"/>
                <a:cs typeface="Arial" pitchFamily="34" charset="0"/>
              </a:rPr>
              <a:t>Территориальный фонд обязательного медицинского страхования Красноярского края</a:t>
            </a:r>
            <a:endParaRPr lang="ru-RU" sz="2400" b="1" dirty="0">
              <a:solidFill>
                <a:srgbClr val="C00000"/>
              </a:solidFill>
              <a:latin typeface="Arial" pitchFamily="34" charset="0"/>
              <a:cs typeface="Arial" pitchFamily="34" charset="0"/>
            </a:endParaRPr>
          </a:p>
        </p:txBody>
      </p:sp>
      <p:sp>
        <p:nvSpPr>
          <p:cNvPr id="7" name="Скругленный прямоугольник 6"/>
          <p:cNvSpPr/>
          <p:nvPr/>
        </p:nvSpPr>
        <p:spPr>
          <a:xfrm>
            <a:off x="179512" y="1700809"/>
            <a:ext cx="7848872" cy="45719"/>
          </a:xfrm>
          <a:prstGeom prst="roundRect">
            <a:avLst/>
          </a:prstGeom>
          <a:gradFill>
            <a:gsLst>
              <a:gs pos="0">
                <a:srgbClr val="C00000"/>
              </a:gs>
              <a:gs pos="100000">
                <a:schemeClr val="bg1">
                  <a:lumMod val="6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 name="Рисунок 7" descr="karta.png"/>
          <p:cNvPicPr>
            <a:picLocks noChangeAspect="1"/>
          </p:cNvPicPr>
          <p:nvPr/>
        </p:nvPicPr>
        <p:blipFill>
          <a:blip r:embed="rId2" cstate="print"/>
          <a:stretch>
            <a:fillRect/>
          </a:stretch>
        </p:blipFill>
        <p:spPr>
          <a:xfrm>
            <a:off x="5940152" y="1468055"/>
            <a:ext cx="2376264" cy="4532696"/>
          </a:xfrm>
          <a:prstGeom prst="rect">
            <a:avLst/>
          </a:prstGeom>
        </p:spPr>
      </p:pic>
      <p:sp>
        <p:nvSpPr>
          <p:cNvPr id="9" name="TextBox 8"/>
          <p:cNvSpPr txBox="1"/>
          <p:nvPr/>
        </p:nvSpPr>
        <p:spPr>
          <a:xfrm>
            <a:off x="1115616" y="2409270"/>
            <a:ext cx="2880320" cy="3323987"/>
          </a:xfrm>
          <a:prstGeom prst="rect">
            <a:avLst/>
          </a:prstGeom>
          <a:noFill/>
        </p:spPr>
        <p:txBody>
          <a:bodyPr wrap="square" rtlCol="0">
            <a:spAutoFit/>
          </a:bodyPr>
          <a:lstStyle/>
          <a:p>
            <a:pPr marL="342900" indent="-342900">
              <a:lnSpc>
                <a:spcPct val="150000"/>
              </a:lnSpc>
            </a:pPr>
            <a:r>
              <a:rPr lang="ru-RU" sz="1400" b="1" dirty="0">
                <a:solidFill>
                  <a:schemeClr val="tx1">
                    <a:lumMod val="85000"/>
                    <a:lumOff val="15000"/>
                  </a:schemeClr>
                </a:solidFill>
                <a:latin typeface="Arial" pitchFamily="34" charset="0"/>
              </a:rPr>
              <a:t>Норильский филиал</a:t>
            </a:r>
          </a:p>
          <a:p>
            <a:pPr marL="342900" indent="-342900">
              <a:lnSpc>
                <a:spcPct val="150000"/>
              </a:lnSpc>
            </a:pPr>
            <a:r>
              <a:rPr lang="ru-RU" sz="1400" b="1" dirty="0">
                <a:solidFill>
                  <a:schemeClr val="tx1">
                    <a:lumMod val="85000"/>
                    <a:lumOff val="15000"/>
                  </a:schemeClr>
                </a:solidFill>
                <a:latin typeface="Arial" pitchFamily="34" charset="0"/>
              </a:rPr>
              <a:t>Эвенкийский филиал</a:t>
            </a:r>
          </a:p>
          <a:p>
            <a:pPr marL="342900" indent="-342900">
              <a:lnSpc>
                <a:spcPct val="150000"/>
              </a:lnSpc>
            </a:pPr>
            <a:r>
              <a:rPr lang="ru-RU" sz="1400" b="1" dirty="0">
                <a:solidFill>
                  <a:schemeClr val="tx1">
                    <a:lumMod val="85000"/>
                    <a:lumOff val="15000"/>
                  </a:schemeClr>
                </a:solidFill>
                <a:latin typeface="Arial" pitchFamily="34" charset="0"/>
              </a:rPr>
              <a:t>Таймырский филиал</a:t>
            </a:r>
          </a:p>
          <a:p>
            <a:pPr marL="342900" indent="-342900">
              <a:lnSpc>
                <a:spcPct val="150000"/>
              </a:lnSpc>
            </a:pPr>
            <a:r>
              <a:rPr lang="ru-RU" sz="1400" b="1" dirty="0" err="1">
                <a:solidFill>
                  <a:schemeClr val="tx1">
                    <a:lumMod val="85000"/>
                    <a:lumOff val="15000"/>
                  </a:schemeClr>
                </a:solidFill>
                <a:latin typeface="Arial" pitchFamily="34" charset="0"/>
              </a:rPr>
              <a:t>Лесосибирский</a:t>
            </a:r>
            <a:r>
              <a:rPr lang="ru-RU" sz="1400" b="1" dirty="0">
                <a:solidFill>
                  <a:schemeClr val="tx1">
                    <a:lumMod val="85000"/>
                    <a:lumOff val="15000"/>
                  </a:schemeClr>
                </a:solidFill>
                <a:latin typeface="Arial" pitchFamily="34" charset="0"/>
              </a:rPr>
              <a:t> филиал</a:t>
            </a:r>
          </a:p>
          <a:p>
            <a:pPr marL="342900" indent="-342900">
              <a:lnSpc>
                <a:spcPct val="150000"/>
              </a:lnSpc>
            </a:pPr>
            <a:r>
              <a:rPr lang="ru-RU" sz="1400" b="1" dirty="0" err="1">
                <a:solidFill>
                  <a:schemeClr val="tx1">
                    <a:lumMod val="85000"/>
                    <a:lumOff val="15000"/>
                  </a:schemeClr>
                </a:solidFill>
                <a:latin typeface="Arial" pitchFamily="34" charset="0"/>
              </a:rPr>
              <a:t>Ачинский</a:t>
            </a:r>
            <a:r>
              <a:rPr lang="ru-RU" sz="1400" b="1" dirty="0">
                <a:solidFill>
                  <a:schemeClr val="tx1">
                    <a:lumMod val="85000"/>
                    <a:lumOff val="15000"/>
                  </a:schemeClr>
                </a:solidFill>
                <a:latin typeface="Arial" pitchFamily="34" charset="0"/>
              </a:rPr>
              <a:t> филиал</a:t>
            </a:r>
          </a:p>
          <a:p>
            <a:pPr marL="342900" indent="-342900">
              <a:lnSpc>
                <a:spcPct val="150000"/>
              </a:lnSpc>
            </a:pPr>
            <a:r>
              <a:rPr lang="ru-RU" sz="1400" b="1" dirty="0" err="1">
                <a:solidFill>
                  <a:schemeClr val="tx1">
                    <a:lumMod val="85000"/>
                    <a:lumOff val="15000"/>
                  </a:schemeClr>
                </a:solidFill>
                <a:latin typeface="Arial" pitchFamily="34" charset="0"/>
              </a:rPr>
              <a:t>Железногорский</a:t>
            </a:r>
            <a:r>
              <a:rPr lang="ru-RU" sz="1400" b="1" dirty="0">
                <a:solidFill>
                  <a:schemeClr val="tx1">
                    <a:lumMod val="85000"/>
                    <a:lumOff val="15000"/>
                  </a:schemeClr>
                </a:solidFill>
                <a:latin typeface="Arial" pitchFamily="34" charset="0"/>
              </a:rPr>
              <a:t> филиал</a:t>
            </a:r>
          </a:p>
          <a:p>
            <a:pPr marL="342900" indent="-342900">
              <a:lnSpc>
                <a:spcPct val="150000"/>
              </a:lnSpc>
            </a:pPr>
            <a:r>
              <a:rPr lang="ru-RU" sz="1400" b="1" dirty="0" err="1">
                <a:solidFill>
                  <a:schemeClr val="tx1">
                    <a:lumMod val="85000"/>
                    <a:lumOff val="15000"/>
                  </a:schemeClr>
                </a:solidFill>
                <a:latin typeface="Arial" pitchFamily="34" charset="0"/>
              </a:rPr>
              <a:t>Ужурский</a:t>
            </a:r>
            <a:r>
              <a:rPr lang="ru-RU" sz="1400" b="1" dirty="0">
                <a:solidFill>
                  <a:schemeClr val="tx1">
                    <a:lumMod val="85000"/>
                    <a:lumOff val="15000"/>
                  </a:schemeClr>
                </a:solidFill>
                <a:latin typeface="Arial" pitchFamily="34" charset="0"/>
              </a:rPr>
              <a:t> филиал</a:t>
            </a:r>
          </a:p>
          <a:p>
            <a:pPr marL="342900" indent="-342900">
              <a:lnSpc>
                <a:spcPct val="150000"/>
              </a:lnSpc>
            </a:pPr>
            <a:r>
              <a:rPr lang="ru-RU" sz="1400" b="1" dirty="0" err="1">
                <a:solidFill>
                  <a:schemeClr val="tx1">
                    <a:lumMod val="85000"/>
                    <a:lumOff val="15000"/>
                  </a:schemeClr>
                </a:solidFill>
                <a:latin typeface="Arial" pitchFamily="34" charset="0"/>
              </a:rPr>
              <a:t>Канский</a:t>
            </a:r>
            <a:r>
              <a:rPr lang="ru-RU" sz="1400" b="1" dirty="0">
                <a:solidFill>
                  <a:schemeClr val="tx1">
                    <a:lumMod val="85000"/>
                    <a:lumOff val="15000"/>
                  </a:schemeClr>
                </a:solidFill>
                <a:latin typeface="Arial" pitchFamily="34" charset="0"/>
              </a:rPr>
              <a:t> филиал</a:t>
            </a:r>
          </a:p>
          <a:p>
            <a:pPr marL="342900" indent="-342900">
              <a:lnSpc>
                <a:spcPct val="150000"/>
              </a:lnSpc>
            </a:pPr>
            <a:r>
              <a:rPr lang="ru-RU" sz="1400" b="1" dirty="0" err="1">
                <a:solidFill>
                  <a:schemeClr val="tx1">
                    <a:lumMod val="85000"/>
                    <a:lumOff val="15000"/>
                  </a:schemeClr>
                </a:solidFill>
                <a:latin typeface="Arial" pitchFamily="34" charset="0"/>
              </a:rPr>
              <a:t>Зеленогорский</a:t>
            </a:r>
            <a:r>
              <a:rPr lang="ru-RU" sz="1400" b="1" dirty="0">
                <a:solidFill>
                  <a:schemeClr val="tx1">
                    <a:lumMod val="85000"/>
                    <a:lumOff val="15000"/>
                  </a:schemeClr>
                </a:solidFill>
                <a:latin typeface="Arial" pitchFamily="34" charset="0"/>
              </a:rPr>
              <a:t> филиал</a:t>
            </a:r>
          </a:p>
          <a:p>
            <a:pPr marL="342900" indent="-342900">
              <a:lnSpc>
                <a:spcPct val="150000"/>
              </a:lnSpc>
            </a:pPr>
            <a:r>
              <a:rPr lang="ru-RU" sz="1400" b="1" dirty="0">
                <a:solidFill>
                  <a:schemeClr val="tx1">
                    <a:lumMod val="85000"/>
                    <a:lumOff val="15000"/>
                  </a:schemeClr>
                </a:solidFill>
                <a:latin typeface="Arial" pitchFamily="34" charset="0"/>
              </a:rPr>
              <a:t>Минусинский филиал</a:t>
            </a:r>
          </a:p>
        </p:txBody>
      </p:sp>
      <p:sp>
        <p:nvSpPr>
          <p:cNvPr id="10" name="Прямоугольник 9"/>
          <p:cNvSpPr/>
          <p:nvPr/>
        </p:nvSpPr>
        <p:spPr>
          <a:xfrm>
            <a:off x="536219" y="2409270"/>
            <a:ext cx="663964" cy="332398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21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a:t>
            </a:r>
            <a:r>
              <a:rPr lang="en-US" sz="21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ru-RU" sz="21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r>
              <a:rPr lang="ru-RU" sz="21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a:t>
            </a:r>
          </a:p>
          <a:p>
            <a:pPr algn="ctr"/>
            <a:r>
              <a:rPr lang="ru-RU" sz="21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3.</a:t>
            </a:r>
          </a:p>
          <a:p>
            <a:pPr algn="ctr"/>
            <a:r>
              <a:rPr lang="ru-RU" sz="21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4.</a:t>
            </a:r>
          </a:p>
          <a:p>
            <a:pPr algn="ctr"/>
            <a:r>
              <a:rPr lang="ru-RU" sz="21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5.</a:t>
            </a:r>
          </a:p>
          <a:p>
            <a:pPr algn="ctr"/>
            <a:r>
              <a:rPr lang="ru-RU" sz="21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6.</a:t>
            </a:r>
          </a:p>
          <a:p>
            <a:pPr algn="ctr"/>
            <a:r>
              <a:rPr lang="ru-RU" sz="21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7.</a:t>
            </a:r>
          </a:p>
          <a:p>
            <a:pPr algn="ctr"/>
            <a:r>
              <a:rPr lang="ru-RU" sz="21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8.</a:t>
            </a:r>
          </a:p>
          <a:p>
            <a:pPr algn="ctr"/>
            <a:r>
              <a:rPr lang="ru-RU" sz="21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9.</a:t>
            </a:r>
          </a:p>
          <a:p>
            <a:pPr algn="ctr"/>
            <a:r>
              <a:rPr lang="ru-RU" sz="21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10.</a:t>
            </a:r>
          </a:p>
        </p:txBody>
      </p:sp>
      <p:sp>
        <p:nvSpPr>
          <p:cNvPr id="11" name="Прямоугольник 10"/>
          <p:cNvSpPr/>
          <p:nvPr/>
        </p:nvSpPr>
        <p:spPr>
          <a:xfrm>
            <a:off x="467544" y="1890545"/>
            <a:ext cx="6048672" cy="432048"/>
          </a:xfrm>
          <a:prstGeom prst="rect">
            <a:avLst/>
          </a:prstGeom>
          <a:solidFill>
            <a:srgbClr val="F0F0DC"/>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dirty="0" smtClean="0">
                <a:solidFill>
                  <a:schemeClr val="bg2">
                    <a:lumMod val="50000"/>
                  </a:schemeClr>
                </a:solidFill>
                <a:latin typeface="Arial" pitchFamily="34" charset="0"/>
                <a:cs typeface="Arial" pitchFamily="34" charset="0"/>
              </a:rPr>
              <a:t>10 филиалов </a:t>
            </a:r>
            <a:r>
              <a:rPr lang="ru-RU" sz="1400" b="1" dirty="0">
                <a:solidFill>
                  <a:schemeClr val="bg2">
                    <a:lumMod val="50000"/>
                  </a:schemeClr>
                </a:solidFill>
                <a:latin typeface="Arial" pitchFamily="34" charset="0"/>
                <a:cs typeface="Arial" pitchFamily="34" charset="0"/>
              </a:rPr>
              <a:t>входят в состав ТФОМС Красноярского края</a:t>
            </a:r>
          </a:p>
        </p:txBody>
      </p:sp>
    </p:spTree>
    <p:extLst>
      <p:ext uri="{BB962C8B-B14F-4D97-AF65-F5344CB8AC3E}">
        <p14:creationId xmlns:p14="http://schemas.microsoft.com/office/powerpoint/2010/main" xmlns="" val="3071652150"/>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Овал 55"/>
          <p:cNvSpPr/>
          <p:nvPr/>
        </p:nvSpPr>
        <p:spPr>
          <a:xfrm>
            <a:off x="2483768" y="2492896"/>
            <a:ext cx="3456384" cy="3312368"/>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886644" y="551003"/>
            <a:ext cx="8064896" cy="861774"/>
          </a:xfrm>
          <a:prstGeom prst="rect">
            <a:avLst/>
          </a:prstGeom>
          <a:effectLst>
            <a:outerShdw blurRad="38100" dist="25400" dir="2700000" algn="tl" rotWithShape="0">
              <a:schemeClr val="tx1">
                <a:lumMod val="65000"/>
                <a:lumOff val="35000"/>
                <a:alpha val="50000"/>
              </a:schemeClr>
            </a:outerShdw>
          </a:effectLst>
        </p:spPr>
        <p:txBody>
          <a:bodyPr wrap="square">
            <a:spAutoFit/>
          </a:bodyPr>
          <a:lstStyle/>
          <a:p>
            <a:pPr>
              <a:lnSpc>
                <a:spcPts val="2000"/>
              </a:lnSpc>
            </a:pPr>
            <a:r>
              <a:rPr lang="ru-RU" sz="3200" b="1" kern="0" dirty="0" smtClean="0">
                <a:solidFill>
                  <a:srgbClr val="C00000"/>
                </a:solidFill>
                <a:latin typeface="Arial" pitchFamily="34" charset="0"/>
                <a:cs typeface="Arial" pitchFamily="34" charset="0"/>
              </a:rPr>
              <a:t>Территориальный фонд обязательного медицинского страхования Красноярского края</a:t>
            </a:r>
            <a:endParaRPr lang="ru-RU" sz="3200" b="1" dirty="0">
              <a:solidFill>
                <a:srgbClr val="C00000"/>
              </a:solidFill>
              <a:latin typeface="Arial" pitchFamily="34" charset="0"/>
              <a:cs typeface="Arial" pitchFamily="34" charset="0"/>
            </a:endParaRPr>
          </a:p>
        </p:txBody>
      </p:sp>
      <p:sp>
        <p:nvSpPr>
          <p:cNvPr id="7" name="Скругленный прямоугольник 6"/>
          <p:cNvSpPr/>
          <p:nvPr/>
        </p:nvSpPr>
        <p:spPr>
          <a:xfrm>
            <a:off x="179512" y="1700809"/>
            <a:ext cx="7848872" cy="45719"/>
          </a:xfrm>
          <a:prstGeom prst="roundRect">
            <a:avLst/>
          </a:prstGeom>
          <a:gradFill>
            <a:gsLst>
              <a:gs pos="0">
                <a:srgbClr val="C00000"/>
              </a:gs>
              <a:gs pos="100000">
                <a:schemeClr val="bg1">
                  <a:lumMod val="6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кругленный прямоугольник 12"/>
          <p:cNvSpPr/>
          <p:nvPr/>
        </p:nvSpPr>
        <p:spPr>
          <a:xfrm>
            <a:off x="1475657" y="2838864"/>
            <a:ext cx="1904595" cy="675825"/>
          </a:xfrm>
          <a:prstGeom prst="roundRect">
            <a:avLst/>
          </a:prstGeom>
          <a:gradFill>
            <a:gsLst>
              <a:gs pos="58000">
                <a:srgbClr val="F0F0DC"/>
              </a:gs>
              <a:gs pos="0">
                <a:schemeClr val="bg1"/>
              </a:gs>
            </a:gsLst>
            <a:lin ang="5400000" scaled="0"/>
          </a:gradFill>
          <a:ln w="1905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ru-RU" sz="1600" b="1" dirty="0">
                <a:solidFill>
                  <a:srgbClr val="C00000"/>
                </a:solidFill>
                <a:latin typeface="Arial" pitchFamily="34" charset="0"/>
                <a:cs typeface="Arial" pitchFamily="34" charset="0"/>
              </a:rPr>
              <a:t>Центры ЗДОРОВЬЯ</a:t>
            </a:r>
          </a:p>
        </p:txBody>
      </p:sp>
      <p:sp>
        <p:nvSpPr>
          <p:cNvPr id="14" name="Скругленный прямоугольник 13"/>
          <p:cNvSpPr/>
          <p:nvPr/>
        </p:nvSpPr>
        <p:spPr>
          <a:xfrm>
            <a:off x="1547665" y="4553376"/>
            <a:ext cx="1904595" cy="675825"/>
          </a:xfrm>
          <a:prstGeom prst="roundRect">
            <a:avLst/>
          </a:prstGeom>
          <a:gradFill>
            <a:gsLst>
              <a:gs pos="58000">
                <a:srgbClr val="F0F0DC"/>
              </a:gs>
              <a:gs pos="0">
                <a:schemeClr val="bg1"/>
              </a:gs>
            </a:gsLst>
            <a:lin ang="5400000" scaled="0"/>
          </a:gradFill>
          <a:ln w="1905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ru-RU" sz="1600" b="1" dirty="0">
                <a:solidFill>
                  <a:srgbClr val="C00000"/>
                </a:solidFill>
                <a:latin typeface="Arial" pitchFamily="34" charset="0"/>
                <a:cs typeface="Arial" pitchFamily="34" charset="0"/>
              </a:rPr>
              <a:t>Стационары</a:t>
            </a:r>
          </a:p>
        </p:txBody>
      </p:sp>
      <p:sp>
        <p:nvSpPr>
          <p:cNvPr id="15" name="Скругленный прямоугольник 14"/>
          <p:cNvSpPr/>
          <p:nvPr/>
        </p:nvSpPr>
        <p:spPr>
          <a:xfrm>
            <a:off x="5004049" y="2900304"/>
            <a:ext cx="1966033" cy="614385"/>
          </a:xfrm>
          <a:prstGeom prst="roundRect">
            <a:avLst/>
          </a:prstGeom>
          <a:gradFill>
            <a:gsLst>
              <a:gs pos="58000">
                <a:srgbClr val="F0F0DC"/>
              </a:gs>
              <a:gs pos="0">
                <a:schemeClr val="bg1"/>
              </a:gs>
            </a:gsLst>
            <a:lin ang="5400000" scaled="0"/>
          </a:gradFill>
          <a:ln w="1905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ru-RU" sz="1600" b="1" dirty="0">
                <a:solidFill>
                  <a:srgbClr val="C00000"/>
                </a:solidFill>
                <a:latin typeface="Arial" pitchFamily="34" charset="0"/>
                <a:cs typeface="Arial" pitchFamily="34" charset="0"/>
              </a:rPr>
              <a:t>Поликлиники</a:t>
            </a:r>
          </a:p>
        </p:txBody>
      </p:sp>
      <p:sp>
        <p:nvSpPr>
          <p:cNvPr id="22" name="Скругленный прямоугольник 21"/>
          <p:cNvSpPr/>
          <p:nvPr/>
        </p:nvSpPr>
        <p:spPr>
          <a:xfrm>
            <a:off x="539552" y="3717033"/>
            <a:ext cx="2281426" cy="675825"/>
          </a:xfrm>
          <a:prstGeom prst="roundRect">
            <a:avLst/>
          </a:prstGeom>
          <a:gradFill>
            <a:gsLst>
              <a:gs pos="58000">
                <a:srgbClr val="F0F0DC"/>
              </a:gs>
              <a:gs pos="0">
                <a:schemeClr val="bg1"/>
              </a:gs>
            </a:gsLst>
            <a:lin ang="5400000" scaled="0"/>
          </a:gradFill>
          <a:ln w="1905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ru-RU" sz="1600" b="1" dirty="0">
                <a:solidFill>
                  <a:srgbClr val="C00000"/>
                </a:solidFill>
                <a:latin typeface="Arial" pitchFamily="34" charset="0"/>
                <a:cs typeface="Arial" pitchFamily="34" charset="0"/>
              </a:rPr>
              <a:t>Реабилитационные центры</a:t>
            </a:r>
          </a:p>
        </p:txBody>
      </p:sp>
      <p:sp>
        <p:nvSpPr>
          <p:cNvPr id="51" name="Прямоугольник 50"/>
          <p:cNvSpPr/>
          <p:nvPr/>
        </p:nvSpPr>
        <p:spPr>
          <a:xfrm>
            <a:off x="899592" y="1988840"/>
            <a:ext cx="6696744" cy="360040"/>
          </a:xfrm>
          <a:prstGeom prst="rect">
            <a:avLst/>
          </a:prstGeom>
          <a:solidFill>
            <a:srgbClr val="F0F0DC"/>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r>
              <a:rPr lang="ru-RU" b="1" kern="0" dirty="0" smtClean="0">
                <a:solidFill>
                  <a:schemeClr val="bg2"/>
                </a:solidFill>
                <a:latin typeface="Arial" pitchFamily="34" charset="0"/>
                <a:cs typeface="Arial" pitchFamily="34" charset="0"/>
              </a:rPr>
              <a:t>Программа обязательного медицинского страхования</a:t>
            </a:r>
            <a:endParaRPr lang="ru-RU" b="1" dirty="0">
              <a:solidFill>
                <a:schemeClr val="bg2"/>
              </a:solidFill>
              <a:latin typeface="Arial" pitchFamily="34" charset="0"/>
              <a:cs typeface="Arial" pitchFamily="34" charset="0"/>
            </a:endParaRPr>
          </a:p>
        </p:txBody>
      </p:sp>
      <p:sp>
        <p:nvSpPr>
          <p:cNvPr id="52" name="Овал 51"/>
          <p:cNvSpPr/>
          <p:nvPr/>
        </p:nvSpPr>
        <p:spPr>
          <a:xfrm>
            <a:off x="3347864" y="3501008"/>
            <a:ext cx="1728192" cy="1080120"/>
          </a:xfrm>
          <a:prstGeom prst="ellipse">
            <a:avLst/>
          </a:prstGeom>
          <a:solidFill>
            <a:srgbClr val="F0F0DC"/>
          </a:solidFill>
          <a:ln w="1905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ПАЦИЕНТ</a:t>
            </a:r>
            <a:endParaRPr lang="ru-RU" b="1" dirty="0">
              <a:solidFill>
                <a:srgbClr val="C00000"/>
              </a:solidFill>
            </a:endParaRPr>
          </a:p>
        </p:txBody>
      </p:sp>
      <p:sp>
        <p:nvSpPr>
          <p:cNvPr id="54" name="Скругленный прямоугольник 53"/>
          <p:cNvSpPr/>
          <p:nvPr/>
        </p:nvSpPr>
        <p:spPr>
          <a:xfrm>
            <a:off x="5580112" y="3717033"/>
            <a:ext cx="2304256" cy="675825"/>
          </a:xfrm>
          <a:prstGeom prst="roundRect">
            <a:avLst/>
          </a:prstGeom>
          <a:gradFill>
            <a:gsLst>
              <a:gs pos="58000">
                <a:srgbClr val="F0F0DC"/>
              </a:gs>
              <a:gs pos="0">
                <a:schemeClr val="bg1"/>
              </a:gs>
            </a:gsLst>
            <a:lin ang="5400000" scaled="0"/>
          </a:gradFill>
          <a:ln w="1905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ru-RU" sz="1600" b="1" dirty="0">
                <a:solidFill>
                  <a:srgbClr val="C00000"/>
                </a:solidFill>
                <a:latin typeface="Arial" pitchFamily="34" charset="0"/>
                <a:cs typeface="Arial" pitchFamily="34" charset="0"/>
              </a:rPr>
              <a:t>Диагностические центры</a:t>
            </a:r>
          </a:p>
        </p:txBody>
      </p:sp>
      <p:sp>
        <p:nvSpPr>
          <p:cNvPr id="55" name="Скругленный прямоугольник 54"/>
          <p:cNvSpPr/>
          <p:nvPr/>
        </p:nvSpPr>
        <p:spPr>
          <a:xfrm>
            <a:off x="5004048" y="4553376"/>
            <a:ext cx="1944216" cy="675825"/>
          </a:xfrm>
          <a:prstGeom prst="roundRect">
            <a:avLst/>
          </a:prstGeom>
          <a:gradFill>
            <a:gsLst>
              <a:gs pos="58000">
                <a:srgbClr val="F0F0DC"/>
              </a:gs>
              <a:gs pos="0">
                <a:schemeClr val="bg1"/>
              </a:gs>
            </a:gsLst>
            <a:lin ang="5400000" scaled="0"/>
          </a:gradFill>
          <a:ln w="1905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ru-RU" sz="1600" b="1" dirty="0">
                <a:solidFill>
                  <a:srgbClr val="C00000"/>
                </a:solidFill>
                <a:latin typeface="Arial" pitchFamily="34" charset="0"/>
                <a:cs typeface="Arial" pitchFamily="34" charset="0"/>
              </a:rPr>
              <a:t>Дневные стационары</a:t>
            </a:r>
          </a:p>
        </p:txBody>
      </p:sp>
    </p:spTree>
    <p:extLst>
      <p:ext uri="{BB962C8B-B14F-4D97-AF65-F5344CB8AC3E}">
        <p14:creationId xmlns:p14="http://schemas.microsoft.com/office/powerpoint/2010/main" xmlns="" val="1685553180"/>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Прямая соединительная линия 24"/>
          <p:cNvCxnSpPr/>
          <p:nvPr/>
        </p:nvCxnSpPr>
        <p:spPr>
          <a:xfrm>
            <a:off x="7092280" y="3861048"/>
            <a:ext cx="205172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1" name="Rectangle 18"/>
          <p:cNvSpPr>
            <a:spLocks noChangeArrowheads="1"/>
          </p:cNvSpPr>
          <p:nvPr/>
        </p:nvSpPr>
        <p:spPr bwMode="auto">
          <a:xfrm>
            <a:off x="107504" y="1937158"/>
            <a:ext cx="6048672"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1200" b="1" dirty="0" smtClean="0">
                <a:solidFill>
                  <a:schemeClr val="tx1">
                    <a:lumMod val="85000"/>
                    <a:lumOff val="15000"/>
                  </a:schemeClr>
                </a:solidFill>
                <a:latin typeface="Arial" pitchFamily="34" charset="0"/>
              </a:rPr>
              <a:t>экспресс-диагностическое оборудование:</a:t>
            </a:r>
            <a:endParaRPr lang="ru-RU" sz="1200" b="1" dirty="0">
              <a:solidFill>
                <a:schemeClr val="tx1">
                  <a:lumMod val="85000"/>
                  <a:lumOff val="15000"/>
                </a:schemeClr>
              </a:solidFill>
              <a:latin typeface="Arial" pitchFamily="34" charset="0"/>
            </a:endParaRPr>
          </a:p>
        </p:txBody>
      </p:sp>
      <p:sp>
        <p:nvSpPr>
          <p:cNvPr id="23" name="TextBox 22"/>
          <p:cNvSpPr txBox="1"/>
          <p:nvPr/>
        </p:nvSpPr>
        <p:spPr>
          <a:xfrm>
            <a:off x="2609964" y="2276872"/>
            <a:ext cx="4554324" cy="605294"/>
          </a:xfrm>
          <a:prstGeom prst="rect">
            <a:avLst/>
          </a:prstGeom>
          <a:noFill/>
        </p:spPr>
        <p:txBody>
          <a:bodyPr wrap="none" rtlCol="0">
            <a:spAutoFit/>
          </a:bodyPr>
          <a:lstStyle/>
          <a:p>
            <a:pPr>
              <a:lnSpc>
                <a:spcPts val="2000"/>
              </a:lnSpc>
            </a:pPr>
            <a:r>
              <a:rPr lang="ru-RU" sz="1400" b="1" dirty="0">
                <a:solidFill>
                  <a:schemeClr val="tx1">
                    <a:lumMod val="85000"/>
                    <a:lumOff val="15000"/>
                  </a:schemeClr>
                </a:solidFill>
                <a:latin typeface="Arial" pitchFamily="34" charset="0"/>
              </a:rPr>
              <a:t>оценят работу сердца и легких, </a:t>
            </a:r>
          </a:p>
          <a:p>
            <a:pPr>
              <a:lnSpc>
                <a:spcPts val="2000"/>
              </a:lnSpc>
            </a:pPr>
            <a:r>
              <a:rPr lang="ru-RU" sz="1400" b="1" dirty="0">
                <a:solidFill>
                  <a:schemeClr val="tx1">
                    <a:lumMod val="85000"/>
                    <a:lumOff val="15000"/>
                  </a:schemeClr>
                </a:solidFill>
                <a:latin typeface="Arial" pitchFamily="34" charset="0"/>
              </a:rPr>
              <a:t>измерят уровни глюкозы и холестерина в крови.</a:t>
            </a:r>
          </a:p>
        </p:txBody>
      </p:sp>
      <p:sp>
        <p:nvSpPr>
          <p:cNvPr id="26" name="Прямоугольник 25"/>
          <p:cNvSpPr/>
          <p:nvPr/>
        </p:nvSpPr>
        <p:spPr>
          <a:xfrm>
            <a:off x="357424" y="5284565"/>
            <a:ext cx="6984776" cy="1440160"/>
          </a:xfrm>
          <a:prstGeom prst="rect">
            <a:avLst/>
          </a:prstGeom>
          <a:solidFill>
            <a:srgbClr val="F0F0DC"/>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2">
                    <a:lumMod val="10000"/>
                  </a:schemeClr>
                </a:solidFill>
                <a:latin typeface="Arial" pitchFamily="34" charset="0"/>
                <a:cs typeface="Arial" pitchFamily="34" charset="0"/>
              </a:rPr>
              <a:t>Медицинская помощь в Центре здоровья оказывается </a:t>
            </a:r>
            <a:r>
              <a:rPr lang="ru-RU" sz="2400" b="1" dirty="0">
                <a:solidFill>
                  <a:srgbClr val="C00000"/>
                </a:solidFill>
                <a:latin typeface="Arial" pitchFamily="34" charset="0"/>
                <a:cs typeface="Arial" pitchFamily="34" charset="0"/>
              </a:rPr>
              <a:t>БЕСПЛАТНО</a:t>
            </a:r>
            <a:r>
              <a:rPr lang="ru-RU" sz="1400" b="1" dirty="0">
                <a:solidFill>
                  <a:schemeClr val="tx1"/>
                </a:solidFill>
                <a:latin typeface="Arial" pitchFamily="34" charset="0"/>
                <a:cs typeface="Arial" pitchFamily="34" charset="0"/>
              </a:rPr>
              <a:t>!</a:t>
            </a:r>
          </a:p>
        </p:txBody>
      </p:sp>
      <p:sp>
        <p:nvSpPr>
          <p:cNvPr id="37" name="Прямоугольник 36"/>
          <p:cNvSpPr/>
          <p:nvPr/>
        </p:nvSpPr>
        <p:spPr>
          <a:xfrm>
            <a:off x="2123728" y="188640"/>
            <a:ext cx="4752528" cy="648460"/>
          </a:xfrm>
          <a:prstGeom prst="rect">
            <a:avLst/>
          </a:prstGeom>
          <a:solidFill>
            <a:srgbClr val="F0F0DC"/>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pPr>
            <a:r>
              <a:rPr lang="ru-RU" sz="1600" b="1" dirty="0">
                <a:solidFill>
                  <a:schemeClr val="bg2"/>
                </a:solidFill>
                <a:latin typeface="Arial" pitchFamily="34" charset="0"/>
                <a:ea typeface="Calibri" pitchFamily="34" charset="0"/>
                <a:cs typeface="Arial" pitchFamily="34" charset="0"/>
              </a:rPr>
              <a:t>ЦЕНТРЫ ЗДОРОВЬЯ </a:t>
            </a:r>
            <a:endParaRPr lang="ru-RU" sz="1600" b="1" dirty="0">
              <a:solidFill>
                <a:schemeClr val="bg2"/>
              </a:solidFill>
              <a:latin typeface="Arial" pitchFamily="34" charset="0"/>
              <a:cs typeface="Arial" pitchFamily="34" charset="0"/>
            </a:endParaRPr>
          </a:p>
        </p:txBody>
      </p:sp>
      <p:sp>
        <p:nvSpPr>
          <p:cNvPr id="20" name="Прямоугольник 19"/>
          <p:cNvSpPr/>
          <p:nvPr/>
        </p:nvSpPr>
        <p:spPr>
          <a:xfrm>
            <a:off x="2340188" y="2298938"/>
            <a:ext cx="485800" cy="553998"/>
          </a:xfrm>
          <a:prstGeom prst="rect">
            <a:avLst/>
          </a:prstGeom>
        </p:spPr>
        <p:txBody>
          <a:bodyPr wrap="square">
            <a:spAutoFit/>
          </a:bodyPr>
          <a:lstStyle/>
          <a:p>
            <a:pPr algn="ctr">
              <a:lnSpc>
                <a:spcPts val="1800"/>
              </a:lnSpc>
            </a:pPr>
            <a:r>
              <a:rPr lang="ru-RU" sz="1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a:t>
            </a:r>
          </a:p>
          <a:p>
            <a:pPr algn="ctr">
              <a:lnSpc>
                <a:spcPts val="1800"/>
              </a:lnSpc>
            </a:pPr>
            <a:r>
              <a:rPr lang="ru-RU" sz="1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a:t>
            </a:r>
            <a:r>
              <a:rPr lang="en-US" sz="1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ru-RU" sz="1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3" name="Прямоугольник 12"/>
          <p:cNvSpPr/>
          <p:nvPr/>
        </p:nvSpPr>
        <p:spPr>
          <a:xfrm>
            <a:off x="1619672" y="858779"/>
            <a:ext cx="5688632" cy="986045"/>
          </a:xfrm>
          <a:prstGeom prst="rect">
            <a:avLst/>
          </a:prstGeom>
          <a:solidFill>
            <a:srgbClr val="F0F0DC"/>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pPr>
            <a:r>
              <a:rPr lang="ru-RU" sz="1400" b="1" dirty="0" smtClean="0">
                <a:solidFill>
                  <a:schemeClr val="bg2"/>
                </a:solidFill>
                <a:latin typeface="Arial" pitchFamily="34" charset="0"/>
                <a:cs typeface="Arial" pitchFamily="34" charset="0"/>
              </a:rPr>
              <a:t>Залог здоровья </a:t>
            </a:r>
            <a:r>
              <a:rPr lang="ru-RU" sz="1400" b="1" dirty="0">
                <a:solidFill>
                  <a:schemeClr val="bg2"/>
                </a:solidFill>
                <a:latin typeface="Arial" pitchFamily="34" charset="0"/>
                <a:cs typeface="Arial" pitchFamily="34" charset="0"/>
              </a:rPr>
              <a:t>и активного долголетия в ПРОФИЛАКТИКЕ!  </a:t>
            </a:r>
          </a:p>
          <a:p>
            <a:pPr algn="ctr">
              <a:lnSpc>
                <a:spcPts val="1500"/>
              </a:lnSpc>
            </a:pPr>
            <a:r>
              <a:rPr lang="ru-RU" sz="1400" b="1" dirty="0">
                <a:solidFill>
                  <a:schemeClr val="bg2"/>
                </a:solidFill>
                <a:latin typeface="Arial" pitchFamily="34" charset="0"/>
                <a:cs typeface="Arial" pitchFamily="34" charset="0"/>
              </a:rPr>
              <a:t>Болезнь всегда легче предупредить, чем лечить!</a:t>
            </a:r>
          </a:p>
        </p:txBody>
      </p:sp>
      <p:sp>
        <p:nvSpPr>
          <p:cNvPr id="15" name="Стрелка вниз 14"/>
          <p:cNvSpPr/>
          <p:nvPr/>
        </p:nvSpPr>
        <p:spPr>
          <a:xfrm rot="16200000">
            <a:off x="2159735" y="3176972"/>
            <a:ext cx="180019" cy="252028"/>
          </a:xfrm>
          <a:prstGeom prst="downArrow">
            <a:avLst/>
          </a:prstGeom>
          <a:solidFill>
            <a:srgbClr val="F0F0DC"/>
          </a:solidFill>
          <a:ln w="127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Стрелка вниз 15"/>
          <p:cNvSpPr/>
          <p:nvPr/>
        </p:nvSpPr>
        <p:spPr>
          <a:xfrm rot="16200000">
            <a:off x="2159735" y="3609020"/>
            <a:ext cx="180019" cy="252028"/>
          </a:xfrm>
          <a:prstGeom prst="downArrow">
            <a:avLst/>
          </a:prstGeom>
          <a:solidFill>
            <a:srgbClr val="F0F0DC"/>
          </a:solidFill>
          <a:ln w="127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Стрелка вниз 16"/>
          <p:cNvSpPr/>
          <p:nvPr/>
        </p:nvSpPr>
        <p:spPr>
          <a:xfrm rot="16200000">
            <a:off x="2159735" y="4041068"/>
            <a:ext cx="180019" cy="252028"/>
          </a:xfrm>
          <a:prstGeom prst="downArrow">
            <a:avLst/>
          </a:prstGeom>
          <a:solidFill>
            <a:srgbClr val="F0F0DC"/>
          </a:solidFill>
          <a:ln w="127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Скругленный прямоугольник 17"/>
          <p:cNvSpPr/>
          <p:nvPr/>
        </p:nvSpPr>
        <p:spPr>
          <a:xfrm>
            <a:off x="2411760" y="2823706"/>
            <a:ext cx="4752528" cy="533287"/>
          </a:xfrm>
          <a:prstGeom prst="roundRect">
            <a:avLst/>
          </a:prstGeom>
          <a:gradFill>
            <a:gsLst>
              <a:gs pos="58000">
                <a:srgbClr val="F0F0DC"/>
              </a:gs>
              <a:gs pos="0">
                <a:schemeClr val="bg1"/>
              </a:gs>
            </a:gsLst>
            <a:lin ang="5400000" scaled="0"/>
          </a:gradFill>
          <a:ln w="127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ru-RU" sz="1200" b="1" dirty="0">
                <a:solidFill>
                  <a:srgbClr val="C00000"/>
                </a:solidFill>
                <a:latin typeface="Arial" pitchFamily="34" charset="0"/>
                <a:cs typeface="Arial" pitchFamily="34" charset="0"/>
              </a:rPr>
              <a:t>оценить </a:t>
            </a:r>
            <a:r>
              <a:rPr lang="ru-RU" sz="1200" b="1" dirty="0">
                <a:solidFill>
                  <a:schemeClr val="bg2"/>
                </a:solidFill>
                <a:latin typeface="Arial" pitchFamily="34" charset="0"/>
                <a:cs typeface="Arial" pitchFamily="34" charset="0"/>
              </a:rPr>
              <a:t>свою физическую форму и сбалансированность питания</a:t>
            </a:r>
          </a:p>
        </p:txBody>
      </p:sp>
      <p:sp>
        <p:nvSpPr>
          <p:cNvPr id="29" name="Скругленный прямоугольник 28"/>
          <p:cNvSpPr/>
          <p:nvPr/>
        </p:nvSpPr>
        <p:spPr>
          <a:xfrm>
            <a:off x="2411760" y="3314214"/>
            <a:ext cx="4752528" cy="618842"/>
          </a:xfrm>
          <a:prstGeom prst="roundRect">
            <a:avLst/>
          </a:prstGeom>
          <a:gradFill>
            <a:gsLst>
              <a:gs pos="58000">
                <a:srgbClr val="F0F0DC"/>
              </a:gs>
              <a:gs pos="0">
                <a:schemeClr val="bg1"/>
              </a:gs>
            </a:gsLst>
            <a:lin ang="5400000" scaled="0"/>
          </a:gradFill>
          <a:ln w="127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ru-RU" sz="1200" b="1" dirty="0">
                <a:solidFill>
                  <a:srgbClr val="C00000"/>
                </a:solidFill>
                <a:latin typeface="Arial" pitchFamily="34" charset="0"/>
                <a:cs typeface="Arial" pitchFamily="34" charset="0"/>
              </a:rPr>
              <a:t>узнать</a:t>
            </a:r>
            <a:r>
              <a:rPr lang="ru-RU" sz="1200" b="1" dirty="0">
                <a:solidFill>
                  <a:schemeClr val="bg2"/>
                </a:solidFill>
                <a:latin typeface="Arial" pitchFamily="34" charset="0"/>
                <a:cs typeface="Arial" pitchFamily="34" charset="0"/>
              </a:rPr>
              <a:t>, есть ли у Вас риск </a:t>
            </a:r>
            <a:r>
              <a:rPr lang="ru-RU" sz="1200" b="1" dirty="0" err="1">
                <a:solidFill>
                  <a:schemeClr val="bg2"/>
                </a:solidFill>
                <a:latin typeface="Arial" pitchFamily="34" charset="0"/>
                <a:cs typeface="Arial" pitchFamily="34" charset="0"/>
              </a:rPr>
              <a:t>сердечно-сосудистых</a:t>
            </a:r>
            <a:r>
              <a:rPr lang="ru-RU" sz="1200" b="1" dirty="0">
                <a:solidFill>
                  <a:schemeClr val="bg2"/>
                </a:solidFill>
                <a:latin typeface="Arial" pitchFamily="34" charset="0"/>
                <a:cs typeface="Arial" pitchFamily="34" charset="0"/>
              </a:rPr>
              <a:t> заболеваний</a:t>
            </a:r>
          </a:p>
        </p:txBody>
      </p:sp>
      <p:sp>
        <p:nvSpPr>
          <p:cNvPr id="30" name="Скругленный прямоугольник 29"/>
          <p:cNvSpPr/>
          <p:nvPr/>
        </p:nvSpPr>
        <p:spPr>
          <a:xfrm>
            <a:off x="2411760" y="3831818"/>
            <a:ext cx="4752528" cy="461278"/>
          </a:xfrm>
          <a:prstGeom prst="roundRect">
            <a:avLst/>
          </a:prstGeom>
          <a:gradFill>
            <a:gsLst>
              <a:gs pos="58000">
                <a:srgbClr val="F0F0DC"/>
              </a:gs>
              <a:gs pos="0">
                <a:schemeClr val="bg1"/>
              </a:gs>
            </a:gsLst>
            <a:lin ang="5400000" scaled="0"/>
          </a:gradFill>
          <a:ln w="127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ru-RU" sz="1200" b="1" dirty="0">
                <a:solidFill>
                  <a:srgbClr val="C00000"/>
                </a:solidFill>
                <a:latin typeface="Arial" pitchFamily="34" charset="0"/>
                <a:cs typeface="Arial" pitchFamily="34" charset="0"/>
              </a:rPr>
              <a:t>получить</a:t>
            </a:r>
            <a:r>
              <a:rPr lang="ru-RU" sz="1200" b="1" dirty="0">
                <a:solidFill>
                  <a:schemeClr val="tx1">
                    <a:lumMod val="85000"/>
                    <a:lumOff val="15000"/>
                  </a:schemeClr>
                </a:solidFill>
                <a:latin typeface="Arial" pitchFamily="34" charset="0"/>
                <a:cs typeface="Arial" pitchFamily="34" charset="0"/>
              </a:rPr>
              <a:t> </a:t>
            </a:r>
            <a:r>
              <a:rPr lang="ru-RU" sz="1200" b="1" dirty="0">
                <a:solidFill>
                  <a:schemeClr val="bg2"/>
                </a:solidFill>
                <a:latin typeface="Arial" pitchFamily="34" charset="0"/>
                <a:cs typeface="Arial" pitchFamily="34" charset="0"/>
              </a:rPr>
              <a:t>рекомендации врачей по сохранению здоровья</a:t>
            </a:r>
          </a:p>
        </p:txBody>
      </p:sp>
      <p:sp>
        <p:nvSpPr>
          <p:cNvPr id="31" name="Скругленный прямоугольник 30"/>
          <p:cNvSpPr/>
          <p:nvPr/>
        </p:nvSpPr>
        <p:spPr>
          <a:xfrm>
            <a:off x="2411760" y="4230381"/>
            <a:ext cx="4752528" cy="514123"/>
          </a:xfrm>
          <a:prstGeom prst="roundRect">
            <a:avLst/>
          </a:prstGeom>
          <a:gradFill>
            <a:gsLst>
              <a:gs pos="58000">
                <a:srgbClr val="F0F0DC"/>
              </a:gs>
              <a:gs pos="0">
                <a:schemeClr val="bg1"/>
              </a:gs>
            </a:gsLst>
            <a:lin ang="5400000" scaled="0"/>
          </a:gradFill>
          <a:ln w="127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ru-RU" sz="1200" b="1" dirty="0">
                <a:solidFill>
                  <a:srgbClr val="C00000"/>
                </a:solidFill>
                <a:latin typeface="Arial" pitchFamily="34" charset="0"/>
                <a:cs typeface="Arial" pitchFamily="34" charset="0"/>
              </a:rPr>
              <a:t>получить</a:t>
            </a:r>
            <a:r>
              <a:rPr lang="ru-RU" sz="1200" b="1" dirty="0">
                <a:solidFill>
                  <a:schemeClr val="tx1">
                    <a:lumMod val="85000"/>
                    <a:lumOff val="15000"/>
                  </a:schemeClr>
                </a:solidFill>
                <a:latin typeface="Arial" pitchFamily="34" charset="0"/>
                <a:cs typeface="Arial" pitchFamily="34" charset="0"/>
              </a:rPr>
              <a:t> </a:t>
            </a:r>
            <a:r>
              <a:rPr lang="ru-RU" sz="1200" b="1" dirty="0">
                <a:solidFill>
                  <a:schemeClr val="bg2"/>
                </a:solidFill>
                <a:latin typeface="Arial" pitchFamily="34" charset="0"/>
                <a:cs typeface="Arial" pitchFamily="34" charset="0"/>
              </a:rPr>
              <a:t>направление на обследование и лечение по месту жительства</a:t>
            </a:r>
          </a:p>
        </p:txBody>
      </p:sp>
      <p:sp>
        <p:nvSpPr>
          <p:cNvPr id="33" name="Скругленный прямоугольник 32"/>
          <p:cNvSpPr/>
          <p:nvPr/>
        </p:nvSpPr>
        <p:spPr>
          <a:xfrm>
            <a:off x="2411760" y="4708503"/>
            <a:ext cx="4752528" cy="605292"/>
          </a:xfrm>
          <a:prstGeom prst="roundRect">
            <a:avLst/>
          </a:prstGeom>
          <a:gradFill>
            <a:gsLst>
              <a:gs pos="58000">
                <a:srgbClr val="F0F0DC"/>
              </a:gs>
              <a:gs pos="0">
                <a:schemeClr val="bg1"/>
              </a:gs>
            </a:gsLst>
            <a:lin ang="5400000" scaled="0"/>
          </a:gradFill>
          <a:ln w="127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ru-RU" sz="1200" b="1" dirty="0">
                <a:solidFill>
                  <a:srgbClr val="C00000"/>
                </a:solidFill>
                <a:latin typeface="Arial" pitchFamily="34" charset="0"/>
                <a:cs typeface="Arial" pitchFamily="34" charset="0"/>
              </a:rPr>
              <a:t>получить</a:t>
            </a:r>
            <a:r>
              <a:rPr lang="ru-RU" sz="1200" b="1" dirty="0">
                <a:solidFill>
                  <a:schemeClr val="tx1">
                    <a:lumMod val="85000"/>
                    <a:lumOff val="15000"/>
                  </a:schemeClr>
                </a:solidFill>
                <a:latin typeface="Arial" pitchFamily="34" charset="0"/>
                <a:cs typeface="Arial" pitchFamily="34" charset="0"/>
              </a:rPr>
              <a:t> </a:t>
            </a:r>
            <a:r>
              <a:rPr lang="ru-RU" sz="1200" b="1" dirty="0">
                <a:solidFill>
                  <a:schemeClr val="bg2"/>
                </a:solidFill>
                <a:latin typeface="Arial" pitchFamily="34" charset="0"/>
                <a:cs typeface="Arial" pitchFamily="34" charset="0"/>
              </a:rPr>
              <a:t>информацию и медицинскую помощь по отказу от курения</a:t>
            </a:r>
          </a:p>
        </p:txBody>
      </p:sp>
      <p:sp>
        <p:nvSpPr>
          <p:cNvPr id="34" name="Стрелка вниз 33"/>
          <p:cNvSpPr/>
          <p:nvPr/>
        </p:nvSpPr>
        <p:spPr>
          <a:xfrm rot="16200000">
            <a:off x="2159734" y="4437112"/>
            <a:ext cx="180019" cy="252028"/>
          </a:xfrm>
          <a:prstGeom prst="downArrow">
            <a:avLst/>
          </a:prstGeom>
          <a:solidFill>
            <a:srgbClr val="F0F0DC"/>
          </a:solidFill>
          <a:ln w="127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Стрелка вниз 34"/>
          <p:cNvSpPr/>
          <p:nvPr/>
        </p:nvSpPr>
        <p:spPr>
          <a:xfrm rot="16200000">
            <a:off x="2159734" y="4869160"/>
            <a:ext cx="180019" cy="252028"/>
          </a:xfrm>
          <a:prstGeom prst="downArrow">
            <a:avLst/>
          </a:prstGeom>
          <a:solidFill>
            <a:srgbClr val="F0F0DC"/>
          </a:solidFill>
          <a:ln w="127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9698" name="Picture 2" descr="D:\IMG\Medic\00036619.JPG"/>
          <p:cNvPicPr>
            <a:picLocks noChangeAspect="1" noChangeArrowheads="1"/>
          </p:cNvPicPr>
          <p:nvPr/>
        </p:nvPicPr>
        <p:blipFill>
          <a:blip r:embed="rId2" cstate="print"/>
          <a:srcRect/>
          <a:stretch>
            <a:fillRect/>
          </a:stretch>
        </p:blipFill>
        <p:spPr bwMode="auto">
          <a:xfrm>
            <a:off x="179513" y="2348880"/>
            <a:ext cx="1897931" cy="2835776"/>
          </a:xfrm>
          <a:prstGeom prst="rect">
            <a:avLst/>
          </a:prstGeom>
          <a:noFill/>
          <a:ln w="12700">
            <a:solidFill>
              <a:schemeClr val="tx1">
                <a:lumMod val="75000"/>
                <a:lumOff val="25000"/>
              </a:schemeClr>
            </a:solidFill>
          </a:ln>
        </p:spPr>
      </p:pic>
      <p:sp>
        <p:nvSpPr>
          <p:cNvPr id="22" name="TextBox 21"/>
          <p:cNvSpPr txBox="1"/>
          <p:nvPr/>
        </p:nvSpPr>
        <p:spPr>
          <a:xfrm>
            <a:off x="7236296" y="1794296"/>
            <a:ext cx="2016224" cy="4154984"/>
          </a:xfrm>
          <a:prstGeom prst="rect">
            <a:avLst/>
          </a:prstGeom>
          <a:noFill/>
        </p:spPr>
        <p:txBody>
          <a:bodyPr wrap="square" rtlCol="0">
            <a:spAutoFit/>
          </a:bodyPr>
          <a:lstStyle/>
          <a:p>
            <a:r>
              <a:rPr lang="ru-RU" sz="800" dirty="0">
                <a:solidFill>
                  <a:schemeClr val="tx1">
                    <a:lumMod val="75000"/>
                    <a:lumOff val="25000"/>
                  </a:schemeClr>
                </a:solidFill>
                <a:latin typeface="Arial" pitchFamily="34" charset="0"/>
              </a:rPr>
              <a:t>КГБУЗ «Красноярский краевой </a:t>
            </a:r>
          </a:p>
          <a:p>
            <a:r>
              <a:rPr lang="ru-RU" sz="800" dirty="0">
                <a:solidFill>
                  <a:schemeClr val="tx1">
                    <a:lumMod val="75000"/>
                    <a:lumOff val="25000"/>
                  </a:schemeClr>
                </a:solidFill>
                <a:latin typeface="Arial" pitchFamily="34" charset="0"/>
              </a:rPr>
              <a:t>Центр медицинской профилактики» </a:t>
            </a:r>
          </a:p>
          <a:p>
            <a:r>
              <a:rPr lang="ru-RU" sz="800" b="1" dirty="0">
                <a:solidFill>
                  <a:schemeClr val="tx1">
                    <a:lumMod val="75000"/>
                    <a:lumOff val="25000"/>
                  </a:schemeClr>
                </a:solidFill>
                <a:latin typeface="Arial" pitchFamily="34" charset="0"/>
              </a:rPr>
              <a:t>Академгородок, 7А</a:t>
            </a:r>
          </a:p>
          <a:p>
            <a:endParaRPr lang="ru-RU" sz="800" dirty="0">
              <a:solidFill>
                <a:schemeClr val="tx1">
                  <a:lumMod val="75000"/>
                  <a:lumOff val="25000"/>
                </a:schemeClr>
              </a:solidFill>
              <a:latin typeface="Arial" pitchFamily="34" charset="0"/>
            </a:endParaRPr>
          </a:p>
          <a:p>
            <a:r>
              <a:rPr lang="ru-RU" sz="800" dirty="0">
                <a:solidFill>
                  <a:schemeClr val="tx1">
                    <a:lumMod val="75000"/>
                    <a:lumOff val="25000"/>
                  </a:schemeClr>
                </a:solidFill>
                <a:latin typeface="Arial" pitchFamily="34" charset="0"/>
              </a:rPr>
              <a:t>МБУЗ «Городская поликлиника № 1»</a:t>
            </a:r>
          </a:p>
          <a:p>
            <a:r>
              <a:rPr lang="ru-RU" sz="800" b="1" dirty="0">
                <a:solidFill>
                  <a:schemeClr val="tx1">
                    <a:lumMod val="75000"/>
                    <a:lumOff val="25000"/>
                  </a:schemeClr>
                </a:solidFill>
                <a:latin typeface="Arial" pitchFamily="34" charset="0"/>
              </a:rPr>
              <a:t>ул. академика Павлова, 4, стр. №7</a:t>
            </a:r>
          </a:p>
          <a:p>
            <a:endParaRPr lang="ru-RU" sz="800" dirty="0">
              <a:solidFill>
                <a:schemeClr val="tx1">
                  <a:lumMod val="75000"/>
                  <a:lumOff val="25000"/>
                </a:schemeClr>
              </a:solidFill>
              <a:latin typeface="Arial" pitchFamily="34" charset="0"/>
            </a:endParaRPr>
          </a:p>
          <a:p>
            <a:r>
              <a:rPr lang="ru-RU" sz="800" dirty="0">
                <a:solidFill>
                  <a:schemeClr val="tx1">
                    <a:lumMod val="75000"/>
                    <a:lumOff val="25000"/>
                  </a:schemeClr>
                </a:solidFill>
                <a:latin typeface="Arial" pitchFamily="34" charset="0"/>
              </a:rPr>
              <a:t>МБУЗ «Городская больница №3 поликлиника № 6»</a:t>
            </a:r>
            <a:endParaRPr lang="ru-RU" sz="800" b="1" dirty="0">
              <a:solidFill>
                <a:schemeClr val="tx1">
                  <a:lumMod val="75000"/>
                  <a:lumOff val="25000"/>
                </a:schemeClr>
              </a:solidFill>
              <a:latin typeface="Arial" pitchFamily="34" charset="0"/>
            </a:endParaRPr>
          </a:p>
          <a:p>
            <a:r>
              <a:rPr lang="ru-RU" sz="800" b="1" dirty="0">
                <a:solidFill>
                  <a:schemeClr val="tx1">
                    <a:lumMod val="75000"/>
                    <a:lumOff val="25000"/>
                  </a:schemeClr>
                </a:solidFill>
                <a:latin typeface="Arial" pitchFamily="34" charset="0"/>
              </a:rPr>
              <a:t>ул. Семафорная, 255</a:t>
            </a:r>
          </a:p>
          <a:p>
            <a:endParaRPr lang="ru-RU" sz="800" b="1" dirty="0">
              <a:solidFill>
                <a:schemeClr val="tx1">
                  <a:lumMod val="75000"/>
                  <a:lumOff val="25000"/>
                </a:schemeClr>
              </a:solidFill>
              <a:latin typeface="Arial" pitchFamily="34" charset="0"/>
            </a:endParaRPr>
          </a:p>
          <a:p>
            <a:r>
              <a:rPr lang="ru-RU" sz="800" dirty="0">
                <a:solidFill>
                  <a:schemeClr val="tx1">
                    <a:lumMod val="75000"/>
                    <a:lumOff val="25000"/>
                  </a:schemeClr>
                </a:solidFill>
                <a:latin typeface="Arial" pitchFamily="34" charset="0"/>
              </a:rPr>
              <a:t>МБУЗ «Городская поликлиника № 14»</a:t>
            </a:r>
          </a:p>
          <a:p>
            <a:r>
              <a:rPr lang="ru-RU" sz="800" b="1" dirty="0">
                <a:solidFill>
                  <a:schemeClr val="tx1">
                    <a:lumMod val="75000"/>
                    <a:lumOff val="25000"/>
                  </a:schemeClr>
                </a:solidFill>
                <a:latin typeface="Arial" pitchFamily="34" charset="0"/>
              </a:rPr>
              <a:t>ул. Воронова, 35Г</a:t>
            </a:r>
          </a:p>
          <a:p>
            <a:endParaRPr lang="ru-RU" sz="800" b="1" dirty="0">
              <a:solidFill>
                <a:schemeClr val="tx1">
                  <a:lumMod val="75000"/>
                  <a:lumOff val="25000"/>
                </a:schemeClr>
              </a:solidFill>
              <a:latin typeface="Arial" pitchFamily="34" charset="0"/>
            </a:endParaRPr>
          </a:p>
          <a:p>
            <a:r>
              <a:rPr lang="ru-RU" sz="800" dirty="0">
                <a:solidFill>
                  <a:schemeClr val="tx1">
                    <a:lumMod val="75000"/>
                    <a:lumOff val="25000"/>
                  </a:schemeClr>
                </a:solidFill>
                <a:latin typeface="Arial" pitchFamily="34" charset="0"/>
              </a:rPr>
              <a:t>МБУЗ «Городская больница № 1»</a:t>
            </a:r>
            <a:endParaRPr lang="ru-RU" sz="800" b="1" dirty="0">
              <a:solidFill>
                <a:schemeClr val="tx1">
                  <a:lumMod val="75000"/>
                  <a:lumOff val="25000"/>
                </a:schemeClr>
              </a:solidFill>
              <a:latin typeface="Arial" pitchFamily="34" charset="0"/>
            </a:endParaRPr>
          </a:p>
          <a:p>
            <a:r>
              <a:rPr lang="ru-RU" sz="800" b="1" dirty="0">
                <a:solidFill>
                  <a:schemeClr val="tx1">
                    <a:lumMod val="75000"/>
                    <a:lumOff val="25000"/>
                  </a:schemeClr>
                </a:solidFill>
                <a:latin typeface="Arial" pitchFamily="34" charset="0"/>
              </a:rPr>
              <a:t>пр. Мира 46</a:t>
            </a:r>
          </a:p>
          <a:p>
            <a:endParaRPr lang="ru-RU" sz="800" b="1" dirty="0">
              <a:solidFill>
                <a:schemeClr val="tx1">
                  <a:lumMod val="75000"/>
                  <a:lumOff val="25000"/>
                </a:schemeClr>
              </a:solidFill>
              <a:latin typeface="Arial" pitchFamily="34" charset="0"/>
            </a:endParaRPr>
          </a:p>
          <a:p>
            <a:r>
              <a:rPr lang="ru-RU" sz="800" dirty="0">
                <a:solidFill>
                  <a:schemeClr val="tx1">
                    <a:lumMod val="75000"/>
                    <a:lumOff val="25000"/>
                  </a:schemeClr>
                </a:solidFill>
                <a:latin typeface="Arial" pitchFamily="34" charset="0"/>
              </a:rPr>
              <a:t>МБУЗ «ГП г. Ачинска»</a:t>
            </a:r>
          </a:p>
          <a:p>
            <a:r>
              <a:rPr lang="ru-RU" sz="800" b="1" dirty="0">
                <a:solidFill>
                  <a:schemeClr val="tx1">
                    <a:lumMod val="75000"/>
                    <a:lumOff val="25000"/>
                  </a:schemeClr>
                </a:solidFill>
                <a:latin typeface="Arial" pitchFamily="34" charset="0"/>
              </a:rPr>
              <a:t>г. Ачинск, Микрорайон, 5, 51</a:t>
            </a:r>
          </a:p>
          <a:p>
            <a:endParaRPr lang="ru-RU" sz="800" b="1" dirty="0">
              <a:solidFill>
                <a:schemeClr val="tx1">
                  <a:lumMod val="75000"/>
                  <a:lumOff val="25000"/>
                </a:schemeClr>
              </a:solidFill>
              <a:latin typeface="Arial" pitchFamily="34" charset="0"/>
            </a:endParaRPr>
          </a:p>
          <a:p>
            <a:r>
              <a:rPr lang="ru-RU" sz="800" dirty="0">
                <a:solidFill>
                  <a:schemeClr val="tx1">
                    <a:lumMod val="75000"/>
                    <a:lumOff val="25000"/>
                  </a:schemeClr>
                </a:solidFill>
                <a:latin typeface="Arial" pitchFamily="34" charset="0"/>
              </a:rPr>
              <a:t>МБУЗ «Городская поликлиника»</a:t>
            </a:r>
          </a:p>
          <a:p>
            <a:pPr fontAlgn="base"/>
            <a:r>
              <a:rPr lang="ru-RU" sz="800" b="1" dirty="0">
                <a:solidFill>
                  <a:schemeClr val="tx1">
                    <a:lumMod val="75000"/>
                    <a:lumOff val="25000"/>
                  </a:schemeClr>
                </a:solidFill>
                <a:latin typeface="Arial" pitchFamily="34" charset="0"/>
              </a:rPr>
              <a:t>г. Минусинск, ул. Октябрьская, 40</a:t>
            </a:r>
          </a:p>
          <a:p>
            <a:pPr fontAlgn="base"/>
            <a:endParaRPr lang="ru-RU" sz="800" dirty="0">
              <a:solidFill>
                <a:schemeClr val="tx1">
                  <a:lumMod val="75000"/>
                  <a:lumOff val="25000"/>
                </a:schemeClr>
              </a:solidFill>
              <a:latin typeface="Arial" pitchFamily="34" charset="0"/>
            </a:endParaRPr>
          </a:p>
          <a:p>
            <a:r>
              <a:rPr lang="ru-RU" sz="800" dirty="0">
                <a:solidFill>
                  <a:schemeClr val="tx1">
                    <a:lumMod val="75000"/>
                    <a:lumOff val="25000"/>
                  </a:schemeClr>
                </a:solidFill>
                <a:latin typeface="Arial" pitchFamily="34" charset="0"/>
              </a:rPr>
              <a:t>МБУЗ «</a:t>
            </a:r>
            <a:r>
              <a:rPr lang="ru-RU" sz="800" dirty="0" err="1">
                <a:solidFill>
                  <a:schemeClr val="tx1">
                    <a:lumMod val="75000"/>
                    <a:lumOff val="25000"/>
                  </a:schemeClr>
                </a:solidFill>
                <a:latin typeface="Arial" pitchFamily="34" charset="0"/>
              </a:rPr>
              <a:t>Лесосибирская</a:t>
            </a:r>
            <a:r>
              <a:rPr lang="ru-RU" sz="800" dirty="0">
                <a:solidFill>
                  <a:schemeClr val="tx1">
                    <a:lumMod val="75000"/>
                    <a:lumOff val="25000"/>
                  </a:schemeClr>
                </a:solidFill>
                <a:latin typeface="Arial" pitchFamily="34" charset="0"/>
              </a:rPr>
              <a:t> центральная городская больница»</a:t>
            </a:r>
          </a:p>
          <a:p>
            <a:r>
              <a:rPr lang="ru-RU" sz="800" b="1" dirty="0">
                <a:solidFill>
                  <a:schemeClr val="tx1">
                    <a:lumMod val="75000"/>
                    <a:lumOff val="25000"/>
                  </a:schemeClr>
                </a:solidFill>
                <a:latin typeface="Arial" pitchFamily="34" charset="0"/>
              </a:rPr>
              <a:t>г. </a:t>
            </a:r>
            <a:r>
              <a:rPr lang="ru-RU" sz="800" b="1" dirty="0" err="1">
                <a:solidFill>
                  <a:schemeClr val="tx1">
                    <a:lumMod val="75000"/>
                    <a:lumOff val="25000"/>
                  </a:schemeClr>
                </a:solidFill>
                <a:latin typeface="Arial" pitchFamily="34" charset="0"/>
              </a:rPr>
              <a:t>Лесосибирск</a:t>
            </a:r>
            <a:r>
              <a:rPr lang="ru-RU" sz="800" b="1" dirty="0">
                <a:solidFill>
                  <a:schemeClr val="tx1">
                    <a:lumMod val="75000"/>
                    <a:lumOff val="25000"/>
                  </a:schemeClr>
                </a:solidFill>
                <a:latin typeface="Arial" pitchFamily="34" charset="0"/>
              </a:rPr>
              <a:t>, ул. Победы, 46</a:t>
            </a:r>
          </a:p>
          <a:p>
            <a:endParaRPr lang="ru-RU" sz="800" b="1" dirty="0">
              <a:solidFill>
                <a:schemeClr val="tx1">
                  <a:lumMod val="75000"/>
                  <a:lumOff val="25000"/>
                </a:schemeClr>
              </a:solidFill>
              <a:latin typeface="Arial" pitchFamily="34" charset="0"/>
            </a:endParaRPr>
          </a:p>
          <a:p>
            <a:r>
              <a:rPr lang="ru-RU" sz="800" dirty="0">
                <a:solidFill>
                  <a:schemeClr val="tx1">
                    <a:lumMod val="75000"/>
                    <a:lumOff val="25000"/>
                  </a:schemeClr>
                </a:solidFill>
                <a:latin typeface="Arial" pitchFamily="34" charset="0"/>
              </a:rPr>
              <a:t>МБУЗ «</a:t>
            </a:r>
            <a:r>
              <a:rPr lang="ru-RU" sz="800" dirty="0" err="1">
                <a:solidFill>
                  <a:schemeClr val="tx1">
                    <a:lumMod val="75000"/>
                    <a:lumOff val="25000"/>
                  </a:schemeClr>
                </a:solidFill>
                <a:latin typeface="Arial" pitchFamily="34" charset="0"/>
              </a:rPr>
              <a:t>Канская</a:t>
            </a:r>
            <a:r>
              <a:rPr lang="ru-RU" sz="800" dirty="0">
                <a:solidFill>
                  <a:schemeClr val="tx1">
                    <a:lumMod val="75000"/>
                    <a:lumOff val="25000"/>
                  </a:schemeClr>
                </a:solidFill>
                <a:latin typeface="Arial" pitchFamily="34" charset="0"/>
              </a:rPr>
              <a:t> центральная городская больница»</a:t>
            </a:r>
          </a:p>
          <a:p>
            <a:pPr fontAlgn="base"/>
            <a:r>
              <a:rPr lang="ru-RU" sz="800" b="1" dirty="0">
                <a:solidFill>
                  <a:schemeClr val="tx1">
                    <a:lumMod val="75000"/>
                    <a:lumOff val="25000"/>
                  </a:schemeClr>
                </a:solidFill>
                <a:latin typeface="Arial" pitchFamily="34" charset="0"/>
              </a:rPr>
              <a:t>г. Канск, ул. 40 лет Октября,15</a:t>
            </a:r>
          </a:p>
          <a:p>
            <a:endParaRPr lang="ru-RU" sz="800" b="1" dirty="0">
              <a:solidFill>
                <a:schemeClr val="tx1">
                  <a:lumMod val="75000"/>
                  <a:lumOff val="25000"/>
                </a:schemeClr>
              </a:solidFill>
              <a:latin typeface="Arial" pitchFamily="34" charset="0"/>
            </a:endParaRPr>
          </a:p>
          <a:p>
            <a:r>
              <a:rPr lang="ru-RU" sz="800" dirty="0">
                <a:solidFill>
                  <a:schemeClr val="tx1">
                    <a:lumMod val="75000"/>
                    <a:lumOff val="25000"/>
                  </a:schemeClr>
                </a:solidFill>
                <a:latin typeface="Arial" pitchFamily="34" charset="0"/>
              </a:rPr>
              <a:t>МБУЗ «Городская поликлиника №1»</a:t>
            </a:r>
          </a:p>
          <a:p>
            <a:r>
              <a:rPr lang="ru-RU" sz="800" b="1" dirty="0">
                <a:solidFill>
                  <a:schemeClr val="tx1">
                    <a:lumMod val="75000"/>
                    <a:lumOff val="25000"/>
                  </a:schemeClr>
                </a:solidFill>
                <a:latin typeface="Arial" pitchFamily="34" charset="0"/>
              </a:rPr>
              <a:t>г. Норильск, ул. Кирова, 19</a:t>
            </a:r>
          </a:p>
        </p:txBody>
      </p:sp>
    </p:spTree>
    <p:extLst>
      <p:ext uri="{BB962C8B-B14F-4D97-AF65-F5344CB8AC3E}">
        <p14:creationId xmlns:p14="http://schemas.microsoft.com/office/powerpoint/2010/main" xmlns="" val="359618804"/>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title"/>
          </p:nvPr>
        </p:nvSpPr>
        <p:spPr>
          <a:xfrm>
            <a:off x="457200" y="116633"/>
            <a:ext cx="8229600" cy="936103"/>
          </a:xfrm>
        </p:spPr>
        <p:txBody>
          <a:bodyPr/>
          <a:lstStyle/>
          <a:p>
            <a:pPr eaLnBrk="1" hangingPunct="1">
              <a:defRPr/>
            </a:pPr>
            <a:r>
              <a:rPr lang="ru-RU" sz="4000" dirty="0" smtClean="0">
                <a:latin typeface="Bankir-Retro"/>
              </a:rPr>
              <a:t>Итоги диспансеризации</a:t>
            </a:r>
            <a:endParaRPr lang="ru-RU" sz="4000" dirty="0" smtClean="0">
              <a:latin typeface="Bankir-Retro"/>
            </a:endParaRPr>
          </a:p>
        </p:txBody>
      </p:sp>
      <p:pic>
        <p:nvPicPr>
          <p:cNvPr id="5" name="Рисунок 4" descr="Рисуноxк2.png"/>
          <p:cNvPicPr>
            <a:picLocks noChangeAspect="1"/>
          </p:cNvPicPr>
          <p:nvPr/>
        </p:nvPicPr>
        <p:blipFill>
          <a:blip r:embed="rId2" cstate="print"/>
          <a:stretch>
            <a:fillRect/>
          </a:stretch>
        </p:blipFill>
        <p:spPr>
          <a:xfrm>
            <a:off x="899592" y="4437112"/>
            <a:ext cx="7488832" cy="3349606"/>
          </a:xfrm>
          <a:prstGeom prst="rect">
            <a:avLst/>
          </a:prstGeom>
          <a:effectLst>
            <a:softEdge rad="635000"/>
          </a:effectLst>
        </p:spPr>
      </p:pic>
      <p:pic>
        <p:nvPicPr>
          <p:cNvPr id="4098" name="Picture 2"/>
          <p:cNvPicPr>
            <a:picLocks noGrp="1" noChangeAspect="1" noChangeArrowheads="1"/>
          </p:cNvPicPr>
          <p:nvPr>
            <p:ph idx="1"/>
          </p:nvPr>
        </p:nvPicPr>
        <p:blipFill>
          <a:blip r:embed="rId3" cstate="print"/>
          <a:srcRect/>
          <a:stretch>
            <a:fillRect/>
          </a:stretch>
        </p:blipFill>
        <p:spPr bwMode="auto">
          <a:xfrm>
            <a:off x="457200" y="1628800"/>
            <a:ext cx="8362950" cy="4608512"/>
          </a:xfrm>
          <a:prstGeom prst="rect">
            <a:avLst/>
          </a:prstGeom>
          <a:noFill/>
          <a:ln w="9525">
            <a:noFill/>
            <a:miter lim="800000"/>
            <a:headEnd/>
            <a:tailEnd/>
          </a:ln>
        </p:spPr>
      </p:pic>
    </p:spTree>
    <p:extLst>
      <p:ext uri="{BB962C8B-B14F-4D97-AF65-F5344CB8AC3E}">
        <p14:creationId xmlns:p14="http://schemas.microsoft.com/office/powerpoint/2010/main" xmlns="" val="2799082624"/>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827584" y="635708"/>
            <a:ext cx="8064896" cy="605294"/>
          </a:xfrm>
          <a:prstGeom prst="rect">
            <a:avLst/>
          </a:prstGeom>
          <a:effectLst>
            <a:outerShdw blurRad="38100" dist="25400" dir="2700000" algn="tl" rotWithShape="0">
              <a:schemeClr val="tx1">
                <a:lumMod val="65000"/>
                <a:lumOff val="35000"/>
                <a:alpha val="50000"/>
              </a:schemeClr>
            </a:outerShdw>
          </a:effectLst>
        </p:spPr>
        <p:txBody>
          <a:bodyPr wrap="square">
            <a:spAutoFit/>
          </a:bodyPr>
          <a:lstStyle/>
          <a:p>
            <a:pPr>
              <a:lnSpc>
                <a:spcPts val="2000"/>
              </a:lnSpc>
            </a:pPr>
            <a:r>
              <a:rPr lang="ru-RU" b="1" kern="0" dirty="0" smtClean="0">
                <a:solidFill>
                  <a:srgbClr val="C00000"/>
                </a:solidFill>
                <a:latin typeface="Arial" pitchFamily="34" charset="0"/>
                <a:cs typeface="Arial" pitchFamily="34" charset="0"/>
              </a:rPr>
              <a:t>Т</a:t>
            </a:r>
            <a:r>
              <a:rPr lang="ru-RU" sz="2400" b="1" kern="0" dirty="0" smtClean="0">
                <a:solidFill>
                  <a:srgbClr val="C00000"/>
                </a:solidFill>
                <a:latin typeface="Arial" pitchFamily="34" charset="0"/>
                <a:cs typeface="Arial" pitchFamily="34" charset="0"/>
              </a:rPr>
              <a:t>ерриториальный фонд обязательного медицинского страхования Красноярского края</a:t>
            </a:r>
            <a:endParaRPr lang="ru-RU" sz="2400" b="1" dirty="0">
              <a:solidFill>
                <a:srgbClr val="C00000"/>
              </a:solidFill>
              <a:latin typeface="Arial" pitchFamily="34" charset="0"/>
              <a:cs typeface="Arial" pitchFamily="34" charset="0"/>
            </a:endParaRPr>
          </a:p>
        </p:txBody>
      </p:sp>
      <p:sp>
        <p:nvSpPr>
          <p:cNvPr id="7" name="Скругленный прямоугольник 6"/>
          <p:cNvSpPr/>
          <p:nvPr/>
        </p:nvSpPr>
        <p:spPr>
          <a:xfrm>
            <a:off x="179512" y="1700809"/>
            <a:ext cx="7848872" cy="45719"/>
          </a:xfrm>
          <a:prstGeom prst="roundRect">
            <a:avLst/>
          </a:prstGeom>
          <a:gradFill>
            <a:gsLst>
              <a:gs pos="0">
                <a:srgbClr val="C00000"/>
              </a:gs>
              <a:gs pos="100000">
                <a:schemeClr val="bg1">
                  <a:lumMod val="6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Рисунок 4" descr="phone.png"/>
          <p:cNvPicPr>
            <a:picLocks noChangeAspect="1"/>
          </p:cNvPicPr>
          <p:nvPr/>
        </p:nvPicPr>
        <p:blipFill>
          <a:blip r:embed="rId2" cstate="print"/>
          <a:stretch>
            <a:fillRect/>
          </a:stretch>
        </p:blipFill>
        <p:spPr>
          <a:xfrm>
            <a:off x="0" y="2852936"/>
            <a:ext cx="4788024" cy="3147815"/>
          </a:xfrm>
          <a:prstGeom prst="rect">
            <a:avLst/>
          </a:prstGeom>
        </p:spPr>
      </p:pic>
      <p:sp>
        <p:nvSpPr>
          <p:cNvPr id="8" name="Прямоугольник 7"/>
          <p:cNvSpPr/>
          <p:nvPr/>
        </p:nvSpPr>
        <p:spPr>
          <a:xfrm>
            <a:off x="395536" y="2420888"/>
            <a:ext cx="5328592" cy="923330"/>
          </a:xfrm>
          <a:prstGeom prst="rect">
            <a:avLst/>
          </a:prstGeom>
        </p:spPr>
        <p:txBody>
          <a:bodyPr wrap="square">
            <a:spAutoFit/>
          </a:bodyPr>
          <a:lstStyle/>
          <a:p>
            <a:r>
              <a:rPr lang="ru-RU" sz="1400" b="1" dirty="0">
                <a:solidFill>
                  <a:schemeClr val="tx1">
                    <a:lumMod val="85000"/>
                    <a:lumOff val="15000"/>
                  </a:schemeClr>
                </a:solidFill>
                <a:latin typeface="Arial" pitchFamily="34" charset="0"/>
                <a:ea typeface="Calibri" pitchFamily="34" charset="0"/>
              </a:rPr>
              <a:t>За 4 года работы более </a:t>
            </a:r>
            <a:r>
              <a:rPr lang="ru-RU" b="1" dirty="0" smtClean="0">
                <a:solidFill>
                  <a:srgbClr val="C00000"/>
                </a:solidFill>
                <a:latin typeface="Arial" pitchFamily="34" charset="0"/>
                <a:ea typeface="Calibri" pitchFamily="34" charset="0"/>
                <a:cs typeface="Arial" pitchFamily="34" charset="0"/>
              </a:rPr>
              <a:t>48 000 </a:t>
            </a:r>
            <a:r>
              <a:rPr lang="ru-RU" sz="1400" b="1" dirty="0">
                <a:solidFill>
                  <a:schemeClr val="tx1">
                    <a:lumMod val="85000"/>
                    <a:lumOff val="15000"/>
                  </a:schemeClr>
                </a:solidFill>
                <a:latin typeface="Arial" pitchFamily="34" charset="0"/>
                <a:ea typeface="Calibri" pitchFamily="34" charset="0"/>
              </a:rPr>
              <a:t>обращений поступило на Телефона доверия, из них  более </a:t>
            </a:r>
            <a:r>
              <a:rPr lang="ru-RU" b="1" dirty="0" smtClean="0">
                <a:solidFill>
                  <a:srgbClr val="C00000"/>
                </a:solidFill>
                <a:latin typeface="Arial" pitchFamily="34" charset="0"/>
                <a:ea typeface="Calibri" pitchFamily="34" charset="0"/>
                <a:cs typeface="Arial" pitchFamily="34" charset="0"/>
              </a:rPr>
              <a:t>27 000 </a:t>
            </a:r>
            <a:r>
              <a:rPr lang="ru-RU" sz="1400" b="1" dirty="0">
                <a:solidFill>
                  <a:schemeClr val="tx1">
                    <a:lumMod val="85000"/>
                    <a:lumOff val="15000"/>
                  </a:schemeClr>
                </a:solidFill>
                <a:latin typeface="Arial" pitchFamily="34" charset="0"/>
                <a:ea typeface="Calibri" pitchFamily="34" charset="0"/>
              </a:rPr>
              <a:t>от жителей районных центров и сельской местности</a:t>
            </a:r>
            <a:r>
              <a:rPr lang="ru-RU" b="1" dirty="0" smtClean="0">
                <a:solidFill>
                  <a:schemeClr val="tx1">
                    <a:lumMod val="85000"/>
                    <a:lumOff val="15000"/>
                  </a:schemeClr>
                </a:solidFill>
                <a:latin typeface="Arial" pitchFamily="34" charset="0"/>
                <a:ea typeface="Calibri" pitchFamily="34" charset="0"/>
                <a:cs typeface="Arial" pitchFamily="34" charset="0"/>
              </a:rPr>
              <a:t>.</a:t>
            </a:r>
            <a:endParaRPr lang="ru-RU" b="1" dirty="0">
              <a:solidFill>
                <a:schemeClr val="tx1">
                  <a:lumMod val="85000"/>
                  <a:lumOff val="15000"/>
                </a:schemeClr>
              </a:solidFill>
              <a:latin typeface="Arial" pitchFamily="34" charset="0"/>
              <a:ea typeface="Calibri" pitchFamily="34" charset="0"/>
              <a:cs typeface="Arial" pitchFamily="34" charset="0"/>
            </a:endParaRPr>
          </a:p>
        </p:txBody>
      </p:sp>
      <p:sp>
        <p:nvSpPr>
          <p:cNvPr id="31" name="Прямоугольник 30"/>
          <p:cNvSpPr/>
          <p:nvPr/>
        </p:nvSpPr>
        <p:spPr>
          <a:xfrm>
            <a:off x="395536" y="1988840"/>
            <a:ext cx="5112568" cy="360040"/>
          </a:xfrm>
          <a:prstGeom prst="rect">
            <a:avLst/>
          </a:prstGeom>
          <a:solidFill>
            <a:srgbClr val="F0F0DC"/>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r>
              <a:rPr lang="ru-RU" b="1" dirty="0" smtClean="0">
                <a:solidFill>
                  <a:schemeClr val="bg2"/>
                </a:solidFill>
                <a:latin typeface="Arial" pitchFamily="34" charset="0"/>
                <a:cs typeface="Arial" pitchFamily="34" charset="0"/>
              </a:rPr>
              <a:t>Телефон доверия «ПРАВО НА ЗДОРОВЬЕ»</a:t>
            </a:r>
            <a:endParaRPr lang="ru-RU" b="1" dirty="0">
              <a:solidFill>
                <a:schemeClr val="bg2"/>
              </a:solidFill>
              <a:latin typeface="Arial" pitchFamily="34" charset="0"/>
              <a:cs typeface="Arial" pitchFamily="34" charset="0"/>
            </a:endParaRPr>
          </a:p>
        </p:txBody>
      </p:sp>
      <p:sp>
        <p:nvSpPr>
          <p:cNvPr id="33" name="Прямоугольник 32"/>
          <p:cNvSpPr/>
          <p:nvPr/>
        </p:nvSpPr>
        <p:spPr>
          <a:xfrm>
            <a:off x="6516216" y="2060848"/>
            <a:ext cx="2088232" cy="1152128"/>
          </a:xfrm>
          <a:prstGeom prst="rect">
            <a:avLst/>
          </a:prstGeom>
          <a:solidFill>
            <a:srgbClr val="F0F0DC"/>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a:defRPr/>
            </a:pPr>
            <a:r>
              <a:rPr lang="ru-RU" sz="1400" b="1" dirty="0">
                <a:solidFill>
                  <a:schemeClr val="bg2"/>
                </a:solidFill>
                <a:latin typeface="Arial" pitchFamily="34" charset="0"/>
                <a:ea typeface="Calibri" pitchFamily="34" charset="0"/>
                <a:cs typeface="Arial" pitchFamily="34" charset="0"/>
              </a:rPr>
              <a:t>справочная служба системы обязательного медицинского страхования;</a:t>
            </a:r>
          </a:p>
        </p:txBody>
      </p:sp>
      <p:sp>
        <p:nvSpPr>
          <p:cNvPr id="34" name="Стрелка вниз 33"/>
          <p:cNvSpPr/>
          <p:nvPr/>
        </p:nvSpPr>
        <p:spPr>
          <a:xfrm rot="16200000">
            <a:off x="5951286" y="2409756"/>
            <a:ext cx="288032" cy="454315"/>
          </a:xfrm>
          <a:prstGeom prst="downArrow">
            <a:avLst/>
          </a:prstGeom>
          <a:solidFill>
            <a:srgbClr val="F0F0DC"/>
          </a:solidFill>
          <a:ln w="1905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Прямоугольник 34"/>
          <p:cNvSpPr/>
          <p:nvPr/>
        </p:nvSpPr>
        <p:spPr>
          <a:xfrm>
            <a:off x="6516216" y="3356992"/>
            <a:ext cx="2088232" cy="1152128"/>
          </a:xfrm>
          <a:prstGeom prst="rect">
            <a:avLst/>
          </a:prstGeom>
          <a:solidFill>
            <a:srgbClr val="F0F0DC"/>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a:defRPr/>
            </a:pPr>
            <a:r>
              <a:rPr lang="ru-RU" sz="1400" b="1" dirty="0">
                <a:solidFill>
                  <a:schemeClr val="bg2"/>
                </a:solidFill>
                <a:latin typeface="Arial" pitchFamily="34" charset="0"/>
                <a:cs typeface="Arial" pitchFamily="34" charset="0"/>
              </a:rPr>
              <a:t>оперативное решение проблем при получении медицинской помощи</a:t>
            </a:r>
          </a:p>
        </p:txBody>
      </p:sp>
      <p:sp>
        <p:nvSpPr>
          <p:cNvPr id="36" name="Прямоугольник 35"/>
          <p:cNvSpPr/>
          <p:nvPr/>
        </p:nvSpPr>
        <p:spPr>
          <a:xfrm>
            <a:off x="6516216" y="4653136"/>
            <a:ext cx="2088232" cy="1152128"/>
          </a:xfrm>
          <a:prstGeom prst="rect">
            <a:avLst/>
          </a:prstGeom>
          <a:solidFill>
            <a:srgbClr val="F0F0DC"/>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a:defRPr/>
            </a:pPr>
            <a:r>
              <a:rPr lang="ru-RU" sz="1400" b="1" dirty="0">
                <a:solidFill>
                  <a:schemeClr val="bg2"/>
                </a:solidFill>
                <a:latin typeface="Arial" pitchFamily="34" charset="0"/>
                <a:cs typeface="Arial" pitchFamily="34" charset="0"/>
              </a:rPr>
              <a:t>предупреждение нарушений прав застрахованных граждан</a:t>
            </a:r>
          </a:p>
        </p:txBody>
      </p:sp>
      <p:sp>
        <p:nvSpPr>
          <p:cNvPr id="37" name="Стрелка вниз 36"/>
          <p:cNvSpPr/>
          <p:nvPr/>
        </p:nvSpPr>
        <p:spPr>
          <a:xfrm rot="16200000">
            <a:off x="5951286" y="3705899"/>
            <a:ext cx="288032" cy="454315"/>
          </a:xfrm>
          <a:prstGeom prst="downArrow">
            <a:avLst/>
          </a:prstGeom>
          <a:solidFill>
            <a:srgbClr val="F0F0DC"/>
          </a:solidFill>
          <a:ln w="1905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Стрелка вниз 37"/>
          <p:cNvSpPr/>
          <p:nvPr/>
        </p:nvSpPr>
        <p:spPr>
          <a:xfrm rot="16200000">
            <a:off x="5951286" y="5002043"/>
            <a:ext cx="288032" cy="454315"/>
          </a:xfrm>
          <a:prstGeom prst="downArrow">
            <a:avLst/>
          </a:prstGeom>
          <a:solidFill>
            <a:srgbClr val="F0F0DC"/>
          </a:solidFill>
          <a:ln w="1905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323528" y="6000750"/>
            <a:ext cx="6840760" cy="857249"/>
          </a:xfrm>
          <a:prstGeom prst="rect">
            <a:avLst/>
          </a:prstGeom>
          <a:solidFill>
            <a:srgbClr val="F0F0DC"/>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r>
              <a:rPr lang="ru-RU" b="1" dirty="0" smtClean="0">
                <a:solidFill>
                  <a:schemeClr val="bg2">
                    <a:lumMod val="50000"/>
                  </a:schemeClr>
                </a:solidFill>
                <a:latin typeface="Arial" pitchFamily="34" charset="0"/>
                <a:cs typeface="Arial" pitchFamily="34" charset="0"/>
              </a:rPr>
              <a:t>28 ПОСТОВ КАЧЕСТВА в медицинских организациях края</a:t>
            </a:r>
            <a:endParaRPr lang="ru-RU" b="1" dirty="0">
              <a:solidFill>
                <a:schemeClr val="bg2">
                  <a:lumMod val="50000"/>
                </a:schemeClr>
              </a:solidFill>
              <a:latin typeface="Arial" pitchFamily="34" charset="0"/>
              <a:cs typeface="Arial" pitchFamily="34" charset="0"/>
            </a:endParaRPr>
          </a:p>
        </p:txBody>
      </p:sp>
    </p:spTree>
    <p:extLst>
      <p:ext uri="{BB962C8B-B14F-4D97-AF65-F5344CB8AC3E}">
        <p14:creationId xmlns:p14="http://schemas.microsoft.com/office/powerpoint/2010/main" xmlns="" val="561022164"/>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descr="D:\IMG\Medic\priemniy-pokoi.jpg"/>
          <p:cNvPicPr>
            <a:picLocks noChangeAspect="1" noChangeArrowheads="1"/>
          </p:cNvPicPr>
          <p:nvPr/>
        </p:nvPicPr>
        <p:blipFill>
          <a:blip r:embed="rId2" cstate="print"/>
          <a:srcRect/>
          <a:stretch>
            <a:fillRect/>
          </a:stretch>
        </p:blipFill>
        <p:spPr bwMode="auto">
          <a:xfrm flipH="1">
            <a:off x="6514234" y="2708920"/>
            <a:ext cx="2629767" cy="1872208"/>
          </a:xfrm>
          <a:prstGeom prst="rect">
            <a:avLst/>
          </a:prstGeom>
          <a:noFill/>
        </p:spPr>
      </p:pic>
      <p:sp>
        <p:nvSpPr>
          <p:cNvPr id="21" name="Rectangle 18"/>
          <p:cNvSpPr>
            <a:spLocks noChangeArrowheads="1"/>
          </p:cNvSpPr>
          <p:nvPr/>
        </p:nvSpPr>
        <p:spPr bwMode="auto">
          <a:xfrm>
            <a:off x="1115616" y="2143309"/>
            <a:ext cx="676875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ru-RU" b="1" dirty="0">
                <a:solidFill>
                  <a:schemeClr val="tx1">
                    <a:lumMod val="85000"/>
                    <a:lumOff val="15000"/>
                  </a:schemeClr>
                </a:solidFill>
                <a:latin typeface="Arial" pitchFamily="34" charset="0"/>
              </a:rPr>
              <a:t>Если </a:t>
            </a:r>
            <a:r>
              <a:rPr lang="ru-RU" b="1" dirty="0" smtClean="0">
                <a:solidFill>
                  <a:schemeClr val="tx1">
                    <a:lumMod val="85000"/>
                    <a:lumOff val="15000"/>
                  </a:schemeClr>
                </a:solidFill>
                <a:latin typeface="Arial" pitchFamily="34" charset="0"/>
              </a:rPr>
              <a:t> </a:t>
            </a:r>
            <a:r>
              <a:rPr lang="ru-RU" b="1" dirty="0">
                <a:solidFill>
                  <a:schemeClr val="tx1">
                    <a:lumMod val="85000"/>
                    <a:lumOff val="15000"/>
                  </a:schemeClr>
                </a:solidFill>
                <a:latin typeface="Arial" pitchFamily="34" charset="0"/>
              </a:rPr>
              <a:t>возникли трудности при получении медицинской </a:t>
            </a:r>
            <a:r>
              <a:rPr lang="ru-RU" b="1" dirty="0" smtClean="0">
                <a:solidFill>
                  <a:schemeClr val="tx1">
                    <a:lumMod val="85000"/>
                    <a:lumOff val="15000"/>
                  </a:schemeClr>
                </a:solidFill>
                <a:latin typeface="Arial" pitchFamily="34" charset="0"/>
              </a:rPr>
              <a:t>помощи</a:t>
            </a:r>
            <a:r>
              <a:rPr lang="ru-RU" b="1" dirty="0">
                <a:solidFill>
                  <a:schemeClr val="tx1">
                    <a:lumMod val="85000"/>
                    <a:lumOff val="15000"/>
                  </a:schemeClr>
                </a:solidFill>
                <a:latin typeface="Arial" pitchFamily="34" charset="0"/>
              </a:rPr>
              <a:t> </a:t>
            </a:r>
            <a:r>
              <a:rPr lang="ru-RU" b="1" dirty="0" smtClean="0">
                <a:solidFill>
                  <a:schemeClr val="tx1">
                    <a:lumMod val="85000"/>
                    <a:lumOff val="15000"/>
                  </a:schemeClr>
                </a:solidFill>
                <a:latin typeface="Arial" pitchFamily="34" charset="0"/>
              </a:rPr>
              <a:t>необходимо обратиться </a:t>
            </a:r>
            <a:r>
              <a:rPr lang="ru-RU" sz="1400" b="1" dirty="0" smtClean="0">
                <a:solidFill>
                  <a:srgbClr val="C00000"/>
                </a:solidFill>
                <a:latin typeface="Arial" pitchFamily="34" charset="0"/>
              </a:rPr>
              <a:t>:</a:t>
            </a:r>
            <a:endParaRPr lang="ru-RU" sz="1400" b="1" dirty="0">
              <a:solidFill>
                <a:schemeClr val="tx1">
                  <a:lumMod val="85000"/>
                  <a:lumOff val="15000"/>
                </a:schemeClr>
              </a:solidFill>
              <a:latin typeface="Arial" pitchFamily="34" charset="0"/>
            </a:endParaRPr>
          </a:p>
        </p:txBody>
      </p:sp>
      <p:sp>
        <p:nvSpPr>
          <p:cNvPr id="23" name="TextBox 22"/>
          <p:cNvSpPr txBox="1"/>
          <p:nvPr/>
        </p:nvSpPr>
        <p:spPr>
          <a:xfrm>
            <a:off x="2627785" y="2924945"/>
            <a:ext cx="5692777" cy="2208297"/>
          </a:xfrm>
          <a:prstGeom prst="rect">
            <a:avLst/>
          </a:prstGeom>
          <a:noFill/>
        </p:spPr>
        <p:txBody>
          <a:bodyPr wrap="none" rtlCol="0">
            <a:spAutoFit/>
          </a:bodyPr>
          <a:lstStyle/>
          <a:p>
            <a:pPr marL="228600" indent="-228600">
              <a:lnSpc>
                <a:spcPts val="1500"/>
              </a:lnSpc>
            </a:pPr>
            <a:r>
              <a:rPr lang="ru-RU" b="1" dirty="0">
                <a:solidFill>
                  <a:schemeClr val="tx1">
                    <a:lumMod val="85000"/>
                    <a:lumOff val="15000"/>
                  </a:schemeClr>
                </a:solidFill>
                <a:latin typeface="Arial" pitchFamily="34" charset="0"/>
                <a:ea typeface="Calibri" pitchFamily="34" charset="0"/>
              </a:rPr>
              <a:t>к заведующему отделением или</a:t>
            </a:r>
          </a:p>
          <a:p>
            <a:pPr marL="228600" indent="-228600">
              <a:lnSpc>
                <a:spcPts val="1500"/>
              </a:lnSpc>
            </a:pPr>
            <a:r>
              <a:rPr lang="ru-RU" b="1" dirty="0">
                <a:solidFill>
                  <a:schemeClr val="tx1">
                    <a:lumMod val="85000"/>
                    <a:lumOff val="15000"/>
                  </a:schemeClr>
                </a:solidFill>
                <a:latin typeface="Arial" pitchFamily="34" charset="0"/>
                <a:ea typeface="Calibri" pitchFamily="34" charset="0"/>
              </a:rPr>
              <a:t>к заместителю главного врача или</a:t>
            </a:r>
          </a:p>
          <a:p>
            <a:pPr marL="228600" indent="-228600">
              <a:lnSpc>
                <a:spcPts val="1500"/>
              </a:lnSpc>
            </a:pPr>
            <a:r>
              <a:rPr lang="ru-RU" b="1" dirty="0">
                <a:solidFill>
                  <a:schemeClr val="tx1">
                    <a:lumMod val="85000"/>
                    <a:lumOff val="15000"/>
                  </a:schemeClr>
                </a:solidFill>
                <a:latin typeface="Arial" pitchFamily="34" charset="0"/>
                <a:ea typeface="Calibri" pitchFamily="34" charset="0"/>
              </a:rPr>
              <a:t>к главному врачу</a:t>
            </a:r>
          </a:p>
          <a:p>
            <a:pPr marL="228600" indent="-228600">
              <a:lnSpc>
                <a:spcPts val="1500"/>
              </a:lnSpc>
            </a:pPr>
            <a:endParaRPr lang="ru-RU" b="1" dirty="0">
              <a:solidFill>
                <a:schemeClr val="tx1">
                  <a:lumMod val="85000"/>
                  <a:lumOff val="15000"/>
                </a:schemeClr>
              </a:solidFill>
              <a:latin typeface="Arial" pitchFamily="34" charset="0"/>
              <a:ea typeface="Calibri" pitchFamily="34" charset="0"/>
            </a:endParaRPr>
          </a:p>
          <a:p>
            <a:pPr marL="228600" indent="-228600">
              <a:lnSpc>
                <a:spcPts val="1500"/>
              </a:lnSpc>
            </a:pPr>
            <a:r>
              <a:rPr lang="ru-RU" b="1" dirty="0">
                <a:solidFill>
                  <a:schemeClr val="tx1">
                    <a:lumMod val="85000"/>
                    <a:lumOff val="15000"/>
                  </a:schemeClr>
                </a:solidFill>
                <a:latin typeface="Arial" pitchFamily="34" charset="0"/>
                <a:ea typeface="Calibri" pitchFamily="34" charset="0"/>
              </a:rPr>
              <a:t>в страховую медицинскую организацию</a:t>
            </a:r>
          </a:p>
          <a:p>
            <a:pPr marL="228600" indent="-228600">
              <a:lnSpc>
                <a:spcPts val="1500"/>
              </a:lnSpc>
            </a:pPr>
            <a:r>
              <a:rPr lang="ru-RU" i="1" dirty="0">
                <a:latin typeface="Arial" pitchFamily="34" charset="0"/>
              </a:rPr>
              <a:t>   </a:t>
            </a:r>
            <a:endParaRPr lang="ru-RU" b="1" dirty="0">
              <a:solidFill>
                <a:schemeClr val="tx1">
                  <a:lumMod val="85000"/>
                  <a:lumOff val="15000"/>
                </a:schemeClr>
              </a:solidFill>
              <a:latin typeface="Arial" pitchFamily="34" charset="0"/>
            </a:endParaRPr>
          </a:p>
          <a:p>
            <a:pPr>
              <a:lnSpc>
                <a:spcPts val="1500"/>
              </a:lnSpc>
            </a:pPr>
            <a:r>
              <a:rPr lang="ru-RU" b="1" dirty="0">
                <a:solidFill>
                  <a:schemeClr val="tx1">
                    <a:lumMod val="85000"/>
                    <a:lumOff val="15000"/>
                  </a:schemeClr>
                </a:solidFill>
                <a:latin typeface="Arial" pitchFamily="34" charset="0"/>
              </a:rPr>
              <a:t>на Телефон доверия «Право на здоровье»  </a:t>
            </a:r>
          </a:p>
          <a:p>
            <a:pPr>
              <a:lnSpc>
                <a:spcPts val="1500"/>
              </a:lnSpc>
            </a:pPr>
            <a:endParaRPr lang="ru-RU" b="1" dirty="0">
              <a:solidFill>
                <a:schemeClr val="tx1">
                  <a:lumMod val="85000"/>
                  <a:lumOff val="15000"/>
                </a:schemeClr>
              </a:solidFill>
              <a:latin typeface="Arial" pitchFamily="34" charset="0"/>
            </a:endParaRPr>
          </a:p>
          <a:p>
            <a:pPr>
              <a:lnSpc>
                <a:spcPts val="1500"/>
              </a:lnSpc>
            </a:pPr>
            <a:r>
              <a:rPr lang="ru-RU" b="1" dirty="0">
                <a:solidFill>
                  <a:schemeClr val="tx1">
                    <a:lumMod val="85000"/>
                    <a:lumOff val="15000"/>
                  </a:schemeClr>
                </a:solidFill>
                <a:latin typeface="Arial" pitchFamily="34" charset="0"/>
              </a:rPr>
              <a:t>в Территориальный фонд обязательного</a:t>
            </a:r>
          </a:p>
          <a:p>
            <a:pPr>
              <a:lnSpc>
                <a:spcPts val="1500"/>
              </a:lnSpc>
            </a:pPr>
            <a:r>
              <a:rPr lang="ru-RU" b="1" dirty="0">
                <a:solidFill>
                  <a:schemeClr val="tx1">
                    <a:lumMod val="85000"/>
                    <a:lumOff val="15000"/>
                  </a:schemeClr>
                </a:solidFill>
                <a:latin typeface="Arial" pitchFamily="34" charset="0"/>
              </a:rPr>
              <a:t>медицинского страхования Красноярского края</a:t>
            </a:r>
          </a:p>
          <a:p>
            <a:pPr>
              <a:lnSpc>
                <a:spcPts val="1500"/>
              </a:lnSpc>
            </a:pPr>
            <a:r>
              <a:rPr lang="ru-RU" b="1" i="1" dirty="0">
                <a:solidFill>
                  <a:schemeClr val="tx1">
                    <a:lumMod val="85000"/>
                    <a:lumOff val="15000"/>
                  </a:schemeClr>
                </a:solidFill>
                <a:latin typeface="Arial" pitchFamily="34" charset="0"/>
              </a:rPr>
              <a:t>   (ул. Копылова, 2б)</a:t>
            </a:r>
          </a:p>
        </p:txBody>
      </p:sp>
      <p:sp>
        <p:nvSpPr>
          <p:cNvPr id="25" name="Прямоугольник 24"/>
          <p:cNvSpPr/>
          <p:nvPr/>
        </p:nvSpPr>
        <p:spPr>
          <a:xfrm>
            <a:off x="2267744" y="2852936"/>
            <a:ext cx="485800" cy="477054"/>
          </a:xfrm>
          <a:prstGeom prst="rect">
            <a:avLst/>
          </a:prstGeom>
        </p:spPr>
        <p:txBody>
          <a:bodyPr wrap="square">
            <a:spAutoFit/>
          </a:bodyPr>
          <a:lstStyle/>
          <a:p>
            <a:pPr algn="ctr">
              <a:lnSpc>
                <a:spcPts val="3000"/>
              </a:lnSpc>
            </a:pPr>
            <a: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a:t>
            </a: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7" name="Прямоугольник 36"/>
          <p:cNvSpPr/>
          <p:nvPr/>
        </p:nvSpPr>
        <p:spPr>
          <a:xfrm>
            <a:off x="2714329" y="1220117"/>
            <a:ext cx="4752528" cy="624707"/>
          </a:xfrm>
          <a:prstGeom prst="rect">
            <a:avLst/>
          </a:prstGeom>
          <a:solidFill>
            <a:srgbClr val="F0F0DC"/>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pPr>
            <a:r>
              <a:rPr lang="ru-RU" sz="1600" b="1" dirty="0">
                <a:solidFill>
                  <a:schemeClr val="bg2"/>
                </a:solidFill>
                <a:latin typeface="Arial" pitchFamily="34" charset="0"/>
                <a:ea typeface="Calibri" pitchFamily="34" charset="0"/>
                <a:cs typeface="Arial" pitchFamily="34" charset="0"/>
              </a:rPr>
              <a:t>ЗАЩИТА ПРАВ ЗАСТРАХОВАННЫХ! </a:t>
            </a:r>
            <a:endParaRPr lang="ru-RU" sz="1600" b="1" dirty="0">
              <a:solidFill>
                <a:schemeClr val="bg2"/>
              </a:solidFill>
              <a:latin typeface="Arial" pitchFamily="34" charset="0"/>
              <a:cs typeface="Arial" pitchFamily="34" charset="0"/>
            </a:endParaRPr>
          </a:p>
        </p:txBody>
      </p:sp>
      <p:sp>
        <p:nvSpPr>
          <p:cNvPr id="19" name="TextBox 18"/>
          <p:cNvSpPr txBox="1"/>
          <p:nvPr/>
        </p:nvSpPr>
        <p:spPr>
          <a:xfrm>
            <a:off x="2555776" y="5085184"/>
            <a:ext cx="2496196" cy="400110"/>
          </a:xfrm>
          <a:prstGeom prst="rect">
            <a:avLst/>
          </a:prstGeom>
          <a:noFill/>
        </p:spPr>
        <p:txBody>
          <a:bodyPr wrap="none" rtlCol="0">
            <a:spAutoFit/>
          </a:bodyPr>
          <a:lstStyle/>
          <a:p>
            <a:r>
              <a:rPr lang="ru-RU" sz="2000" b="1" dirty="0">
                <a:solidFill>
                  <a:srgbClr val="C00000"/>
                </a:solidFill>
                <a:latin typeface="Arial Black" pitchFamily="34" charset="0"/>
              </a:rPr>
              <a:t> 8-800-700-000</a:t>
            </a:r>
            <a:r>
              <a:rPr lang="en-US" sz="2000" b="1" dirty="0">
                <a:solidFill>
                  <a:srgbClr val="C00000"/>
                </a:solidFill>
                <a:latin typeface="Arial Black" pitchFamily="34" charset="0"/>
              </a:rPr>
              <a:t>-</a:t>
            </a:r>
            <a:r>
              <a:rPr lang="ru-RU" sz="2000" b="1" dirty="0">
                <a:solidFill>
                  <a:srgbClr val="C00000"/>
                </a:solidFill>
                <a:latin typeface="Arial Black" pitchFamily="34" charset="0"/>
              </a:rPr>
              <a:t>3</a:t>
            </a:r>
          </a:p>
        </p:txBody>
      </p:sp>
      <p:pic>
        <p:nvPicPr>
          <p:cNvPr id="26626" name="Picture 2" descr="D:\IMG\разное\schaumburg-jewlers.jpg"/>
          <p:cNvPicPr>
            <a:picLocks noChangeAspect="1" noChangeArrowheads="1"/>
          </p:cNvPicPr>
          <p:nvPr/>
        </p:nvPicPr>
        <p:blipFill>
          <a:blip r:embed="rId3" cstate="print"/>
          <a:srcRect/>
          <a:stretch>
            <a:fillRect/>
          </a:stretch>
        </p:blipFill>
        <p:spPr bwMode="auto">
          <a:xfrm>
            <a:off x="179513" y="2852936"/>
            <a:ext cx="1895927" cy="1800200"/>
          </a:xfrm>
          <a:prstGeom prst="rect">
            <a:avLst/>
          </a:prstGeom>
          <a:noFill/>
          <a:ln w="12700">
            <a:solidFill>
              <a:schemeClr val="tx1">
                <a:lumMod val="75000"/>
                <a:lumOff val="25000"/>
              </a:schemeClr>
            </a:solidFill>
          </a:ln>
        </p:spPr>
      </p:pic>
      <p:sp>
        <p:nvSpPr>
          <p:cNvPr id="20" name="Прямоугольник 19"/>
          <p:cNvSpPr/>
          <p:nvPr/>
        </p:nvSpPr>
        <p:spPr>
          <a:xfrm>
            <a:off x="2267744" y="3573016"/>
            <a:ext cx="485800" cy="477054"/>
          </a:xfrm>
          <a:prstGeom prst="rect">
            <a:avLst/>
          </a:prstGeom>
        </p:spPr>
        <p:txBody>
          <a:bodyPr wrap="square">
            <a:spAutoFit/>
          </a:bodyPr>
          <a:lstStyle/>
          <a:p>
            <a:pPr algn="ctr">
              <a:lnSpc>
                <a:spcPts val="3000"/>
              </a:lnSpc>
            </a:pPr>
            <a: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a:t>
            </a: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2" name="Прямоугольник 21"/>
          <p:cNvSpPr/>
          <p:nvPr/>
        </p:nvSpPr>
        <p:spPr>
          <a:xfrm>
            <a:off x="2267744" y="3933056"/>
            <a:ext cx="485800" cy="477054"/>
          </a:xfrm>
          <a:prstGeom prst="rect">
            <a:avLst/>
          </a:prstGeom>
        </p:spPr>
        <p:txBody>
          <a:bodyPr wrap="square">
            <a:spAutoFit/>
          </a:bodyPr>
          <a:lstStyle/>
          <a:p>
            <a:pPr algn="ctr">
              <a:lnSpc>
                <a:spcPts val="3000"/>
              </a:lnSpc>
            </a:pPr>
            <a: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3</a:t>
            </a: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7" name="Прямоугольник 26"/>
          <p:cNvSpPr/>
          <p:nvPr/>
        </p:nvSpPr>
        <p:spPr>
          <a:xfrm>
            <a:off x="2267744" y="4293096"/>
            <a:ext cx="485800" cy="477054"/>
          </a:xfrm>
          <a:prstGeom prst="rect">
            <a:avLst/>
          </a:prstGeom>
        </p:spPr>
        <p:txBody>
          <a:bodyPr wrap="square">
            <a:spAutoFit/>
          </a:bodyPr>
          <a:lstStyle/>
          <a:p>
            <a:pPr algn="ctr">
              <a:lnSpc>
                <a:spcPts val="3000"/>
              </a:lnSpc>
            </a:pPr>
            <a: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4</a:t>
            </a: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3" name="Прямоугольник 12"/>
          <p:cNvSpPr/>
          <p:nvPr/>
        </p:nvSpPr>
        <p:spPr>
          <a:xfrm>
            <a:off x="499090" y="417962"/>
            <a:ext cx="8712968" cy="605294"/>
          </a:xfrm>
          <a:prstGeom prst="rect">
            <a:avLst/>
          </a:prstGeom>
          <a:effectLst>
            <a:outerShdw blurRad="38100" dist="25400" dir="2700000" algn="tl" rotWithShape="0">
              <a:schemeClr val="tx1">
                <a:lumMod val="65000"/>
                <a:lumOff val="35000"/>
                <a:alpha val="50000"/>
              </a:schemeClr>
            </a:outerShdw>
          </a:effectLst>
        </p:spPr>
        <p:txBody>
          <a:bodyPr wrap="square">
            <a:spAutoFit/>
          </a:bodyPr>
          <a:lstStyle/>
          <a:p>
            <a:pPr>
              <a:lnSpc>
                <a:spcPts val="2000"/>
              </a:lnSpc>
            </a:pPr>
            <a:r>
              <a:rPr lang="ru-RU" sz="2800" b="1" kern="0" dirty="0" smtClean="0">
                <a:solidFill>
                  <a:srgbClr val="C00000"/>
                </a:solidFill>
                <a:latin typeface="Arial" pitchFamily="34" charset="0"/>
                <a:cs typeface="Arial" pitchFamily="34" charset="0"/>
              </a:rPr>
              <a:t>Территориальный фонд обязательного медицинского страхования Красноярского края</a:t>
            </a:r>
            <a:endParaRPr lang="ru-RU" sz="2800" b="1"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xmlns="" val="590909408"/>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400" b="1" dirty="0" smtClean="0"/>
              <a:t>ИНФОРМАЦИОННЫЕ РЕСУРСЫ ТФОМС </a:t>
            </a:r>
            <a:br>
              <a:rPr lang="ru-RU" sz="2400" b="1" dirty="0" smtClean="0"/>
            </a:br>
            <a:endParaRPr lang="ru-RU" sz="2400" dirty="0"/>
          </a:p>
        </p:txBody>
      </p:sp>
      <p:sp>
        <p:nvSpPr>
          <p:cNvPr id="3" name="Содержимое 2"/>
          <p:cNvSpPr>
            <a:spLocks noGrp="1"/>
          </p:cNvSpPr>
          <p:nvPr>
            <p:ph idx="1"/>
          </p:nvPr>
        </p:nvSpPr>
        <p:spPr>
          <a:xfrm>
            <a:off x="457200" y="692696"/>
            <a:ext cx="8229600" cy="5438229"/>
          </a:xfrm>
        </p:spPr>
        <p:txBody>
          <a:bodyPr/>
          <a:lstStyle/>
          <a:p>
            <a:endParaRPr lang="ru-RU" sz="1800" dirty="0" smtClean="0"/>
          </a:p>
          <a:p>
            <a:r>
              <a:rPr lang="ru-RU" sz="2000" dirty="0" smtClean="0"/>
              <a:t>• </a:t>
            </a:r>
            <a:r>
              <a:rPr lang="ru-RU" sz="2400" b="1" dirty="0" err="1" smtClean="0"/>
              <a:t>Онкорегистр</a:t>
            </a:r>
            <a:r>
              <a:rPr lang="ru-RU" sz="2400" b="1" dirty="0" smtClean="0"/>
              <a:t> – учет всех пациентов, визуализация оказания помощи на каждом этапе (сквозная история болезни) </a:t>
            </a:r>
          </a:p>
          <a:p>
            <a:r>
              <a:rPr lang="ru-RU" sz="2400" dirty="0" smtClean="0"/>
              <a:t>• </a:t>
            </a:r>
            <a:r>
              <a:rPr lang="ru-RU" sz="2400" b="1" dirty="0" smtClean="0"/>
              <a:t>Регистр диспансеризации – формирование списков на диспансеризацию, приглашение на диспансеризацию </a:t>
            </a:r>
          </a:p>
          <a:p>
            <a:r>
              <a:rPr lang="ru-RU" sz="2400" dirty="0" smtClean="0"/>
              <a:t>• </a:t>
            </a:r>
            <a:r>
              <a:rPr lang="ru-RU" sz="2400" b="1" dirty="0" smtClean="0"/>
              <a:t>Регистр диспансерного наблюдения – персонифицированное планирование ДН, приглашение на прием </a:t>
            </a:r>
          </a:p>
          <a:p>
            <a:endParaRPr lang="ru-RU" sz="2400" dirty="0" smtClean="0"/>
          </a:p>
          <a:p>
            <a:r>
              <a:rPr lang="ru-RU" sz="2400" b="1" dirty="0" smtClean="0"/>
              <a:t>Ресурсы недостаточно используются как инструмент для решения задач в организации медицинской помощи </a:t>
            </a:r>
            <a:endParaRPr lang="ru-RU" sz="2400" dirty="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422400"/>
          </a:xfrm>
        </p:spPr>
        <p:txBody>
          <a:bodyPr/>
          <a:lstStyle/>
          <a:p>
            <a:pPr>
              <a:defRPr/>
            </a:pPr>
            <a:r>
              <a:rPr lang="ru-RU" sz="3600" b="1" dirty="0" smtClean="0"/>
              <a:t>ФЗ об ОМС вступил в силу с января 2011г.</a:t>
            </a:r>
            <a:endParaRPr lang="ru-RU" sz="3600" b="1" dirty="0"/>
          </a:p>
        </p:txBody>
      </p:sp>
      <p:sp>
        <p:nvSpPr>
          <p:cNvPr id="3" name="Объект 2"/>
          <p:cNvSpPr>
            <a:spLocks noGrp="1"/>
          </p:cNvSpPr>
          <p:nvPr>
            <p:ph idx="1"/>
          </p:nvPr>
        </p:nvSpPr>
        <p:spPr>
          <a:xfrm>
            <a:off x="457200" y="1844824"/>
            <a:ext cx="8229600" cy="4070350"/>
          </a:xfrm>
        </p:spPr>
        <p:txBody>
          <a:bodyPr/>
          <a:lstStyle/>
          <a:p>
            <a:pPr>
              <a:defRPr/>
            </a:pPr>
            <a:r>
              <a:rPr lang="ru-RU" sz="2400" dirty="0">
                <a:effectLst/>
              </a:rPr>
              <a:t>Федеральный закон от 29 ноября 2010 г. № 326-ФЗ “Об обязательном медицинском страховании в Российской Федерации</a:t>
            </a:r>
            <a:r>
              <a:rPr lang="ru-RU" sz="2400" dirty="0" smtClean="0">
                <a:effectLst/>
              </a:rPr>
              <a:t>”</a:t>
            </a:r>
            <a:endParaRPr lang="en-US" sz="1600" dirty="0">
              <a:effectLst/>
            </a:endParaRPr>
          </a:p>
          <a:p>
            <a:r>
              <a:rPr lang="ru-RU" sz="1600" dirty="0">
                <a:effectLst/>
              </a:rPr>
              <a:t>ФЕДЕРАЛЬНЫЙ ЗАКОН </a:t>
            </a:r>
            <a:r>
              <a:rPr lang="en-US" sz="1600" dirty="0">
                <a:effectLst/>
              </a:rPr>
              <a:t> </a:t>
            </a:r>
            <a:r>
              <a:rPr lang="ru-RU" sz="1600" dirty="0">
                <a:effectLst/>
              </a:rPr>
              <a:t>О ВНЕСЕНИИ ИЗМЕНЕНИЙ</a:t>
            </a:r>
            <a:r>
              <a:rPr lang="en-US" sz="1600" dirty="0">
                <a:effectLst/>
              </a:rPr>
              <a:t> </a:t>
            </a:r>
            <a:r>
              <a:rPr lang="ru-RU" sz="1600" dirty="0">
                <a:effectLst/>
              </a:rPr>
              <a:t>В ФЕДЕРАЛЬНЫЙ ЗАКОН </a:t>
            </a:r>
            <a:r>
              <a:rPr lang="en-US" sz="1600" dirty="0">
                <a:effectLst/>
              </a:rPr>
              <a:t>286 </a:t>
            </a:r>
            <a:r>
              <a:rPr lang="ru-RU" sz="1600" dirty="0">
                <a:effectLst/>
              </a:rPr>
              <a:t>"ОБ ОБЯЗАТЕЛЬНОМ МЕДИЦИНСКОМ</a:t>
            </a:r>
            <a:r>
              <a:rPr lang="en-US" sz="1600" dirty="0">
                <a:effectLst/>
              </a:rPr>
              <a:t> </a:t>
            </a:r>
            <a:r>
              <a:rPr lang="ru-RU" sz="1600" dirty="0">
                <a:effectLst/>
              </a:rPr>
              <a:t>СТРАХОВАНИИ В РОССИЙСКОЙ ФЕДЕРАЦИИ" И ОТДЕЛЬНЫЕ</a:t>
            </a:r>
            <a:r>
              <a:rPr lang="en-US" sz="1600" dirty="0">
                <a:effectLst/>
              </a:rPr>
              <a:t> </a:t>
            </a:r>
            <a:r>
              <a:rPr lang="ru-RU" sz="1600" dirty="0">
                <a:effectLst/>
              </a:rPr>
              <a:t>ЗАКОНОДАТЕЛЬНЫЕ АКТЫ РОССИЙСКОЙ </a:t>
            </a:r>
            <a:r>
              <a:rPr lang="ru-RU" sz="1600" dirty="0" smtClean="0">
                <a:effectLst/>
              </a:rPr>
              <a:t>ФЕДЕРАЦИИ</a:t>
            </a:r>
          </a:p>
          <a:p>
            <a:r>
              <a:rPr lang="ru-RU" sz="1800" dirty="0" smtClean="0">
                <a:effectLst/>
              </a:rPr>
              <a:t>Постановление Правительства России № 432 от 03.04.2020 года «Об особенностях реализации базовой программы обязательного медицинского страхования в условиях возникновения угрозы распространения заболеваний, вызванных </a:t>
            </a:r>
            <a:r>
              <a:rPr lang="ru-RU" sz="1800" dirty="0" err="1" smtClean="0">
                <a:effectLst/>
              </a:rPr>
              <a:t>коронавирусной</a:t>
            </a:r>
            <a:r>
              <a:rPr lang="ru-RU" sz="1800" dirty="0" smtClean="0">
                <a:effectLst/>
              </a:rPr>
              <a:t> инфекцией», внесены изменений в Правила обязательного медицинского страхования, утвержденные приказом Минздрава </a:t>
            </a:r>
            <a:endParaRPr lang="ru-RU" sz="1800" dirty="0" smtClean="0">
              <a:effectLst/>
            </a:endParaRPr>
          </a:p>
          <a:p>
            <a:r>
              <a:rPr lang="ru-RU" sz="1800" dirty="0" smtClean="0">
                <a:effectLst/>
              </a:rPr>
              <a:t>России </a:t>
            </a:r>
            <a:r>
              <a:rPr lang="ru-RU" sz="1800" dirty="0" smtClean="0">
                <a:effectLst/>
              </a:rPr>
              <a:t>от 28.02.2019 № 108н</a:t>
            </a:r>
            <a:r>
              <a:rPr lang="ru-RU" sz="1600" dirty="0" smtClean="0"/>
              <a:t>. </a:t>
            </a:r>
            <a:endParaRPr lang="ru-RU" sz="1600" dirty="0">
              <a:effectLst/>
            </a:endParaRPr>
          </a:p>
          <a:p>
            <a:pPr>
              <a:defRPr/>
            </a:pPr>
            <a:endParaRPr lang="ru-RU" sz="1600" dirty="0">
              <a:effectLst/>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5888"/>
            <a:ext cx="8229600" cy="792162"/>
          </a:xfrm>
        </p:spPr>
        <p:txBody>
          <a:bodyPr/>
          <a:lstStyle/>
          <a:p>
            <a:pPr>
              <a:defRPr/>
            </a:pPr>
            <a:r>
              <a:rPr lang="ru-RU" sz="3200" b="1" dirty="0" smtClean="0">
                <a:solidFill>
                  <a:srgbClr val="FF0000"/>
                </a:solidFill>
                <a:effectLst/>
              </a:rPr>
              <a:t>Цели </a:t>
            </a:r>
            <a:r>
              <a:rPr lang="ru-RU" sz="3200" b="1" dirty="0" err="1" smtClean="0">
                <a:solidFill>
                  <a:srgbClr val="FF0000"/>
                </a:solidFill>
                <a:effectLst/>
              </a:rPr>
              <a:t>Нац.проекта</a:t>
            </a:r>
            <a:r>
              <a:rPr lang="ru-RU" sz="3200" b="1" dirty="0">
                <a:solidFill>
                  <a:srgbClr val="FF0000"/>
                </a:solidFill>
                <a:effectLst/>
              </a:rPr>
              <a:t> </a:t>
            </a:r>
            <a:r>
              <a:rPr lang="ru-RU" sz="3200" b="1" dirty="0" smtClean="0">
                <a:solidFill>
                  <a:srgbClr val="FF0000"/>
                </a:solidFill>
                <a:effectLst/>
              </a:rPr>
              <a:t>«Демография» - финансирование - 3105,2 </a:t>
            </a:r>
            <a:r>
              <a:rPr lang="ru-RU" sz="3200" b="1" dirty="0" err="1" smtClean="0">
                <a:solidFill>
                  <a:srgbClr val="FF0000"/>
                </a:solidFill>
                <a:effectLst/>
              </a:rPr>
              <a:t>трлн.руб</a:t>
            </a:r>
            <a:r>
              <a:rPr lang="ru-RU" sz="3200" b="1" dirty="0" smtClean="0">
                <a:solidFill>
                  <a:srgbClr val="FF0000"/>
                </a:solidFill>
                <a:effectLst/>
              </a:rPr>
              <a:t> </a:t>
            </a:r>
            <a:endParaRPr lang="ru-RU" sz="3200" dirty="0">
              <a:solidFill>
                <a:srgbClr val="FF0000"/>
              </a:solidFill>
            </a:endParaRPr>
          </a:p>
        </p:txBody>
      </p:sp>
      <p:sp>
        <p:nvSpPr>
          <p:cNvPr id="59395" name="Объект 2"/>
          <p:cNvSpPr>
            <a:spLocks noGrp="1"/>
          </p:cNvSpPr>
          <p:nvPr>
            <p:ph idx="1"/>
          </p:nvPr>
        </p:nvSpPr>
        <p:spPr>
          <a:xfrm>
            <a:off x="107950" y="981075"/>
            <a:ext cx="8856663" cy="5761038"/>
          </a:xfrm>
        </p:spPr>
        <p:txBody>
          <a:bodyPr/>
          <a:lstStyle/>
          <a:p>
            <a:pPr>
              <a:buFontTx/>
              <a:buAutoNum type="arabicPeriod"/>
            </a:pPr>
            <a:r>
              <a:rPr lang="ru-RU" altLang="ru-RU" sz="2000" smtClean="0"/>
              <a:t>Увеличение ОПЖ здоровой до 67 лет</a:t>
            </a:r>
          </a:p>
          <a:p>
            <a:pPr>
              <a:buFontTx/>
              <a:buAutoNum type="arabicPeriod"/>
            </a:pPr>
            <a:r>
              <a:rPr lang="ru-RU" altLang="ru-RU" sz="2000" smtClean="0"/>
              <a:t>Увеличение доли граждан, ведущих </a:t>
            </a:r>
            <a:r>
              <a:rPr lang="ru-RU" altLang="ru-RU" sz="2000" smtClean="0">
                <a:solidFill>
                  <a:srgbClr val="FFFF00"/>
                </a:solidFill>
              </a:rPr>
              <a:t>здоровый образ жизни</a:t>
            </a:r>
          </a:p>
          <a:p>
            <a:r>
              <a:rPr lang="ru-RU" altLang="ru-RU" sz="2000" b="1" smtClean="0">
                <a:solidFill>
                  <a:srgbClr val="FFFF00"/>
                </a:solidFill>
              </a:rPr>
              <a:t>Задачи проекта:</a:t>
            </a:r>
          </a:p>
          <a:p>
            <a:pPr>
              <a:buFontTx/>
              <a:buAutoNum type="arabicPeriod"/>
            </a:pPr>
            <a:r>
              <a:rPr lang="ru-RU" altLang="ru-RU" sz="2000" smtClean="0"/>
              <a:t>Внедрение механизма </a:t>
            </a:r>
            <a:r>
              <a:rPr lang="ru-RU" altLang="ru-RU" sz="2000" smtClean="0">
                <a:solidFill>
                  <a:srgbClr val="FF0000"/>
                </a:solidFill>
              </a:rPr>
              <a:t>финансовой поддержки семей </a:t>
            </a:r>
            <a:r>
              <a:rPr lang="ru-RU" altLang="ru-RU" sz="2000" smtClean="0"/>
              <a:t>при рождении детей</a:t>
            </a:r>
          </a:p>
          <a:p>
            <a:pPr>
              <a:buFontTx/>
              <a:buAutoNum type="arabicPeriod"/>
            </a:pPr>
            <a:r>
              <a:rPr lang="ru-RU" altLang="ru-RU" sz="2000" smtClean="0"/>
              <a:t>Создание </a:t>
            </a:r>
            <a:r>
              <a:rPr lang="ru-RU" altLang="ru-RU" sz="2000" smtClean="0">
                <a:solidFill>
                  <a:srgbClr val="FF0000"/>
                </a:solidFill>
              </a:rPr>
              <a:t>условий для осуществления трудовой деятельности женщин, имеющих де</a:t>
            </a:r>
            <a:r>
              <a:rPr lang="ru-RU" altLang="ru-RU" sz="2000" smtClean="0"/>
              <a:t>тей, включая достижение 100-процентной доступности (2021 год) дошкольного образования для детей в возрасте до трех лет</a:t>
            </a:r>
          </a:p>
          <a:p>
            <a:pPr>
              <a:buFontTx/>
              <a:buAutoNum type="arabicPeriod"/>
            </a:pPr>
            <a:r>
              <a:rPr lang="ru-RU" altLang="ru-RU" sz="2000" smtClean="0"/>
              <a:t>Создание в субъектах Российской Федерации </a:t>
            </a:r>
            <a:r>
              <a:rPr lang="ru-RU" altLang="ru-RU" sz="2000" smtClean="0">
                <a:solidFill>
                  <a:srgbClr val="FF0000"/>
                </a:solidFill>
              </a:rPr>
              <a:t>дополнительных мест для детей в возрасте до 3 лет</a:t>
            </a:r>
            <a:r>
              <a:rPr lang="ru-RU" altLang="ru-RU" sz="2000" smtClean="0"/>
              <a:t> в  организациях и у индивидуальных предпринимателей, осуществляющих образовательную деятельность по образовательным программам дошкольного образования, присмотру и уходу</a:t>
            </a:r>
          </a:p>
          <a:p>
            <a:pPr>
              <a:buFontTx/>
              <a:buAutoNum type="arabicPeriod"/>
            </a:pPr>
            <a:r>
              <a:rPr lang="ru-RU" altLang="ru-RU" sz="2000" smtClean="0"/>
              <a:t>Разработка и реализация </a:t>
            </a:r>
            <a:r>
              <a:rPr lang="ru-RU" altLang="ru-RU" sz="2000" smtClean="0">
                <a:solidFill>
                  <a:srgbClr val="FF0000"/>
                </a:solidFill>
              </a:rPr>
              <a:t>программы системной поддержки и повышения качества жизни граждан старшего </a:t>
            </a:r>
            <a:r>
              <a:rPr lang="ru-RU" altLang="ru-RU" sz="2000" smtClean="0"/>
              <a:t>поколения</a:t>
            </a:r>
          </a:p>
        </p:txBody>
      </p:sp>
    </p:spTree>
    <p:extLst>
      <p:ext uri="{BB962C8B-B14F-4D97-AF65-F5344CB8AC3E}">
        <p14:creationId xmlns:p14="http://schemas.microsoft.com/office/powerpoint/2010/main" xmlns="" val="2978780150"/>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sz="quarter" idx="1"/>
          </p:nvPr>
        </p:nvSpPr>
        <p:spPr>
          <a:xfrm>
            <a:off x="395288" y="115888"/>
            <a:ext cx="8424862" cy="6553200"/>
          </a:xfrm>
        </p:spPr>
        <p:txBody>
          <a:bodyPr/>
          <a:lstStyle/>
          <a:p>
            <a:pPr algn="just">
              <a:buFontTx/>
              <a:buAutoNum type="arabicPeriod"/>
              <a:defRPr/>
            </a:pPr>
            <a:r>
              <a:rPr lang="ru-RU" altLang="ru-RU" sz="2000" smtClean="0"/>
              <a:t>Создание </a:t>
            </a:r>
            <a:r>
              <a:rPr lang="ru-RU" altLang="ru-RU" sz="2000" smtClean="0">
                <a:solidFill>
                  <a:srgbClr val="FF0000"/>
                </a:solidFill>
              </a:rPr>
              <a:t>системы долговременного ухода </a:t>
            </a:r>
            <a:r>
              <a:rPr lang="ru-RU" altLang="ru-RU" sz="2000" smtClean="0"/>
              <a:t>за гражданами пожилого возраста и инвалидами, как составной части мероприятий, направленных на развитие и поддержание функциональных способностей граждан старшего поколения, включающей сбалансированные социальное обслуживание и медицинскую помощь на дому, в полустационарной и стационарной форме с привлечением патронажной службы и сиделок, а также поддержку </a:t>
            </a:r>
            <a:r>
              <a:rPr lang="ru-RU" altLang="ru-RU" sz="2000" smtClean="0">
                <a:solidFill>
                  <a:srgbClr val="FF0000"/>
                </a:solidFill>
              </a:rPr>
              <a:t>семейного ухода</a:t>
            </a:r>
          </a:p>
          <a:p>
            <a:pPr algn="just">
              <a:buFontTx/>
              <a:buAutoNum type="arabicPeriod"/>
              <a:defRPr/>
            </a:pPr>
            <a:r>
              <a:rPr lang="ru-RU" altLang="ru-RU" sz="2000" smtClean="0"/>
              <a:t>Организация мероприятий по проф.обучению и дополнительному проф. образованию лиц предпенсионного возраста</a:t>
            </a:r>
          </a:p>
          <a:p>
            <a:pPr algn="just">
              <a:buFontTx/>
              <a:buAutoNum type="arabicPeriod"/>
              <a:defRPr/>
            </a:pPr>
            <a:r>
              <a:rPr lang="ru-RU" altLang="ru-RU" sz="2000" smtClean="0"/>
              <a:t>Формирование системы </a:t>
            </a:r>
            <a:r>
              <a:rPr lang="ru-RU" altLang="ru-RU" sz="2000" smtClean="0">
                <a:solidFill>
                  <a:srgbClr val="FF0000"/>
                </a:solidFill>
              </a:rPr>
              <a:t>мотивации граждан к ЗОЖ</a:t>
            </a:r>
            <a:r>
              <a:rPr lang="ru-RU" altLang="ru-RU" sz="2000" smtClean="0"/>
              <a:t>, включая здоровое питание и отказ от вредных привычек</a:t>
            </a:r>
          </a:p>
          <a:p>
            <a:pPr algn="just">
              <a:buFontTx/>
              <a:buAutoNum type="arabicPeriod"/>
              <a:defRPr/>
            </a:pPr>
            <a:r>
              <a:rPr lang="ru-RU" altLang="ru-RU" sz="2000" smtClean="0">
                <a:solidFill>
                  <a:srgbClr val="FF0000"/>
                </a:solidFill>
              </a:rPr>
              <a:t>Мотивирование граждан к ведению ЗОЖ </a:t>
            </a:r>
            <a:r>
              <a:rPr lang="ru-RU" altLang="ru-RU" sz="2000" smtClean="0"/>
              <a:t>посредством проведения информационно-коммуникационной кампании, а также вовлечения граждан и некоммерческих организаций в мероприятия по укреплению общественного здоровья</a:t>
            </a:r>
          </a:p>
          <a:p>
            <a:pPr algn="just">
              <a:buFontTx/>
              <a:buAutoNum type="arabicPeriod"/>
              <a:defRPr/>
            </a:pPr>
            <a:r>
              <a:rPr lang="ru-RU" altLang="ru-RU" sz="2000" smtClean="0"/>
              <a:t>Создание для всех категорий и групп населения </a:t>
            </a:r>
            <a:r>
              <a:rPr lang="ru-RU" altLang="ru-RU" sz="2000" smtClean="0">
                <a:solidFill>
                  <a:srgbClr val="FF0000"/>
                </a:solidFill>
              </a:rPr>
              <a:t>условий для занятий физической культурой и спортом</a:t>
            </a:r>
            <a:r>
              <a:rPr lang="ru-RU" altLang="ru-RU" sz="2000" smtClean="0"/>
              <a:t>, массовым спортом, в том числе повышение уровня обеспеченности населения объектами спорта и подготовка спортивного резерва</a:t>
            </a:r>
          </a:p>
          <a:p>
            <a:pPr>
              <a:defRPr/>
            </a:pPr>
            <a:endParaRPr lang="ru-RU" altLang="ru-RU" smtClean="0"/>
          </a:p>
        </p:txBody>
      </p:sp>
    </p:spTree>
    <p:extLst>
      <p:ext uri="{BB962C8B-B14F-4D97-AF65-F5344CB8AC3E}">
        <p14:creationId xmlns:p14="http://schemas.microsoft.com/office/powerpoint/2010/main" xmlns="" val="4024180142"/>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3200" y="947100"/>
            <a:ext cx="8572500" cy="323165"/>
          </a:xfrm>
          <a:prstGeom prst="rect">
            <a:avLst/>
          </a:prstGeom>
        </p:spPr>
        <p:txBody>
          <a:bodyPr wrap="square">
            <a:spAutoFit/>
          </a:bodyPr>
          <a:lstStyle/>
          <a:p>
            <a:endParaRPr lang="ru-RU" sz="1500" b="1" dirty="0">
              <a:solidFill>
                <a:srgbClr val="FF0000"/>
              </a:solidFill>
            </a:endParaRPr>
          </a:p>
        </p:txBody>
      </p:sp>
      <p:sp>
        <p:nvSpPr>
          <p:cNvPr id="3" name="Прямоугольник 2"/>
          <p:cNvSpPr/>
          <p:nvPr/>
        </p:nvSpPr>
        <p:spPr>
          <a:xfrm>
            <a:off x="609600" y="0"/>
            <a:ext cx="8066856" cy="6370975"/>
          </a:xfrm>
          <a:prstGeom prst="rect">
            <a:avLst/>
          </a:prstGeom>
        </p:spPr>
        <p:txBody>
          <a:bodyPr wrap="square">
            <a:spAutoFit/>
          </a:bodyPr>
          <a:lstStyle/>
          <a:p>
            <a:pPr algn="ctr"/>
            <a:r>
              <a:rPr lang="ru-RU" sz="2400" dirty="0">
                <a:solidFill>
                  <a:srgbClr val="FF0000"/>
                </a:solidFill>
              </a:rPr>
              <a:t>НАЦИОНАЛЬНЫЙ ПРОЕКТ ЗДРАВООХРАНЕНИЕ </a:t>
            </a:r>
            <a:r>
              <a:rPr lang="ru-RU" sz="2400" dirty="0" smtClean="0">
                <a:solidFill>
                  <a:srgbClr val="FF0000"/>
                </a:solidFill>
              </a:rPr>
              <a:t>(1725,8 </a:t>
            </a:r>
            <a:r>
              <a:rPr lang="ru-RU" sz="2400" dirty="0" err="1" smtClean="0">
                <a:solidFill>
                  <a:srgbClr val="FF0000"/>
                </a:solidFill>
              </a:rPr>
              <a:t>трлн.руб</a:t>
            </a:r>
            <a:r>
              <a:rPr lang="ru-RU" sz="2400" dirty="0" smtClean="0">
                <a:solidFill>
                  <a:srgbClr val="FF0000"/>
                </a:solidFill>
              </a:rPr>
              <a:t>)</a:t>
            </a:r>
          </a:p>
          <a:p>
            <a:pPr algn="ctr"/>
            <a:endParaRPr lang="ru-RU" sz="2400" dirty="0">
              <a:solidFill>
                <a:srgbClr val="FF0000"/>
              </a:solidFill>
            </a:endParaRPr>
          </a:p>
          <a:p>
            <a:r>
              <a:rPr lang="ru-RU" sz="2400" dirty="0"/>
              <a:t>Снижение смертности населения трудоспособного возраста до 350 случаев на 100 тыс. населения </a:t>
            </a:r>
            <a:endParaRPr lang="ru-RU" sz="2400" dirty="0" smtClean="0"/>
          </a:p>
          <a:p>
            <a:r>
              <a:rPr lang="ru-RU" sz="2400" dirty="0" smtClean="0"/>
              <a:t>Снижение </a:t>
            </a:r>
            <a:r>
              <a:rPr lang="ru-RU" sz="2400" dirty="0"/>
              <a:t>смертности от болезней системы кровообращения до 450 случаев на 100 тыс. населения </a:t>
            </a:r>
            <a:endParaRPr lang="ru-RU" sz="2400" dirty="0" smtClean="0"/>
          </a:p>
          <a:p>
            <a:r>
              <a:rPr lang="ru-RU" sz="2400" dirty="0" smtClean="0"/>
              <a:t>Снижение </a:t>
            </a:r>
            <a:r>
              <a:rPr lang="ru-RU" sz="2400" dirty="0"/>
              <a:t>смертности от новообразований, в том числе от злокачественных, до 185 случаев на 100 тыс. населения Снижение младенческой смертности до 4,5 случая на 1 тыс. родившихся детей </a:t>
            </a:r>
            <a:endParaRPr lang="ru-RU" sz="2400" dirty="0" smtClean="0"/>
          </a:p>
          <a:p>
            <a:r>
              <a:rPr lang="ru-RU" sz="2400" dirty="0" smtClean="0"/>
              <a:t>Ликвидация </a:t>
            </a:r>
            <a:r>
              <a:rPr lang="ru-RU" sz="2400" dirty="0"/>
              <a:t>кадрового дефицита в медицинских организациях, оказывающих первичную медико-санитарную помощь</a:t>
            </a:r>
          </a:p>
          <a:p>
            <a:r>
              <a:rPr lang="ru-RU" sz="2400" dirty="0"/>
              <a:t>Обеспечение охвата всех граждан профилактическими медицинскими осмотрами не реже одного раза в </a:t>
            </a:r>
            <a:r>
              <a:rPr lang="ru-RU" sz="2400" dirty="0" smtClean="0"/>
              <a:t>год</a:t>
            </a:r>
          </a:p>
        </p:txBody>
      </p:sp>
    </p:spTree>
    <p:extLst>
      <p:ext uri="{BB962C8B-B14F-4D97-AF65-F5344CB8AC3E}">
        <p14:creationId xmlns:p14="http://schemas.microsoft.com/office/powerpoint/2010/main" xmlns="" val="2588130073"/>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09600" y="0"/>
            <a:ext cx="8066856" cy="6001643"/>
          </a:xfrm>
          <a:prstGeom prst="rect">
            <a:avLst/>
          </a:prstGeom>
        </p:spPr>
        <p:txBody>
          <a:bodyPr wrap="square">
            <a:spAutoFit/>
          </a:bodyPr>
          <a:lstStyle/>
          <a:p>
            <a:pPr algn="ctr"/>
            <a:r>
              <a:rPr lang="ru-RU" sz="2400" dirty="0">
                <a:solidFill>
                  <a:srgbClr val="FF0000"/>
                </a:solidFill>
              </a:rPr>
              <a:t>НАЦИОНАЛЬНЫЙ ПРОЕКТ ЗДРАВООХРАНЕНИЕ </a:t>
            </a:r>
            <a:r>
              <a:rPr lang="ru-RU" sz="2400" dirty="0" smtClean="0">
                <a:solidFill>
                  <a:srgbClr val="FF0000"/>
                </a:solidFill>
              </a:rPr>
              <a:t>(1725,8 </a:t>
            </a:r>
            <a:r>
              <a:rPr lang="ru-RU" sz="2400" dirty="0" err="1" smtClean="0">
                <a:solidFill>
                  <a:srgbClr val="FF0000"/>
                </a:solidFill>
              </a:rPr>
              <a:t>трлн.руб</a:t>
            </a:r>
            <a:r>
              <a:rPr lang="ru-RU" sz="2400" dirty="0" smtClean="0">
                <a:solidFill>
                  <a:srgbClr val="FF0000"/>
                </a:solidFill>
              </a:rPr>
              <a:t>)</a:t>
            </a:r>
            <a:endParaRPr lang="ru-RU" sz="2400" dirty="0">
              <a:solidFill>
                <a:srgbClr val="FF0000"/>
              </a:solidFill>
            </a:endParaRPr>
          </a:p>
          <a:p>
            <a:r>
              <a:rPr lang="ru-RU" sz="2400" dirty="0" smtClean="0"/>
              <a:t>Обеспечение </a:t>
            </a:r>
            <a:r>
              <a:rPr lang="ru-RU" sz="2400" dirty="0"/>
              <a:t>оптимальной доступности для населения (в том числе для жителей населенных пунктов, расположенных в отдаленных местностях) медицинских организаций, оказывающих первичную медико-санитарную помощь </a:t>
            </a:r>
            <a:endParaRPr lang="ru-RU" sz="2400" dirty="0" smtClean="0"/>
          </a:p>
          <a:p>
            <a:r>
              <a:rPr lang="ru-RU" sz="2400" dirty="0" smtClean="0"/>
              <a:t>Оптимизация </a:t>
            </a:r>
            <a:r>
              <a:rPr lang="ru-RU" sz="2400" dirty="0"/>
              <a:t>работы медицинских организаций, оказывающих первичную </a:t>
            </a:r>
            <a:r>
              <a:rPr lang="ru-RU" sz="2400" dirty="0" err="1"/>
              <a:t>медикосанитарную</a:t>
            </a:r>
            <a:r>
              <a:rPr lang="ru-RU" sz="2400" dirty="0"/>
              <a:t> помощь, сокращение времени ожидания в очереди при обращении граждан в указанные медицинские организации, упрощение процедуры записи на прием к врачу </a:t>
            </a:r>
            <a:endParaRPr lang="ru-RU" sz="2400" dirty="0" smtClean="0"/>
          </a:p>
          <a:p>
            <a:r>
              <a:rPr lang="ru-RU" sz="2400" dirty="0" smtClean="0"/>
              <a:t>Увеличение </a:t>
            </a:r>
            <a:r>
              <a:rPr lang="ru-RU" sz="2400" dirty="0"/>
              <a:t>объема экспорта медицинских услуг не менее чем в четыре раза по сравнению с 2017 годом (до 1 млрд долларов США в год)</a:t>
            </a:r>
          </a:p>
        </p:txBody>
      </p:sp>
    </p:spTree>
    <p:extLst>
      <p:ext uri="{BB962C8B-B14F-4D97-AF65-F5344CB8AC3E}">
        <p14:creationId xmlns:p14="http://schemas.microsoft.com/office/powerpoint/2010/main" xmlns="" val="527872852"/>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5900" y="188641"/>
            <a:ext cx="8676579" cy="6848029"/>
          </a:xfrm>
          <a:prstGeom prst="rect">
            <a:avLst/>
          </a:prstGeom>
        </p:spPr>
        <p:txBody>
          <a:bodyPr wrap="square">
            <a:spAutoFit/>
          </a:bodyPr>
          <a:lstStyle/>
          <a:p>
            <a:pPr algn="ctr"/>
            <a:r>
              <a:rPr lang="ru-RU" dirty="0">
                <a:solidFill>
                  <a:srgbClr val="FF0000"/>
                </a:solidFill>
              </a:rPr>
              <a:t>ФЕДЕРАЛЬНЫЕ ПРОЕКТЫ, ВХОДЯЩИЕ В НАЦИОНАЛЬНЫЙ </a:t>
            </a:r>
            <a:r>
              <a:rPr lang="ru-RU" dirty="0" smtClean="0">
                <a:solidFill>
                  <a:srgbClr val="FF0000"/>
                </a:solidFill>
              </a:rPr>
              <a:t>ПРОЕКТ </a:t>
            </a:r>
            <a:r>
              <a:rPr lang="ru-RU" sz="2400" dirty="0" smtClean="0">
                <a:solidFill>
                  <a:srgbClr val="FF0000"/>
                </a:solidFill>
              </a:rPr>
              <a:t>«Здравоохранение»:</a:t>
            </a:r>
            <a:endParaRPr lang="ru-RU" sz="2400" dirty="0">
              <a:solidFill>
                <a:srgbClr val="FF0000"/>
              </a:solidFill>
            </a:endParaRPr>
          </a:p>
          <a:p>
            <a:r>
              <a:rPr lang="ru-RU" sz="2400" dirty="0" smtClean="0"/>
              <a:t>- </a:t>
            </a:r>
            <a:r>
              <a:rPr lang="ru-RU" sz="2400" dirty="0"/>
              <a:t>Развитие системы оказания первичной медико-санитарной помощи</a:t>
            </a:r>
          </a:p>
          <a:p>
            <a:pPr marL="214313" indent="-214313">
              <a:buFontTx/>
              <a:buChar char="-"/>
            </a:pPr>
            <a:r>
              <a:rPr lang="ru-RU" sz="2400" dirty="0"/>
              <a:t>Борьба с сердечно-сосудистыми заболеваниями </a:t>
            </a:r>
          </a:p>
          <a:p>
            <a:pPr marL="214313" indent="-214313">
              <a:buFontTx/>
              <a:buChar char="-"/>
            </a:pPr>
            <a:r>
              <a:rPr lang="ru-RU" sz="2400" dirty="0"/>
              <a:t>Развитие экспорта медицинских услуг </a:t>
            </a:r>
          </a:p>
          <a:p>
            <a:pPr marL="214313" indent="-214313">
              <a:buFontTx/>
              <a:buChar char="-"/>
            </a:pPr>
            <a:r>
              <a:rPr lang="ru-RU" sz="2400" dirty="0"/>
              <a:t>Борьба с онкологическими заболеваниями</a:t>
            </a:r>
          </a:p>
          <a:p>
            <a:pPr marL="214313" indent="-214313">
              <a:buFontTx/>
              <a:buChar char="-"/>
            </a:pPr>
            <a:r>
              <a:rPr lang="ru-RU" sz="2400" dirty="0"/>
              <a:t> Развитие детского здравоохранения, включая создание современной инфраструктуры оказания медицинской помощи детям </a:t>
            </a:r>
          </a:p>
          <a:p>
            <a:pPr marL="214313" indent="-214313">
              <a:buFontTx/>
              <a:buChar char="-"/>
            </a:pPr>
            <a:r>
              <a:rPr lang="ru-RU" sz="2400" dirty="0"/>
              <a:t>Обеспечение медицинских организаций системы здравоохранения квалифицированными кадрами </a:t>
            </a:r>
          </a:p>
          <a:p>
            <a:pPr marL="214313" indent="-214313">
              <a:buFontTx/>
              <a:buChar char="-"/>
            </a:pPr>
            <a:r>
              <a:rPr lang="ru-RU" sz="2400" dirty="0"/>
              <a:t>Развитие сети национальных медицинских исследовательских центров и внедрение инновационных медицинских технологий </a:t>
            </a:r>
          </a:p>
          <a:p>
            <a:pPr marL="214313" indent="-214313">
              <a:buFontTx/>
              <a:buChar char="-"/>
            </a:pPr>
            <a:r>
              <a:rPr lang="ru-RU" sz="2400" dirty="0"/>
              <a:t>Создание единого цифрового контура в здравоохранении на основе единой государственной информационной системы здравоохранения (ЕГИСЗ) Р</a:t>
            </a:r>
          </a:p>
          <a:p>
            <a:endParaRPr lang="ru-RU" sz="1500" dirty="0"/>
          </a:p>
        </p:txBody>
      </p:sp>
    </p:spTree>
    <p:extLst>
      <p:ext uri="{BB962C8B-B14F-4D97-AF65-F5344CB8AC3E}">
        <p14:creationId xmlns:p14="http://schemas.microsoft.com/office/powerpoint/2010/main" xmlns="" val="2078844430"/>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228600" y="152400"/>
            <a:ext cx="8686800" cy="1219200"/>
          </a:xfrm>
          <a:solidFill>
            <a:srgbClr val="003399"/>
          </a:solidFill>
        </p:spPr>
        <p:txBody>
          <a:bodyPr/>
          <a:lstStyle/>
          <a:p>
            <a:pPr eaLnBrk="1" hangingPunct="1">
              <a:lnSpc>
                <a:spcPct val="70000"/>
              </a:lnSpc>
            </a:pPr>
            <a:r>
              <a:rPr lang="ru-RU" altLang="ru-RU" sz="3800" i="1" smtClean="0">
                <a:solidFill>
                  <a:srgbClr val="FFFF00"/>
                </a:solidFill>
                <a:latin typeface="Times New Roman" pitchFamily="18" charset="0"/>
              </a:rPr>
              <a:t>Выводы:</a:t>
            </a:r>
            <a:r>
              <a:rPr lang="ru-RU" altLang="ru-RU" sz="3800" i="1" smtClean="0">
                <a:solidFill>
                  <a:srgbClr val="000000"/>
                </a:solidFill>
                <a:latin typeface="Times New Roman" pitchFamily="18" charset="0"/>
              </a:rPr>
              <a:t> </a:t>
            </a:r>
          </a:p>
        </p:txBody>
      </p:sp>
      <p:sp>
        <p:nvSpPr>
          <p:cNvPr id="95235" name="Rectangle 3"/>
          <p:cNvSpPr>
            <a:spLocks noGrp="1" noChangeArrowheads="1"/>
          </p:cNvSpPr>
          <p:nvPr>
            <p:ph type="body" idx="1"/>
          </p:nvPr>
        </p:nvSpPr>
        <p:spPr>
          <a:xfrm>
            <a:off x="251520" y="908720"/>
            <a:ext cx="8686800" cy="5461248"/>
          </a:xfrm>
          <a:noFill/>
        </p:spPr>
        <p:txBody>
          <a:bodyPr/>
          <a:lstStyle/>
          <a:p>
            <a:pPr eaLnBrk="1" hangingPunct="1">
              <a:lnSpc>
                <a:spcPct val="80000"/>
              </a:lnSpc>
              <a:buFont typeface="Wingdings" pitchFamily="2" charset="2"/>
              <a:buNone/>
            </a:pPr>
            <a:r>
              <a:rPr lang="ru-RU" altLang="ru-RU" sz="2800" b="1" dirty="0" smtClean="0">
                <a:solidFill>
                  <a:srgbClr val="000000"/>
                </a:solidFill>
              </a:rPr>
              <a:t>Таким образом, в ходе РЗ необходимо учитывать не только специфику отечественного здравоохранения, но и использовать принципы, методы и технологии современного менеджмента. Целью преобразований является повышение экономической, социальной и медицинской эффективности системы здравоохранения па основе совершенствования экономических отношений, организационной структуры, мотивационного механизма, внедрения стратегического планирования, развития современных информационных технологий. </a:t>
            </a:r>
          </a:p>
        </p:txBody>
      </p:sp>
    </p:spTree>
    <p:extLst>
      <p:ext uri="{BB962C8B-B14F-4D97-AF65-F5344CB8AC3E}">
        <p14:creationId xmlns:p14="http://schemas.microsoft.com/office/powerpoint/2010/main" xmlns="" val="3900967374"/>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Вопрос</a:t>
            </a:r>
            <a:endParaRPr lang="ru-RU" dirty="0"/>
          </a:p>
        </p:txBody>
      </p:sp>
      <p:sp>
        <p:nvSpPr>
          <p:cNvPr id="3" name="Содержимое 2"/>
          <p:cNvSpPr>
            <a:spLocks noGrp="1"/>
          </p:cNvSpPr>
          <p:nvPr>
            <p:ph idx="1"/>
          </p:nvPr>
        </p:nvSpPr>
        <p:spPr/>
        <p:txBody>
          <a:bodyPr/>
          <a:lstStyle/>
          <a:p>
            <a:r>
              <a:rPr lang="ru-RU" dirty="0" smtClean="0"/>
              <a:t>Сколько медицинских организаций участвовало в </a:t>
            </a:r>
            <a:r>
              <a:rPr lang="ru-RU" dirty="0" smtClean="0"/>
              <a:t>реализации территориальной программы </a:t>
            </a:r>
            <a:r>
              <a:rPr lang="ru-RU" dirty="0" smtClean="0"/>
              <a:t>ОМС в </a:t>
            </a:r>
            <a:r>
              <a:rPr lang="ru-RU" dirty="0" smtClean="0"/>
              <a:t>2020 году </a:t>
            </a:r>
            <a:r>
              <a:rPr lang="ru-RU" dirty="0" smtClean="0"/>
              <a:t>и укажите долю </a:t>
            </a:r>
            <a:r>
              <a:rPr lang="ru-RU" smtClean="0"/>
              <a:t>МО частной </a:t>
            </a:r>
            <a:r>
              <a:rPr lang="ru-RU" dirty="0" smtClean="0"/>
              <a:t>формы собственности?</a:t>
            </a:r>
            <a:endParaRPr lang="ru-RU" dirty="0" smtClean="0"/>
          </a:p>
          <a:p>
            <a:r>
              <a:rPr lang="ru-RU" dirty="0" smtClean="0"/>
              <a:t/>
            </a:r>
            <a:br>
              <a:rPr lang="ru-RU" dirty="0" smtClean="0"/>
            </a:br>
            <a:endParaRPr lang="ru-RU" dirty="0"/>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sz="quarter"/>
          </p:nvPr>
        </p:nvSpPr>
        <p:spPr>
          <a:xfrm>
            <a:off x="685800" y="260350"/>
            <a:ext cx="7772400" cy="865188"/>
          </a:xfrm>
        </p:spPr>
        <p:txBody>
          <a:bodyPr/>
          <a:lstStyle/>
          <a:p>
            <a:pPr>
              <a:defRPr/>
            </a:pPr>
            <a:r>
              <a:rPr lang="en-US" altLang="ru-RU" sz="1600" b="1" dirty="0" err="1"/>
              <a:t>Перечень</a:t>
            </a:r>
            <a:r>
              <a:rPr lang="en-US" altLang="ru-RU" sz="1600" b="1" dirty="0"/>
              <a:t> </a:t>
            </a:r>
            <a:r>
              <a:rPr lang="ru-RU" altLang="ru-RU" sz="1600" b="1" dirty="0"/>
              <a:t>дополнительной </a:t>
            </a:r>
            <a:r>
              <a:rPr lang="en-US" altLang="ru-RU" sz="1600" b="1" dirty="0" err="1"/>
              <a:t>литерат</a:t>
            </a:r>
            <a:r>
              <a:rPr lang="ru-RU" altLang="ru-RU" sz="1600" b="1" dirty="0" err="1"/>
              <a:t>уры</a:t>
            </a:r>
            <a:r>
              <a:rPr lang="ru-RU" altLang="ru-RU" sz="1600" b="1" dirty="0"/>
              <a:t>, н</a:t>
            </a:r>
            <a:r>
              <a:rPr lang="en-US" altLang="ru-RU" sz="1600" b="1" dirty="0" err="1"/>
              <a:t>еобходимой</a:t>
            </a:r>
            <a:r>
              <a:rPr lang="en-US" altLang="ru-RU" sz="1600" b="1" dirty="0"/>
              <a:t> </a:t>
            </a:r>
            <a:r>
              <a:rPr lang="en-US" altLang="ru-RU" sz="1600" b="1" dirty="0" err="1"/>
              <a:t>для</a:t>
            </a:r>
            <a:r>
              <a:rPr lang="en-US" altLang="ru-RU" sz="1600" b="1" dirty="0"/>
              <a:t> </a:t>
            </a:r>
            <a:r>
              <a:rPr lang="en-US" altLang="ru-RU" sz="1600" b="1" dirty="0" err="1"/>
              <a:t>освоения</a:t>
            </a:r>
            <a:r>
              <a:rPr lang="en-US" altLang="ru-RU" sz="1600" b="1" dirty="0"/>
              <a:t> </a:t>
            </a:r>
            <a:r>
              <a:rPr lang="en-US" altLang="ru-RU" sz="1600" b="1" dirty="0" err="1"/>
              <a:t>дисциплины</a:t>
            </a:r>
            <a:r>
              <a:rPr lang="ru-RU" sz="1600" dirty="0"/>
              <a:t/>
            </a:r>
            <a:br>
              <a:rPr lang="ru-RU" sz="1600" dirty="0"/>
            </a:br>
            <a:endParaRPr lang="ru-RU" sz="1600" dirty="0"/>
          </a:p>
        </p:txBody>
      </p:sp>
      <p:sp>
        <p:nvSpPr>
          <p:cNvPr id="60419" name="Rectangle 2"/>
          <p:cNvSpPr>
            <a:spLocks noChangeArrowheads="1"/>
          </p:cNvSpPr>
          <p:nvPr/>
        </p:nvSpPr>
        <p:spPr bwMode="auto">
          <a:xfrm>
            <a:off x="4273550" y="159702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ru-RU"/>
              <a:t/>
            </a:r>
            <a:br>
              <a:rPr lang="en-US" altLang="ru-RU"/>
            </a:br>
            <a:endParaRPr lang="en-US" altLang="ru-RU"/>
          </a:p>
        </p:txBody>
      </p:sp>
      <p:graphicFrame>
        <p:nvGraphicFramePr>
          <p:cNvPr id="10" name="Таблица 9"/>
          <p:cNvGraphicFramePr>
            <a:graphicFrameLocks noGrp="1"/>
          </p:cNvGraphicFramePr>
          <p:nvPr/>
        </p:nvGraphicFramePr>
        <p:xfrm>
          <a:off x="755650" y="715963"/>
          <a:ext cx="7950198" cy="5665788"/>
        </p:xfrm>
        <a:graphic>
          <a:graphicData uri="http://schemas.openxmlformats.org/drawingml/2006/table">
            <a:tbl>
              <a:tblPr/>
              <a:tblGrid>
                <a:gridCol w="1325033"/>
                <a:gridCol w="1325033"/>
                <a:gridCol w="1325033"/>
                <a:gridCol w="1325033"/>
                <a:gridCol w="1325033"/>
                <a:gridCol w="1325033"/>
              </a:tblGrid>
              <a:tr h="444707">
                <a:tc>
                  <a:txBody>
                    <a:bodyPr/>
                    <a:lstStyle/>
                    <a:p>
                      <a:r>
                        <a:rPr lang="ru-RU" sz="900" dirty="0"/>
                        <a:t>№ п/п</a:t>
                      </a:r>
                    </a:p>
                  </a:txBody>
                  <a:tcPr marL="15843" marR="15843" marT="7922" marB="7922" anchor="ctr">
                    <a:lnL>
                      <a:noFill/>
                    </a:lnL>
                    <a:lnR>
                      <a:noFill/>
                    </a:lnR>
                    <a:lnT>
                      <a:noFill/>
                    </a:lnT>
                    <a:lnB>
                      <a:noFill/>
                    </a:lnB>
                  </a:tcPr>
                </a:tc>
                <a:tc>
                  <a:txBody>
                    <a:bodyPr/>
                    <a:lstStyle/>
                    <a:p>
                      <a:r>
                        <a:rPr lang="ru-RU" sz="900" b="1"/>
                        <a:t>Наименование, вид издания</a:t>
                      </a:r>
                      <a:endParaRPr lang="ru-RU" sz="900"/>
                    </a:p>
                  </a:txBody>
                  <a:tcPr marL="15843" marR="15843" marT="7922" marB="7922" anchor="ctr">
                    <a:lnL>
                      <a:noFill/>
                    </a:lnL>
                    <a:lnR>
                      <a:noFill/>
                    </a:lnR>
                    <a:lnT>
                      <a:noFill/>
                    </a:lnT>
                    <a:lnB>
                      <a:noFill/>
                    </a:lnB>
                  </a:tcPr>
                </a:tc>
                <a:tc>
                  <a:txBody>
                    <a:bodyPr/>
                    <a:lstStyle/>
                    <a:p>
                      <a:r>
                        <a:rPr lang="ru-RU" sz="900" b="1"/>
                        <a:t>Автор(-ы),</a:t>
                      </a:r>
                      <a:br>
                        <a:rPr lang="ru-RU" sz="900" b="1"/>
                      </a:br>
                      <a:r>
                        <a:rPr lang="ru-RU" sz="900" b="1"/>
                        <a:t>составитель(-и),</a:t>
                      </a:r>
                      <a:br>
                        <a:rPr lang="ru-RU" sz="900" b="1"/>
                      </a:br>
                      <a:r>
                        <a:rPr lang="ru-RU" sz="900" b="1"/>
                        <a:t>редактор(-ы)</a:t>
                      </a:r>
                      <a:endParaRPr lang="ru-RU" sz="900"/>
                    </a:p>
                  </a:txBody>
                  <a:tcPr marL="15843" marR="15843" marT="7922" marB="7922" anchor="ctr">
                    <a:lnL>
                      <a:noFill/>
                    </a:lnL>
                    <a:lnR>
                      <a:noFill/>
                    </a:lnR>
                    <a:lnT>
                      <a:noFill/>
                    </a:lnT>
                    <a:lnB>
                      <a:noFill/>
                    </a:lnB>
                  </a:tcPr>
                </a:tc>
                <a:tc>
                  <a:txBody>
                    <a:bodyPr/>
                    <a:lstStyle/>
                    <a:p>
                      <a:r>
                        <a:rPr lang="ru-RU" sz="900" b="1"/>
                        <a:t>Место издания, издательство, год</a:t>
                      </a:r>
                      <a:endParaRPr lang="ru-RU" sz="900"/>
                    </a:p>
                  </a:txBody>
                  <a:tcPr marL="15843" marR="15843" marT="7922" marB="7922" anchor="ctr">
                    <a:lnL>
                      <a:noFill/>
                    </a:lnL>
                    <a:lnR>
                      <a:noFill/>
                    </a:lnR>
                    <a:lnT>
                      <a:noFill/>
                    </a:lnT>
                    <a:lnB>
                      <a:noFill/>
                    </a:lnB>
                  </a:tcPr>
                </a:tc>
                <a:tc>
                  <a:txBody>
                    <a:bodyPr/>
                    <a:lstStyle/>
                    <a:p>
                      <a:r>
                        <a:rPr lang="ru-RU" sz="900" b="1"/>
                        <a:t>В библиотеке</a:t>
                      </a:r>
                      <a:endParaRPr lang="ru-RU" sz="900"/>
                    </a:p>
                  </a:txBody>
                  <a:tcPr marL="15843" marR="15843" marT="7922" marB="7922" anchor="ctr">
                    <a:lnL>
                      <a:noFill/>
                    </a:lnL>
                    <a:lnR>
                      <a:noFill/>
                    </a:lnR>
                    <a:lnT>
                      <a:noFill/>
                    </a:lnT>
                    <a:lnB>
                      <a:noFill/>
                    </a:lnB>
                  </a:tcPr>
                </a:tc>
                <a:tc>
                  <a:txBody>
                    <a:bodyPr/>
                    <a:lstStyle/>
                    <a:p>
                      <a:r>
                        <a:rPr lang="ru-RU" sz="300" b="1"/>
                        <a:t>На кафедре</a:t>
                      </a:r>
                      <a:endParaRPr lang="ru-RU" sz="300"/>
                    </a:p>
                  </a:txBody>
                  <a:tcPr marL="15843" marR="15843" marT="7922" marB="7922" anchor="ctr">
                    <a:lnL>
                      <a:noFill/>
                    </a:lnL>
                    <a:lnR>
                      <a:noFill/>
                    </a:lnR>
                    <a:lnT>
                      <a:noFill/>
                    </a:lnT>
                    <a:lnB>
                      <a:noFill/>
                    </a:lnB>
                  </a:tcPr>
                </a:tc>
              </a:tr>
              <a:tr h="159227">
                <a:tc>
                  <a:txBody>
                    <a:bodyPr/>
                    <a:lstStyle/>
                    <a:p>
                      <a:r>
                        <a:rPr lang="ru-RU" sz="900" b="1"/>
                        <a:t>1</a:t>
                      </a:r>
                      <a:endParaRPr lang="ru-RU" sz="900"/>
                    </a:p>
                  </a:txBody>
                  <a:tcPr marL="15843" marR="15843" marT="7922" marB="7922" anchor="ctr">
                    <a:lnL>
                      <a:noFill/>
                    </a:lnL>
                    <a:lnR>
                      <a:noFill/>
                    </a:lnR>
                    <a:lnT>
                      <a:noFill/>
                    </a:lnT>
                    <a:lnB>
                      <a:noFill/>
                    </a:lnB>
                  </a:tcPr>
                </a:tc>
                <a:tc>
                  <a:txBody>
                    <a:bodyPr/>
                    <a:lstStyle/>
                    <a:p>
                      <a:r>
                        <a:rPr lang="ru-RU" sz="900" b="1"/>
                        <a:t>2</a:t>
                      </a:r>
                      <a:endParaRPr lang="ru-RU" sz="900"/>
                    </a:p>
                  </a:txBody>
                  <a:tcPr marL="15843" marR="15843" marT="7922" marB="7922" anchor="ctr">
                    <a:lnL>
                      <a:noFill/>
                    </a:lnL>
                    <a:lnR>
                      <a:noFill/>
                    </a:lnR>
                    <a:lnT>
                      <a:noFill/>
                    </a:lnT>
                    <a:lnB>
                      <a:noFill/>
                    </a:lnB>
                  </a:tcPr>
                </a:tc>
                <a:tc>
                  <a:txBody>
                    <a:bodyPr/>
                    <a:lstStyle/>
                    <a:p>
                      <a:r>
                        <a:rPr lang="ru-RU" sz="900" b="1"/>
                        <a:t>3</a:t>
                      </a:r>
                      <a:endParaRPr lang="ru-RU" sz="900"/>
                    </a:p>
                  </a:txBody>
                  <a:tcPr marL="15843" marR="15843" marT="7922" marB="7922" anchor="ctr">
                    <a:lnL>
                      <a:noFill/>
                    </a:lnL>
                    <a:lnR>
                      <a:noFill/>
                    </a:lnR>
                    <a:lnT>
                      <a:noFill/>
                    </a:lnT>
                    <a:lnB>
                      <a:noFill/>
                    </a:lnB>
                  </a:tcPr>
                </a:tc>
                <a:tc>
                  <a:txBody>
                    <a:bodyPr/>
                    <a:lstStyle/>
                    <a:p>
                      <a:r>
                        <a:rPr lang="ru-RU" sz="900" b="1"/>
                        <a:t>4</a:t>
                      </a:r>
                      <a:endParaRPr lang="ru-RU" sz="900"/>
                    </a:p>
                  </a:txBody>
                  <a:tcPr marL="15843" marR="15843" marT="7922" marB="7922" anchor="ctr">
                    <a:lnL>
                      <a:noFill/>
                    </a:lnL>
                    <a:lnR>
                      <a:noFill/>
                    </a:lnR>
                    <a:lnT>
                      <a:noFill/>
                    </a:lnT>
                    <a:lnB>
                      <a:noFill/>
                    </a:lnB>
                  </a:tcPr>
                </a:tc>
                <a:tc>
                  <a:txBody>
                    <a:bodyPr/>
                    <a:lstStyle/>
                    <a:p>
                      <a:r>
                        <a:rPr lang="ru-RU" sz="900" b="1"/>
                        <a:t>5</a:t>
                      </a:r>
                      <a:endParaRPr lang="ru-RU" sz="900"/>
                    </a:p>
                  </a:txBody>
                  <a:tcPr marL="15843" marR="15843" marT="7922" marB="7922" anchor="ctr">
                    <a:lnL>
                      <a:noFill/>
                    </a:lnL>
                    <a:lnR>
                      <a:noFill/>
                    </a:lnR>
                    <a:lnT>
                      <a:noFill/>
                    </a:lnT>
                    <a:lnB>
                      <a:noFill/>
                    </a:lnB>
                  </a:tcPr>
                </a:tc>
                <a:tc>
                  <a:txBody>
                    <a:bodyPr/>
                    <a:lstStyle/>
                    <a:p>
                      <a:r>
                        <a:rPr lang="ru-RU" sz="300" b="1"/>
                        <a:t>6</a:t>
                      </a:r>
                      <a:endParaRPr lang="ru-RU" sz="300"/>
                    </a:p>
                  </a:txBody>
                  <a:tcPr marL="15843" marR="15843" marT="7922" marB="7922" anchor="ctr">
                    <a:lnL>
                      <a:noFill/>
                    </a:lnL>
                    <a:lnR>
                      <a:noFill/>
                    </a:lnR>
                    <a:lnT>
                      <a:noFill/>
                    </a:lnT>
                    <a:lnB>
                      <a:noFill/>
                    </a:lnB>
                  </a:tcPr>
                </a:tc>
              </a:tr>
              <a:tr h="1015668">
                <a:tc>
                  <a:txBody>
                    <a:bodyPr/>
                    <a:lstStyle/>
                    <a:p>
                      <a:r>
                        <a:rPr lang="ru-RU" sz="900"/>
                        <a:t>1</a:t>
                      </a:r>
                    </a:p>
                  </a:txBody>
                  <a:tcPr marL="15843" marR="15843" marT="7922" marB="7922" anchor="ctr">
                    <a:lnL>
                      <a:noFill/>
                    </a:lnL>
                    <a:lnR>
                      <a:noFill/>
                    </a:lnR>
                    <a:lnT>
                      <a:noFill/>
                    </a:lnT>
                    <a:lnB>
                      <a:noFill/>
                    </a:lnB>
                  </a:tcPr>
                </a:tc>
                <a:tc>
                  <a:txBody>
                    <a:bodyPr/>
                    <a:lstStyle/>
                    <a:p>
                      <a:r>
                        <a:rPr lang="ru-RU" sz="900">
                          <a:hlinkClick r:id="rId2"/>
                        </a:rPr>
                        <a:t>Зарубежное здравоохранение: сравнительный анализ</a:t>
                      </a:r>
                      <a:r>
                        <a:rPr lang="ru-RU" sz="900"/>
                        <a:t> [Электронный ресурс] : видеолекция </a:t>
                      </a:r>
                    </a:p>
                  </a:txBody>
                  <a:tcPr marL="15843" marR="15843" marT="7922" marB="7922" anchor="ctr">
                    <a:lnL>
                      <a:noFill/>
                    </a:lnL>
                    <a:lnR>
                      <a:noFill/>
                    </a:lnR>
                    <a:lnT>
                      <a:noFill/>
                    </a:lnT>
                    <a:lnB>
                      <a:noFill/>
                    </a:lnB>
                  </a:tcPr>
                </a:tc>
                <a:tc>
                  <a:txBody>
                    <a:bodyPr/>
                    <a:lstStyle/>
                    <a:p>
                      <a:r>
                        <a:rPr lang="ru-RU" sz="900"/>
                        <a:t>В. Ф. Мажаров</a:t>
                      </a:r>
                    </a:p>
                  </a:txBody>
                  <a:tcPr marL="15843" marR="15843" marT="7922" marB="7922" anchor="ctr">
                    <a:lnL>
                      <a:noFill/>
                    </a:lnL>
                    <a:lnR>
                      <a:noFill/>
                    </a:lnR>
                    <a:lnT>
                      <a:noFill/>
                    </a:lnT>
                    <a:lnB>
                      <a:noFill/>
                    </a:lnB>
                  </a:tcPr>
                </a:tc>
                <a:tc>
                  <a:txBody>
                    <a:bodyPr/>
                    <a:lstStyle/>
                    <a:p>
                      <a:r>
                        <a:rPr lang="ru-RU" sz="900"/>
                        <a:t>Красноярск : КрасГМУ, 2012.</a:t>
                      </a:r>
                    </a:p>
                  </a:txBody>
                  <a:tcPr marL="15843" marR="15843" marT="7922" marB="7922" anchor="ctr">
                    <a:lnL>
                      <a:noFill/>
                    </a:lnL>
                    <a:lnR>
                      <a:noFill/>
                    </a:lnR>
                    <a:lnT>
                      <a:noFill/>
                    </a:lnT>
                    <a:lnB>
                      <a:noFill/>
                    </a:lnB>
                  </a:tcPr>
                </a:tc>
                <a:tc>
                  <a:txBody>
                    <a:bodyPr/>
                    <a:lstStyle/>
                    <a:p>
                      <a:endParaRPr lang="ru-RU" sz="900"/>
                    </a:p>
                  </a:txBody>
                  <a:tcPr marL="15843" marR="15843" marT="7922" marB="7922" anchor="ctr">
                    <a:lnL>
                      <a:noFill/>
                    </a:lnL>
                    <a:lnR>
                      <a:noFill/>
                    </a:lnR>
                    <a:lnT>
                      <a:noFill/>
                    </a:lnT>
                    <a:lnB>
                      <a:noFill/>
                    </a:lnB>
                  </a:tcPr>
                </a:tc>
                <a:tc>
                  <a:txBody>
                    <a:bodyPr/>
                    <a:lstStyle/>
                    <a:p>
                      <a:endParaRPr lang="ru-RU" sz="300"/>
                    </a:p>
                  </a:txBody>
                  <a:tcPr marL="15843" marR="15843" marT="7922" marB="7922" anchor="ctr">
                    <a:lnL>
                      <a:noFill/>
                    </a:lnL>
                    <a:lnR>
                      <a:noFill/>
                    </a:lnR>
                    <a:lnT>
                      <a:noFill/>
                    </a:lnT>
                    <a:lnB>
                      <a:noFill/>
                    </a:lnB>
                  </a:tcPr>
                </a:tc>
              </a:tr>
              <a:tr h="1729370">
                <a:tc>
                  <a:txBody>
                    <a:bodyPr/>
                    <a:lstStyle/>
                    <a:p>
                      <a:r>
                        <a:rPr lang="ru-RU" sz="900"/>
                        <a:t>2</a:t>
                      </a:r>
                    </a:p>
                  </a:txBody>
                  <a:tcPr marL="15843" marR="15843" marT="7922" marB="7922" anchor="ctr">
                    <a:lnL>
                      <a:noFill/>
                    </a:lnL>
                    <a:lnR>
                      <a:noFill/>
                    </a:lnR>
                    <a:lnT>
                      <a:noFill/>
                    </a:lnT>
                    <a:lnB>
                      <a:noFill/>
                    </a:lnB>
                  </a:tcPr>
                </a:tc>
                <a:tc>
                  <a:txBody>
                    <a:bodyPr/>
                    <a:lstStyle/>
                    <a:p>
                      <a:r>
                        <a:rPr lang="ru-RU" sz="900">
                          <a:hlinkClick r:id="rId3"/>
                        </a:rPr>
                        <a:t>Морально-правовые особенности современной медицины</a:t>
                      </a:r>
                      <a:r>
                        <a:rPr lang="ru-RU" sz="900"/>
                        <a:t> [Электронный ресурс] : монография. - Режим доступа: http://krasgmu.vmede.ru/index.php?page[common]=elib&amp;cat=&amp;res_id=55506 </a:t>
                      </a:r>
                    </a:p>
                  </a:txBody>
                  <a:tcPr marL="15843" marR="15843" marT="7922" marB="7922" anchor="ctr">
                    <a:lnL>
                      <a:noFill/>
                    </a:lnL>
                    <a:lnR>
                      <a:noFill/>
                    </a:lnR>
                    <a:lnT>
                      <a:noFill/>
                    </a:lnT>
                    <a:lnB>
                      <a:noFill/>
                    </a:lnB>
                  </a:tcPr>
                </a:tc>
                <a:tc>
                  <a:txBody>
                    <a:bodyPr/>
                    <a:lstStyle/>
                    <a:p>
                      <a:r>
                        <a:rPr lang="ru-RU" sz="900"/>
                        <a:t>В. Ю. Колмаков, И. В. Гецманова, М. М. Петрова [и др.] ; редкол. И. П. Артюхов, М. М. Петрова, С. Ю. Никулина [и др.]</a:t>
                      </a:r>
                    </a:p>
                  </a:txBody>
                  <a:tcPr marL="15843" marR="15843" marT="7922" marB="7922" anchor="ctr">
                    <a:lnL>
                      <a:noFill/>
                    </a:lnL>
                    <a:lnR>
                      <a:noFill/>
                    </a:lnR>
                    <a:lnT>
                      <a:noFill/>
                    </a:lnT>
                    <a:lnB>
                      <a:noFill/>
                    </a:lnB>
                  </a:tcPr>
                </a:tc>
                <a:tc>
                  <a:txBody>
                    <a:bodyPr/>
                    <a:lstStyle/>
                    <a:p>
                      <a:r>
                        <a:rPr lang="ru-RU" sz="900"/>
                        <a:t>Красноярск : КрасГМУ, 2015.</a:t>
                      </a:r>
                    </a:p>
                  </a:txBody>
                  <a:tcPr marL="15843" marR="15843" marT="7922" marB="7922" anchor="ctr">
                    <a:lnL>
                      <a:noFill/>
                    </a:lnL>
                    <a:lnR>
                      <a:noFill/>
                    </a:lnR>
                    <a:lnT>
                      <a:noFill/>
                    </a:lnT>
                    <a:lnB>
                      <a:noFill/>
                    </a:lnB>
                  </a:tcPr>
                </a:tc>
                <a:tc>
                  <a:txBody>
                    <a:bodyPr/>
                    <a:lstStyle/>
                    <a:p>
                      <a:r>
                        <a:rPr lang="ru-RU" sz="900"/>
                        <a:t>ЭБС КрасГМУ</a:t>
                      </a:r>
                    </a:p>
                  </a:txBody>
                  <a:tcPr marL="15843" marR="15843" marT="7922" marB="7922" anchor="ctr">
                    <a:lnL>
                      <a:noFill/>
                    </a:lnL>
                    <a:lnR>
                      <a:noFill/>
                    </a:lnR>
                    <a:lnT>
                      <a:noFill/>
                    </a:lnT>
                    <a:lnB>
                      <a:noFill/>
                    </a:lnB>
                  </a:tcPr>
                </a:tc>
                <a:tc>
                  <a:txBody>
                    <a:bodyPr/>
                    <a:lstStyle/>
                    <a:p>
                      <a:endParaRPr lang="ru-RU" sz="300"/>
                    </a:p>
                  </a:txBody>
                  <a:tcPr marL="15843" marR="15843" marT="7922" marB="7922" anchor="ctr">
                    <a:lnL>
                      <a:noFill/>
                    </a:lnL>
                    <a:lnR>
                      <a:noFill/>
                    </a:lnR>
                    <a:lnT>
                      <a:noFill/>
                    </a:lnT>
                    <a:lnB>
                      <a:noFill/>
                    </a:lnB>
                  </a:tcPr>
                </a:tc>
              </a:tr>
              <a:tr h="1443889">
                <a:tc>
                  <a:txBody>
                    <a:bodyPr/>
                    <a:lstStyle/>
                    <a:p>
                      <a:r>
                        <a:rPr lang="ru-RU" sz="900"/>
                        <a:t>3</a:t>
                      </a:r>
                    </a:p>
                  </a:txBody>
                  <a:tcPr marL="15843" marR="15843" marT="7922" marB="7922" anchor="ctr">
                    <a:lnL>
                      <a:noFill/>
                    </a:lnL>
                    <a:lnR>
                      <a:noFill/>
                    </a:lnR>
                    <a:lnT>
                      <a:noFill/>
                    </a:lnT>
                    <a:lnB>
                      <a:noFill/>
                    </a:lnB>
                  </a:tcPr>
                </a:tc>
                <a:tc>
                  <a:txBody>
                    <a:bodyPr/>
                    <a:lstStyle/>
                    <a:p>
                      <a:r>
                        <a:rPr lang="ru-RU" sz="900">
                          <a:hlinkClick r:id="rId4"/>
                        </a:rPr>
                        <a:t>Общественное здоровье и здравоохранение</a:t>
                      </a:r>
                      <a:r>
                        <a:rPr lang="ru-RU" sz="900"/>
                        <a:t> [Электронный ресурс] : учеб. для вузов. - Режим доступа: http://www.studmedlib.ru/ru/book/ISBN9785970432914.html </a:t>
                      </a:r>
                    </a:p>
                  </a:txBody>
                  <a:tcPr marL="15843" marR="15843" marT="7922" marB="7922" anchor="ctr">
                    <a:lnL>
                      <a:noFill/>
                    </a:lnL>
                    <a:lnR>
                      <a:noFill/>
                    </a:lnR>
                    <a:lnT>
                      <a:noFill/>
                    </a:lnT>
                    <a:lnB>
                      <a:noFill/>
                    </a:lnB>
                  </a:tcPr>
                </a:tc>
                <a:tc>
                  <a:txBody>
                    <a:bodyPr/>
                    <a:lstStyle/>
                    <a:p>
                      <a:r>
                        <a:rPr lang="ru-RU" sz="900" dirty="0"/>
                        <a:t>Ю. П. Лисицын, Г. Э. </a:t>
                      </a:r>
                      <a:r>
                        <a:rPr lang="ru-RU" sz="900" dirty="0" err="1"/>
                        <a:t>Улумбекова</a:t>
                      </a:r>
                      <a:endParaRPr lang="ru-RU" sz="900" dirty="0"/>
                    </a:p>
                  </a:txBody>
                  <a:tcPr marL="15843" marR="15843" marT="7922" marB="7922" anchor="ctr">
                    <a:lnL>
                      <a:noFill/>
                    </a:lnL>
                    <a:lnR>
                      <a:noFill/>
                    </a:lnR>
                    <a:lnT>
                      <a:noFill/>
                    </a:lnT>
                    <a:lnB>
                      <a:noFill/>
                    </a:lnB>
                  </a:tcPr>
                </a:tc>
                <a:tc>
                  <a:txBody>
                    <a:bodyPr/>
                    <a:lstStyle/>
                    <a:p>
                      <a:r>
                        <a:rPr lang="ru-RU" sz="900" dirty="0"/>
                        <a:t>М. : ГЭОТАР-Медиа, 2015.</a:t>
                      </a:r>
                    </a:p>
                  </a:txBody>
                  <a:tcPr marL="15843" marR="15843" marT="7922" marB="7922" anchor="ctr">
                    <a:lnL>
                      <a:noFill/>
                    </a:lnL>
                    <a:lnR>
                      <a:noFill/>
                    </a:lnR>
                    <a:lnT>
                      <a:noFill/>
                    </a:lnT>
                    <a:lnB>
                      <a:noFill/>
                    </a:lnB>
                  </a:tcPr>
                </a:tc>
                <a:tc>
                  <a:txBody>
                    <a:bodyPr/>
                    <a:lstStyle/>
                    <a:p>
                      <a:r>
                        <a:rPr lang="ru-RU" sz="900"/>
                        <a:t>ЭБС Консультант студента (ВУЗ)</a:t>
                      </a:r>
                    </a:p>
                  </a:txBody>
                  <a:tcPr marL="15843" marR="15843" marT="7922" marB="7922" anchor="ctr">
                    <a:lnL>
                      <a:noFill/>
                    </a:lnL>
                    <a:lnR>
                      <a:noFill/>
                    </a:lnR>
                    <a:lnT>
                      <a:noFill/>
                    </a:lnT>
                    <a:lnB>
                      <a:noFill/>
                    </a:lnB>
                  </a:tcPr>
                </a:tc>
                <a:tc>
                  <a:txBody>
                    <a:bodyPr/>
                    <a:lstStyle/>
                    <a:p>
                      <a:endParaRPr lang="ru-RU" sz="300"/>
                    </a:p>
                  </a:txBody>
                  <a:tcPr marL="15843" marR="15843" marT="7922" marB="7922" anchor="ctr">
                    <a:lnL>
                      <a:noFill/>
                    </a:lnL>
                    <a:lnR>
                      <a:noFill/>
                    </a:lnR>
                    <a:lnT>
                      <a:noFill/>
                    </a:lnT>
                    <a:lnB>
                      <a:noFill/>
                    </a:lnB>
                  </a:tcPr>
                </a:tc>
              </a:tr>
              <a:tr h="872927">
                <a:tc>
                  <a:txBody>
                    <a:bodyPr/>
                    <a:lstStyle/>
                    <a:p>
                      <a:r>
                        <a:rPr lang="ru-RU" sz="900"/>
                        <a:t>4</a:t>
                      </a:r>
                    </a:p>
                  </a:txBody>
                  <a:tcPr marL="15843" marR="15843" marT="7922" marB="7922" anchor="ctr">
                    <a:lnL>
                      <a:noFill/>
                    </a:lnL>
                    <a:lnR>
                      <a:noFill/>
                    </a:lnR>
                    <a:lnT>
                      <a:noFill/>
                    </a:lnT>
                    <a:lnB>
                      <a:noFill/>
                    </a:lnB>
                  </a:tcPr>
                </a:tc>
                <a:tc>
                  <a:txBody>
                    <a:bodyPr/>
                    <a:lstStyle/>
                    <a:p>
                      <a:r>
                        <a:rPr lang="ru-RU" sz="900" dirty="0">
                          <a:hlinkClick r:id="rId5"/>
                        </a:rPr>
                        <a:t>Общественное здоровье и здравоохранение</a:t>
                      </a:r>
                      <a:r>
                        <a:rPr lang="ru-RU" sz="900" dirty="0"/>
                        <a:t> : рук. к практ. занятиям: учеб. пособие </a:t>
                      </a:r>
                    </a:p>
                  </a:txBody>
                  <a:tcPr marL="15843" marR="15843" marT="7922" marB="7922" anchor="ctr">
                    <a:lnL>
                      <a:noFill/>
                    </a:lnL>
                    <a:lnR>
                      <a:noFill/>
                    </a:lnR>
                    <a:lnT>
                      <a:noFill/>
                    </a:lnT>
                    <a:lnB>
                      <a:noFill/>
                    </a:lnB>
                  </a:tcPr>
                </a:tc>
                <a:tc>
                  <a:txBody>
                    <a:bodyPr/>
                    <a:lstStyle/>
                    <a:p>
                      <a:r>
                        <a:rPr lang="ru-RU" sz="900"/>
                        <a:t>В. А. Медик, В. И. Лисицин, М. С. Токмачев</a:t>
                      </a:r>
                    </a:p>
                  </a:txBody>
                  <a:tcPr marL="15843" marR="15843" marT="7922" marB="7922" anchor="ctr">
                    <a:lnL>
                      <a:noFill/>
                    </a:lnL>
                    <a:lnR>
                      <a:noFill/>
                    </a:lnR>
                    <a:lnT>
                      <a:noFill/>
                    </a:lnT>
                    <a:lnB>
                      <a:noFill/>
                    </a:lnB>
                  </a:tcPr>
                </a:tc>
                <a:tc>
                  <a:txBody>
                    <a:bodyPr/>
                    <a:lstStyle/>
                    <a:p>
                      <a:r>
                        <a:rPr lang="ru-RU" sz="900"/>
                        <a:t>М. : ГЭОТАР-Медиа, 2012.</a:t>
                      </a:r>
                    </a:p>
                  </a:txBody>
                  <a:tcPr marL="15843" marR="15843" marT="7922" marB="7922" anchor="ctr">
                    <a:lnL>
                      <a:noFill/>
                    </a:lnL>
                    <a:lnR>
                      <a:noFill/>
                    </a:lnR>
                    <a:lnT>
                      <a:noFill/>
                    </a:lnT>
                    <a:lnB>
                      <a:noFill/>
                    </a:lnB>
                  </a:tcPr>
                </a:tc>
                <a:tc>
                  <a:txBody>
                    <a:bodyPr/>
                    <a:lstStyle/>
                    <a:p>
                      <a:r>
                        <a:rPr lang="ru-RU" sz="900"/>
                        <a:t>223</a:t>
                      </a:r>
                    </a:p>
                  </a:txBody>
                  <a:tcPr marL="15843" marR="15843" marT="7922" marB="7922" anchor="ctr">
                    <a:lnL>
                      <a:noFill/>
                    </a:lnL>
                    <a:lnR>
                      <a:noFill/>
                    </a:lnR>
                    <a:lnT>
                      <a:noFill/>
                    </a:lnT>
                    <a:lnB>
                      <a:noFill/>
                    </a:lnB>
                  </a:tcPr>
                </a:tc>
                <a:tc>
                  <a:txBody>
                    <a:bodyPr/>
                    <a:lstStyle/>
                    <a:p>
                      <a:endParaRPr lang="ru-RU" sz="300" dirty="0"/>
                    </a:p>
                  </a:txBody>
                  <a:tcPr marL="15843" marR="15843" marT="7922" marB="7922" anchor="ctr">
                    <a:lnL>
                      <a:noFill/>
                    </a:lnL>
                    <a:lnR>
                      <a:noFill/>
                    </a:lnR>
                    <a:lnT>
                      <a:noFill/>
                    </a:lnT>
                    <a:lnB>
                      <a:noFill/>
                    </a:lnB>
                  </a:tcPr>
                </a:tc>
              </a:tr>
            </a:tbl>
          </a:graphicData>
        </a:graphic>
      </p:graphicFrame>
    </p:spTree>
    <p:extLst>
      <p:ext uri="{BB962C8B-B14F-4D97-AF65-F5344CB8AC3E}">
        <p14:creationId xmlns:p14="http://schemas.microsoft.com/office/powerpoint/2010/main" xmlns="" val="3912077981"/>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125538"/>
            <a:ext cx="8229600" cy="5005387"/>
          </a:xfrm>
        </p:spPr>
        <p:txBody>
          <a:bodyPr/>
          <a:lstStyle/>
          <a:p>
            <a:pPr algn="ctr">
              <a:defRPr/>
            </a:pPr>
            <a:endParaRPr lang="ru-RU" sz="4000" dirty="0" smtClean="0"/>
          </a:p>
          <a:p>
            <a:pPr algn="ctr">
              <a:defRPr/>
            </a:pPr>
            <a:endParaRPr lang="ru-RU" sz="4000" dirty="0"/>
          </a:p>
          <a:p>
            <a:pPr algn="ctr">
              <a:defRPr/>
            </a:pPr>
            <a:r>
              <a:rPr lang="ru-RU" sz="4000" dirty="0" smtClean="0"/>
              <a:t>Спасибо за внимание!!!</a:t>
            </a:r>
            <a:endParaRPr lang="ru-RU" sz="4000"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Изменения в НПА</a:t>
            </a:r>
            <a:endParaRPr lang="ru-RU" dirty="0"/>
          </a:p>
        </p:txBody>
      </p:sp>
      <p:sp>
        <p:nvSpPr>
          <p:cNvPr id="3" name="Содержимое 2"/>
          <p:cNvSpPr>
            <a:spLocks noGrp="1"/>
          </p:cNvSpPr>
          <p:nvPr>
            <p:ph idx="1"/>
          </p:nvPr>
        </p:nvSpPr>
        <p:spPr/>
        <p:txBody>
          <a:bodyPr/>
          <a:lstStyle/>
          <a:p>
            <a:r>
              <a:rPr lang="ru-RU" dirty="0" smtClean="0"/>
              <a:t>ФЕДЕРАЛЬНЫЙ ЗАКОН от 08.12.2020 	№ 430	-</a:t>
            </a:r>
          </a:p>
          <a:p>
            <a:r>
              <a:rPr lang="ru-RU" dirty="0" smtClean="0"/>
              <a:t>ФЗ «О внесении изменений в Федеральный закон «Об обязательном медицинском страховании 	в Российской Федерации». 	</a:t>
            </a:r>
          </a:p>
          <a:p>
            <a:endParaRPr lang="ru-RU" dirty="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77813"/>
            <a:ext cx="8229600" cy="558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ru-RU" sz="3200" dirty="0">
                <a:effectLst/>
              </a:rPr>
              <a:t>О</a:t>
            </a:r>
            <a:r>
              <a:rPr lang="ru-RU" sz="3200" dirty="0" smtClean="0">
                <a:effectLst/>
              </a:rPr>
              <a:t>бязательное медицинское страхование</a:t>
            </a:r>
          </a:p>
        </p:txBody>
      </p:sp>
      <p:sp>
        <p:nvSpPr>
          <p:cNvPr id="10243" name="Rectangle 3"/>
          <p:cNvSpPr>
            <a:spLocks noGrp="1" noChangeArrowheads="1"/>
          </p:cNvSpPr>
          <p:nvPr>
            <p:ph type="body" idx="1"/>
          </p:nvPr>
        </p:nvSpPr>
        <p:spPr>
          <a:xfrm>
            <a:off x="250825" y="1124744"/>
            <a:ext cx="8785225" cy="5472906"/>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pPr>
            <a:r>
              <a:rPr lang="ru-RU" sz="2800" dirty="0" smtClean="0">
                <a:effectLst/>
              </a:rPr>
              <a:t>- вид обязательного социального страхования, представляющий собой систему создаваемых государством </a:t>
            </a:r>
            <a:r>
              <a:rPr lang="ru-RU" sz="2800" dirty="0" smtClean="0">
                <a:solidFill>
                  <a:srgbClr val="FFFF00"/>
                </a:solidFill>
                <a:effectLst/>
              </a:rPr>
              <a:t>правовых, экономических и организационных </a:t>
            </a:r>
            <a:r>
              <a:rPr lang="ru-RU" sz="2800" dirty="0" smtClean="0">
                <a:effectLst/>
              </a:rPr>
              <a:t>мер, направленных </a:t>
            </a:r>
            <a:r>
              <a:rPr lang="ru-RU" sz="2800" dirty="0" smtClean="0">
                <a:solidFill>
                  <a:srgbClr val="FFFF00"/>
                </a:solidFill>
                <a:effectLst/>
              </a:rPr>
              <a:t>на обеспечение при наступлении страхового случая </a:t>
            </a:r>
            <a:r>
              <a:rPr lang="ru-RU" sz="2800" u="sng" dirty="0" smtClean="0">
                <a:solidFill>
                  <a:srgbClr val="FFFF00"/>
                </a:solidFill>
                <a:effectLst/>
              </a:rPr>
              <a:t>гарантий бесплатного оказания </a:t>
            </a:r>
            <a:r>
              <a:rPr lang="ru-RU" sz="2800" dirty="0" smtClean="0">
                <a:solidFill>
                  <a:srgbClr val="FFFF00"/>
                </a:solidFill>
                <a:effectLst/>
              </a:rPr>
              <a:t>застрахованному лицу медицинской помощи </a:t>
            </a:r>
            <a:r>
              <a:rPr lang="ru-RU" sz="2800" dirty="0" smtClean="0">
                <a:effectLst/>
              </a:rPr>
              <a:t>за счет средств ОМС в пределах территориальной программы ОМС и в установленных настоящим Федеральным законом случаях в пределах базовой программы ОМС</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a:xfrm>
            <a:off x="457200" y="333375"/>
            <a:ext cx="8229600" cy="61912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pPr>
            <a:r>
              <a:rPr lang="ru-RU" sz="2000" u="sng" dirty="0" smtClean="0">
                <a:solidFill>
                  <a:srgbClr val="FF0000"/>
                </a:solidFill>
                <a:effectLst/>
              </a:rPr>
              <a:t>объект</a:t>
            </a:r>
            <a:r>
              <a:rPr lang="ru-RU" sz="2000" dirty="0" smtClean="0">
                <a:effectLst/>
              </a:rPr>
              <a:t> обязательного медицинского страхования - страховой риск, связанный с возникновением страхового случая;</a:t>
            </a:r>
          </a:p>
          <a:p>
            <a:pPr>
              <a:lnSpc>
                <a:spcPct val="80000"/>
              </a:lnSpc>
            </a:pPr>
            <a:endParaRPr lang="ru-RU" sz="2000" dirty="0" smtClean="0">
              <a:effectLst/>
            </a:endParaRPr>
          </a:p>
          <a:p>
            <a:pPr>
              <a:lnSpc>
                <a:spcPct val="80000"/>
              </a:lnSpc>
            </a:pPr>
            <a:r>
              <a:rPr lang="ru-RU" sz="2000" u="sng" dirty="0" smtClean="0">
                <a:solidFill>
                  <a:srgbClr val="FF0000"/>
                </a:solidFill>
                <a:effectLst/>
              </a:rPr>
              <a:t>страховой риск </a:t>
            </a:r>
            <a:r>
              <a:rPr lang="ru-RU" sz="2000" dirty="0" smtClean="0">
                <a:effectLst/>
              </a:rPr>
              <a:t>- предполагаемое событие, при наступлении которого возникает необходимость осуществления расходов на оплату оказываемой застрахованному лицу медицинской помощи;</a:t>
            </a:r>
          </a:p>
          <a:p>
            <a:pPr>
              <a:lnSpc>
                <a:spcPct val="80000"/>
              </a:lnSpc>
            </a:pPr>
            <a:endParaRPr lang="ru-RU" sz="2000" dirty="0" smtClean="0">
              <a:effectLst/>
            </a:endParaRPr>
          </a:p>
          <a:p>
            <a:pPr>
              <a:lnSpc>
                <a:spcPct val="80000"/>
              </a:lnSpc>
            </a:pPr>
            <a:r>
              <a:rPr lang="ru-RU" sz="2000" u="sng" dirty="0" smtClean="0">
                <a:solidFill>
                  <a:srgbClr val="FF0000"/>
                </a:solidFill>
                <a:effectLst/>
              </a:rPr>
              <a:t>страховой случай </a:t>
            </a:r>
            <a:r>
              <a:rPr lang="ru-RU" sz="2000" dirty="0" smtClean="0">
                <a:effectLst/>
              </a:rPr>
              <a:t>- совершившееся событие (заболевание, травма, иное состояние здоровья застрахованного лица, профилактические мероприятия), при наступлении которого застрахованному лицу предоставляется </a:t>
            </a:r>
            <a:r>
              <a:rPr lang="ru-RU" sz="2000" dirty="0" smtClean="0">
                <a:solidFill>
                  <a:srgbClr val="FFFF00"/>
                </a:solidFill>
                <a:effectLst/>
              </a:rPr>
              <a:t>страховое обеспечение </a:t>
            </a:r>
            <a:r>
              <a:rPr lang="ru-RU" sz="2000" dirty="0" smtClean="0">
                <a:effectLst/>
              </a:rPr>
              <a:t>по обязательному медицинскому страхованию;</a:t>
            </a:r>
          </a:p>
          <a:p>
            <a:pPr>
              <a:lnSpc>
                <a:spcPct val="80000"/>
              </a:lnSpc>
            </a:pPr>
            <a:endParaRPr lang="ru-RU" sz="2000" dirty="0" smtClean="0">
              <a:effectLst/>
            </a:endParaRPr>
          </a:p>
          <a:p>
            <a:pPr>
              <a:lnSpc>
                <a:spcPct val="80000"/>
              </a:lnSpc>
            </a:pPr>
            <a:r>
              <a:rPr lang="ru-RU" sz="2000" u="sng" dirty="0" smtClean="0">
                <a:solidFill>
                  <a:srgbClr val="FF0000"/>
                </a:solidFill>
                <a:effectLst/>
              </a:rPr>
              <a:t>страховое обеспечение </a:t>
            </a:r>
            <a:r>
              <a:rPr lang="ru-RU" sz="2000" dirty="0" smtClean="0">
                <a:effectLst/>
              </a:rPr>
              <a:t>по обязательному медицинскому страхованию (далее - страховое обеспечение) - исполнение обязательств по предоставлению застрахованному лицу </a:t>
            </a:r>
            <a:r>
              <a:rPr lang="ru-RU" sz="2000" dirty="0" smtClean="0">
                <a:solidFill>
                  <a:srgbClr val="FFFF00"/>
                </a:solidFill>
                <a:effectLst/>
              </a:rPr>
              <a:t>необходимой медицинской помощи при наступлении страхового случая </a:t>
            </a:r>
            <a:r>
              <a:rPr lang="ru-RU" sz="2000" dirty="0" smtClean="0">
                <a:effectLst/>
              </a:rPr>
              <a:t>и по ее оплате медицинской организации; </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idx="1"/>
          </p:nvPr>
        </p:nvSpPr>
        <p:spPr>
          <a:xfrm>
            <a:off x="457200" y="333375"/>
            <a:ext cx="8229600" cy="65246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pPr>
            <a:r>
              <a:rPr lang="ru-RU" sz="2800" dirty="0" smtClean="0">
                <a:effectLst/>
              </a:rPr>
              <a:t> </a:t>
            </a:r>
            <a:r>
              <a:rPr lang="ru-RU" sz="2800" u="sng" dirty="0" smtClean="0">
                <a:solidFill>
                  <a:srgbClr val="FF0000"/>
                </a:solidFill>
                <a:effectLst/>
              </a:rPr>
              <a:t>страховые взносы </a:t>
            </a:r>
            <a:r>
              <a:rPr lang="ru-RU" sz="2800" dirty="0" smtClean="0">
                <a:effectLst/>
              </a:rPr>
              <a:t>на обязательное медицинское страхование - </a:t>
            </a:r>
            <a:r>
              <a:rPr lang="ru-RU" sz="2800" dirty="0" smtClean="0">
                <a:solidFill>
                  <a:srgbClr val="FFFF00"/>
                </a:solidFill>
                <a:effectLst/>
              </a:rPr>
              <a:t>обязательные платежи</a:t>
            </a:r>
            <a:r>
              <a:rPr lang="ru-RU" sz="2800" dirty="0" smtClean="0">
                <a:effectLst/>
              </a:rPr>
              <a:t>, которые уплачиваются страхователями, обладают обезличенным характером и целевым назначением которых является обеспечение прав застрахованного лица на получение страхового обеспечения;</a:t>
            </a:r>
          </a:p>
          <a:p>
            <a:pPr>
              <a:lnSpc>
                <a:spcPct val="80000"/>
              </a:lnSpc>
            </a:pPr>
            <a:endParaRPr lang="ru-RU" sz="2800" dirty="0" smtClean="0">
              <a:effectLst/>
            </a:endParaRPr>
          </a:p>
          <a:p>
            <a:pPr>
              <a:lnSpc>
                <a:spcPct val="80000"/>
              </a:lnSpc>
            </a:pPr>
            <a:r>
              <a:rPr lang="ru-RU" sz="2800" u="sng" dirty="0" smtClean="0">
                <a:effectLst/>
              </a:rPr>
              <a:t> </a:t>
            </a:r>
            <a:r>
              <a:rPr lang="ru-RU" sz="2800" u="sng" dirty="0" smtClean="0">
                <a:solidFill>
                  <a:srgbClr val="FF0000"/>
                </a:solidFill>
                <a:effectLst/>
              </a:rPr>
              <a:t>застрахованное лицо</a:t>
            </a:r>
            <a:r>
              <a:rPr lang="ru-RU" sz="2800" dirty="0" smtClean="0">
                <a:solidFill>
                  <a:srgbClr val="FF0000"/>
                </a:solidFill>
                <a:effectLst/>
              </a:rPr>
              <a:t> </a:t>
            </a:r>
            <a:r>
              <a:rPr lang="ru-RU" sz="2800" dirty="0" smtClean="0">
                <a:effectLst/>
              </a:rPr>
              <a:t>- физическое лицо, на которое распространяется обязательное медицинское страхование в соответствии с настоящим Федеральным законом;</a:t>
            </a:r>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6aa521e224bb8a13ab349b4ff31b9c877265223"/>
</p:tagLst>
</file>

<file path=ppt/theme/theme1.xml><?xml version="1.0" encoding="utf-8"?>
<a:theme xmlns:a="http://schemas.openxmlformats.org/drawingml/2006/main" name="Глобус">
  <a:themeElements>
    <a:clrScheme name="Глобус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Глобус">
      <a:majorFont>
        <a:latin typeface="Arial"/>
        <a:ea typeface=""/>
        <a:cs typeface="Arial"/>
      </a:majorFont>
      <a:minorFont>
        <a:latin typeface="Verdana"/>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Глобус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Глобус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Глобус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Глобус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Глобус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Глобус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Глобус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Глобус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Глобус">
  <a:themeElements>
    <a:clrScheme name="Глобус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Глобус">
      <a:majorFont>
        <a:latin typeface="Arial"/>
        <a:ea typeface=""/>
        <a:cs typeface="Arial"/>
      </a:majorFont>
      <a:minorFont>
        <a:latin typeface="Verdana"/>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Глобус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Глобус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Глобус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Глобус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Глобус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Глобус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Глобус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Глобус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Globe</Template>
  <TotalTime>3777</TotalTime>
  <Words>3180</Words>
  <Application>Microsoft Office PowerPoint</Application>
  <PresentationFormat>Экран (4:3)</PresentationFormat>
  <Paragraphs>353</Paragraphs>
  <Slides>58</Slides>
  <Notes>1</Notes>
  <HiddenSlides>0</HiddenSlides>
  <MMClips>0</MMClips>
  <ScaleCrop>false</ScaleCrop>
  <HeadingPairs>
    <vt:vector size="4" baseType="variant">
      <vt:variant>
        <vt:lpstr>Тема</vt:lpstr>
      </vt:variant>
      <vt:variant>
        <vt:i4>2</vt:i4>
      </vt:variant>
      <vt:variant>
        <vt:lpstr>Заголовки слайдов</vt:lpstr>
      </vt:variant>
      <vt:variant>
        <vt:i4>58</vt:i4>
      </vt:variant>
    </vt:vector>
  </HeadingPairs>
  <TitlesOfParts>
    <vt:vector size="60" baseType="lpstr">
      <vt:lpstr>Глобус</vt:lpstr>
      <vt:lpstr>1_Глобус</vt:lpstr>
      <vt:lpstr>Кафедра Общественного здоровья и здравоохранения Тема: Обязательное медицинское страхование лекция  для студентов</vt:lpstr>
      <vt:lpstr>План</vt:lpstr>
      <vt:lpstr>Основные подходы к реформированию здравоохранения</vt:lpstr>
      <vt:lpstr>Слайд 4</vt:lpstr>
      <vt:lpstr>ФЗ об ОМС вступил в силу с января 2011г.</vt:lpstr>
      <vt:lpstr>Изменения в НПА</vt:lpstr>
      <vt:lpstr>Обязательное медицинское страхование</vt:lpstr>
      <vt:lpstr>Слайд 8</vt:lpstr>
      <vt:lpstr>Слайд 9</vt:lpstr>
      <vt:lpstr>Слайд 10</vt:lpstr>
      <vt:lpstr>ОМС</vt:lpstr>
      <vt:lpstr>ОМС</vt:lpstr>
      <vt:lpstr>Закон об ОМС - № 326-ФЗ </vt:lpstr>
      <vt:lpstr>Слайд 14</vt:lpstr>
      <vt:lpstr>Договор</vt:lpstr>
      <vt:lpstr>Страховой мед.полис</vt:lpstr>
      <vt:lpstr>Слайд 17</vt:lpstr>
      <vt:lpstr> Статья 12. Страховщик 1. Страховщиком по обязательному медицинскому страхованию является Федеральный фонд в рамках реализации базовой программы обязательного медицинского страхования.  </vt:lpstr>
      <vt:lpstr>Слайд 19</vt:lpstr>
      <vt:lpstr>В рамках бюджета ТФОМС осуществляется финансовое обеспечение по следующим направлениям</vt:lpstr>
      <vt:lpstr>ТПГГ</vt:lpstr>
      <vt:lpstr> Предоставление на платной основе медицинских услуг, входящих в ТПГГ является нарушением прав граждан.  В случае отказа медицинской организации в оказании бесплатной медицинской помощи либо иных нарушений прав гражданина в связи с оказанием медицинской помощи в системе ОМС, застрахованное лицо вправе обратиться в страховую медицинскую организацию, выдавшую полис (лично, по телефонам горячей линии или в Территориальный фонд обязательного медицинского страхования Красноярского края по круглосуточному телефону «Право на здоровье» 8-800-700-000-3.  </vt:lpstr>
      <vt:lpstr>Слайд 23</vt:lpstr>
      <vt:lpstr>Слайд 24</vt:lpstr>
      <vt:lpstr>Слайд 25</vt:lpstr>
      <vt:lpstr>ЧИСЛЕННОСТЬ ЗАСТРАХОВАННЫХ ЛИЦ В РАЗРЕЗЕ СМО НА 01.01.2020 ГОДА (ЧЕЛОВЕК) По состоянию на 01.01.2020 года в сравнении с показателями на 01.01.2019 годом количество застрахованных лиц сократилось на 18 504 человека, в том числе: количество лиц старше трудоспособного возраста сократилось на 27 604 человек (4,0%), лиц до 18 лет уменьшилось на 90 человек, лиц трудоспособного возраста увеличилось на 9 190 человек (0,6%).  </vt:lpstr>
      <vt:lpstr>Структура расходов за 2020г.</vt:lpstr>
      <vt:lpstr>СМО</vt:lpstr>
      <vt:lpstr>Слайд 29</vt:lpstr>
      <vt:lpstr>Что делать, если качество полученных по программе ОМС медицинских услуг представляется неудовлетворительным?</vt:lpstr>
      <vt:lpstr>Слайд 31</vt:lpstr>
      <vt:lpstr>Тарифы на медицинские услуги  </vt:lpstr>
      <vt:lpstr>  ЛИЦЕНЗИРОВАНИЕ МД  (лицензия - специальное разрешение на право осуществления юридическим лицом или индивидуальным предпринимателем конкретного вида деятельности (выполнения работ, оказания услуг, составляющих лицензируемый вид деятельности), которое подтверждается записью в реестре лицензий;  Федеральный закон "О лицензировании отдельных видов деятельности" от 04.05.2011 N 99-ФЗ (последняя редакция)</vt:lpstr>
      <vt:lpstr>Для предоставления лицензии соискатель лицензии направляет почтовым отправлением на бумажном носителе или в форме электронного документа или представляет в Министерство региона следующие документы: </vt:lpstr>
      <vt:lpstr>Для предоставления лицензии соискатель лицензии направляет почтовым отправлением на бумажном носителе или в форме электронного документа или представляет в Министерство следующие документы: </vt:lpstr>
      <vt:lpstr>С мая 2011 года в соответствии с новой редакцией закона об ОМС гражданам выдаются полисы единого образца, которые действуют на всей территории страны</vt:lpstr>
      <vt:lpstr>Закон расширяет возможности</vt:lpstr>
      <vt:lpstr>Контроль качества медицинской помощи (ст. 40)</vt:lpstr>
      <vt:lpstr>Контроль качества медицинской помощи (ст. 40)</vt:lpstr>
      <vt:lpstr>Контроль качества медицинской помощи (ст. 40)</vt:lpstr>
      <vt:lpstr>Контроль качества медицинской помощи (ст. 40)</vt:lpstr>
      <vt:lpstr>Уровень качества лечения (УКЛ)</vt:lpstr>
      <vt:lpstr>Слайд 43</vt:lpstr>
      <vt:lpstr>Слайд 44</vt:lpstr>
      <vt:lpstr>Слайд 45</vt:lpstr>
      <vt:lpstr>Итоги диспансеризации</vt:lpstr>
      <vt:lpstr>Слайд 47</vt:lpstr>
      <vt:lpstr>Слайд 48</vt:lpstr>
      <vt:lpstr>ИНФОРМАЦИОННЫЕ РЕСУРСЫ ТФОМС  </vt:lpstr>
      <vt:lpstr>Цели Нац.проекта «Демография» - финансирование - 3105,2 трлн.руб </vt:lpstr>
      <vt:lpstr>Слайд 51</vt:lpstr>
      <vt:lpstr>Слайд 52</vt:lpstr>
      <vt:lpstr>Слайд 53</vt:lpstr>
      <vt:lpstr>Слайд 54</vt:lpstr>
      <vt:lpstr>Выводы: </vt:lpstr>
      <vt:lpstr>Вопрос</vt:lpstr>
      <vt:lpstr>Перечень дополнительной литературы, необходимой для освоения дисциплины </vt:lpstr>
      <vt:lpstr>Слайд 58</vt:lpstr>
    </vt:vector>
  </TitlesOfParts>
  <Company>КМИАЦ</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Управление качеством</dc:title>
  <dc:creator>Виноградов К.А.</dc:creator>
  <cp:lastModifiedBy>Наталья Тихонова</cp:lastModifiedBy>
  <cp:revision>239</cp:revision>
  <dcterms:created xsi:type="dcterms:W3CDTF">2005-05-28T20:10:54Z</dcterms:created>
  <dcterms:modified xsi:type="dcterms:W3CDTF">2021-10-22T03:45:46Z</dcterms:modified>
</cp:coreProperties>
</file>