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06" r:id="rId2"/>
    <p:sldId id="257" r:id="rId3"/>
    <p:sldId id="263" r:id="rId4"/>
    <p:sldId id="264" r:id="rId5"/>
    <p:sldId id="265" r:id="rId6"/>
    <p:sldId id="267" r:id="rId7"/>
    <p:sldId id="269" r:id="rId8"/>
    <p:sldId id="270" r:id="rId9"/>
    <p:sldId id="271" r:id="rId10"/>
    <p:sldId id="272" r:id="rId11"/>
    <p:sldId id="273" r:id="rId12"/>
    <p:sldId id="275" r:id="rId13"/>
    <p:sldId id="276" r:id="rId14"/>
    <p:sldId id="280" r:id="rId15"/>
    <p:sldId id="281" r:id="rId16"/>
    <p:sldId id="283" r:id="rId17"/>
    <p:sldId id="284" r:id="rId18"/>
    <p:sldId id="286" r:id="rId19"/>
    <p:sldId id="288" r:id="rId20"/>
    <p:sldId id="289" r:id="rId21"/>
    <p:sldId id="297" r:id="rId22"/>
    <p:sldId id="307" r:id="rId23"/>
    <p:sldId id="308" r:id="rId24"/>
    <p:sldId id="298" r:id="rId25"/>
    <p:sldId id="305" r:id="rId26"/>
  </p:sldIdLst>
  <p:sldSz cx="10693400" cy="7556500"/>
  <p:notesSz cx="10693400" cy="75565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422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96491" y="817867"/>
            <a:ext cx="7500417" cy="9575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913631" y="4153912"/>
            <a:ext cx="8866136" cy="1445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4077" y="349001"/>
            <a:ext cx="9144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75307" y="304291"/>
            <a:ext cx="8542784" cy="171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72595" y="1500639"/>
            <a:ext cx="8948209" cy="5146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27545"/>
            <a:ext cx="3421888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C7C6138-140B-4567-A948-A375C662BC16}"/>
              </a:ext>
            </a:extLst>
          </p:cNvPr>
          <p:cNvSpPr txBox="1"/>
          <p:nvPr/>
        </p:nvSpPr>
        <p:spPr>
          <a:xfrm>
            <a:off x="2374900" y="2178050"/>
            <a:ext cx="7391400" cy="1370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2255" marR="254635" indent="2096770">
              <a:lnSpc>
                <a:spcPct val="100600"/>
              </a:lnSpc>
              <a:spcBef>
                <a:spcPts val="70"/>
              </a:spcBef>
            </a:pPr>
            <a:r>
              <a:rPr lang="ru-RU" sz="2800" b="1" spc="-10" dirty="0">
                <a:latin typeface="Arial"/>
                <a:cs typeface="Arial"/>
              </a:rPr>
              <a:t>ПЕРЕЛОМЫ </a:t>
            </a:r>
            <a:r>
              <a:rPr lang="ru-RU" sz="2800" b="1" spc="-5" dirty="0">
                <a:latin typeface="Arial"/>
                <a:cs typeface="Arial"/>
              </a:rPr>
              <a:t> </a:t>
            </a:r>
            <a:r>
              <a:rPr lang="ru-RU" sz="2800" b="1" spc="-25" dirty="0">
                <a:latin typeface="Arial"/>
                <a:cs typeface="Arial"/>
              </a:rPr>
              <a:t>ОСНОВАНИЯ</a:t>
            </a:r>
            <a:r>
              <a:rPr lang="ru-RU" sz="2800" b="1" spc="5" dirty="0">
                <a:latin typeface="Arial"/>
                <a:cs typeface="Arial"/>
              </a:rPr>
              <a:t> </a:t>
            </a:r>
            <a:r>
              <a:rPr lang="ru-RU" sz="2800" b="1" spc="-5" dirty="0">
                <a:latin typeface="Arial"/>
                <a:cs typeface="Arial"/>
              </a:rPr>
              <a:t>I</a:t>
            </a:r>
            <a:r>
              <a:rPr lang="ru-RU" sz="2800" b="1" spc="-20" dirty="0">
                <a:latin typeface="Arial"/>
                <a:cs typeface="Arial"/>
              </a:rPr>
              <a:t> ПЯСТНОЙ</a:t>
            </a:r>
            <a:r>
              <a:rPr lang="ru-RU" sz="2800" b="1" spc="-10" dirty="0">
                <a:latin typeface="Arial"/>
                <a:cs typeface="Arial"/>
              </a:rPr>
              <a:t> </a:t>
            </a:r>
            <a:r>
              <a:rPr lang="ru-RU" sz="2800" b="1" spc="-20" dirty="0">
                <a:latin typeface="Arial"/>
                <a:cs typeface="Arial"/>
              </a:rPr>
              <a:t>КОСТИ ПЕРЕЛОМЫ БЕННЕТА И РОЛАНД</a:t>
            </a:r>
            <a:r>
              <a:rPr lang="en-US" sz="2800" b="1" spc="-20" dirty="0">
                <a:latin typeface="Arial"/>
                <a:cs typeface="Arial"/>
              </a:rPr>
              <a:t>O</a:t>
            </a:r>
            <a:endParaRPr lang="ru-RU" sz="2800" b="1" spc="-20" dirty="0">
              <a:latin typeface="Arial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47FB89-7B13-4CF2-B1D3-E20069684076}"/>
              </a:ext>
            </a:extLst>
          </p:cNvPr>
          <p:cNvSpPr txBox="1"/>
          <p:nvPr/>
        </p:nvSpPr>
        <p:spPr>
          <a:xfrm>
            <a:off x="6946900" y="6064250"/>
            <a:ext cx="5348612" cy="370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381000">
              <a:lnSpc>
                <a:spcPct val="109400"/>
              </a:lnSpc>
              <a:spcBef>
                <a:spcPts val="100"/>
              </a:spcBef>
            </a:pPr>
            <a:r>
              <a:rPr lang="ru-RU" sz="1800" dirty="0">
                <a:latin typeface="Microsoft Sans Serif"/>
                <a:cs typeface="Microsoft Sans Serif"/>
              </a:rPr>
              <a:t>МУХАММАДИЕВ С.А</a:t>
            </a:r>
          </a:p>
        </p:txBody>
      </p:sp>
    </p:spTree>
    <p:extLst>
      <p:ext uri="{BB962C8B-B14F-4D97-AF65-F5344CB8AC3E}">
        <p14:creationId xmlns:p14="http://schemas.microsoft.com/office/powerpoint/2010/main" val="3013549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34824" y="342391"/>
            <a:ext cx="5662930" cy="1763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100"/>
              </a:spcBef>
            </a:pPr>
            <a:r>
              <a:rPr sz="3800" dirty="0"/>
              <a:t>Открытая </a:t>
            </a:r>
            <a:r>
              <a:rPr sz="3800" spc="-5" dirty="0"/>
              <a:t>репозиция, </a:t>
            </a:r>
            <a:r>
              <a:rPr sz="3800" dirty="0"/>
              <a:t> </a:t>
            </a:r>
            <a:r>
              <a:rPr sz="3800" spc="-10" dirty="0"/>
              <a:t>остеосинтез</a:t>
            </a:r>
            <a:r>
              <a:rPr sz="3800" spc="-80" dirty="0"/>
              <a:t> </a:t>
            </a:r>
            <a:r>
              <a:rPr sz="3800" spc="-5" dirty="0"/>
              <a:t>пластиной </a:t>
            </a:r>
            <a:r>
              <a:rPr sz="3800" spc="-1040" dirty="0"/>
              <a:t> </a:t>
            </a:r>
            <a:r>
              <a:rPr sz="3800" dirty="0"/>
              <a:t>и</a:t>
            </a:r>
            <a:r>
              <a:rPr sz="3800" spc="-15" dirty="0"/>
              <a:t> </a:t>
            </a:r>
            <a:r>
              <a:rPr sz="3800" spc="-5" dirty="0"/>
              <a:t>винтами</a:t>
            </a:r>
            <a:endParaRPr sz="3800"/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59FC98AB-B067-4135-AEF5-82FE068B8BA8}"/>
              </a:ext>
            </a:extLst>
          </p:cNvPr>
          <p:cNvPicPr/>
          <p:nvPr/>
        </p:nvPicPr>
        <p:blipFill rotWithShape="1">
          <a:blip r:embed="rId2" cstate="print"/>
          <a:srcRect l="20006" t="25616" r="828" b="4441"/>
          <a:stretch/>
        </p:blipFill>
        <p:spPr>
          <a:xfrm>
            <a:off x="2603500" y="2105786"/>
            <a:ext cx="7239000" cy="479666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0641" y="394722"/>
            <a:ext cx="4032885" cy="67691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2384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54"/>
              </a:spcBef>
            </a:pPr>
            <a:r>
              <a:rPr sz="3800" spc="-15" dirty="0">
                <a:latin typeface="Microsoft Sans Serif"/>
                <a:cs typeface="Microsoft Sans Serif"/>
              </a:rPr>
              <a:t>Bennett’s</a:t>
            </a:r>
            <a:r>
              <a:rPr sz="3800" spc="30" dirty="0">
                <a:latin typeface="Microsoft Sans Serif"/>
                <a:cs typeface="Microsoft Sans Serif"/>
              </a:rPr>
              <a:t> </a:t>
            </a:r>
            <a:r>
              <a:rPr sz="3800" spc="-5" dirty="0">
                <a:latin typeface="Microsoft Sans Serif"/>
                <a:cs typeface="Microsoft Sans Serif"/>
              </a:rPr>
              <a:t>fracture</a:t>
            </a:r>
            <a:endParaRPr sz="38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93614" y="2966720"/>
            <a:ext cx="3251835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483234" marR="5080" indent="-471170">
              <a:lnSpc>
                <a:spcPts val="1390"/>
              </a:lnSpc>
              <a:spcBef>
                <a:spcPts val="185"/>
              </a:spcBef>
            </a:pPr>
            <a:r>
              <a:rPr sz="1200" spc="-5" dirty="0">
                <a:latin typeface="Microsoft Sans Serif"/>
                <a:cs typeface="Microsoft Sans Serif"/>
              </a:rPr>
              <a:t>Bennett</a:t>
            </a:r>
            <a:r>
              <a:rPr sz="1200" spc="-10" dirty="0">
                <a:latin typeface="Microsoft Sans Serif"/>
                <a:cs typeface="Microsoft Sans Serif"/>
              </a:rPr>
              <a:t> </a:t>
            </a:r>
            <a:r>
              <a:rPr sz="1200" spc="-5" dirty="0">
                <a:latin typeface="Microsoft Sans Serif"/>
                <a:cs typeface="Microsoft Sans Serif"/>
              </a:rPr>
              <a:t>EH,</a:t>
            </a:r>
            <a:r>
              <a:rPr sz="1200" spc="20" dirty="0">
                <a:latin typeface="Microsoft Sans Serif"/>
                <a:cs typeface="Microsoft Sans Serif"/>
              </a:rPr>
              <a:t> </a:t>
            </a:r>
            <a:r>
              <a:rPr sz="1200" spc="-5" dirty="0">
                <a:latin typeface="Microsoft Sans Serif"/>
                <a:cs typeface="Microsoft Sans Serif"/>
              </a:rPr>
              <a:t>Fractures</a:t>
            </a:r>
            <a:r>
              <a:rPr sz="1200" spc="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of</a:t>
            </a:r>
            <a:r>
              <a:rPr sz="1200" spc="1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the</a:t>
            </a:r>
            <a:r>
              <a:rPr sz="1200" spc="10" dirty="0">
                <a:latin typeface="Microsoft Sans Serif"/>
                <a:cs typeface="Microsoft Sans Serif"/>
              </a:rPr>
              <a:t> </a:t>
            </a:r>
            <a:r>
              <a:rPr sz="1200" spc="-5" dirty="0">
                <a:latin typeface="Microsoft Sans Serif"/>
                <a:cs typeface="Microsoft Sans Serif"/>
              </a:rPr>
              <a:t>metacarpal</a:t>
            </a:r>
            <a:r>
              <a:rPr sz="1200" spc="-25" dirty="0">
                <a:latin typeface="Microsoft Sans Serif"/>
                <a:cs typeface="Microsoft Sans Serif"/>
              </a:rPr>
              <a:t> </a:t>
            </a:r>
            <a:r>
              <a:rPr sz="1200" spc="-5" dirty="0">
                <a:latin typeface="Microsoft Sans Serif"/>
                <a:cs typeface="Microsoft Sans Serif"/>
              </a:rPr>
              <a:t>bones, </a:t>
            </a:r>
            <a:r>
              <a:rPr sz="1200" spc="-300" dirty="0">
                <a:latin typeface="Microsoft Sans Serif"/>
                <a:cs typeface="Microsoft Sans Serif"/>
              </a:rPr>
              <a:t> </a:t>
            </a:r>
            <a:r>
              <a:rPr sz="1200" spc="-5" dirty="0">
                <a:latin typeface="Microsoft Sans Serif"/>
                <a:cs typeface="Microsoft Sans Serif"/>
              </a:rPr>
              <a:t>Dublin</a:t>
            </a:r>
            <a:r>
              <a:rPr sz="1200" spc="-25" dirty="0">
                <a:latin typeface="Microsoft Sans Serif"/>
                <a:cs typeface="Microsoft Sans Serif"/>
              </a:rPr>
              <a:t> </a:t>
            </a:r>
            <a:r>
              <a:rPr sz="1200" spc="-5" dirty="0">
                <a:latin typeface="Microsoft Sans Serif"/>
                <a:cs typeface="Microsoft Sans Serif"/>
              </a:rPr>
              <a:t>Med</a:t>
            </a:r>
            <a:r>
              <a:rPr sz="1200" spc="5" dirty="0">
                <a:latin typeface="Microsoft Sans Serif"/>
                <a:cs typeface="Microsoft Sans Serif"/>
              </a:rPr>
              <a:t> </a:t>
            </a:r>
            <a:r>
              <a:rPr sz="1200" spc="-5" dirty="0">
                <a:latin typeface="Microsoft Sans Serif"/>
                <a:cs typeface="Microsoft Sans Serif"/>
              </a:rPr>
              <a:t>Sci</a:t>
            </a:r>
            <a:r>
              <a:rPr sz="1200" spc="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J</a:t>
            </a:r>
            <a:r>
              <a:rPr sz="1200" spc="15" dirty="0">
                <a:latin typeface="Microsoft Sans Serif"/>
                <a:cs typeface="Microsoft Sans Serif"/>
              </a:rPr>
              <a:t> </a:t>
            </a:r>
            <a:r>
              <a:rPr sz="1200" spc="30" dirty="0">
                <a:latin typeface="Microsoft Sans Serif"/>
                <a:cs typeface="Microsoft Sans Serif"/>
              </a:rPr>
              <a:t>73:72–75,</a:t>
            </a:r>
            <a:r>
              <a:rPr sz="1200" spc="-2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1882.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14772" y="353568"/>
            <a:ext cx="5003800" cy="3057525"/>
          </a:xfrm>
          <a:custGeom>
            <a:avLst/>
            <a:gdLst/>
            <a:ahLst/>
            <a:cxnLst/>
            <a:rect l="l" t="t" r="r" b="b"/>
            <a:pathLst>
              <a:path w="5003800" h="3057525">
                <a:moveTo>
                  <a:pt x="5003304" y="0"/>
                </a:moveTo>
                <a:lnTo>
                  <a:pt x="0" y="0"/>
                </a:lnTo>
                <a:lnTo>
                  <a:pt x="0" y="3057150"/>
                </a:lnTo>
                <a:lnTo>
                  <a:pt x="5003304" y="3057150"/>
                </a:lnTo>
                <a:lnTo>
                  <a:pt x="50033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006225" y="318008"/>
            <a:ext cx="483362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1236980" algn="l"/>
                <a:tab pos="3060065" algn="l"/>
                <a:tab pos="4536440" algn="l"/>
              </a:tabLst>
            </a:pPr>
            <a:r>
              <a:rPr sz="2000" dirty="0"/>
              <a:t>О</a:t>
            </a:r>
            <a:r>
              <a:rPr sz="2000" spc="-15" dirty="0"/>
              <a:t>п</a:t>
            </a:r>
            <a:r>
              <a:rPr sz="2000" dirty="0"/>
              <a:t>и</a:t>
            </a:r>
            <a:r>
              <a:rPr sz="2000" spc="25" dirty="0"/>
              <a:t>с</a:t>
            </a:r>
            <a:r>
              <a:rPr sz="2000" dirty="0"/>
              <a:t>ан</a:t>
            </a:r>
            <a:r>
              <a:rPr sz="2000" b="0" dirty="0">
                <a:latin typeface="Times New Roman"/>
                <a:cs typeface="Times New Roman"/>
              </a:rPr>
              <a:t>	</a:t>
            </a:r>
            <a:r>
              <a:rPr sz="2000" dirty="0"/>
              <a:t>и</a:t>
            </a:r>
            <a:r>
              <a:rPr sz="2000" spc="-65" dirty="0"/>
              <a:t>р</a:t>
            </a:r>
            <a:r>
              <a:rPr sz="2000" spc="-5" dirty="0"/>
              <a:t>л</a:t>
            </a:r>
            <a:r>
              <a:rPr sz="2000" dirty="0"/>
              <a:t>ан</a:t>
            </a:r>
            <a:r>
              <a:rPr sz="2000" spc="-25" dirty="0"/>
              <a:t>д</a:t>
            </a:r>
            <a:r>
              <a:rPr sz="2000" dirty="0"/>
              <a:t>с</a:t>
            </a:r>
            <a:r>
              <a:rPr sz="2000" spc="-10" dirty="0"/>
              <a:t>ки</a:t>
            </a:r>
            <a:r>
              <a:rPr sz="2000" dirty="0"/>
              <a:t>м</a:t>
            </a:r>
            <a:r>
              <a:rPr sz="2000" b="0" dirty="0">
                <a:latin typeface="Times New Roman"/>
                <a:cs typeface="Times New Roman"/>
              </a:rPr>
              <a:t>	</a:t>
            </a:r>
            <a:r>
              <a:rPr sz="2000" dirty="0"/>
              <a:t>хи</a:t>
            </a:r>
            <a:r>
              <a:rPr sz="2000" spc="-25" dirty="0"/>
              <a:t>р</a:t>
            </a:r>
            <a:r>
              <a:rPr sz="2000" spc="-60" dirty="0"/>
              <a:t>у</a:t>
            </a:r>
            <a:r>
              <a:rPr sz="2000" spc="-5" dirty="0"/>
              <a:t>р</a:t>
            </a:r>
            <a:r>
              <a:rPr sz="2000" spc="-20" dirty="0"/>
              <a:t>г</a:t>
            </a:r>
            <a:r>
              <a:rPr sz="2000" spc="-25" dirty="0"/>
              <a:t>о</a:t>
            </a:r>
            <a:r>
              <a:rPr sz="2000" dirty="0"/>
              <a:t>м</a:t>
            </a:r>
            <a:r>
              <a:rPr sz="2000" b="0" dirty="0">
                <a:latin typeface="Times New Roman"/>
                <a:cs typeface="Times New Roman"/>
              </a:rPr>
              <a:t>	</a:t>
            </a:r>
            <a:r>
              <a:rPr sz="2000" dirty="0"/>
              <a:t>из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06101" y="561837"/>
            <a:ext cx="4834890" cy="2769235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R="5080" indent="-635" algn="just">
              <a:lnSpc>
                <a:spcPts val="1920"/>
              </a:lnSpc>
              <a:spcBef>
                <a:spcPts val="565"/>
              </a:spcBef>
            </a:pPr>
            <a:r>
              <a:rPr sz="2000" b="1" spc="-5" dirty="0">
                <a:latin typeface="Arial"/>
                <a:cs typeface="Arial"/>
              </a:rPr>
              <a:t>Дублина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Edward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H.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Bennett</a:t>
            </a:r>
            <a:r>
              <a:rPr sz="2000" b="1" dirty="0">
                <a:latin typeface="Arial"/>
                <a:cs typeface="Arial"/>
              </a:rPr>
              <a:t> в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1882 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45" dirty="0">
                <a:latin typeface="Arial"/>
                <a:cs typeface="Arial"/>
              </a:rPr>
              <a:t>году.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Это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внутрисуставной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перелом 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основания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пястной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кости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с 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образованием </a:t>
            </a:r>
            <a:r>
              <a:rPr sz="2000" b="1" spc="-5" dirty="0">
                <a:latin typeface="Arial"/>
                <a:cs typeface="Arial"/>
              </a:rPr>
              <a:t>центрального </a:t>
            </a:r>
            <a:r>
              <a:rPr sz="2000" b="1" spc="-20" dirty="0">
                <a:latin typeface="Arial"/>
                <a:cs typeface="Arial"/>
              </a:rPr>
              <a:t>отломка </a:t>
            </a:r>
            <a:r>
              <a:rPr sz="2000" b="1" spc="-15" dirty="0">
                <a:latin typeface="Arial"/>
                <a:cs typeface="Arial"/>
              </a:rPr>
              <a:t> треугольной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формы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и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подвывихом </a:t>
            </a:r>
            <a:r>
              <a:rPr sz="2000" b="1" spc="-10" dirty="0">
                <a:latin typeface="Arial"/>
                <a:cs typeface="Arial"/>
              </a:rPr>
              <a:t> тела</a:t>
            </a:r>
            <a:r>
              <a:rPr sz="2000" b="1" spc="-5" dirty="0">
                <a:latin typeface="Arial"/>
                <a:cs typeface="Arial"/>
              </a:rPr>
              <a:t> пястной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кости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в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тыльно- 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лучевую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30" dirty="0">
                <a:latin typeface="Arial"/>
                <a:cs typeface="Arial"/>
              </a:rPr>
              <a:t>сторону.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Возникает</a:t>
            </a:r>
            <a:r>
              <a:rPr sz="2000" b="1" dirty="0">
                <a:latin typeface="Arial"/>
                <a:cs typeface="Arial"/>
              </a:rPr>
              <a:t> при </a:t>
            </a:r>
            <a:r>
              <a:rPr sz="2000" b="1" spc="-54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прямом</a:t>
            </a:r>
            <a:r>
              <a:rPr sz="2000" b="1" spc="-15" dirty="0">
                <a:latin typeface="Arial"/>
                <a:cs typeface="Arial"/>
              </a:rPr>
              <a:t> ударе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по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пястной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15" dirty="0" err="1">
                <a:latin typeface="Arial"/>
                <a:cs typeface="Arial"/>
              </a:rPr>
              <a:t>кости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(</a:t>
            </a:r>
            <a:r>
              <a:rPr lang="ru-RU" sz="2000" b="1" spc="-5" dirty="0">
                <a:latin typeface="Arial"/>
                <a:cs typeface="Arial"/>
              </a:rPr>
              <a:t>перелом боксера</a:t>
            </a:r>
            <a:r>
              <a:rPr sz="2000" b="1" spc="-5" dirty="0">
                <a:latin typeface="Arial"/>
                <a:cs typeface="Arial"/>
              </a:rPr>
              <a:t>) </a:t>
            </a:r>
            <a:r>
              <a:rPr sz="2000" b="1" dirty="0">
                <a:latin typeface="Arial"/>
                <a:cs typeface="Arial"/>
              </a:rPr>
              <a:t>или </a:t>
            </a:r>
            <a:r>
              <a:rPr sz="2000" b="1" spc="-5" dirty="0">
                <a:latin typeface="Arial"/>
                <a:cs typeface="Arial"/>
              </a:rPr>
              <a:t>при падении </a:t>
            </a:r>
            <a:r>
              <a:rPr sz="2000" b="1" dirty="0">
                <a:latin typeface="Arial"/>
                <a:cs typeface="Arial"/>
              </a:rPr>
              <a:t>на 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выпрямленный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большой</a:t>
            </a:r>
            <a:r>
              <a:rPr sz="2000" b="1" spc="53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палец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в 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состоянии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приведения.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538857" y="5948160"/>
            <a:ext cx="7379334" cy="1259205"/>
          </a:xfrm>
          <a:custGeom>
            <a:avLst/>
            <a:gdLst/>
            <a:ahLst/>
            <a:cxnLst/>
            <a:rect l="l" t="t" r="r" b="b"/>
            <a:pathLst>
              <a:path w="7379334" h="1259204">
                <a:moveTo>
                  <a:pt x="7379220" y="0"/>
                </a:moveTo>
                <a:lnTo>
                  <a:pt x="0" y="0"/>
                </a:lnTo>
                <a:lnTo>
                  <a:pt x="0" y="1258841"/>
                </a:lnTo>
                <a:lnTo>
                  <a:pt x="7379220" y="1258841"/>
                </a:lnTo>
                <a:lnTo>
                  <a:pt x="73792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693809" y="5901956"/>
            <a:ext cx="7106920" cy="126936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065" marR="5080" indent="1905" algn="ctr">
              <a:lnSpc>
                <a:spcPct val="80000"/>
              </a:lnSpc>
              <a:spcBef>
                <a:spcPts val="675"/>
              </a:spcBef>
            </a:pPr>
            <a:r>
              <a:rPr sz="2400" b="1" spc="-15" dirty="0">
                <a:latin typeface="Arial"/>
                <a:cs typeface="Arial"/>
              </a:rPr>
              <a:t>Деформация</a:t>
            </a:r>
            <a:r>
              <a:rPr sz="2400" b="1" spc="3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в</a:t>
            </a:r>
            <a:r>
              <a:rPr sz="2400" b="1" spc="-15" dirty="0">
                <a:latin typeface="Arial"/>
                <a:cs typeface="Arial"/>
              </a:rPr>
              <a:t> области</a:t>
            </a:r>
            <a:r>
              <a:rPr sz="2400" b="1" spc="2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I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запястно-пястного </a:t>
            </a:r>
            <a:r>
              <a:rPr sz="2400" b="1" spc="-5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сустава;</a:t>
            </a:r>
            <a:r>
              <a:rPr sz="2400" b="1" spc="55" dirty="0">
                <a:latin typeface="Arial"/>
                <a:cs typeface="Arial"/>
              </a:rPr>
              <a:t> </a:t>
            </a:r>
            <a:r>
              <a:rPr sz="2400" b="1" spc="-15" dirty="0">
                <a:latin typeface="Arial"/>
                <a:cs typeface="Arial"/>
              </a:rPr>
              <a:t>большой</a:t>
            </a:r>
            <a:r>
              <a:rPr sz="2400" b="1" spc="-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палец</a:t>
            </a:r>
            <a:r>
              <a:rPr sz="2400" b="1" spc="1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приведен,</a:t>
            </a:r>
            <a:r>
              <a:rPr sz="2400" b="1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укорочен, 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активные</a:t>
            </a:r>
            <a:r>
              <a:rPr sz="2400" b="1" spc="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и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пассивные </a:t>
            </a:r>
            <a:r>
              <a:rPr sz="2400" b="1" spc="-10" dirty="0">
                <a:latin typeface="Arial"/>
                <a:cs typeface="Arial"/>
              </a:rPr>
              <a:t>движения </a:t>
            </a:r>
            <a:r>
              <a:rPr sz="2400" b="1" spc="-5" dirty="0">
                <a:latin typeface="Arial"/>
                <a:cs typeface="Arial"/>
              </a:rPr>
              <a:t>ограничены, </a:t>
            </a:r>
            <a:r>
              <a:rPr sz="2400" b="1" spc="-650" dirty="0">
                <a:latin typeface="Arial"/>
                <a:cs typeface="Arial"/>
              </a:rPr>
              <a:t> </a:t>
            </a:r>
            <a:r>
              <a:rPr sz="2400" b="1" spc="-15" dirty="0">
                <a:latin typeface="Arial"/>
                <a:cs typeface="Arial"/>
              </a:rPr>
              <a:t>болезненны;</a:t>
            </a:r>
            <a:r>
              <a:rPr sz="2400" b="1" spc="-5" dirty="0">
                <a:latin typeface="Arial"/>
                <a:cs typeface="Arial"/>
              </a:rPr>
              <a:t> резкая</a:t>
            </a:r>
            <a:r>
              <a:rPr sz="2400" b="1" spc="15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боль</a:t>
            </a:r>
            <a:r>
              <a:rPr sz="2400" b="1" spc="-5" dirty="0">
                <a:latin typeface="Arial"/>
                <a:cs typeface="Arial"/>
              </a:rPr>
              <a:t> при</a:t>
            </a:r>
            <a:r>
              <a:rPr sz="2400" b="1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осевой</a:t>
            </a:r>
            <a:r>
              <a:rPr sz="2400" b="1" spc="10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нагрузке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31243" y="349001"/>
            <a:ext cx="3105912" cy="5594598"/>
          </a:xfrm>
          <a:prstGeom prst="rect">
            <a:avLst/>
          </a:prstGeom>
        </p:spPr>
      </p:pic>
      <p:pic>
        <p:nvPicPr>
          <p:cNvPr id="7" name="object 2">
            <a:extLst>
              <a:ext uri="{FF2B5EF4-FFF2-40B4-BE49-F238E27FC236}">
                <a16:creationId xmlns:a16="http://schemas.microsoft.com/office/drawing/2014/main" id="{A8E84A3D-17C6-4694-B0A9-34ADEB59FCD7}"/>
              </a:ext>
            </a:extLst>
          </p:cNvPr>
          <p:cNvPicPr/>
          <p:nvPr/>
        </p:nvPicPr>
        <p:blipFill rotWithShape="1">
          <a:blip r:embed="rId3" cstate="print"/>
          <a:srcRect l="53267" t="528" r="1283" b="18422"/>
          <a:stretch/>
        </p:blipFill>
        <p:spPr>
          <a:xfrm>
            <a:off x="5644769" y="385179"/>
            <a:ext cx="4155960" cy="55584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69343" y="1395983"/>
            <a:ext cx="7348734" cy="512216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06222" y="296659"/>
            <a:ext cx="6486525" cy="150939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57785" algn="ctr">
              <a:lnSpc>
                <a:spcPct val="101099"/>
              </a:lnSpc>
              <a:spcBef>
                <a:spcPts val="50"/>
              </a:spcBef>
            </a:pPr>
            <a:r>
              <a:rPr sz="3600" spc="-20" dirty="0"/>
              <a:t>Прямая </a:t>
            </a:r>
            <a:r>
              <a:rPr sz="3600" dirty="0"/>
              <a:t>и </a:t>
            </a:r>
            <a:r>
              <a:rPr sz="3600" spc="-20" dirty="0"/>
              <a:t>боковая </a:t>
            </a:r>
            <a:r>
              <a:rPr sz="3600" spc="-5" dirty="0"/>
              <a:t>проекции </a:t>
            </a:r>
            <a:r>
              <a:rPr sz="3600" spc="-990" dirty="0"/>
              <a:t> </a:t>
            </a:r>
            <a:r>
              <a:rPr sz="3600" dirty="0"/>
              <a:t>I</a:t>
            </a:r>
            <a:r>
              <a:rPr sz="3600" spc="-25" dirty="0"/>
              <a:t> </a:t>
            </a:r>
            <a:r>
              <a:rPr sz="3600" spc="-10" dirty="0"/>
              <a:t>запястно-пястного</a:t>
            </a:r>
            <a:r>
              <a:rPr sz="3600" spc="-20" dirty="0"/>
              <a:t> сустава</a:t>
            </a:r>
            <a:endParaRPr sz="3600"/>
          </a:p>
          <a:p>
            <a:pPr marL="69850" algn="ctr">
              <a:lnSpc>
                <a:spcPts val="2995"/>
              </a:lnSpc>
            </a:pPr>
            <a:r>
              <a:rPr dirty="0"/>
              <a:t>30°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5512199" y="1444752"/>
            <a:ext cx="3446145" cy="1981200"/>
            <a:chOff x="5512199" y="1444752"/>
            <a:chExt cx="3446145" cy="1981200"/>
          </a:xfrm>
        </p:grpSpPr>
        <p:sp>
          <p:nvSpPr>
            <p:cNvPr id="6" name="object 6"/>
            <p:cNvSpPr/>
            <p:nvPr/>
          </p:nvSpPr>
          <p:spPr>
            <a:xfrm>
              <a:off x="8575421" y="2766072"/>
              <a:ext cx="382905" cy="660400"/>
            </a:xfrm>
            <a:custGeom>
              <a:avLst/>
              <a:gdLst/>
              <a:ahLst/>
              <a:cxnLst/>
              <a:rect l="l" t="t" r="r" b="b"/>
              <a:pathLst>
                <a:path w="382904" h="660400">
                  <a:moveTo>
                    <a:pt x="382524" y="467868"/>
                  </a:moveTo>
                  <a:lnTo>
                    <a:pt x="370979" y="467868"/>
                  </a:lnTo>
                  <a:lnTo>
                    <a:pt x="286512" y="28359"/>
                  </a:lnTo>
                  <a:lnTo>
                    <a:pt x="286512" y="9131"/>
                  </a:lnTo>
                  <a:lnTo>
                    <a:pt x="286512" y="4559"/>
                  </a:lnTo>
                  <a:lnTo>
                    <a:pt x="286512" y="0"/>
                  </a:lnTo>
                  <a:lnTo>
                    <a:pt x="97536" y="0"/>
                  </a:lnTo>
                  <a:lnTo>
                    <a:pt x="97536" y="324421"/>
                  </a:lnTo>
                  <a:lnTo>
                    <a:pt x="14808" y="467868"/>
                  </a:lnTo>
                  <a:lnTo>
                    <a:pt x="0" y="467868"/>
                  </a:lnTo>
                  <a:lnTo>
                    <a:pt x="192024" y="659879"/>
                  </a:lnTo>
                  <a:lnTo>
                    <a:pt x="199580" y="652259"/>
                  </a:lnTo>
                  <a:lnTo>
                    <a:pt x="202603" y="649211"/>
                  </a:lnTo>
                  <a:lnTo>
                    <a:pt x="373456" y="476999"/>
                  </a:lnTo>
                  <a:lnTo>
                    <a:pt x="381012" y="469379"/>
                  </a:lnTo>
                  <a:lnTo>
                    <a:pt x="382524" y="46786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12199" y="1444752"/>
              <a:ext cx="443477" cy="48312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597797" y="6407582"/>
            <a:ext cx="7299959" cy="769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48970">
              <a:lnSpc>
                <a:spcPct val="143500"/>
              </a:lnSpc>
              <a:spcBef>
                <a:spcPts val="95"/>
              </a:spcBef>
            </a:pPr>
            <a:r>
              <a:rPr sz="1700" b="1" spc="10" dirty="0">
                <a:latin typeface="Arial"/>
                <a:cs typeface="Arial"/>
              </a:rPr>
              <a:t>Kapandji</a:t>
            </a:r>
            <a:r>
              <a:rPr sz="1700" b="1" spc="-10" dirty="0">
                <a:latin typeface="Arial"/>
                <a:cs typeface="Arial"/>
              </a:rPr>
              <a:t> </a:t>
            </a:r>
            <a:r>
              <a:rPr sz="1700" b="1" spc="-15" dirty="0">
                <a:latin typeface="Arial"/>
                <a:cs typeface="Arial"/>
              </a:rPr>
              <a:t>A,</a:t>
            </a:r>
            <a:r>
              <a:rPr sz="1700" b="1" spc="70" dirty="0">
                <a:latin typeface="Arial"/>
                <a:cs typeface="Arial"/>
              </a:rPr>
              <a:t> </a:t>
            </a:r>
            <a:r>
              <a:rPr sz="1700" b="1" spc="10" dirty="0">
                <a:latin typeface="Arial"/>
                <a:cs typeface="Arial"/>
              </a:rPr>
              <a:t>Moatti</a:t>
            </a:r>
            <a:r>
              <a:rPr sz="1700" b="1" spc="45" dirty="0">
                <a:latin typeface="Arial"/>
                <a:cs typeface="Arial"/>
              </a:rPr>
              <a:t> </a:t>
            </a:r>
            <a:r>
              <a:rPr sz="1700" b="1" spc="10" dirty="0">
                <a:latin typeface="Arial"/>
                <a:cs typeface="Arial"/>
              </a:rPr>
              <a:t>E,</a:t>
            </a:r>
            <a:r>
              <a:rPr sz="1700" b="1" spc="20" dirty="0">
                <a:latin typeface="Arial"/>
                <a:cs typeface="Arial"/>
              </a:rPr>
              <a:t> </a:t>
            </a:r>
            <a:r>
              <a:rPr sz="1700" b="1" spc="10" dirty="0">
                <a:latin typeface="Arial"/>
                <a:cs typeface="Arial"/>
              </a:rPr>
              <a:t>Raab</a:t>
            </a:r>
            <a:r>
              <a:rPr sz="1700" b="1" spc="30" dirty="0">
                <a:latin typeface="Arial"/>
                <a:cs typeface="Arial"/>
              </a:rPr>
              <a:t> </a:t>
            </a:r>
            <a:r>
              <a:rPr sz="1700" b="1" spc="10" dirty="0">
                <a:latin typeface="Arial"/>
                <a:cs typeface="Arial"/>
              </a:rPr>
              <a:t>C.</a:t>
            </a:r>
            <a:r>
              <a:rPr sz="1700" b="1" spc="20" dirty="0">
                <a:latin typeface="Arial"/>
                <a:cs typeface="Arial"/>
              </a:rPr>
              <a:t> </a:t>
            </a:r>
            <a:r>
              <a:rPr sz="1700" b="1" spc="10" dirty="0">
                <a:latin typeface="Arial"/>
                <a:cs typeface="Arial"/>
              </a:rPr>
              <a:t>Specific</a:t>
            </a:r>
            <a:r>
              <a:rPr sz="1700" b="1" spc="40" dirty="0">
                <a:latin typeface="Arial"/>
                <a:cs typeface="Arial"/>
              </a:rPr>
              <a:t> </a:t>
            </a:r>
            <a:r>
              <a:rPr sz="1700" b="1" spc="10" dirty="0">
                <a:latin typeface="Arial"/>
                <a:cs typeface="Arial"/>
              </a:rPr>
              <a:t>radiography</a:t>
            </a:r>
            <a:r>
              <a:rPr sz="1700" b="1" spc="65" dirty="0">
                <a:latin typeface="Arial"/>
                <a:cs typeface="Arial"/>
              </a:rPr>
              <a:t> </a:t>
            </a:r>
            <a:r>
              <a:rPr sz="1700" b="1" spc="10" dirty="0">
                <a:latin typeface="Arial"/>
                <a:cs typeface="Arial"/>
              </a:rPr>
              <a:t>of</a:t>
            </a:r>
            <a:r>
              <a:rPr sz="1700" b="1" spc="20" dirty="0">
                <a:latin typeface="Arial"/>
                <a:cs typeface="Arial"/>
              </a:rPr>
              <a:t> </a:t>
            </a:r>
            <a:r>
              <a:rPr sz="1700" b="1" spc="10" dirty="0">
                <a:latin typeface="Arial"/>
                <a:cs typeface="Arial"/>
              </a:rPr>
              <a:t>the </a:t>
            </a:r>
            <a:r>
              <a:rPr sz="1700" b="1" spc="15" dirty="0">
                <a:latin typeface="Arial"/>
                <a:cs typeface="Arial"/>
              </a:rPr>
              <a:t> </a:t>
            </a:r>
            <a:r>
              <a:rPr sz="1700" b="1" spc="10" dirty="0">
                <a:latin typeface="Arial"/>
                <a:cs typeface="Arial"/>
              </a:rPr>
              <a:t>trapezo-metacarpal</a:t>
            </a:r>
            <a:r>
              <a:rPr sz="1700" b="1" spc="60" dirty="0">
                <a:latin typeface="Arial"/>
                <a:cs typeface="Arial"/>
              </a:rPr>
              <a:t> </a:t>
            </a:r>
            <a:r>
              <a:rPr sz="1700" b="1" spc="10" dirty="0">
                <a:latin typeface="Arial"/>
                <a:cs typeface="Arial"/>
              </a:rPr>
              <a:t>joint</a:t>
            </a:r>
            <a:r>
              <a:rPr sz="1700" b="1" spc="25" dirty="0">
                <a:latin typeface="Arial"/>
                <a:cs typeface="Arial"/>
              </a:rPr>
              <a:t> </a:t>
            </a:r>
            <a:r>
              <a:rPr sz="1700" b="1" spc="10" dirty="0">
                <a:latin typeface="Arial"/>
                <a:cs typeface="Arial"/>
              </a:rPr>
              <a:t>and</a:t>
            </a:r>
            <a:r>
              <a:rPr sz="1700" b="1" spc="30" dirty="0">
                <a:latin typeface="Arial"/>
                <a:cs typeface="Arial"/>
              </a:rPr>
              <a:t> </a:t>
            </a:r>
            <a:r>
              <a:rPr sz="1700" b="1" spc="10" dirty="0">
                <a:latin typeface="Arial"/>
                <a:cs typeface="Arial"/>
              </a:rPr>
              <a:t>its</a:t>
            </a:r>
            <a:r>
              <a:rPr sz="1700" b="1" spc="25" dirty="0">
                <a:latin typeface="Arial"/>
                <a:cs typeface="Arial"/>
              </a:rPr>
              <a:t> </a:t>
            </a:r>
            <a:r>
              <a:rPr sz="1700" b="1" spc="10" dirty="0">
                <a:latin typeface="Arial"/>
                <a:cs typeface="Arial"/>
              </a:rPr>
              <a:t>technique.</a:t>
            </a:r>
            <a:r>
              <a:rPr sz="1700" b="1" spc="-5" dirty="0">
                <a:latin typeface="Arial"/>
                <a:cs typeface="Arial"/>
              </a:rPr>
              <a:t> </a:t>
            </a:r>
            <a:r>
              <a:rPr sz="1700" b="1" spc="5" dirty="0">
                <a:latin typeface="Arial"/>
                <a:cs typeface="Arial"/>
              </a:rPr>
              <a:t>Ann.</a:t>
            </a:r>
            <a:r>
              <a:rPr sz="1700" b="1" spc="65" dirty="0">
                <a:latin typeface="Arial"/>
                <a:cs typeface="Arial"/>
              </a:rPr>
              <a:t> </a:t>
            </a:r>
            <a:r>
              <a:rPr sz="1700" b="1" spc="-10" dirty="0">
                <a:latin typeface="Arial"/>
                <a:cs typeface="Arial"/>
              </a:rPr>
              <a:t>Chir.</a:t>
            </a:r>
            <a:r>
              <a:rPr sz="1700" b="1" spc="280" dirty="0">
                <a:latin typeface="Arial"/>
                <a:cs typeface="Arial"/>
              </a:rPr>
              <a:t> </a:t>
            </a:r>
            <a:r>
              <a:rPr sz="1700" b="1" spc="10" dirty="0">
                <a:latin typeface="Arial"/>
                <a:cs typeface="Arial"/>
              </a:rPr>
              <a:t>1980,</a:t>
            </a:r>
            <a:r>
              <a:rPr sz="1700" b="1" spc="30" dirty="0">
                <a:latin typeface="Arial"/>
                <a:cs typeface="Arial"/>
              </a:rPr>
              <a:t> </a:t>
            </a:r>
            <a:r>
              <a:rPr sz="1700" b="1" spc="10" dirty="0">
                <a:latin typeface="Arial"/>
                <a:cs typeface="Arial"/>
              </a:rPr>
              <a:t>9:719–26.</a:t>
            </a:r>
            <a:endParaRPr sz="1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ject 2">
            <a:extLst>
              <a:ext uri="{FF2B5EF4-FFF2-40B4-BE49-F238E27FC236}">
                <a16:creationId xmlns:a16="http://schemas.microsoft.com/office/drawing/2014/main" id="{8B5BDCF1-251A-44BC-A08C-86D935BC8492}"/>
              </a:ext>
            </a:extLst>
          </p:cNvPr>
          <p:cNvPicPr/>
          <p:nvPr/>
        </p:nvPicPr>
        <p:blipFill rotWithShape="1">
          <a:blip r:embed="rId2" cstate="print"/>
          <a:srcRect l="9830" t="2888" r="35117" b="40889"/>
          <a:stretch/>
        </p:blipFill>
        <p:spPr>
          <a:xfrm>
            <a:off x="1672972" y="897141"/>
            <a:ext cx="5034038" cy="385572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3675748" y="1708403"/>
            <a:ext cx="965200" cy="117475"/>
          </a:xfrm>
          <a:custGeom>
            <a:avLst/>
            <a:gdLst/>
            <a:ahLst/>
            <a:cxnLst/>
            <a:rect l="l" t="t" r="r" b="b"/>
            <a:pathLst>
              <a:path w="965200" h="117475">
                <a:moveTo>
                  <a:pt x="964704" y="45707"/>
                </a:moveTo>
                <a:lnTo>
                  <a:pt x="74079" y="45707"/>
                </a:lnTo>
                <a:lnTo>
                  <a:pt x="108229" y="25920"/>
                </a:lnTo>
                <a:lnTo>
                  <a:pt x="114300" y="21323"/>
                </a:lnTo>
                <a:lnTo>
                  <a:pt x="115849" y="13716"/>
                </a:lnTo>
                <a:lnTo>
                  <a:pt x="112788" y="7607"/>
                </a:lnTo>
                <a:lnTo>
                  <a:pt x="108229" y="1536"/>
                </a:lnTo>
                <a:lnTo>
                  <a:pt x="100584" y="0"/>
                </a:lnTo>
                <a:lnTo>
                  <a:pt x="94513" y="3048"/>
                </a:lnTo>
                <a:lnTo>
                  <a:pt x="0" y="59423"/>
                </a:lnTo>
                <a:lnTo>
                  <a:pt x="94513" y="114300"/>
                </a:lnTo>
                <a:lnTo>
                  <a:pt x="100584" y="117348"/>
                </a:lnTo>
                <a:lnTo>
                  <a:pt x="108229" y="115836"/>
                </a:lnTo>
                <a:lnTo>
                  <a:pt x="112788" y="109728"/>
                </a:lnTo>
                <a:lnTo>
                  <a:pt x="115849" y="103632"/>
                </a:lnTo>
                <a:lnTo>
                  <a:pt x="114300" y="96012"/>
                </a:lnTo>
                <a:lnTo>
                  <a:pt x="108229" y="92964"/>
                </a:lnTo>
                <a:lnTo>
                  <a:pt x="72669" y="71628"/>
                </a:lnTo>
                <a:lnTo>
                  <a:pt x="964704" y="71628"/>
                </a:lnTo>
                <a:lnTo>
                  <a:pt x="964704" y="457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3471538" y="2459730"/>
            <a:ext cx="1120775" cy="264160"/>
            <a:chOff x="3471538" y="2459730"/>
            <a:chExt cx="1120775" cy="264160"/>
          </a:xfrm>
        </p:grpSpPr>
        <p:sp>
          <p:nvSpPr>
            <p:cNvPr id="5" name="object 5"/>
            <p:cNvSpPr/>
            <p:nvPr/>
          </p:nvSpPr>
          <p:spPr>
            <a:xfrm>
              <a:off x="3530993" y="2459735"/>
              <a:ext cx="1061085" cy="24765"/>
            </a:xfrm>
            <a:custGeom>
              <a:avLst/>
              <a:gdLst/>
              <a:ahLst/>
              <a:cxnLst/>
              <a:rect l="l" t="t" r="r" b="b"/>
              <a:pathLst>
                <a:path w="1061085" h="24764">
                  <a:moveTo>
                    <a:pt x="1060704" y="0"/>
                  </a:moveTo>
                  <a:lnTo>
                    <a:pt x="0" y="0"/>
                  </a:lnTo>
                  <a:lnTo>
                    <a:pt x="0" y="24384"/>
                  </a:lnTo>
                  <a:lnTo>
                    <a:pt x="1060704" y="24384"/>
                  </a:lnTo>
                  <a:lnTo>
                    <a:pt x="10607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71538" y="2471937"/>
              <a:ext cx="118891" cy="251444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3965327" y="3142481"/>
            <a:ext cx="2049780" cy="1179830"/>
            <a:chOff x="3965327" y="3142481"/>
            <a:chExt cx="2049780" cy="1179830"/>
          </a:xfrm>
        </p:grpSpPr>
        <p:sp>
          <p:nvSpPr>
            <p:cNvPr id="8" name="object 8"/>
            <p:cNvSpPr/>
            <p:nvPr/>
          </p:nvSpPr>
          <p:spPr>
            <a:xfrm>
              <a:off x="3965321" y="3369576"/>
              <a:ext cx="626745" cy="117475"/>
            </a:xfrm>
            <a:custGeom>
              <a:avLst/>
              <a:gdLst/>
              <a:ahLst/>
              <a:cxnLst/>
              <a:rect l="l" t="t" r="r" b="b"/>
              <a:pathLst>
                <a:path w="626745" h="117475">
                  <a:moveTo>
                    <a:pt x="626364" y="45707"/>
                  </a:moveTo>
                  <a:lnTo>
                    <a:pt x="71412" y="45707"/>
                  </a:lnTo>
                  <a:lnTo>
                    <a:pt x="108204" y="24371"/>
                  </a:lnTo>
                  <a:lnTo>
                    <a:pt x="114300" y="21323"/>
                  </a:lnTo>
                  <a:lnTo>
                    <a:pt x="115811" y="13716"/>
                  </a:lnTo>
                  <a:lnTo>
                    <a:pt x="112788" y="7607"/>
                  </a:lnTo>
                  <a:lnTo>
                    <a:pt x="108204" y="1511"/>
                  </a:lnTo>
                  <a:lnTo>
                    <a:pt x="100584" y="0"/>
                  </a:lnTo>
                  <a:lnTo>
                    <a:pt x="94488" y="3048"/>
                  </a:lnTo>
                  <a:lnTo>
                    <a:pt x="0" y="57912"/>
                  </a:lnTo>
                  <a:lnTo>
                    <a:pt x="94488" y="114300"/>
                  </a:lnTo>
                  <a:lnTo>
                    <a:pt x="100584" y="117348"/>
                  </a:lnTo>
                  <a:lnTo>
                    <a:pt x="108204" y="115811"/>
                  </a:lnTo>
                  <a:lnTo>
                    <a:pt x="112788" y="109728"/>
                  </a:lnTo>
                  <a:lnTo>
                    <a:pt x="115811" y="103632"/>
                  </a:lnTo>
                  <a:lnTo>
                    <a:pt x="114300" y="96012"/>
                  </a:lnTo>
                  <a:lnTo>
                    <a:pt x="108204" y="91427"/>
                  </a:lnTo>
                  <a:lnTo>
                    <a:pt x="74079" y="71628"/>
                  </a:lnTo>
                  <a:lnTo>
                    <a:pt x="626364" y="71628"/>
                  </a:lnTo>
                  <a:lnTo>
                    <a:pt x="626364" y="4570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474343" y="3142481"/>
              <a:ext cx="1541145" cy="1179830"/>
            </a:xfrm>
            <a:custGeom>
              <a:avLst/>
              <a:gdLst/>
              <a:ahLst/>
              <a:cxnLst/>
              <a:rect l="l" t="t" r="r" b="b"/>
              <a:pathLst>
                <a:path w="1541145" h="1179829">
                  <a:moveTo>
                    <a:pt x="1540770" y="0"/>
                  </a:moveTo>
                  <a:lnTo>
                    <a:pt x="0" y="0"/>
                  </a:lnTo>
                  <a:lnTo>
                    <a:pt x="0" y="1179588"/>
                  </a:lnTo>
                  <a:lnTo>
                    <a:pt x="1540770" y="1179588"/>
                  </a:lnTo>
                  <a:lnTo>
                    <a:pt x="15407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616078" y="2171700"/>
            <a:ext cx="2026920" cy="9042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640" rIns="0" bIns="0" rtlCol="0">
            <a:spAutoFit/>
          </a:bodyPr>
          <a:lstStyle/>
          <a:p>
            <a:pPr marL="68580" marR="501015">
              <a:lnSpc>
                <a:spcPct val="100000"/>
              </a:lnSpc>
              <a:spcBef>
                <a:spcPts val="320"/>
              </a:spcBef>
            </a:pPr>
            <a:r>
              <a:rPr sz="1800" b="1" spc="-5" dirty="0">
                <a:latin typeface="Arial"/>
                <a:cs typeface="Arial"/>
              </a:rPr>
              <a:t>ладонная 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косая</a:t>
            </a:r>
            <a:r>
              <a:rPr sz="1800" b="1" spc="-8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”beak”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связка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16078" y="1264913"/>
            <a:ext cx="2026920" cy="9067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275" rIns="0" bIns="0" rtlCol="0">
            <a:spAutoFit/>
          </a:bodyPr>
          <a:lstStyle/>
          <a:p>
            <a:pPr marL="116839" marR="346075">
              <a:lnSpc>
                <a:spcPct val="100000"/>
              </a:lnSpc>
              <a:spcBef>
                <a:spcPts val="325"/>
              </a:spcBef>
            </a:pPr>
            <a:r>
              <a:rPr sz="1800" b="1" spc="-5" dirty="0">
                <a:latin typeface="Arial"/>
                <a:cs typeface="Arial"/>
              </a:rPr>
              <a:t>мышца 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приводящая </a:t>
            </a:r>
            <a:r>
              <a:rPr sz="1800" b="1" dirty="0">
                <a:latin typeface="Arial"/>
                <a:cs typeface="Arial"/>
              </a:rPr>
              <a:t>I </a:t>
            </a:r>
            <a:r>
              <a:rPr sz="1800" b="1" spc="-49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палец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54613" y="3170935"/>
            <a:ext cx="9925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дли</a:t>
            </a:r>
            <a:r>
              <a:rPr sz="1800" b="1" dirty="0">
                <a:latin typeface="Arial"/>
                <a:cs typeface="Arial"/>
              </a:rPr>
              <a:t>нн</a:t>
            </a:r>
            <a:r>
              <a:rPr sz="1800" b="1" spc="-10" dirty="0">
                <a:latin typeface="Arial"/>
                <a:cs typeface="Arial"/>
              </a:rPr>
              <a:t>а</a:t>
            </a:r>
            <a:r>
              <a:rPr sz="1800" b="1" dirty="0">
                <a:latin typeface="Arial"/>
                <a:cs typeface="Arial"/>
              </a:rPr>
              <a:t>я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74343" y="3549402"/>
            <a:ext cx="1541145" cy="772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710">
              <a:lnSpc>
                <a:spcPts val="1440"/>
              </a:lnSpc>
            </a:pPr>
            <a:r>
              <a:rPr sz="1800" b="1" spc="-5" dirty="0">
                <a:latin typeface="Arial"/>
                <a:cs typeface="Arial"/>
              </a:rPr>
              <a:t>мышца</a:t>
            </a:r>
            <a:endParaRPr sz="1800">
              <a:latin typeface="Arial"/>
              <a:cs typeface="Arial"/>
            </a:endParaRPr>
          </a:p>
          <a:p>
            <a:pPr marL="92710" marR="191135">
              <a:lnSpc>
                <a:spcPct val="100000"/>
              </a:lnSpc>
            </a:pPr>
            <a:r>
              <a:rPr sz="1800" b="1" spc="-45" dirty="0">
                <a:latin typeface="Arial"/>
                <a:cs typeface="Arial"/>
              </a:rPr>
              <a:t>о</a:t>
            </a:r>
            <a:r>
              <a:rPr sz="1800" b="1" spc="-30" dirty="0">
                <a:latin typeface="Arial"/>
                <a:cs typeface="Arial"/>
              </a:rPr>
              <a:t>тв</a:t>
            </a:r>
            <a:r>
              <a:rPr sz="1800" b="1" spc="-25" dirty="0">
                <a:latin typeface="Arial"/>
                <a:cs typeface="Arial"/>
              </a:rPr>
              <a:t>о</a:t>
            </a:r>
            <a:r>
              <a:rPr sz="1800" b="1" spc="-5" dirty="0">
                <a:latin typeface="Arial"/>
                <a:cs typeface="Arial"/>
              </a:rPr>
              <a:t>д</a:t>
            </a:r>
            <a:r>
              <a:rPr sz="1800" b="1" spc="15" dirty="0">
                <a:latin typeface="Arial"/>
                <a:cs typeface="Arial"/>
              </a:rPr>
              <a:t>я</a:t>
            </a:r>
            <a:r>
              <a:rPr sz="1800" b="1" spc="-10" dirty="0">
                <a:latin typeface="Arial"/>
                <a:cs typeface="Arial"/>
              </a:rPr>
              <a:t>ща</a:t>
            </a:r>
            <a:r>
              <a:rPr sz="1800" b="1" dirty="0">
                <a:latin typeface="Arial"/>
                <a:cs typeface="Arial"/>
              </a:rPr>
              <a:t>я 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Arial"/>
                <a:cs typeface="Arial"/>
              </a:rPr>
              <a:t>I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палец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674761" y="348994"/>
            <a:ext cx="7345680" cy="4053840"/>
            <a:chOff x="1674761" y="348994"/>
            <a:chExt cx="7345680" cy="4053840"/>
          </a:xfrm>
        </p:grpSpPr>
        <p:sp>
          <p:nvSpPr>
            <p:cNvPr id="15" name="object 15"/>
            <p:cNvSpPr/>
            <p:nvPr/>
          </p:nvSpPr>
          <p:spPr>
            <a:xfrm>
              <a:off x="5749925" y="3226296"/>
              <a:ext cx="434975" cy="323215"/>
            </a:xfrm>
            <a:custGeom>
              <a:avLst/>
              <a:gdLst/>
              <a:ahLst/>
              <a:cxnLst/>
              <a:rect l="l" t="t" r="r" b="b"/>
              <a:pathLst>
                <a:path w="434975" h="323214">
                  <a:moveTo>
                    <a:pt x="434354" y="0"/>
                  </a:moveTo>
                  <a:lnTo>
                    <a:pt x="0" y="0"/>
                  </a:lnTo>
                  <a:lnTo>
                    <a:pt x="0" y="323105"/>
                  </a:lnTo>
                  <a:lnTo>
                    <a:pt x="434354" y="323105"/>
                  </a:lnTo>
                  <a:lnTo>
                    <a:pt x="4343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08521" y="547116"/>
              <a:ext cx="2311907" cy="385572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74761" y="348994"/>
              <a:ext cx="7344156" cy="522733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209177" y="343903"/>
            <a:ext cx="680946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" dirty="0" err="1"/>
              <a:t>Биомеханика</a:t>
            </a:r>
            <a:r>
              <a:rPr sz="3200" spc="-55" dirty="0"/>
              <a:t> </a:t>
            </a:r>
            <a:r>
              <a:rPr lang="ru-RU" sz="3200" spc="-20" dirty="0"/>
              <a:t>перелома </a:t>
            </a:r>
            <a:r>
              <a:rPr lang="ru-RU" sz="3200" spc="-20" dirty="0" err="1"/>
              <a:t>Беннета</a:t>
            </a:r>
            <a:endParaRPr sz="3200" dirty="0"/>
          </a:p>
        </p:txBody>
      </p:sp>
      <p:sp>
        <p:nvSpPr>
          <p:cNvPr id="20" name="object 20"/>
          <p:cNvSpPr txBox="1"/>
          <p:nvPr/>
        </p:nvSpPr>
        <p:spPr>
          <a:xfrm>
            <a:off x="581735" y="4764847"/>
            <a:ext cx="8938260" cy="2830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220345" indent="-342900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2300" b="1" spc="-5" dirty="0">
                <a:latin typeface="Arial"/>
                <a:cs typeface="Arial"/>
              </a:rPr>
              <a:t>Центральный</a:t>
            </a:r>
            <a:r>
              <a:rPr sz="2300" b="1" dirty="0">
                <a:latin typeface="Arial"/>
                <a:cs typeface="Arial"/>
              </a:rPr>
              <a:t> </a:t>
            </a:r>
            <a:r>
              <a:rPr sz="2300" b="1" spc="-15" dirty="0">
                <a:latin typeface="Arial"/>
                <a:cs typeface="Arial"/>
              </a:rPr>
              <a:t>(локтевой)</a:t>
            </a:r>
            <a:r>
              <a:rPr sz="2300" b="1" spc="25" dirty="0">
                <a:latin typeface="Arial"/>
                <a:cs typeface="Arial"/>
              </a:rPr>
              <a:t> </a:t>
            </a:r>
            <a:r>
              <a:rPr sz="2300" b="1" spc="-40" dirty="0">
                <a:latin typeface="Arial"/>
                <a:cs typeface="Arial"/>
              </a:rPr>
              <a:t>отломок</a:t>
            </a:r>
            <a:r>
              <a:rPr sz="2300" b="1" spc="45" dirty="0">
                <a:latin typeface="Arial"/>
                <a:cs typeface="Arial"/>
              </a:rPr>
              <a:t> </a:t>
            </a:r>
            <a:r>
              <a:rPr sz="2300" b="1" spc="-25" dirty="0">
                <a:latin typeface="Arial"/>
                <a:cs typeface="Arial"/>
              </a:rPr>
              <a:t>удерживается</a:t>
            </a:r>
            <a:r>
              <a:rPr sz="2300" b="1" spc="35" dirty="0">
                <a:latin typeface="Arial"/>
                <a:cs typeface="Arial"/>
              </a:rPr>
              <a:t> </a:t>
            </a:r>
            <a:r>
              <a:rPr sz="2300" b="1" dirty="0">
                <a:latin typeface="Arial"/>
                <a:cs typeface="Arial"/>
              </a:rPr>
              <a:t>на</a:t>
            </a:r>
            <a:r>
              <a:rPr sz="2300" b="1" spc="-10" dirty="0">
                <a:latin typeface="Arial"/>
                <a:cs typeface="Arial"/>
              </a:rPr>
              <a:t> </a:t>
            </a:r>
            <a:r>
              <a:rPr sz="2300" b="1" spc="-20" dirty="0">
                <a:latin typeface="Arial"/>
                <a:cs typeface="Arial"/>
              </a:rPr>
              <a:t>месте </a:t>
            </a:r>
            <a:r>
              <a:rPr sz="2300" b="1" spc="-625" dirty="0">
                <a:latin typeface="Arial"/>
                <a:cs typeface="Arial"/>
              </a:rPr>
              <a:t> </a:t>
            </a:r>
            <a:r>
              <a:rPr sz="2300" b="1" spc="-25" dirty="0">
                <a:latin typeface="Arial"/>
                <a:cs typeface="Arial"/>
              </a:rPr>
              <a:t>за</a:t>
            </a:r>
            <a:r>
              <a:rPr sz="2300" b="1" spc="-5" dirty="0">
                <a:latin typeface="Arial"/>
                <a:cs typeface="Arial"/>
              </a:rPr>
              <a:t> </a:t>
            </a:r>
            <a:r>
              <a:rPr sz="2300" b="1" spc="-25" dirty="0">
                <a:latin typeface="Arial"/>
                <a:cs typeface="Arial"/>
              </a:rPr>
              <a:t>счет</a:t>
            </a:r>
            <a:r>
              <a:rPr sz="2300" b="1" spc="-20" dirty="0">
                <a:latin typeface="Arial"/>
                <a:cs typeface="Arial"/>
              </a:rPr>
              <a:t> </a:t>
            </a:r>
            <a:r>
              <a:rPr sz="2300" b="1" spc="-10" dirty="0">
                <a:latin typeface="Arial"/>
                <a:cs typeface="Arial"/>
              </a:rPr>
              <a:t>запястно-пястных</a:t>
            </a:r>
            <a:r>
              <a:rPr sz="2300" b="1" spc="10" dirty="0">
                <a:latin typeface="Arial"/>
                <a:cs typeface="Arial"/>
              </a:rPr>
              <a:t> </a:t>
            </a:r>
            <a:r>
              <a:rPr sz="2300" b="1" dirty="0">
                <a:latin typeface="Arial"/>
                <a:cs typeface="Arial"/>
              </a:rPr>
              <a:t>и </a:t>
            </a:r>
            <a:r>
              <a:rPr sz="2300" b="1" spc="-10" dirty="0">
                <a:latin typeface="Arial"/>
                <a:cs typeface="Arial"/>
              </a:rPr>
              <a:t>межпястных</a:t>
            </a:r>
            <a:r>
              <a:rPr sz="2300" b="1" spc="-15" dirty="0">
                <a:latin typeface="Arial"/>
                <a:cs typeface="Arial"/>
              </a:rPr>
              <a:t> </a:t>
            </a:r>
            <a:r>
              <a:rPr sz="2300" b="1" spc="-20" dirty="0">
                <a:latin typeface="Arial"/>
                <a:cs typeface="Arial"/>
              </a:rPr>
              <a:t>связок;</a:t>
            </a:r>
            <a:endParaRPr sz="2300" dirty="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lang="ru-RU" sz="2300" b="1" spc="-40" dirty="0">
                <a:latin typeface="Arial"/>
                <a:cs typeface="Arial"/>
              </a:rPr>
              <a:t>Тело</a:t>
            </a:r>
            <a:r>
              <a:rPr lang="ru-RU" sz="2300" b="1" spc="-25" dirty="0">
                <a:latin typeface="Arial"/>
                <a:cs typeface="Arial"/>
              </a:rPr>
              <a:t> </a:t>
            </a:r>
            <a:r>
              <a:rPr lang="ru-RU" sz="2300" b="1" spc="-10" dirty="0">
                <a:latin typeface="Arial"/>
                <a:cs typeface="Arial"/>
              </a:rPr>
              <a:t>пястной</a:t>
            </a:r>
            <a:r>
              <a:rPr lang="ru-RU" sz="2300" b="1" spc="15" dirty="0">
                <a:latin typeface="Arial"/>
                <a:cs typeface="Arial"/>
              </a:rPr>
              <a:t> </a:t>
            </a:r>
            <a:r>
              <a:rPr lang="ru-RU" sz="2300" b="1" spc="-25" dirty="0">
                <a:latin typeface="Arial"/>
                <a:cs typeface="Arial"/>
              </a:rPr>
              <a:t>кости</a:t>
            </a:r>
            <a:r>
              <a:rPr lang="ru-RU" sz="2300" b="1" spc="30" dirty="0">
                <a:latin typeface="Arial"/>
                <a:cs typeface="Arial"/>
              </a:rPr>
              <a:t> </a:t>
            </a:r>
            <a:r>
              <a:rPr lang="ru-RU" sz="2300" b="1" dirty="0">
                <a:latin typeface="Arial"/>
                <a:cs typeface="Arial"/>
              </a:rPr>
              <a:t>с</a:t>
            </a:r>
            <a:r>
              <a:rPr lang="ru-RU" sz="2300" b="1" spc="-20" dirty="0">
                <a:latin typeface="Arial"/>
                <a:cs typeface="Arial"/>
              </a:rPr>
              <a:t> </a:t>
            </a:r>
            <a:r>
              <a:rPr lang="ru-RU" sz="2300" b="1" spc="-10" dirty="0">
                <a:latin typeface="Arial"/>
                <a:cs typeface="Arial"/>
              </a:rPr>
              <a:t>остальной</a:t>
            </a:r>
            <a:r>
              <a:rPr lang="ru-RU" sz="2300" b="1" spc="5" dirty="0">
                <a:latin typeface="Arial"/>
                <a:cs typeface="Arial"/>
              </a:rPr>
              <a:t> </a:t>
            </a:r>
            <a:r>
              <a:rPr lang="ru-RU" sz="2300" b="1" spc="-15" dirty="0">
                <a:latin typeface="Arial"/>
                <a:cs typeface="Arial"/>
              </a:rPr>
              <a:t>суставной</a:t>
            </a:r>
            <a:r>
              <a:rPr lang="ru-RU" sz="2300" b="1" spc="30" dirty="0">
                <a:latin typeface="Arial"/>
                <a:cs typeface="Arial"/>
              </a:rPr>
              <a:t> </a:t>
            </a:r>
            <a:r>
              <a:rPr lang="ru-RU" sz="2300" b="1" spc="-15" dirty="0">
                <a:latin typeface="Arial"/>
                <a:cs typeface="Arial"/>
              </a:rPr>
              <a:t>поверхностью </a:t>
            </a:r>
            <a:r>
              <a:rPr lang="ru-RU" sz="2300" b="1" spc="-10" dirty="0">
                <a:latin typeface="Arial"/>
                <a:cs typeface="Arial"/>
              </a:rPr>
              <a:t> смещается </a:t>
            </a:r>
            <a:r>
              <a:rPr lang="ru-RU" sz="2300" b="1" dirty="0">
                <a:latin typeface="Arial"/>
                <a:cs typeface="Arial"/>
              </a:rPr>
              <a:t>в</a:t>
            </a:r>
            <a:r>
              <a:rPr lang="ru-RU" sz="2300" b="1" spc="-10" dirty="0">
                <a:latin typeface="Arial"/>
                <a:cs typeface="Arial"/>
              </a:rPr>
              <a:t> </a:t>
            </a:r>
            <a:r>
              <a:rPr lang="ru-RU" sz="2300" b="1" spc="-15" dirty="0">
                <a:latin typeface="Arial"/>
                <a:cs typeface="Arial"/>
              </a:rPr>
              <a:t>тыльно-лучевую</a:t>
            </a:r>
            <a:r>
              <a:rPr lang="ru-RU" sz="2300" b="1" spc="50" dirty="0">
                <a:latin typeface="Arial"/>
                <a:cs typeface="Arial"/>
              </a:rPr>
              <a:t> </a:t>
            </a:r>
            <a:r>
              <a:rPr lang="ru-RU" sz="2300" b="1" spc="-15" dirty="0">
                <a:latin typeface="Arial"/>
                <a:cs typeface="Arial"/>
              </a:rPr>
              <a:t>сторону</a:t>
            </a:r>
            <a:r>
              <a:rPr lang="ru-RU" sz="2300" b="1" spc="10" dirty="0">
                <a:latin typeface="Arial"/>
                <a:cs typeface="Arial"/>
              </a:rPr>
              <a:t> </a:t>
            </a:r>
            <a:r>
              <a:rPr lang="ru-RU" sz="2300" b="1" dirty="0">
                <a:latin typeface="Arial"/>
                <a:cs typeface="Arial"/>
              </a:rPr>
              <a:t>и</a:t>
            </a:r>
            <a:r>
              <a:rPr lang="ru-RU" sz="2300" b="1" spc="-10" dirty="0">
                <a:latin typeface="Arial"/>
                <a:cs typeface="Arial"/>
              </a:rPr>
              <a:t> </a:t>
            </a:r>
            <a:r>
              <a:rPr lang="ru-RU" sz="2300" b="1" dirty="0">
                <a:latin typeface="Arial"/>
                <a:cs typeface="Arial"/>
              </a:rPr>
              <a:t>в</a:t>
            </a:r>
            <a:r>
              <a:rPr lang="ru-RU" sz="2300" b="1" spc="-10" dirty="0">
                <a:latin typeface="Arial"/>
                <a:cs typeface="Arial"/>
              </a:rPr>
              <a:t> проксимальном </a:t>
            </a:r>
            <a:r>
              <a:rPr lang="ru-RU" sz="2300" b="1" spc="-625" dirty="0">
                <a:latin typeface="Arial"/>
                <a:cs typeface="Arial"/>
              </a:rPr>
              <a:t> </a:t>
            </a:r>
            <a:r>
              <a:rPr lang="ru-RU" sz="2300" b="1" spc="-10" dirty="0">
                <a:latin typeface="Arial"/>
                <a:cs typeface="Arial"/>
              </a:rPr>
              <a:t>направлении </a:t>
            </a:r>
            <a:r>
              <a:rPr lang="ru-RU" sz="2300" b="1" spc="-15" dirty="0">
                <a:latin typeface="Arial"/>
                <a:cs typeface="Arial"/>
              </a:rPr>
              <a:t>под воздействием </a:t>
            </a:r>
            <a:r>
              <a:rPr lang="ru-RU" sz="2300" b="1" dirty="0">
                <a:latin typeface="Arial"/>
                <a:cs typeface="Arial"/>
              </a:rPr>
              <a:t>длинной мышцы </a:t>
            </a:r>
            <a:r>
              <a:rPr lang="ru-RU" sz="2300" b="1" spc="5" dirty="0">
                <a:latin typeface="Arial"/>
                <a:cs typeface="Arial"/>
              </a:rPr>
              <a:t> </a:t>
            </a:r>
            <a:r>
              <a:rPr lang="ru-RU" sz="2300" b="1" spc="-25" dirty="0">
                <a:latin typeface="Arial"/>
                <a:cs typeface="Arial"/>
              </a:rPr>
              <a:t>отводящей</a:t>
            </a:r>
            <a:r>
              <a:rPr lang="ru-RU" sz="2300" b="1" spc="15" dirty="0">
                <a:latin typeface="Arial"/>
                <a:cs typeface="Arial"/>
              </a:rPr>
              <a:t> </a:t>
            </a:r>
            <a:r>
              <a:rPr lang="ru-RU" sz="2300" b="1" dirty="0">
                <a:latin typeface="Arial"/>
                <a:cs typeface="Arial"/>
              </a:rPr>
              <a:t>I</a:t>
            </a:r>
            <a:r>
              <a:rPr lang="ru-RU" sz="2300" b="1" spc="-10" dirty="0">
                <a:latin typeface="Arial"/>
                <a:cs typeface="Arial"/>
              </a:rPr>
              <a:t> палец;</a:t>
            </a:r>
            <a:endParaRPr lang="ru-RU" sz="2300" dirty="0">
              <a:latin typeface="Arial"/>
              <a:cs typeface="Arial"/>
            </a:endParaRPr>
          </a:p>
          <a:p>
            <a:pPr marL="355600" marR="16637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2300" b="1" spc="-5" dirty="0" err="1">
                <a:latin typeface="Arial"/>
                <a:cs typeface="Arial"/>
              </a:rPr>
              <a:t>Приведение</a:t>
            </a:r>
            <a:r>
              <a:rPr sz="2300" b="1" spc="-5" dirty="0">
                <a:latin typeface="Arial"/>
                <a:cs typeface="Arial"/>
              </a:rPr>
              <a:t> </a:t>
            </a:r>
            <a:r>
              <a:rPr sz="2300" b="1" dirty="0">
                <a:latin typeface="Arial"/>
                <a:cs typeface="Arial"/>
              </a:rPr>
              <a:t>и </a:t>
            </a:r>
            <a:r>
              <a:rPr sz="2300" b="1" spc="-5" dirty="0">
                <a:latin typeface="Arial"/>
                <a:cs typeface="Arial"/>
              </a:rPr>
              <a:t>супинация </a:t>
            </a:r>
            <a:r>
              <a:rPr sz="2300" b="1" dirty="0">
                <a:latin typeface="Arial"/>
                <a:cs typeface="Arial"/>
              </a:rPr>
              <a:t>I </a:t>
            </a:r>
            <a:r>
              <a:rPr sz="2300" b="1" spc="-10" dirty="0">
                <a:latin typeface="Arial"/>
                <a:cs typeface="Arial"/>
              </a:rPr>
              <a:t>пястной </a:t>
            </a:r>
            <a:r>
              <a:rPr sz="2300" b="1" spc="-25" dirty="0">
                <a:latin typeface="Arial"/>
                <a:cs typeface="Arial"/>
              </a:rPr>
              <a:t>кости </a:t>
            </a:r>
            <a:r>
              <a:rPr sz="2300" b="1" spc="-20" dirty="0">
                <a:latin typeface="Arial"/>
                <a:cs typeface="Arial"/>
              </a:rPr>
              <a:t>осуществляется </a:t>
            </a:r>
            <a:r>
              <a:rPr sz="2300" b="1" spc="-625" dirty="0">
                <a:latin typeface="Arial"/>
                <a:cs typeface="Arial"/>
              </a:rPr>
              <a:t> </a:t>
            </a:r>
            <a:r>
              <a:rPr sz="2300" b="1" dirty="0">
                <a:latin typeface="Arial"/>
                <a:cs typeface="Arial"/>
              </a:rPr>
              <a:t>мышцей</a:t>
            </a:r>
            <a:r>
              <a:rPr sz="2300" b="1" spc="-45" dirty="0">
                <a:latin typeface="Arial"/>
                <a:cs typeface="Arial"/>
              </a:rPr>
              <a:t> </a:t>
            </a:r>
            <a:r>
              <a:rPr sz="2300" b="1" spc="-10" dirty="0">
                <a:latin typeface="Arial"/>
                <a:cs typeface="Arial"/>
              </a:rPr>
              <a:t>приводящей</a:t>
            </a:r>
            <a:r>
              <a:rPr sz="2300" b="1" spc="-30" dirty="0">
                <a:latin typeface="Arial"/>
                <a:cs typeface="Arial"/>
              </a:rPr>
              <a:t> </a:t>
            </a:r>
            <a:r>
              <a:rPr sz="2300" b="1" dirty="0">
                <a:latin typeface="Arial"/>
                <a:cs typeface="Arial"/>
              </a:rPr>
              <a:t>I</a:t>
            </a:r>
            <a:r>
              <a:rPr sz="2300" b="1" spc="-10" dirty="0">
                <a:latin typeface="Arial"/>
                <a:cs typeface="Arial"/>
              </a:rPr>
              <a:t> палец</a:t>
            </a:r>
            <a:endParaRPr sz="23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2">
            <a:extLst>
              <a:ext uri="{FF2B5EF4-FFF2-40B4-BE49-F238E27FC236}">
                <a16:creationId xmlns:a16="http://schemas.microsoft.com/office/drawing/2014/main" id="{3F0EC2C6-BA79-41A4-B8C7-AD233AEFE542}"/>
              </a:ext>
            </a:extLst>
          </p:cNvPr>
          <p:cNvPicPr/>
          <p:nvPr/>
        </p:nvPicPr>
        <p:blipFill rotWithShape="1">
          <a:blip r:embed="rId2" cstate="print"/>
          <a:srcRect l="26673" t="9866" r="9889" b="21645"/>
          <a:stretch/>
        </p:blipFill>
        <p:spPr>
          <a:xfrm>
            <a:off x="3213099" y="1025651"/>
            <a:ext cx="5800725" cy="469696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667622" y="1025652"/>
            <a:ext cx="3568065" cy="809625"/>
            <a:chOff x="5667622" y="1025652"/>
            <a:chExt cx="3568065" cy="809625"/>
          </a:xfrm>
        </p:grpSpPr>
        <p:sp>
          <p:nvSpPr>
            <p:cNvPr id="4" name="object 4"/>
            <p:cNvSpPr/>
            <p:nvPr/>
          </p:nvSpPr>
          <p:spPr>
            <a:xfrm>
              <a:off x="5667616" y="1030223"/>
              <a:ext cx="3568065" cy="805180"/>
            </a:xfrm>
            <a:custGeom>
              <a:avLst/>
              <a:gdLst/>
              <a:ahLst/>
              <a:cxnLst/>
              <a:rect l="l" t="t" r="r" b="b"/>
              <a:pathLst>
                <a:path w="3568065" h="805180">
                  <a:moveTo>
                    <a:pt x="1634972" y="172110"/>
                  </a:moveTo>
                  <a:lnTo>
                    <a:pt x="1633867" y="175475"/>
                  </a:lnTo>
                  <a:lnTo>
                    <a:pt x="1632635" y="186956"/>
                  </a:lnTo>
                  <a:lnTo>
                    <a:pt x="1633740" y="182384"/>
                  </a:lnTo>
                  <a:lnTo>
                    <a:pt x="1634972" y="172110"/>
                  </a:lnTo>
                  <a:close/>
                </a:path>
                <a:path w="3568065" h="805180">
                  <a:moveTo>
                    <a:pt x="1637372" y="164795"/>
                  </a:moveTo>
                  <a:lnTo>
                    <a:pt x="1635760" y="169684"/>
                  </a:lnTo>
                  <a:lnTo>
                    <a:pt x="1636788" y="169684"/>
                  </a:lnTo>
                  <a:lnTo>
                    <a:pt x="1637372" y="164795"/>
                  </a:lnTo>
                  <a:close/>
                </a:path>
                <a:path w="3568065" h="805180">
                  <a:moveTo>
                    <a:pt x="1642173" y="150164"/>
                  </a:moveTo>
                  <a:lnTo>
                    <a:pt x="1639938" y="156984"/>
                  </a:lnTo>
                  <a:lnTo>
                    <a:pt x="1641360" y="156984"/>
                  </a:lnTo>
                  <a:lnTo>
                    <a:pt x="1642173" y="150164"/>
                  </a:lnTo>
                  <a:close/>
                </a:path>
                <a:path w="3568065" h="805180">
                  <a:moveTo>
                    <a:pt x="1662468" y="107988"/>
                  </a:moveTo>
                  <a:lnTo>
                    <a:pt x="1647355" y="134378"/>
                  </a:lnTo>
                  <a:lnTo>
                    <a:pt x="1644103" y="144284"/>
                  </a:lnTo>
                  <a:lnTo>
                    <a:pt x="1645932" y="144284"/>
                  </a:lnTo>
                  <a:lnTo>
                    <a:pt x="1656600" y="118884"/>
                  </a:lnTo>
                  <a:lnTo>
                    <a:pt x="1661172" y="118884"/>
                  </a:lnTo>
                  <a:lnTo>
                    <a:pt x="1662468" y="107988"/>
                  </a:lnTo>
                  <a:close/>
                </a:path>
                <a:path w="3568065" h="805180">
                  <a:moveTo>
                    <a:pt x="1671828" y="93522"/>
                  </a:moveTo>
                  <a:lnTo>
                    <a:pt x="1668703" y="97116"/>
                  </a:lnTo>
                  <a:lnTo>
                    <a:pt x="1663509" y="106184"/>
                  </a:lnTo>
                  <a:lnTo>
                    <a:pt x="1670316" y="106184"/>
                  </a:lnTo>
                  <a:lnTo>
                    <a:pt x="1671828" y="93522"/>
                  </a:lnTo>
                  <a:close/>
                </a:path>
                <a:path w="3568065" h="805180">
                  <a:moveTo>
                    <a:pt x="1705267" y="58089"/>
                  </a:moveTo>
                  <a:lnTo>
                    <a:pt x="1696986" y="64592"/>
                  </a:lnTo>
                  <a:lnTo>
                    <a:pt x="1671866" y="93484"/>
                  </a:lnTo>
                  <a:lnTo>
                    <a:pt x="1677936" y="93484"/>
                  </a:lnTo>
                  <a:lnTo>
                    <a:pt x="1693176" y="80784"/>
                  </a:lnTo>
                  <a:lnTo>
                    <a:pt x="1694700" y="68084"/>
                  </a:lnTo>
                  <a:lnTo>
                    <a:pt x="1699272" y="68084"/>
                  </a:lnTo>
                  <a:lnTo>
                    <a:pt x="1705267" y="58089"/>
                  </a:lnTo>
                  <a:close/>
                </a:path>
                <a:path w="3568065" h="805180">
                  <a:moveTo>
                    <a:pt x="1723364" y="43891"/>
                  </a:moveTo>
                  <a:lnTo>
                    <a:pt x="1708708" y="55384"/>
                  </a:lnTo>
                  <a:lnTo>
                    <a:pt x="1720608" y="55384"/>
                  </a:lnTo>
                  <a:lnTo>
                    <a:pt x="1723364" y="43891"/>
                  </a:lnTo>
                  <a:close/>
                </a:path>
                <a:path w="3568065" h="805180">
                  <a:moveTo>
                    <a:pt x="1744903" y="30645"/>
                  </a:moveTo>
                  <a:lnTo>
                    <a:pt x="1731264" y="37693"/>
                  </a:lnTo>
                  <a:lnTo>
                    <a:pt x="1724901" y="42684"/>
                  </a:lnTo>
                  <a:lnTo>
                    <a:pt x="1743468" y="42684"/>
                  </a:lnTo>
                  <a:lnTo>
                    <a:pt x="1744903" y="30645"/>
                  </a:lnTo>
                  <a:close/>
                </a:path>
                <a:path w="3568065" h="805180">
                  <a:moveTo>
                    <a:pt x="1770900" y="17284"/>
                  </a:moveTo>
                  <a:lnTo>
                    <a:pt x="1770608" y="17360"/>
                  </a:lnTo>
                  <a:lnTo>
                    <a:pt x="1746186" y="29984"/>
                  </a:lnTo>
                  <a:lnTo>
                    <a:pt x="1761756" y="29984"/>
                  </a:lnTo>
                  <a:lnTo>
                    <a:pt x="1770900" y="17284"/>
                  </a:lnTo>
                  <a:close/>
                </a:path>
                <a:path w="3568065" h="805180">
                  <a:moveTo>
                    <a:pt x="1810727" y="5499"/>
                  </a:moveTo>
                  <a:lnTo>
                    <a:pt x="1770900" y="17284"/>
                  </a:lnTo>
                  <a:lnTo>
                    <a:pt x="1793760" y="17284"/>
                  </a:lnTo>
                  <a:lnTo>
                    <a:pt x="1810727" y="5499"/>
                  </a:lnTo>
                  <a:close/>
                </a:path>
                <a:path w="3568065" h="805180">
                  <a:moveTo>
                    <a:pt x="1908314" y="4584"/>
                  </a:moveTo>
                  <a:lnTo>
                    <a:pt x="1908022" y="4495"/>
                  </a:lnTo>
                  <a:lnTo>
                    <a:pt x="1860816" y="0"/>
                  </a:lnTo>
                  <a:lnTo>
                    <a:pt x="1814106" y="4495"/>
                  </a:lnTo>
                  <a:lnTo>
                    <a:pt x="1813814" y="4584"/>
                  </a:lnTo>
                  <a:lnTo>
                    <a:pt x="1908314" y="4584"/>
                  </a:lnTo>
                  <a:close/>
                </a:path>
                <a:path w="3568065" h="805180">
                  <a:moveTo>
                    <a:pt x="1951609" y="17284"/>
                  </a:moveTo>
                  <a:lnTo>
                    <a:pt x="1913140" y="5994"/>
                  </a:lnTo>
                  <a:lnTo>
                    <a:pt x="1929396" y="17284"/>
                  </a:lnTo>
                  <a:lnTo>
                    <a:pt x="1951609" y="17284"/>
                  </a:lnTo>
                  <a:close/>
                </a:path>
                <a:path w="3568065" h="805180">
                  <a:moveTo>
                    <a:pt x="1976475" y="29984"/>
                  </a:moveTo>
                  <a:lnTo>
                    <a:pt x="1952421" y="17640"/>
                  </a:lnTo>
                  <a:lnTo>
                    <a:pt x="1958352" y="29984"/>
                  </a:lnTo>
                  <a:lnTo>
                    <a:pt x="1976475" y="29984"/>
                  </a:lnTo>
                  <a:close/>
                </a:path>
                <a:path w="3568065" h="805180">
                  <a:moveTo>
                    <a:pt x="1997900" y="42684"/>
                  </a:moveTo>
                  <a:lnTo>
                    <a:pt x="1991512" y="37693"/>
                  </a:lnTo>
                  <a:lnTo>
                    <a:pt x="1978266" y="30899"/>
                  </a:lnTo>
                  <a:lnTo>
                    <a:pt x="1979688" y="42684"/>
                  </a:lnTo>
                  <a:lnTo>
                    <a:pt x="1997900" y="42684"/>
                  </a:lnTo>
                  <a:close/>
                </a:path>
                <a:path w="3568065" h="805180">
                  <a:moveTo>
                    <a:pt x="2014181" y="55384"/>
                  </a:moveTo>
                  <a:lnTo>
                    <a:pt x="1999856" y="44208"/>
                  </a:lnTo>
                  <a:lnTo>
                    <a:pt x="2002548" y="55384"/>
                  </a:lnTo>
                  <a:lnTo>
                    <a:pt x="2014181" y="55384"/>
                  </a:lnTo>
                  <a:close/>
                </a:path>
                <a:path w="3568065" h="805180">
                  <a:moveTo>
                    <a:pt x="2051189" y="93484"/>
                  </a:moveTo>
                  <a:lnTo>
                    <a:pt x="2025980" y="64592"/>
                  </a:lnTo>
                  <a:lnTo>
                    <a:pt x="2015223" y="56197"/>
                  </a:lnTo>
                  <a:lnTo>
                    <a:pt x="2022360" y="68084"/>
                  </a:lnTo>
                  <a:lnTo>
                    <a:pt x="2025408" y="68084"/>
                  </a:lnTo>
                  <a:lnTo>
                    <a:pt x="2033028" y="80784"/>
                  </a:lnTo>
                  <a:lnTo>
                    <a:pt x="2034552" y="80784"/>
                  </a:lnTo>
                  <a:lnTo>
                    <a:pt x="2045220" y="93484"/>
                  </a:lnTo>
                  <a:lnTo>
                    <a:pt x="2051189" y="93484"/>
                  </a:lnTo>
                  <a:close/>
                </a:path>
                <a:path w="3568065" h="805180">
                  <a:moveTo>
                    <a:pt x="2059571" y="106184"/>
                  </a:moveTo>
                  <a:lnTo>
                    <a:pt x="2054364" y="97116"/>
                  </a:lnTo>
                  <a:lnTo>
                    <a:pt x="2051316" y="93624"/>
                  </a:lnTo>
                  <a:lnTo>
                    <a:pt x="2059571" y="106184"/>
                  </a:lnTo>
                  <a:close/>
                </a:path>
                <a:path w="3568065" h="805180">
                  <a:moveTo>
                    <a:pt x="2066861" y="118884"/>
                  </a:moveTo>
                  <a:lnTo>
                    <a:pt x="2060689" y="108127"/>
                  </a:lnTo>
                  <a:lnTo>
                    <a:pt x="2061984" y="118884"/>
                  </a:lnTo>
                  <a:lnTo>
                    <a:pt x="2066861" y="118884"/>
                  </a:lnTo>
                  <a:close/>
                </a:path>
                <a:path w="3568065" h="805180">
                  <a:moveTo>
                    <a:pt x="2074164" y="131584"/>
                  </a:moveTo>
                  <a:lnTo>
                    <a:pt x="2068080" y="120992"/>
                  </a:lnTo>
                  <a:lnTo>
                    <a:pt x="2068080" y="131584"/>
                  </a:lnTo>
                  <a:lnTo>
                    <a:pt x="2074164" y="131584"/>
                  </a:lnTo>
                  <a:close/>
                </a:path>
                <a:path w="3568065" h="805180">
                  <a:moveTo>
                    <a:pt x="2079015" y="144284"/>
                  </a:moveTo>
                  <a:lnTo>
                    <a:pt x="2075764" y="134378"/>
                  </a:lnTo>
                  <a:lnTo>
                    <a:pt x="2074176" y="131610"/>
                  </a:lnTo>
                  <a:lnTo>
                    <a:pt x="2079015" y="144284"/>
                  </a:lnTo>
                  <a:close/>
                </a:path>
                <a:path w="3568065" h="805180">
                  <a:moveTo>
                    <a:pt x="2083193" y="156984"/>
                  </a:moveTo>
                  <a:lnTo>
                    <a:pt x="2080272" y="148069"/>
                  </a:lnTo>
                  <a:lnTo>
                    <a:pt x="2080272" y="156984"/>
                  </a:lnTo>
                  <a:lnTo>
                    <a:pt x="2083193" y="156984"/>
                  </a:lnTo>
                  <a:close/>
                </a:path>
                <a:path w="3568065" h="805180">
                  <a:moveTo>
                    <a:pt x="2087372" y="169684"/>
                  </a:moveTo>
                  <a:lnTo>
                    <a:pt x="2084844" y="161975"/>
                  </a:lnTo>
                  <a:lnTo>
                    <a:pt x="2084844" y="169684"/>
                  </a:lnTo>
                  <a:lnTo>
                    <a:pt x="2087372" y="169684"/>
                  </a:lnTo>
                  <a:close/>
                </a:path>
                <a:path w="3568065" h="805180">
                  <a:moveTo>
                    <a:pt x="2090013" y="182384"/>
                  </a:moveTo>
                  <a:lnTo>
                    <a:pt x="2089277" y="175475"/>
                  </a:lnTo>
                  <a:lnTo>
                    <a:pt x="2087892" y="171246"/>
                  </a:lnTo>
                  <a:lnTo>
                    <a:pt x="2090013" y="182384"/>
                  </a:lnTo>
                  <a:close/>
                </a:path>
                <a:path w="3568065" h="805180">
                  <a:moveTo>
                    <a:pt x="2091372" y="195084"/>
                  </a:moveTo>
                  <a:lnTo>
                    <a:pt x="2090940" y="190969"/>
                  </a:lnTo>
                  <a:lnTo>
                    <a:pt x="2090940" y="195084"/>
                  </a:lnTo>
                  <a:lnTo>
                    <a:pt x="2091372" y="195084"/>
                  </a:lnTo>
                  <a:close/>
                </a:path>
                <a:path w="3568065" h="805180">
                  <a:moveTo>
                    <a:pt x="2092731" y="207784"/>
                  </a:moveTo>
                  <a:lnTo>
                    <a:pt x="2092464" y="205219"/>
                  </a:lnTo>
                  <a:lnTo>
                    <a:pt x="2092464" y="207784"/>
                  </a:lnTo>
                  <a:lnTo>
                    <a:pt x="2092731" y="207784"/>
                  </a:lnTo>
                  <a:close/>
                </a:path>
                <a:path w="3568065" h="805180">
                  <a:moveTo>
                    <a:pt x="2093988" y="219468"/>
                  </a:moveTo>
                  <a:lnTo>
                    <a:pt x="2093645" y="216293"/>
                  </a:lnTo>
                  <a:lnTo>
                    <a:pt x="2093239" y="226453"/>
                  </a:lnTo>
                  <a:lnTo>
                    <a:pt x="2093988" y="219468"/>
                  </a:lnTo>
                  <a:close/>
                </a:path>
                <a:path w="3568065" h="805180">
                  <a:moveTo>
                    <a:pt x="3567684" y="335280"/>
                  </a:moveTo>
                  <a:lnTo>
                    <a:pt x="0" y="335280"/>
                  </a:lnTo>
                  <a:lnTo>
                    <a:pt x="0" y="804684"/>
                  </a:lnTo>
                  <a:lnTo>
                    <a:pt x="3567684" y="804684"/>
                  </a:lnTo>
                  <a:lnTo>
                    <a:pt x="3567684" y="3352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292213" y="1025652"/>
              <a:ext cx="474345" cy="447040"/>
            </a:xfrm>
            <a:custGeom>
              <a:avLst/>
              <a:gdLst/>
              <a:ahLst/>
              <a:cxnLst/>
              <a:rect l="l" t="t" r="r" b="b"/>
              <a:pathLst>
                <a:path w="474345" h="447040">
                  <a:moveTo>
                    <a:pt x="302154" y="9149"/>
                  </a:moveTo>
                  <a:lnTo>
                    <a:pt x="286511" y="9149"/>
                  </a:lnTo>
                  <a:lnTo>
                    <a:pt x="299814" y="18387"/>
                  </a:lnTo>
                  <a:lnTo>
                    <a:pt x="311932" y="21849"/>
                  </a:lnTo>
                  <a:lnTo>
                    <a:pt x="327659" y="21849"/>
                  </a:lnTo>
                  <a:lnTo>
                    <a:pt x="330596" y="27966"/>
                  </a:lnTo>
                  <a:lnTo>
                    <a:pt x="344859" y="34549"/>
                  </a:lnTo>
                  <a:lnTo>
                    <a:pt x="353567" y="34549"/>
                  </a:lnTo>
                  <a:lnTo>
                    <a:pt x="354206" y="39869"/>
                  </a:lnTo>
                  <a:lnTo>
                    <a:pt x="364235" y="45720"/>
                  </a:lnTo>
                  <a:lnTo>
                    <a:pt x="366275" y="47249"/>
                  </a:lnTo>
                  <a:lnTo>
                    <a:pt x="374903" y="47249"/>
                  </a:lnTo>
                  <a:lnTo>
                    <a:pt x="376798" y="55141"/>
                  </a:lnTo>
                  <a:lnTo>
                    <a:pt x="382523" y="59436"/>
                  </a:lnTo>
                  <a:lnTo>
                    <a:pt x="383094" y="59949"/>
                  </a:lnTo>
                  <a:lnTo>
                    <a:pt x="390143" y="59949"/>
                  </a:lnTo>
                  <a:lnTo>
                    <a:pt x="397763" y="72649"/>
                  </a:lnTo>
                  <a:lnTo>
                    <a:pt x="400811" y="72649"/>
                  </a:lnTo>
                  <a:lnTo>
                    <a:pt x="406137" y="81525"/>
                  </a:lnTo>
                  <a:lnTo>
                    <a:pt x="413003" y="88392"/>
                  </a:lnTo>
                  <a:lnTo>
                    <a:pt x="421695" y="98049"/>
                  </a:lnTo>
                  <a:lnTo>
                    <a:pt x="426719" y="98049"/>
                  </a:lnTo>
                  <a:lnTo>
                    <a:pt x="426719" y="103632"/>
                  </a:lnTo>
                  <a:lnTo>
                    <a:pt x="430872" y="110749"/>
                  </a:lnTo>
                  <a:lnTo>
                    <a:pt x="435863" y="110749"/>
                  </a:lnTo>
                  <a:lnTo>
                    <a:pt x="437156" y="121523"/>
                  </a:lnTo>
                  <a:lnTo>
                    <a:pt x="437387" y="121920"/>
                  </a:lnTo>
                  <a:lnTo>
                    <a:pt x="438152" y="123449"/>
                  </a:lnTo>
                  <a:lnTo>
                    <a:pt x="443483" y="123449"/>
                  </a:lnTo>
                  <a:lnTo>
                    <a:pt x="443483" y="134112"/>
                  </a:lnTo>
                  <a:lnTo>
                    <a:pt x="444502" y="136149"/>
                  </a:lnTo>
                  <a:lnTo>
                    <a:pt x="449579" y="136149"/>
                  </a:lnTo>
                  <a:lnTo>
                    <a:pt x="449579" y="148132"/>
                  </a:lnTo>
                  <a:lnTo>
                    <a:pt x="449855" y="148849"/>
                  </a:lnTo>
                  <a:lnTo>
                    <a:pt x="455675" y="148849"/>
                  </a:lnTo>
                  <a:lnTo>
                    <a:pt x="455675" y="161549"/>
                  </a:lnTo>
                  <a:lnTo>
                    <a:pt x="460247" y="161549"/>
                  </a:lnTo>
                  <a:lnTo>
                    <a:pt x="460247" y="174249"/>
                  </a:lnTo>
                  <a:lnTo>
                    <a:pt x="463295" y="174249"/>
                  </a:lnTo>
                  <a:lnTo>
                    <a:pt x="463295" y="186949"/>
                  </a:lnTo>
                  <a:lnTo>
                    <a:pt x="466343" y="186949"/>
                  </a:lnTo>
                  <a:lnTo>
                    <a:pt x="466343" y="199649"/>
                  </a:lnTo>
                  <a:lnTo>
                    <a:pt x="467867" y="199649"/>
                  </a:lnTo>
                  <a:lnTo>
                    <a:pt x="467867" y="212349"/>
                  </a:lnTo>
                  <a:lnTo>
                    <a:pt x="469391" y="212349"/>
                  </a:lnTo>
                  <a:lnTo>
                    <a:pt x="467867" y="250449"/>
                  </a:lnTo>
                  <a:lnTo>
                    <a:pt x="464819" y="275849"/>
                  </a:lnTo>
                  <a:lnTo>
                    <a:pt x="461771" y="288549"/>
                  </a:lnTo>
                  <a:lnTo>
                    <a:pt x="458723" y="288549"/>
                  </a:lnTo>
                  <a:lnTo>
                    <a:pt x="457200" y="301249"/>
                  </a:lnTo>
                  <a:lnTo>
                    <a:pt x="455675" y="301249"/>
                  </a:lnTo>
                  <a:lnTo>
                    <a:pt x="452627" y="313949"/>
                  </a:lnTo>
                  <a:lnTo>
                    <a:pt x="438911" y="339349"/>
                  </a:lnTo>
                  <a:lnTo>
                    <a:pt x="434339" y="339349"/>
                  </a:lnTo>
                  <a:lnTo>
                    <a:pt x="432983" y="350654"/>
                  </a:lnTo>
                  <a:lnTo>
                    <a:pt x="434339" y="348996"/>
                  </a:lnTo>
                  <a:lnTo>
                    <a:pt x="455675" y="310896"/>
                  </a:lnTo>
                  <a:lnTo>
                    <a:pt x="469391" y="269748"/>
                  </a:lnTo>
                  <a:lnTo>
                    <a:pt x="472439" y="257543"/>
                  </a:lnTo>
                  <a:lnTo>
                    <a:pt x="472439" y="246875"/>
                  </a:lnTo>
                  <a:lnTo>
                    <a:pt x="473963" y="234696"/>
                  </a:lnTo>
                  <a:lnTo>
                    <a:pt x="473963" y="211829"/>
                  </a:lnTo>
                  <a:lnTo>
                    <a:pt x="472439" y="201161"/>
                  </a:lnTo>
                  <a:lnTo>
                    <a:pt x="470915" y="188982"/>
                  </a:lnTo>
                  <a:lnTo>
                    <a:pt x="455675" y="137160"/>
                  </a:lnTo>
                  <a:lnTo>
                    <a:pt x="434339" y="99060"/>
                  </a:lnTo>
                  <a:lnTo>
                    <a:pt x="387095" y="50292"/>
                  </a:lnTo>
                  <a:lnTo>
                    <a:pt x="350519" y="27431"/>
                  </a:lnTo>
                  <a:lnTo>
                    <a:pt x="307847" y="10668"/>
                  </a:lnTo>
                  <a:lnTo>
                    <a:pt x="302154" y="9149"/>
                  </a:lnTo>
                  <a:close/>
                </a:path>
                <a:path w="474345" h="447040">
                  <a:moveTo>
                    <a:pt x="39623" y="339349"/>
                  </a:moveTo>
                  <a:lnTo>
                    <a:pt x="33993" y="339349"/>
                  </a:lnTo>
                  <a:lnTo>
                    <a:pt x="39623" y="348996"/>
                  </a:lnTo>
                  <a:lnTo>
                    <a:pt x="39623" y="339349"/>
                  </a:lnTo>
                  <a:close/>
                </a:path>
                <a:path w="474345" h="447040">
                  <a:moveTo>
                    <a:pt x="32003" y="326649"/>
                  </a:moveTo>
                  <a:lnTo>
                    <a:pt x="26765" y="326649"/>
                  </a:lnTo>
                  <a:lnTo>
                    <a:pt x="28955" y="330720"/>
                  </a:lnTo>
                  <a:lnTo>
                    <a:pt x="32003" y="335942"/>
                  </a:lnTo>
                  <a:lnTo>
                    <a:pt x="32003" y="326649"/>
                  </a:lnTo>
                  <a:close/>
                </a:path>
                <a:path w="474345" h="447040">
                  <a:moveTo>
                    <a:pt x="24383" y="313949"/>
                  </a:moveTo>
                  <a:lnTo>
                    <a:pt x="19931" y="313949"/>
                  </a:lnTo>
                  <a:lnTo>
                    <a:pt x="24383" y="322224"/>
                  </a:lnTo>
                  <a:lnTo>
                    <a:pt x="24383" y="313949"/>
                  </a:lnTo>
                  <a:close/>
                </a:path>
                <a:path w="474345" h="447040">
                  <a:moveTo>
                    <a:pt x="248411" y="0"/>
                  </a:moveTo>
                  <a:lnTo>
                    <a:pt x="224027" y="0"/>
                  </a:lnTo>
                  <a:lnTo>
                    <a:pt x="188975" y="4572"/>
                  </a:lnTo>
                  <a:lnTo>
                    <a:pt x="144779" y="18288"/>
                  </a:lnTo>
                  <a:lnTo>
                    <a:pt x="103631" y="38100"/>
                  </a:lnTo>
                  <a:lnTo>
                    <a:pt x="68579" y="65532"/>
                  </a:lnTo>
                  <a:lnTo>
                    <a:pt x="39623" y="99060"/>
                  </a:lnTo>
                  <a:lnTo>
                    <a:pt x="18287" y="137160"/>
                  </a:lnTo>
                  <a:lnTo>
                    <a:pt x="4571" y="178308"/>
                  </a:lnTo>
                  <a:lnTo>
                    <a:pt x="1523" y="190500"/>
                  </a:lnTo>
                  <a:lnTo>
                    <a:pt x="1523" y="201161"/>
                  </a:lnTo>
                  <a:lnTo>
                    <a:pt x="126" y="212349"/>
                  </a:lnTo>
                  <a:lnTo>
                    <a:pt x="0" y="246875"/>
                  </a:lnTo>
                  <a:lnTo>
                    <a:pt x="3047" y="257543"/>
                  </a:lnTo>
                  <a:lnTo>
                    <a:pt x="4571" y="269748"/>
                  </a:lnTo>
                  <a:lnTo>
                    <a:pt x="10667" y="291077"/>
                  </a:lnTo>
                  <a:lnTo>
                    <a:pt x="18287" y="310896"/>
                  </a:lnTo>
                  <a:lnTo>
                    <a:pt x="19811" y="313728"/>
                  </a:lnTo>
                  <a:lnTo>
                    <a:pt x="19811" y="301249"/>
                  </a:lnTo>
                  <a:lnTo>
                    <a:pt x="15239" y="301249"/>
                  </a:lnTo>
                  <a:lnTo>
                    <a:pt x="15239" y="288549"/>
                  </a:lnTo>
                  <a:lnTo>
                    <a:pt x="10667" y="288549"/>
                  </a:lnTo>
                  <a:lnTo>
                    <a:pt x="10667" y="275849"/>
                  </a:lnTo>
                  <a:lnTo>
                    <a:pt x="7619" y="275849"/>
                  </a:lnTo>
                  <a:lnTo>
                    <a:pt x="7619" y="263149"/>
                  </a:lnTo>
                  <a:lnTo>
                    <a:pt x="6095" y="263149"/>
                  </a:lnTo>
                  <a:lnTo>
                    <a:pt x="6095" y="250449"/>
                  </a:lnTo>
                  <a:lnTo>
                    <a:pt x="4571" y="250449"/>
                  </a:lnTo>
                  <a:lnTo>
                    <a:pt x="4634" y="211829"/>
                  </a:lnTo>
                  <a:lnTo>
                    <a:pt x="6095" y="199649"/>
                  </a:lnTo>
                  <a:lnTo>
                    <a:pt x="9143" y="186949"/>
                  </a:lnTo>
                  <a:lnTo>
                    <a:pt x="10667" y="174249"/>
                  </a:lnTo>
                  <a:lnTo>
                    <a:pt x="12191" y="174249"/>
                  </a:lnTo>
                  <a:lnTo>
                    <a:pt x="13715" y="161549"/>
                  </a:lnTo>
                  <a:lnTo>
                    <a:pt x="16763" y="161549"/>
                  </a:lnTo>
                  <a:lnTo>
                    <a:pt x="18287" y="148849"/>
                  </a:lnTo>
                  <a:lnTo>
                    <a:pt x="21335" y="148849"/>
                  </a:lnTo>
                  <a:lnTo>
                    <a:pt x="32003" y="123449"/>
                  </a:lnTo>
                  <a:lnTo>
                    <a:pt x="35811" y="123449"/>
                  </a:lnTo>
                  <a:lnTo>
                    <a:pt x="36575" y="121920"/>
                  </a:lnTo>
                  <a:lnTo>
                    <a:pt x="36799" y="121584"/>
                  </a:lnTo>
                  <a:lnTo>
                    <a:pt x="38100" y="110749"/>
                  </a:lnTo>
                  <a:lnTo>
                    <a:pt x="44022" y="110749"/>
                  </a:lnTo>
                  <a:lnTo>
                    <a:pt x="46092" y="107645"/>
                  </a:lnTo>
                  <a:lnTo>
                    <a:pt x="47243" y="98049"/>
                  </a:lnTo>
                  <a:lnTo>
                    <a:pt x="52827" y="98049"/>
                  </a:lnTo>
                  <a:lnTo>
                    <a:pt x="60959" y="86868"/>
                  </a:lnTo>
                  <a:lnTo>
                    <a:pt x="69412" y="78415"/>
                  </a:lnTo>
                  <a:lnTo>
                    <a:pt x="70103" y="72649"/>
                  </a:lnTo>
                  <a:lnTo>
                    <a:pt x="74675" y="72649"/>
                  </a:lnTo>
                  <a:lnTo>
                    <a:pt x="82295" y="59949"/>
                  </a:lnTo>
                  <a:lnTo>
                    <a:pt x="89175" y="59949"/>
                  </a:lnTo>
                  <a:lnTo>
                    <a:pt x="91439" y="57912"/>
                  </a:lnTo>
                  <a:lnTo>
                    <a:pt x="97465" y="53895"/>
                  </a:lnTo>
                  <a:lnTo>
                    <a:pt x="99059" y="47249"/>
                  </a:lnTo>
                  <a:lnTo>
                    <a:pt x="107433" y="47249"/>
                  </a:lnTo>
                  <a:lnTo>
                    <a:pt x="109727" y="45720"/>
                  </a:lnTo>
                  <a:lnTo>
                    <a:pt x="119757" y="39869"/>
                  </a:lnTo>
                  <a:lnTo>
                    <a:pt x="120395" y="34549"/>
                  </a:lnTo>
                  <a:lnTo>
                    <a:pt x="129104" y="34549"/>
                  </a:lnTo>
                  <a:lnTo>
                    <a:pt x="141169" y="28981"/>
                  </a:lnTo>
                  <a:lnTo>
                    <a:pt x="146303" y="21849"/>
                  </a:lnTo>
                  <a:lnTo>
                    <a:pt x="162031" y="21849"/>
                  </a:lnTo>
                  <a:lnTo>
                    <a:pt x="174149" y="18387"/>
                  </a:lnTo>
                  <a:lnTo>
                    <a:pt x="187451" y="9149"/>
                  </a:lnTo>
                  <a:lnTo>
                    <a:pt x="302154" y="9149"/>
                  </a:lnTo>
                  <a:lnTo>
                    <a:pt x="284987" y="4572"/>
                  </a:lnTo>
                  <a:lnTo>
                    <a:pt x="248411" y="0"/>
                  </a:lnTo>
                  <a:close/>
                </a:path>
                <a:path w="474345" h="447040">
                  <a:moveTo>
                    <a:pt x="207263" y="440949"/>
                  </a:moveTo>
                  <a:lnTo>
                    <a:pt x="179506" y="440949"/>
                  </a:lnTo>
                  <a:lnTo>
                    <a:pt x="188975" y="443477"/>
                  </a:lnTo>
                  <a:lnTo>
                    <a:pt x="214068" y="446619"/>
                  </a:lnTo>
                  <a:lnTo>
                    <a:pt x="207263" y="440949"/>
                  </a:lnTo>
                  <a:close/>
                </a:path>
                <a:path w="474345" h="447040">
                  <a:moveTo>
                    <a:pt x="146303" y="428249"/>
                  </a:moveTo>
                  <a:lnTo>
                    <a:pt x="141244" y="428249"/>
                  </a:lnTo>
                  <a:lnTo>
                    <a:pt x="144779" y="429761"/>
                  </a:lnTo>
                  <a:lnTo>
                    <a:pt x="156649" y="433997"/>
                  </a:lnTo>
                  <a:lnTo>
                    <a:pt x="146303" y="428249"/>
                  </a:lnTo>
                  <a:close/>
                </a:path>
                <a:path w="474345" h="447040">
                  <a:moveTo>
                    <a:pt x="120395" y="415549"/>
                  </a:moveTo>
                  <a:lnTo>
                    <a:pt x="114744" y="415549"/>
                  </a:lnTo>
                  <a:lnTo>
                    <a:pt x="123443" y="420636"/>
                  </a:lnTo>
                  <a:lnTo>
                    <a:pt x="126558" y="421968"/>
                  </a:lnTo>
                  <a:lnTo>
                    <a:pt x="120395" y="415549"/>
                  </a:lnTo>
                  <a:close/>
                </a:path>
                <a:path w="474345" h="447040">
                  <a:moveTo>
                    <a:pt x="103631" y="402849"/>
                  </a:moveTo>
                  <a:lnTo>
                    <a:pt x="94504" y="402849"/>
                  </a:lnTo>
                  <a:lnTo>
                    <a:pt x="104424" y="409456"/>
                  </a:lnTo>
                  <a:lnTo>
                    <a:pt x="103631" y="402849"/>
                  </a:lnTo>
                  <a:close/>
                </a:path>
                <a:path w="474345" h="447040">
                  <a:moveTo>
                    <a:pt x="85343" y="390149"/>
                  </a:moveTo>
                  <a:lnTo>
                    <a:pt x="78485" y="390149"/>
                  </a:lnTo>
                  <a:lnTo>
                    <a:pt x="86867" y="397763"/>
                  </a:lnTo>
                  <a:lnTo>
                    <a:pt x="88468" y="398830"/>
                  </a:lnTo>
                  <a:lnTo>
                    <a:pt x="85343" y="390149"/>
                  </a:lnTo>
                  <a:close/>
                </a:path>
                <a:path w="474345" h="447040">
                  <a:moveTo>
                    <a:pt x="54863" y="364749"/>
                  </a:moveTo>
                  <a:lnTo>
                    <a:pt x="51443" y="364749"/>
                  </a:lnTo>
                  <a:lnTo>
                    <a:pt x="53339" y="367277"/>
                  </a:lnTo>
                  <a:lnTo>
                    <a:pt x="70103" y="382536"/>
                  </a:lnTo>
                  <a:lnTo>
                    <a:pt x="70103" y="377449"/>
                  </a:lnTo>
                  <a:lnTo>
                    <a:pt x="54863" y="364749"/>
                  </a:lnTo>
                  <a:close/>
                </a:path>
                <a:path w="474345" h="447040">
                  <a:moveTo>
                    <a:pt x="47243" y="352049"/>
                  </a:moveTo>
                  <a:lnTo>
                    <a:pt x="41915" y="352049"/>
                  </a:lnTo>
                  <a:lnTo>
                    <a:pt x="47243" y="359152"/>
                  </a:lnTo>
                  <a:lnTo>
                    <a:pt x="47243" y="352049"/>
                  </a:lnTo>
                  <a:close/>
                </a:path>
                <a:path w="474345" h="447040">
                  <a:moveTo>
                    <a:pt x="431842" y="352049"/>
                  </a:moveTo>
                  <a:lnTo>
                    <a:pt x="426719" y="352049"/>
                  </a:lnTo>
                  <a:lnTo>
                    <a:pt x="425839" y="359389"/>
                  </a:lnTo>
                  <a:lnTo>
                    <a:pt x="431842" y="352049"/>
                  </a:lnTo>
                  <a:close/>
                </a:path>
                <a:path w="474345" h="447040">
                  <a:moveTo>
                    <a:pt x="421455" y="364749"/>
                  </a:moveTo>
                  <a:lnTo>
                    <a:pt x="419100" y="364749"/>
                  </a:lnTo>
                  <a:lnTo>
                    <a:pt x="408431" y="377449"/>
                  </a:lnTo>
                  <a:lnTo>
                    <a:pt x="406907" y="377449"/>
                  </a:lnTo>
                  <a:lnTo>
                    <a:pt x="403872" y="383773"/>
                  </a:lnTo>
                  <a:lnTo>
                    <a:pt x="405383" y="382536"/>
                  </a:lnTo>
                  <a:lnTo>
                    <a:pt x="420623" y="365766"/>
                  </a:lnTo>
                  <a:lnTo>
                    <a:pt x="421455" y="364749"/>
                  </a:lnTo>
                  <a:close/>
                </a:path>
                <a:path w="474345" h="447040">
                  <a:moveTo>
                    <a:pt x="396079" y="390149"/>
                  </a:moveTo>
                  <a:lnTo>
                    <a:pt x="390143" y="390149"/>
                  </a:lnTo>
                  <a:lnTo>
                    <a:pt x="388693" y="396192"/>
                  </a:lnTo>
                  <a:lnTo>
                    <a:pt x="396079" y="390149"/>
                  </a:lnTo>
                  <a:close/>
                </a:path>
                <a:path w="474345" h="447040">
                  <a:moveTo>
                    <a:pt x="379807" y="402849"/>
                  </a:moveTo>
                  <a:lnTo>
                    <a:pt x="370331" y="402849"/>
                  </a:lnTo>
                  <a:lnTo>
                    <a:pt x="369421" y="410434"/>
                  </a:lnTo>
                  <a:lnTo>
                    <a:pt x="370331" y="409943"/>
                  </a:lnTo>
                  <a:lnTo>
                    <a:pt x="379807" y="402849"/>
                  </a:lnTo>
                  <a:close/>
                </a:path>
                <a:path w="474345" h="447040">
                  <a:moveTo>
                    <a:pt x="359944" y="415549"/>
                  </a:moveTo>
                  <a:lnTo>
                    <a:pt x="353567" y="415549"/>
                  </a:lnTo>
                  <a:lnTo>
                    <a:pt x="344241" y="423321"/>
                  </a:lnTo>
                  <a:lnTo>
                    <a:pt x="350519" y="420636"/>
                  </a:lnTo>
                  <a:lnTo>
                    <a:pt x="359944" y="415549"/>
                  </a:lnTo>
                  <a:close/>
                </a:path>
                <a:path w="474345" h="447040">
                  <a:moveTo>
                    <a:pt x="332719" y="428249"/>
                  </a:moveTo>
                  <a:lnTo>
                    <a:pt x="327659" y="428249"/>
                  </a:lnTo>
                  <a:lnTo>
                    <a:pt x="317314" y="433997"/>
                  </a:lnTo>
                  <a:lnTo>
                    <a:pt x="329183" y="429761"/>
                  </a:lnTo>
                  <a:lnTo>
                    <a:pt x="332719" y="428249"/>
                  </a:lnTo>
                  <a:close/>
                </a:path>
                <a:path w="474345" h="447040">
                  <a:moveTo>
                    <a:pt x="294457" y="440949"/>
                  </a:moveTo>
                  <a:lnTo>
                    <a:pt x="266700" y="440949"/>
                  </a:lnTo>
                  <a:lnTo>
                    <a:pt x="259629" y="446841"/>
                  </a:lnTo>
                  <a:lnTo>
                    <a:pt x="284987" y="443477"/>
                  </a:lnTo>
                  <a:lnTo>
                    <a:pt x="294457" y="4409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296785" y="1030224"/>
              <a:ext cx="464820" cy="439420"/>
            </a:xfrm>
            <a:custGeom>
              <a:avLst/>
              <a:gdLst/>
              <a:ahLst/>
              <a:cxnLst/>
              <a:rect l="l" t="t" r="r" b="b"/>
              <a:pathLst>
                <a:path w="464820" h="439419">
                  <a:moveTo>
                    <a:pt x="231648" y="0"/>
                  </a:moveTo>
                  <a:lnTo>
                    <a:pt x="184939" y="4491"/>
                  </a:lnTo>
                  <a:lnTo>
                    <a:pt x="141446" y="17359"/>
                  </a:lnTo>
                  <a:lnTo>
                    <a:pt x="102096" y="37692"/>
                  </a:lnTo>
                  <a:lnTo>
                    <a:pt x="67818" y="64580"/>
                  </a:lnTo>
                  <a:lnTo>
                    <a:pt x="39540" y="97111"/>
                  </a:lnTo>
                  <a:lnTo>
                    <a:pt x="18192" y="134376"/>
                  </a:lnTo>
                  <a:lnTo>
                    <a:pt x="4702" y="175463"/>
                  </a:lnTo>
                  <a:lnTo>
                    <a:pt x="0" y="219462"/>
                  </a:lnTo>
                  <a:lnTo>
                    <a:pt x="4702" y="263460"/>
                  </a:lnTo>
                  <a:lnTo>
                    <a:pt x="18192" y="304545"/>
                  </a:lnTo>
                  <a:lnTo>
                    <a:pt x="39540" y="341806"/>
                  </a:lnTo>
                  <a:lnTo>
                    <a:pt x="67818" y="374334"/>
                  </a:lnTo>
                  <a:lnTo>
                    <a:pt x="102096" y="401219"/>
                  </a:lnTo>
                  <a:lnTo>
                    <a:pt x="141446" y="421549"/>
                  </a:lnTo>
                  <a:lnTo>
                    <a:pt x="184939" y="434414"/>
                  </a:lnTo>
                  <a:lnTo>
                    <a:pt x="231648" y="438905"/>
                  </a:lnTo>
                  <a:lnTo>
                    <a:pt x="278859" y="434414"/>
                  </a:lnTo>
                  <a:lnTo>
                    <a:pt x="322730" y="421549"/>
                  </a:lnTo>
                  <a:lnTo>
                    <a:pt x="362351" y="401219"/>
                  </a:lnTo>
                  <a:lnTo>
                    <a:pt x="396811" y="374334"/>
                  </a:lnTo>
                  <a:lnTo>
                    <a:pt x="425198" y="341806"/>
                  </a:lnTo>
                  <a:lnTo>
                    <a:pt x="446603" y="304545"/>
                  </a:lnTo>
                  <a:lnTo>
                    <a:pt x="460114" y="263460"/>
                  </a:lnTo>
                  <a:lnTo>
                    <a:pt x="464820" y="219462"/>
                  </a:lnTo>
                  <a:lnTo>
                    <a:pt x="460114" y="175463"/>
                  </a:lnTo>
                  <a:lnTo>
                    <a:pt x="446603" y="134376"/>
                  </a:lnTo>
                  <a:lnTo>
                    <a:pt x="425198" y="97111"/>
                  </a:lnTo>
                  <a:lnTo>
                    <a:pt x="396811" y="64580"/>
                  </a:lnTo>
                  <a:lnTo>
                    <a:pt x="362351" y="37692"/>
                  </a:lnTo>
                  <a:lnTo>
                    <a:pt x="322730" y="17359"/>
                  </a:lnTo>
                  <a:lnTo>
                    <a:pt x="278859" y="4491"/>
                  </a:lnTo>
                  <a:lnTo>
                    <a:pt x="2316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292213" y="1025652"/>
              <a:ext cx="474345" cy="448309"/>
            </a:xfrm>
            <a:custGeom>
              <a:avLst/>
              <a:gdLst/>
              <a:ahLst/>
              <a:cxnLst/>
              <a:rect l="l" t="t" r="r" b="b"/>
              <a:pathLst>
                <a:path w="474345" h="448309">
                  <a:moveTo>
                    <a:pt x="248411" y="0"/>
                  </a:moveTo>
                  <a:lnTo>
                    <a:pt x="224027" y="0"/>
                  </a:lnTo>
                  <a:lnTo>
                    <a:pt x="188975" y="4572"/>
                  </a:lnTo>
                  <a:lnTo>
                    <a:pt x="144779" y="18288"/>
                  </a:lnTo>
                  <a:lnTo>
                    <a:pt x="103631" y="38100"/>
                  </a:lnTo>
                  <a:lnTo>
                    <a:pt x="68579" y="65532"/>
                  </a:lnTo>
                  <a:lnTo>
                    <a:pt x="39623" y="99060"/>
                  </a:lnTo>
                  <a:lnTo>
                    <a:pt x="18287" y="137160"/>
                  </a:lnTo>
                  <a:lnTo>
                    <a:pt x="4571" y="178308"/>
                  </a:lnTo>
                  <a:lnTo>
                    <a:pt x="1523" y="190500"/>
                  </a:lnTo>
                  <a:lnTo>
                    <a:pt x="1523" y="201161"/>
                  </a:lnTo>
                  <a:lnTo>
                    <a:pt x="0" y="213366"/>
                  </a:lnTo>
                  <a:lnTo>
                    <a:pt x="0" y="246875"/>
                  </a:lnTo>
                  <a:lnTo>
                    <a:pt x="3047" y="257543"/>
                  </a:lnTo>
                  <a:lnTo>
                    <a:pt x="4571" y="269748"/>
                  </a:lnTo>
                  <a:lnTo>
                    <a:pt x="18287" y="310896"/>
                  </a:lnTo>
                  <a:lnTo>
                    <a:pt x="39623" y="348996"/>
                  </a:lnTo>
                  <a:lnTo>
                    <a:pt x="86867" y="397763"/>
                  </a:lnTo>
                  <a:lnTo>
                    <a:pt x="123443" y="420636"/>
                  </a:lnTo>
                  <a:lnTo>
                    <a:pt x="166115" y="437375"/>
                  </a:lnTo>
                  <a:lnTo>
                    <a:pt x="225551" y="448043"/>
                  </a:lnTo>
                  <a:lnTo>
                    <a:pt x="249935" y="448043"/>
                  </a:lnTo>
                  <a:lnTo>
                    <a:pt x="284987" y="443477"/>
                  </a:lnTo>
                  <a:lnTo>
                    <a:pt x="302067" y="438918"/>
                  </a:lnTo>
                  <a:lnTo>
                    <a:pt x="236219" y="438918"/>
                  </a:lnTo>
                  <a:lnTo>
                    <a:pt x="225551" y="437375"/>
                  </a:lnTo>
                  <a:lnTo>
                    <a:pt x="213359" y="437375"/>
                  </a:lnTo>
                  <a:lnTo>
                    <a:pt x="190500" y="434352"/>
                  </a:lnTo>
                  <a:lnTo>
                    <a:pt x="147827" y="422148"/>
                  </a:lnTo>
                  <a:lnTo>
                    <a:pt x="109727" y="402329"/>
                  </a:lnTo>
                  <a:lnTo>
                    <a:pt x="76200" y="374897"/>
                  </a:lnTo>
                  <a:lnTo>
                    <a:pt x="47243" y="342900"/>
                  </a:lnTo>
                  <a:lnTo>
                    <a:pt x="27431" y="307848"/>
                  </a:lnTo>
                  <a:lnTo>
                    <a:pt x="13715" y="266700"/>
                  </a:lnTo>
                  <a:lnTo>
                    <a:pt x="9143" y="234696"/>
                  </a:lnTo>
                  <a:lnTo>
                    <a:pt x="9143" y="213366"/>
                  </a:lnTo>
                  <a:lnTo>
                    <a:pt x="10667" y="202698"/>
                  </a:lnTo>
                  <a:lnTo>
                    <a:pt x="12191" y="190500"/>
                  </a:lnTo>
                  <a:lnTo>
                    <a:pt x="27431" y="140208"/>
                  </a:lnTo>
                  <a:lnTo>
                    <a:pt x="48767" y="103632"/>
                  </a:lnTo>
                  <a:lnTo>
                    <a:pt x="76200" y="71627"/>
                  </a:lnTo>
                  <a:lnTo>
                    <a:pt x="109727" y="45720"/>
                  </a:lnTo>
                  <a:lnTo>
                    <a:pt x="147827" y="25907"/>
                  </a:lnTo>
                  <a:lnTo>
                    <a:pt x="190500" y="13716"/>
                  </a:lnTo>
                  <a:lnTo>
                    <a:pt x="225551" y="9144"/>
                  </a:lnTo>
                  <a:lnTo>
                    <a:pt x="302132" y="9144"/>
                  </a:lnTo>
                  <a:lnTo>
                    <a:pt x="284987" y="4572"/>
                  </a:lnTo>
                  <a:lnTo>
                    <a:pt x="248411" y="0"/>
                  </a:lnTo>
                  <a:close/>
                </a:path>
                <a:path w="474345" h="448309">
                  <a:moveTo>
                    <a:pt x="302132" y="9144"/>
                  </a:moveTo>
                  <a:lnTo>
                    <a:pt x="248411" y="9144"/>
                  </a:lnTo>
                  <a:lnTo>
                    <a:pt x="283463" y="13716"/>
                  </a:lnTo>
                  <a:lnTo>
                    <a:pt x="326135" y="25907"/>
                  </a:lnTo>
                  <a:lnTo>
                    <a:pt x="364235" y="45720"/>
                  </a:lnTo>
                  <a:lnTo>
                    <a:pt x="397763" y="73151"/>
                  </a:lnTo>
                  <a:lnTo>
                    <a:pt x="426719" y="103632"/>
                  </a:lnTo>
                  <a:lnTo>
                    <a:pt x="446531" y="140208"/>
                  </a:lnTo>
                  <a:lnTo>
                    <a:pt x="460247" y="181343"/>
                  </a:lnTo>
                  <a:lnTo>
                    <a:pt x="464819" y="213366"/>
                  </a:lnTo>
                  <a:lnTo>
                    <a:pt x="464819" y="234696"/>
                  </a:lnTo>
                  <a:lnTo>
                    <a:pt x="454151" y="288029"/>
                  </a:lnTo>
                  <a:lnTo>
                    <a:pt x="437387" y="326129"/>
                  </a:lnTo>
                  <a:lnTo>
                    <a:pt x="413003" y="361175"/>
                  </a:lnTo>
                  <a:lnTo>
                    <a:pt x="397763" y="374897"/>
                  </a:lnTo>
                  <a:lnTo>
                    <a:pt x="382523" y="390150"/>
                  </a:lnTo>
                  <a:lnTo>
                    <a:pt x="345947" y="412997"/>
                  </a:lnTo>
                  <a:lnTo>
                    <a:pt x="283463" y="434352"/>
                  </a:lnTo>
                  <a:lnTo>
                    <a:pt x="260603" y="437375"/>
                  </a:lnTo>
                  <a:lnTo>
                    <a:pt x="248411" y="437375"/>
                  </a:lnTo>
                  <a:lnTo>
                    <a:pt x="236219" y="438918"/>
                  </a:lnTo>
                  <a:lnTo>
                    <a:pt x="302067" y="438918"/>
                  </a:lnTo>
                  <a:lnTo>
                    <a:pt x="307847" y="437375"/>
                  </a:lnTo>
                  <a:lnTo>
                    <a:pt x="350519" y="420636"/>
                  </a:lnTo>
                  <a:lnTo>
                    <a:pt x="388619" y="396252"/>
                  </a:lnTo>
                  <a:lnTo>
                    <a:pt x="420623" y="365766"/>
                  </a:lnTo>
                  <a:lnTo>
                    <a:pt x="445007" y="330720"/>
                  </a:lnTo>
                  <a:lnTo>
                    <a:pt x="463295" y="291077"/>
                  </a:lnTo>
                  <a:lnTo>
                    <a:pt x="472439" y="257543"/>
                  </a:lnTo>
                  <a:lnTo>
                    <a:pt x="472439" y="246875"/>
                  </a:lnTo>
                  <a:lnTo>
                    <a:pt x="473963" y="234696"/>
                  </a:lnTo>
                  <a:lnTo>
                    <a:pt x="473963" y="211829"/>
                  </a:lnTo>
                  <a:lnTo>
                    <a:pt x="472439" y="201161"/>
                  </a:lnTo>
                  <a:lnTo>
                    <a:pt x="470915" y="188982"/>
                  </a:lnTo>
                  <a:lnTo>
                    <a:pt x="455675" y="137160"/>
                  </a:lnTo>
                  <a:lnTo>
                    <a:pt x="434339" y="99060"/>
                  </a:lnTo>
                  <a:lnTo>
                    <a:pt x="387095" y="50292"/>
                  </a:lnTo>
                  <a:lnTo>
                    <a:pt x="350519" y="27431"/>
                  </a:lnTo>
                  <a:lnTo>
                    <a:pt x="307847" y="10668"/>
                  </a:lnTo>
                  <a:lnTo>
                    <a:pt x="302132" y="91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889625" y="1026667"/>
            <a:ext cx="312420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7160"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1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400" b="1" spc="-10" dirty="0">
                <a:latin typeface="Arial"/>
                <a:cs typeface="Arial"/>
              </a:rPr>
              <a:t>Аксиальная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тракция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068441" y="2759976"/>
            <a:ext cx="475615" cy="452755"/>
          </a:xfrm>
          <a:custGeom>
            <a:avLst/>
            <a:gdLst/>
            <a:ahLst/>
            <a:cxnLst/>
            <a:rect l="l" t="t" r="r" b="b"/>
            <a:pathLst>
              <a:path w="475615" h="452755">
                <a:moveTo>
                  <a:pt x="475488" y="214871"/>
                </a:moveTo>
                <a:lnTo>
                  <a:pt x="473964" y="204216"/>
                </a:lnTo>
                <a:lnTo>
                  <a:pt x="472440" y="192011"/>
                </a:lnTo>
                <a:lnTo>
                  <a:pt x="469379" y="181343"/>
                </a:lnTo>
                <a:lnTo>
                  <a:pt x="464807" y="160007"/>
                </a:lnTo>
                <a:lnTo>
                  <a:pt x="464807" y="204216"/>
                </a:lnTo>
                <a:lnTo>
                  <a:pt x="464807" y="249923"/>
                </a:lnTo>
                <a:lnTo>
                  <a:pt x="463283" y="260591"/>
                </a:lnTo>
                <a:lnTo>
                  <a:pt x="460248" y="271259"/>
                </a:lnTo>
                <a:lnTo>
                  <a:pt x="455676" y="291071"/>
                </a:lnTo>
                <a:lnTo>
                  <a:pt x="437388" y="330695"/>
                </a:lnTo>
                <a:lnTo>
                  <a:pt x="413004" y="364223"/>
                </a:lnTo>
                <a:lnTo>
                  <a:pt x="382524" y="394716"/>
                </a:lnTo>
                <a:lnTo>
                  <a:pt x="345948" y="417550"/>
                </a:lnTo>
                <a:lnTo>
                  <a:pt x="304800" y="434327"/>
                </a:lnTo>
                <a:lnTo>
                  <a:pt x="260591" y="441934"/>
                </a:lnTo>
                <a:lnTo>
                  <a:pt x="249936" y="443471"/>
                </a:lnTo>
                <a:lnTo>
                  <a:pt x="225552" y="443471"/>
                </a:lnTo>
                <a:lnTo>
                  <a:pt x="214884" y="441934"/>
                </a:lnTo>
                <a:lnTo>
                  <a:pt x="192036" y="438912"/>
                </a:lnTo>
                <a:lnTo>
                  <a:pt x="149352" y="426707"/>
                </a:lnTo>
                <a:lnTo>
                  <a:pt x="109728" y="406895"/>
                </a:lnTo>
                <a:lnTo>
                  <a:pt x="76200" y="379450"/>
                </a:lnTo>
                <a:lnTo>
                  <a:pt x="48768" y="347459"/>
                </a:lnTo>
                <a:lnTo>
                  <a:pt x="27432" y="310896"/>
                </a:lnTo>
                <a:lnTo>
                  <a:pt x="13716" y="269748"/>
                </a:lnTo>
                <a:lnTo>
                  <a:pt x="12204" y="259080"/>
                </a:lnTo>
                <a:lnTo>
                  <a:pt x="10668" y="248412"/>
                </a:lnTo>
                <a:lnTo>
                  <a:pt x="10668" y="237718"/>
                </a:lnTo>
                <a:lnTo>
                  <a:pt x="9156" y="227050"/>
                </a:lnTo>
                <a:lnTo>
                  <a:pt x="10668" y="214871"/>
                </a:lnTo>
                <a:lnTo>
                  <a:pt x="10668" y="204216"/>
                </a:lnTo>
                <a:lnTo>
                  <a:pt x="13716" y="182880"/>
                </a:lnTo>
                <a:lnTo>
                  <a:pt x="27432" y="141732"/>
                </a:lnTo>
                <a:lnTo>
                  <a:pt x="48768" y="105143"/>
                </a:lnTo>
                <a:lnTo>
                  <a:pt x="76200" y="73139"/>
                </a:lnTo>
                <a:lnTo>
                  <a:pt x="109728" y="47218"/>
                </a:lnTo>
                <a:lnTo>
                  <a:pt x="149352" y="27432"/>
                </a:lnTo>
                <a:lnTo>
                  <a:pt x="192036" y="15227"/>
                </a:lnTo>
                <a:lnTo>
                  <a:pt x="214884" y="10655"/>
                </a:lnTo>
                <a:lnTo>
                  <a:pt x="260591" y="10655"/>
                </a:lnTo>
                <a:lnTo>
                  <a:pt x="306324" y="19812"/>
                </a:lnTo>
                <a:lnTo>
                  <a:pt x="345948" y="36550"/>
                </a:lnTo>
                <a:lnTo>
                  <a:pt x="382524" y="59423"/>
                </a:lnTo>
                <a:lnTo>
                  <a:pt x="413004" y="89916"/>
                </a:lnTo>
                <a:lnTo>
                  <a:pt x="438912" y="123418"/>
                </a:lnTo>
                <a:lnTo>
                  <a:pt x="455676" y="163055"/>
                </a:lnTo>
                <a:lnTo>
                  <a:pt x="460248" y="182880"/>
                </a:lnTo>
                <a:lnTo>
                  <a:pt x="463283" y="193548"/>
                </a:lnTo>
                <a:lnTo>
                  <a:pt x="464807" y="204216"/>
                </a:lnTo>
                <a:lnTo>
                  <a:pt x="464807" y="160007"/>
                </a:lnTo>
                <a:lnTo>
                  <a:pt x="446532" y="118859"/>
                </a:lnTo>
                <a:lnTo>
                  <a:pt x="420624" y="82296"/>
                </a:lnTo>
                <a:lnTo>
                  <a:pt x="388620" y="51816"/>
                </a:lnTo>
                <a:lnTo>
                  <a:pt x="350520" y="27432"/>
                </a:lnTo>
                <a:lnTo>
                  <a:pt x="307848" y="10655"/>
                </a:lnTo>
                <a:lnTo>
                  <a:pt x="262128" y="1511"/>
                </a:lnTo>
                <a:lnTo>
                  <a:pt x="249936" y="1511"/>
                </a:lnTo>
                <a:lnTo>
                  <a:pt x="237756" y="0"/>
                </a:lnTo>
                <a:lnTo>
                  <a:pt x="225552" y="1511"/>
                </a:lnTo>
                <a:lnTo>
                  <a:pt x="213372" y="1511"/>
                </a:lnTo>
                <a:lnTo>
                  <a:pt x="188988" y="4559"/>
                </a:lnTo>
                <a:lnTo>
                  <a:pt x="144780" y="18275"/>
                </a:lnTo>
                <a:lnTo>
                  <a:pt x="105168" y="39611"/>
                </a:lnTo>
                <a:lnTo>
                  <a:pt x="70091" y="67043"/>
                </a:lnTo>
                <a:lnTo>
                  <a:pt x="41148" y="100571"/>
                </a:lnTo>
                <a:lnTo>
                  <a:pt x="18275" y="138671"/>
                </a:lnTo>
                <a:lnTo>
                  <a:pt x="4559" y="181343"/>
                </a:lnTo>
                <a:lnTo>
                  <a:pt x="1536" y="204216"/>
                </a:lnTo>
                <a:lnTo>
                  <a:pt x="0" y="214871"/>
                </a:lnTo>
                <a:lnTo>
                  <a:pt x="0" y="239255"/>
                </a:lnTo>
                <a:lnTo>
                  <a:pt x="1536" y="249923"/>
                </a:lnTo>
                <a:lnTo>
                  <a:pt x="3048" y="262128"/>
                </a:lnTo>
                <a:lnTo>
                  <a:pt x="18275" y="315455"/>
                </a:lnTo>
                <a:lnTo>
                  <a:pt x="41148" y="353555"/>
                </a:lnTo>
                <a:lnTo>
                  <a:pt x="70091" y="387096"/>
                </a:lnTo>
                <a:lnTo>
                  <a:pt x="105168" y="414528"/>
                </a:lnTo>
                <a:lnTo>
                  <a:pt x="146291" y="435864"/>
                </a:lnTo>
                <a:lnTo>
                  <a:pt x="213372" y="452628"/>
                </a:lnTo>
                <a:lnTo>
                  <a:pt x="262128" y="452628"/>
                </a:lnTo>
                <a:lnTo>
                  <a:pt x="307848" y="443471"/>
                </a:lnTo>
                <a:lnTo>
                  <a:pt x="370332" y="414528"/>
                </a:lnTo>
                <a:lnTo>
                  <a:pt x="405384" y="387096"/>
                </a:lnTo>
                <a:lnTo>
                  <a:pt x="434340" y="353555"/>
                </a:lnTo>
                <a:lnTo>
                  <a:pt x="457200" y="315455"/>
                </a:lnTo>
                <a:lnTo>
                  <a:pt x="470903" y="272796"/>
                </a:lnTo>
                <a:lnTo>
                  <a:pt x="472440" y="260591"/>
                </a:lnTo>
                <a:lnTo>
                  <a:pt x="473964" y="249923"/>
                </a:lnTo>
                <a:lnTo>
                  <a:pt x="475488" y="237718"/>
                </a:lnTo>
                <a:lnTo>
                  <a:pt x="475488" y="2148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18020" y="4878323"/>
            <a:ext cx="2619755" cy="595883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7601585" y="3983735"/>
            <a:ext cx="475615" cy="452755"/>
          </a:xfrm>
          <a:custGeom>
            <a:avLst/>
            <a:gdLst/>
            <a:ahLst/>
            <a:cxnLst/>
            <a:rect l="l" t="t" r="r" b="b"/>
            <a:pathLst>
              <a:path w="475615" h="452754">
                <a:moveTo>
                  <a:pt x="475488" y="214884"/>
                </a:moveTo>
                <a:lnTo>
                  <a:pt x="473964" y="204216"/>
                </a:lnTo>
                <a:lnTo>
                  <a:pt x="472440" y="192036"/>
                </a:lnTo>
                <a:lnTo>
                  <a:pt x="470916" y="181368"/>
                </a:lnTo>
                <a:lnTo>
                  <a:pt x="466344" y="165366"/>
                </a:lnTo>
                <a:lnTo>
                  <a:pt x="466344" y="227088"/>
                </a:lnTo>
                <a:lnTo>
                  <a:pt x="464820" y="237756"/>
                </a:lnTo>
                <a:lnTo>
                  <a:pt x="464820" y="248412"/>
                </a:lnTo>
                <a:lnTo>
                  <a:pt x="463296" y="260591"/>
                </a:lnTo>
                <a:lnTo>
                  <a:pt x="448056" y="310908"/>
                </a:lnTo>
                <a:lnTo>
                  <a:pt x="426720" y="347459"/>
                </a:lnTo>
                <a:lnTo>
                  <a:pt x="399288" y="379488"/>
                </a:lnTo>
                <a:lnTo>
                  <a:pt x="365760" y="406920"/>
                </a:lnTo>
                <a:lnTo>
                  <a:pt x="326136" y="426720"/>
                </a:lnTo>
                <a:lnTo>
                  <a:pt x="283464" y="438912"/>
                </a:lnTo>
                <a:lnTo>
                  <a:pt x="249936" y="443484"/>
                </a:lnTo>
                <a:lnTo>
                  <a:pt x="225552" y="443484"/>
                </a:lnTo>
                <a:lnTo>
                  <a:pt x="169164" y="432816"/>
                </a:lnTo>
                <a:lnTo>
                  <a:pt x="129540" y="417588"/>
                </a:lnTo>
                <a:lnTo>
                  <a:pt x="76200" y="379488"/>
                </a:lnTo>
                <a:lnTo>
                  <a:pt x="48768" y="347459"/>
                </a:lnTo>
                <a:lnTo>
                  <a:pt x="27432" y="310908"/>
                </a:lnTo>
                <a:lnTo>
                  <a:pt x="13716" y="269760"/>
                </a:lnTo>
                <a:lnTo>
                  <a:pt x="10668" y="248412"/>
                </a:lnTo>
                <a:lnTo>
                  <a:pt x="10668" y="204216"/>
                </a:lnTo>
                <a:lnTo>
                  <a:pt x="12192" y="193548"/>
                </a:lnTo>
                <a:lnTo>
                  <a:pt x="15240" y="182880"/>
                </a:lnTo>
                <a:lnTo>
                  <a:pt x="19812" y="161556"/>
                </a:lnTo>
                <a:lnTo>
                  <a:pt x="48768" y="105168"/>
                </a:lnTo>
                <a:lnTo>
                  <a:pt x="76200" y="73152"/>
                </a:lnTo>
                <a:lnTo>
                  <a:pt x="109728" y="47256"/>
                </a:lnTo>
                <a:lnTo>
                  <a:pt x="149352" y="27432"/>
                </a:lnTo>
                <a:lnTo>
                  <a:pt x="192024" y="15252"/>
                </a:lnTo>
                <a:lnTo>
                  <a:pt x="214884" y="10668"/>
                </a:lnTo>
                <a:lnTo>
                  <a:pt x="260604" y="10668"/>
                </a:lnTo>
                <a:lnTo>
                  <a:pt x="306324" y="19812"/>
                </a:lnTo>
                <a:lnTo>
                  <a:pt x="345948" y="36588"/>
                </a:lnTo>
                <a:lnTo>
                  <a:pt x="382524" y="59436"/>
                </a:lnTo>
                <a:lnTo>
                  <a:pt x="414528" y="89916"/>
                </a:lnTo>
                <a:lnTo>
                  <a:pt x="438912" y="123456"/>
                </a:lnTo>
                <a:lnTo>
                  <a:pt x="455676" y="163068"/>
                </a:lnTo>
                <a:lnTo>
                  <a:pt x="464820" y="204216"/>
                </a:lnTo>
                <a:lnTo>
                  <a:pt x="464820" y="216420"/>
                </a:lnTo>
                <a:lnTo>
                  <a:pt x="466344" y="227088"/>
                </a:lnTo>
                <a:lnTo>
                  <a:pt x="466344" y="165366"/>
                </a:lnTo>
                <a:lnTo>
                  <a:pt x="464820" y="160020"/>
                </a:lnTo>
                <a:lnTo>
                  <a:pt x="446532" y="118859"/>
                </a:lnTo>
                <a:lnTo>
                  <a:pt x="420624" y="82296"/>
                </a:lnTo>
                <a:lnTo>
                  <a:pt x="388620" y="51816"/>
                </a:lnTo>
                <a:lnTo>
                  <a:pt x="350520" y="27432"/>
                </a:lnTo>
                <a:lnTo>
                  <a:pt x="307848" y="10668"/>
                </a:lnTo>
                <a:lnTo>
                  <a:pt x="262128" y="1536"/>
                </a:lnTo>
                <a:lnTo>
                  <a:pt x="249936" y="1536"/>
                </a:lnTo>
                <a:lnTo>
                  <a:pt x="237744" y="0"/>
                </a:lnTo>
                <a:lnTo>
                  <a:pt x="225552" y="1536"/>
                </a:lnTo>
                <a:lnTo>
                  <a:pt x="213360" y="1536"/>
                </a:lnTo>
                <a:lnTo>
                  <a:pt x="190500" y="4559"/>
                </a:lnTo>
                <a:lnTo>
                  <a:pt x="144780" y="18275"/>
                </a:lnTo>
                <a:lnTo>
                  <a:pt x="105156" y="39636"/>
                </a:lnTo>
                <a:lnTo>
                  <a:pt x="70104" y="67068"/>
                </a:lnTo>
                <a:lnTo>
                  <a:pt x="41148" y="100584"/>
                </a:lnTo>
                <a:lnTo>
                  <a:pt x="18288" y="138684"/>
                </a:lnTo>
                <a:lnTo>
                  <a:pt x="4572" y="181368"/>
                </a:lnTo>
                <a:lnTo>
                  <a:pt x="1524" y="204216"/>
                </a:lnTo>
                <a:lnTo>
                  <a:pt x="0" y="214884"/>
                </a:lnTo>
                <a:lnTo>
                  <a:pt x="0" y="239268"/>
                </a:lnTo>
                <a:lnTo>
                  <a:pt x="1524" y="249936"/>
                </a:lnTo>
                <a:lnTo>
                  <a:pt x="3048" y="262140"/>
                </a:lnTo>
                <a:lnTo>
                  <a:pt x="19812" y="315468"/>
                </a:lnTo>
                <a:lnTo>
                  <a:pt x="41148" y="353568"/>
                </a:lnTo>
                <a:lnTo>
                  <a:pt x="70104" y="387096"/>
                </a:lnTo>
                <a:lnTo>
                  <a:pt x="105156" y="414540"/>
                </a:lnTo>
                <a:lnTo>
                  <a:pt x="146304" y="435864"/>
                </a:lnTo>
                <a:lnTo>
                  <a:pt x="190500" y="448068"/>
                </a:lnTo>
                <a:lnTo>
                  <a:pt x="225552" y="452640"/>
                </a:lnTo>
                <a:lnTo>
                  <a:pt x="249936" y="452640"/>
                </a:lnTo>
                <a:lnTo>
                  <a:pt x="286512" y="448068"/>
                </a:lnTo>
                <a:lnTo>
                  <a:pt x="302552" y="443484"/>
                </a:lnTo>
                <a:lnTo>
                  <a:pt x="307848" y="441972"/>
                </a:lnTo>
                <a:lnTo>
                  <a:pt x="350520" y="425196"/>
                </a:lnTo>
                <a:lnTo>
                  <a:pt x="388620" y="400812"/>
                </a:lnTo>
                <a:lnTo>
                  <a:pt x="420624" y="370332"/>
                </a:lnTo>
                <a:lnTo>
                  <a:pt x="446532" y="335280"/>
                </a:lnTo>
                <a:lnTo>
                  <a:pt x="464820" y="294132"/>
                </a:lnTo>
                <a:lnTo>
                  <a:pt x="472440" y="260591"/>
                </a:lnTo>
                <a:lnTo>
                  <a:pt x="473964" y="249936"/>
                </a:lnTo>
                <a:lnTo>
                  <a:pt x="475488" y="237756"/>
                </a:lnTo>
                <a:lnTo>
                  <a:pt x="475488" y="2148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10497" y="349008"/>
            <a:ext cx="7307580" cy="621779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689225" y="357619"/>
            <a:ext cx="7131050" cy="497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00" spc="-10" dirty="0"/>
              <a:t>Закрытая</a:t>
            </a:r>
            <a:r>
              <a:rPr sz="3100" spc="10" dirty="0"/>
              <a:t> </a:t>
            </a:r>
            <a:r>
              <a:rPr sz="3100" spc="-10" dirty="0"/>
              <a:t>репозиция</a:t>
            </a:r>
            <a:r>
              <a:rPr sz="3100" dirty="0"/>
              <a:t> </a:t>
            </a:r>
            <a:r>
              <a:rPr sz="2700" spc="-15" dirty="0"/>
              <a:t>Bennett’s</a:t>
            </a:r>
            <a:r>
              <a:rPr sz="2700" spc="-10" dirty="0"/>
              <a:t> </a:t>
            </a:r>
            <a:r>
              <a:rPr sz="2700" spc="-5" dirty="0"/>
              <a:t>fracture</a:t>
            </a:r>
            <a:endParaRPr sz="2700"/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10497" y="5722613"/>
            <a:ext cx="7307580" cy="1484388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2690761" y="2760992"/>
            <a:ext cx="7021830" cy="4294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9230" algn="ctr">
              <a:lnSpc>
                <a:spcPts val="286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2</a:t>
            </a:r>
            <a:endParaRPr sz="2400" dirty="0">
              <a:latin typeface="Arial"/>
              <a:cs typeface="Arial"/>
            </a:endParaRPr>
          </a:p>
          <a:p>
            <a:pPr marL="636270" algn="ctr">
              <a:lnSpc>
                <a:spcPts val="2860"/>
              </a:lnSpc>
            </a:pPr>
            <a:r>
              <a:rPr sz="2400" b="1" spc="-5" dirty="0">
                <a:latin typeface="Arial"/>
                <a:cs typeface="Arial"/>
              </a:rPr>
              <a:t>Пронация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650" dirty="0">
              <a:latin typeface="Arial"/>
              <a:cs typeface="Arial"/>
            </a:endParaRPr>
          </a:p>
          <a:p>
            <a:pPr marR="1811655" algn="r">
              <a:lnSpc>
                <a:spcPct val="100000"/>
              </a:lnSpc>
            </a:pPr>
            <a:r>
              <a:rPr sz="2400" b="1" dirty="0">
                <a:latin typeface="Arial"/>
                <a:cs typeface="Arial"/>
              </a:rPr>
              <a:t>3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900" dirty="0">
              <a:latin typeface="Arial"/>
              <a:cs typeface="Arial"/>
            </a:endParaRPr>
          </a:p>
          <a:p>
            <a:pPr marL="3966845" marR="994410" indent="292100">
              <a:lnSpc>
                <a:spcPct val="80000"/>
              </a:lnSpc>
            </a:pPr>
            <a:r>
              <a:rPr sz="2400" b="1" spc="-15" dirty="0">
                <a:latin typeface="Arial"/>
                <a:cs typeface="Arial"/>
              </a:rPr>
              <a:t>Давление 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на</a:t>
            </a:r>
            <a:r>
              <a:rPr sz="2400" b="1" spc="-70" dirty="0">
                <a:latin typeface="Arial"/>
                <a:cs typeface="Arial"/>
              </a:rPr>
              <a:t> </a:t>
            </a:r>
            <a:r>
              <a:rPr sz="2400" b="1" spc="-15" dirty="0">
                <a:latin typeface="Arial"/>
                <a:cs typeface="Arial"/>
              </a:rPr>
              <a:t>основание</a:t>
            </a:r>
            <a:endParaRPr sz="2400" dirty="0">
              <a:latin typeface="Arial"/>
              <a:cs typeface="Arial"/>
            </a:endParaRPr>
          </a:p>
          <a:p>
            <a:pPr marL="3874135">
              <a:lnSpc>
                <a:spcPts val="2305"/>
              </a:lnSpc>
            </a:pPr>
            <a:r>
              <a:rPr sz="2400" b="1" dirty="0">
                <a:latin typeface="Arial"/>
                <a:cs typeface="Arial"/>
              </a:rPr>
              <a:t>I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пястной</a:t>
            </a:r>
            <a:r>
              <a:rPr sz="2400" b="1" spc="-25" dirty="0">
                <a:latin typeface="Arial"/>
                <a:cs typeface="Arial"/>
              </a:rPr>
              <a:t> кости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  <a:tabLst>
                <a:tab pos="467995" algn="l"/>
              </a:tabLst>
            </a:pPr>
            <a:r>
              <a:rPr sz="2100" dirty="0">
                <a:latin typeface="Cambria Math"/>
                <a:cs typeface="Cambria Math"/>
              </a:rPr>
              <a:t>①</a:t>
            </a:r>
            <a:r>
              <a:rPr sz="2100" dirty="0">
                <a:latin typeface="Times New Roman"/>
                <a:cs typeface="Times New Roman"/>
              </a:rPr>
              <a:t>	</a:t>
            </a:r>
            <a:r>
              <a:rPr sz="2100" b="1" spc="-5" dirty="0">
                <a:latin typeface="Arial"/>
                <a:cs typeface="Arial"/>
              </a:rPr>
              <a:t>Аксиальная</a:t>
            </a:r>
            <a:r>
              <a:rPr sz="2100" b="1" spc="-45" dirty="0">
                <a:latin typeface="Arial"/>
                <a:cs typeface="Arial"/>
              </a:rPr>
              <a:t> </a:t>
            </a:r>
            <a:r>
              <a:rPr sz="2100" b="1" spc="-10" dirty="0">
                <a:latin typeface="Arial"/>
                <a:cs typeface="Arial"/>
              </a:rPr>
              <a:t>тракция</a:t>
            </a:r>
            <a:r>
              <a:rPr sz="2100" b="1" spc="20" dirty="0">
                <a:latin typeface="Arial"/>
                <a:cs typeface="Arial"/>
              </a:rPr>
              <a:t> </a:t>
            </a:r>
            <a:r>
              <a:rPr sz="2100" b="1" dirty="0">
                <a:latin typeface="Arial"/>
                <a:cs typeface="Arial"/>
              </a:rPr>
              <a:t>I </a:t>
            </a:r>
            <a:r>
              <a:rPr sz="2100" b="1" spc="-10" dirty="0">
                <a:latin typeface="Arial"/>
                <a:cs typeface="Arial"/>
              </a:rPr>
              <a:t>пястной</a:t>
            </a:r>
            <a:r>
              <a:rPr sz="2100" b="1" spc="15" dirty="0">
                <a:latin typeface="Arial"/>
                <a:cs typeface="Arial"/>
              </a:rPr>
              <a:t> </a:t>
            </a:r>
            <a:r>
              <a:rPr sz="2100" b="1" spc="-15" dirty="0">
                <a:latin typeface="Arial"/>
                <a:cs typeface="Arial"/>
              </a:rPr>
              <a:t>кости,</a:t>
            </a:r>
            <a:endParaRPr sz="2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467995" algn="l"/>
              </a:tabLst>
            </a:pPr>
            <a:r>
              <a:rPr sz="2100" dirty="0">
                <a:latin typeface="Cambria Math"/>
                <a:cs typeface="Cambria Math"/>
              </a:rPr>
              <a:t>②</a:t>
            </a:r>
            <a:r>
              <a:rPr sz="2100" dirty="0">
                <a:latin typeface="Times New Roman"/>
                <a:cs typeface="Times New Roman"/>
              </a:rPr>
              <a:t>	</a:t>
            </a:r>
            <a:r>
              <a:rPr sz="2100" b="1" spc="-10" dirty="0">
                <a:latin typeface="Arial"/>
                <a:cs typeface="Arial"/>
              </a:rPr>
              <a:t>Отведение</a:t>
            </a:r>
            <a:r>
              <a:rPr sz="2100" b="1" spc="5" dirty="0">
                <a:latin typeface="Arial"/>
                <a:cs typeface="Arial"/>
              </a:rPr>
              <a:t> </a:t>
            </a:r>
            <a:r>
              <a:rPr sz="2100" b="1" dirty="0">
                <a:latin typeface="Arial"/>
                <a:cs typeface="Arial"/>
              </a:rPr>
              <a:t>и пронация</a:t>
            </a:r>
            <a:r>
              <a:rPr sz="2100" b="1" spc="-40" dirty="0">
                <a:latin typeface="Arial"/>
                <a:cs typeface="Arial"/>
              </a:rPr>
              <a:t> </a:t>
            </a:r>
            <a:r>
              <a:rPr sz="2100" b="1" spc="-15" dirty="0">
                <a:latin typeface="Arial"/>
                <a:cs typeface="Arial"/>
              </a:rPr>
              <a:t>(ротация)</a:t>
            </a:r>
            <a:r>
              <a:rPr sz="2100" b="1" spc="30" dirty="0">
                <a:latin typeface="Arial"/>
                <a:cs typeface="Arial"/>
              </a:rPr>
              <a:t> </a:t>
            </a:r>
            <a:r>
              <a:rPr sz="2100" b="1" dirty="0">
                <a:latin typeface="Arial"/>
                <a:cs typeface="Arial"/>
              </a:rPr>
              <a:t>I </a:t>
            </a:r>
            <a:r>
              <a:rPr sz="2100" b="1" spc="-10" dirty="0">
                <a:latin typeface="Arial"/>
                <a:cs typeface="Arial"/>
              </a:rPr>
              <a:t>пястной</a:t>
            </a:r>
            <a:r>
              <a:rPr sz="2100" b="1" spc="15" dirty="0">
                <a:latin typeface="Arial"/>
                <a:cs typeface="Arial"/>
              </a:rPr>
              <a:t> </a:t>
            </a:r>
            <a:r>
              <a:rPr sz="2100" b="1" spc="-15" dirty="0">
                <a:latin typeface="Arial"/>
                <a:cs typeface="Arial"/>
              </a:rPr>
              <a:t>кости,</a:t>
            </a:r>
            <a:endParaRPr sz="2100" dirty="0">
              <a:latin typeface="Arial"/>
              <a:cs typeface="Arial"/>
            </a:endParaRPr>
          </a:p>
          <a:p>
            <a:pPr marL="467995" marR="417195" indent="-455930">
              <a:lnSpc>
                <a:spcPts val="2510"/>
              </a:lnSpc>
              <a:spcBef>
                <a:spcPts val="90"/>
              </a:spcBef>
              <a:tabLst>
                <a:tab pos="467995" algn="l"/>
              </a:tabLst>
            </a:pPr>
            <a:r>
              <a:rPr sz="2100" dirty="0">
                <a:latin typeface="Cambria Math"/>
                <a:cs typeface="Cambria Math"/>
              </a:rPr>
              <a:t>③</a:t>
            </a:r>
            <a:r>
              <a:rPr sz="2100" dirty="0">
                <a:latin typeface="Times New Roman"/>
                <a:cs typeface="Times New Roman"/>
              </a:rPr>
              <a:t>	</a:t>
            </a:r>
            <a:r>
              <a:rPr sz="2100" b="1" spc="-10" dirty="0">
                <a:latin typeface="Arial"/>
                <a:cs typeface="Arial"/>
              </a:rPr>
              <a:t>Давление </a:t>
            </a:r>
            <a:r>
              <a:rPr sz="2100" b="1" dirty="0">
                <a:latin typeface="Arial"/>
                <a:cs typeface="Arial"/>
              </a:rPr>
              <a:t>на </a:t>
            </a:r>
            <a:r>
              <a:rPr sz="2100" b="1" spc="-10" dirty="0">
                <a:latin typeface="Arial"/>
                <a:cs typeface="Arial"/>
              </a:rPr>
              <a:t>тыльно-лучевой </a:t>
            </a:r>
            <a:r>
              <a:rPr sz="2100" b="1" dirty="0">
                <a:latin typeface="Arial"/>
                <a:cs typeface="Arial"/>
              </a:rPr>
              <a:t>край </a:t>
            </a:r>
            <a:r>
              <a:rPr sz="2100" b="1" spc="-10" dirty="0">
                <a:latin typeface="Arial"/>
                <a:cs typeface="Arial"/>
              </a:rPr>
              <a:t>основания </a:t>
            </a:r>
            <a:r>
              <a:rPr sz="2100" b="1" spc="-570" dirty="0">
                <a:latin typeface="Arial"/>
                <a:cs typeface="Arial"/>
              </a:rPr>
              <a:t> </a:t>
            </a:r>
            <a:r>
              <a:rPr sz="2100" b="1" dirty="0">
                <a:latin typeface="Arial"/>
                <a:cs typeface="Arial"/>
              </a:rPr>
              <a:t>I</a:t>
            </a:r>
            <a:r>
              <a:rPr sz="2100" b="1" spc="5" dirty="0">
                <a:latin typeface="Arial"/>
                <a:cs typeface="Arial"/>
              </a:rPr>
              <a:t> </a:t>
            </a:r>
            <a:r>
              <a:rPr sz="2100" b="1" spc="-10" dirty="0">
                <a:latin typeface="Arial"/>
                <a:cs typeface="Arial"/>
              </a:rPr>
              <a:t>пястной</a:t>
            </a:r>
            <a:r>
              <a:rPr sz="2100" b="1" spc="20" dirty="0">
                <a:latin typeface="Arial"/>
                <a:cs typeface="Arial"/>
              </a:rPr>
              <a:t> </a:t>
            </a:r>
            <a:r>
              <a:rPr sz="2100" b="1" spc="-20" dirty="0">
                <a:latin typeface="Arial"/>
                <a:cs typeface="Arial"/>
              </a:rPr>
              <a:t>кости</a:t>
            </a:r>
            <a:endParaRPr sz="2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4077" y="349001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953916" y="6384030"/>
            <a:ext cx="8785860" cy="812800"/>
          </a:xfrm>
          <a:custGeom>
            <a:avLst/>
            <a:gdLst/>
            <a:ahLst/>
            <a:cxnLst/>
            <a:rect l="l" t="t" r="r" b="b"/>
            <a:pathLst>
              <a:path w="8785860" h="812800">
                <a:moveTo>
                  <a:pt x="8785860" y="0"/>
                </a:moveTo>
                <a:lnTo>
                  <a:pt x="0" y="0"/>
                </a:lnTo>
                <a:lnTo>
                  <a:pt x="0" y="812304"/>
                </a:lnTo>
                <a:lnTo>
                  <a:pt x="8785860" y="812304"/>
                </a:lnTo>
                <a:lnTo>
                  <a:pt x="87858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53916" y="6443465"/>
            <a:ext cx="8785860" cy="75311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4780" rIns="0" bIns="0" rtlCol="0">
            <a:spAutoFit/>
          </a:bodyPr>
          <a:lstStyle/>
          <a:p>
            <a:pPr marL="1080135" marR="163195" indent="-908685">
              <a:lnSpc>
                <a:spcPct val="100000"/>
              </a:lnSpc>
              <a:spcBef>
                <a:spcPts val="1140"/>
              </a:spcBef>
            </a:pPr>
            <a:r>
              <a:rPr sz="1800" b="1" spc="-5" dirty="0">
                <a:latin typeface="Arial"/>
                <a:cs typeface="Arial"/>
              </a:rPr>
              <a:t>Edmunds JO.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Traumatic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dislocations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and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instability </a:t>
            </a:r>
            <a:r>
              <a:rPr sz="1800" b="1" dirty="0">
                <a:latin typeface="Arial"/>
                <a:cs typeface="Arial"/>
              </a:rPr>
              <a:t>of the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trapeziometacarpal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joint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of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the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thumb.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Hand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Clin.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2006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Aug;22(3):365-92.</a:t>
            </a:r>
            <a:r>
              <a:rPr sz="1800" b="1" spc="60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Review.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53916" y="5794249"/>
            <a:ext cx="2592705" cy="59626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1905" algn="ctr">
              <a:lnSpc>
                <a:spcPts val="1995"/>
              </a:lnSpc>
            </a:pPr>
            <a:r>
              <a:rPr sz="2000" b="1" spc="-10" dirty="0">
                <a:latin typeface="Arial"/>
                <a:cs typeface="Arial"/>
              </a:rPr>
              <a:t>Тракция</a:t>
            </a:r>
            <a:endParaRPr sz="2000">
              <a:latin typeface="Arial"/>
              <a:cs typeface="Arial"/>
            </a:endParaRPr>
          </a:p>
          <a:p>
            <a:pPr marL="69215" algn="ctr">
              <a:lnSpc>
                <a:spcPts val="2160"/>
              </a:lnSpc>
            </a:pPr>
            <a:r>
              <a:rPr sz="2000" b="1" dirty="0">
                <a:latin typeface="Arial"/>
                <a:cs typeface="Arial"/>
              </a:rPr>
              <a:t>I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пястной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кости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50677" y="5847582"/>
            <a:ext cx="2520950" cy="5429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1905" algn="ctr">
              <a:lnSpc>
                <a:spcPts val="1995"/>
              </a:lnSpc>
            </a:pPr>
            <a:r>
              <a:rPr sz="2000" b="1" spc="-5" dirty="0">
                <a:latin typeface="Arial"/>
                <a:cs typeface="Arial"/>
              </a:rPr>
              <a:t>Отведения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ts val="2160"/>
              </a:lnSpc>
            </a:pPr>
            <a:r>
              <a:rPr sz="2000" b="1" dirty="0">
                <a:latin typeface="Arial"/>
                <a:cs typeface="Arial"/>
              </a:rPr>
              <a:t>I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пястной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кости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19060" y="5847582"/>
            <a:ext cx="2520950" cy="5429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1905" algn="ctr">
              <a:lnSpc>
                <a:spcPts val="1995"/>
              </a:lnSpc>
            </a:pPr>
            <a:r>
              <a:rPr sz="2000" b="1" dirty="0">
                <a:latin typeface="Arial"/>
                <a:cs typeface="Arial"/>
              </a:rPr>
              <a:t>Пронация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ts val="2160"/>
              </a:lnSpc>
            </a:pPr>
            <a:r>
              <a:rPr sz="2000" b="1" dirty="0">
                <a:latin typeface="Arial"/>
                <a:cs typeface="Arial"/>
              </a:rPr>
              <a:t>I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пястной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кости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4077" y="349001"/>
            <a:ext cx="9144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74077" y="348997"/>
            <a:ext cx="9144000" cy="6309360"/>
            <a:chOff x="774077" y="348997"/>
            <a:chExt cx="9144000" cy="6309360"/>
          </a:xfrm>
        </p:grpSpPr>
        <p:sp>
          <p:nvSpPr>
            <p:cNvPr id="4" name="object 4"/>
            <p:cNvSpPr/>
            <p:nvPr/>
          </p:nvSpPr>
          <p:spPr>
            <a:xfrm>
              <a:off x="774077" y="4701533"/>
              <a:ext cx="9144000" cy="1957070"/>
            </a:xfrm>
            <a:custGeom>
              <a:avLst/>
              <a:gdLst/>
              <a:ahLst/>
              <a:cxnLst/>
              <a:rect l="l" t="t" r="r" b="b"/>
              <a:pathLst>
                <a:path w="9144000" h="1957070">
                  <a:moveTo>
                    <a:pt x="9144000" y="0"/>
                  </a:moveTo>
                  <a:lnTo>
                    <a:pt x="0" y="0"/>
                  </a:lnTo>
                  <a:lnTo>
                    <a:pt x="0" y="1956815"/>
                  </a:lnTo>
                  <a:lnTo>
                    <a:pt x="9144000" y="1956815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077" y="348997"/>
              <a:ext cx="9144000" cy="40538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54348" y="260083"/>
            <a:ext cx="8909685" cy="497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00" spc="-10" dirty="0" err="1"/>
              <a:t>Классификация</a:t>
            </a:r>
            <a:r>
              <a:rPr sz="3100" spc="45" dirty="0"/>
              <a:t> </a:t>
            </a:r>
            <a:r>
              <a:rPr lang="ru-RU" spc="-15" dirty="0"/>
              <a:t>перелома </a:t>
            </a:r>
            <a:r>
              <a:rPr lang="ru-RU" spc="-15" dirty="0" err="1"/>
              <a:t>Беннета</a:t>
            </a:r>
            <a:r>
              <a:rPr spc="-5" dirty="0"/>
              <a:t>(Gedda,</a:t>
            </a:r>
            <a:r>
              <a:rPr spc="20" dirty="0"/>
              <a:t> </a:t>
            </a:r>
            <a:r>
              <a:rPr dirty="0"/>
              <a:t>1954)</a:t>
            </a:r>
            <a:endParaRPr sz="3100" dirty="0"/>
          </a:p>
        </p:txBody>
      </p:sp>
      <p:sp>
        <p:nvSpPr>
          <p:cNvPr id="7" name="object 7"/>
          <p:cNvSpPr/>
          <p:nvPr/>
        </p:nvSpPr>
        <p:spPr>
          <a:xfrm>
            <a:off x="774077" y="6422130"/>
            <a:ext cx="9144000" cy="785495"/>
          </a:xfrm>
          <a:custGeom>
            <a:avLst/>
            <a:gdLst/>
            <a:ahLst/>
            <a:cxnLst/>
            <a:rect l="l" t="t" r="r" b="b"/>
            <a:pathLst>
              <a:path w="9144000" h="785495">
                <a:moveTo>
                  <a:pt x="9144000" y="0"/>
                </a:moveTo>
                <a:lnTo>
                  <a:pt x="0" y="0"/>
                </a:lnTo>
                <a:lnTo>
                  <a:pt x="0" y="784870"/>
                </a:lnTo>
                <a:lnTo>
                  <a:pt x="9144000" y="78487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54348" y="4815332"/>
            <a:ext cx="8861425" cy="2374265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 marR="513715">
              <a:lnSpc>
                <a:spcPct val="70000"/>
              </a:lnSpc>
              <a:spcBef>
                <a:spcPts val="745"/>
              </a:spcBef>
            </a:pPr>
            <a:r>
              <a:rPr sz="1800" b="1" spc="-40" dirty="0">
                <a:latin typeface="Arial"/>
                <a:cs typeface="Arial"/>
              </a:rPr>
              <a:t>Type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I –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Большой</a:t>
            </a:r>
            <a:r>
              <a:rPr sz="1800" b="1" spc="5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одиночный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локтевой</a:t>
            </a:r>
            <a:r>
              <a:rPr sz="1800" b="1" spc="5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фрагмент</a:t>
            </a:r>
            <a:r>
              <a:rPr sz="1800" b="1" spc="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и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подвывих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основания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пястной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кости,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45"/>
              </a:spcBef>
            </a:pPr>
            <a:r>
              <a:rPr sz="1800" b="1" spc="-40" dirty="0">
                <a:latin typeface="Arial"/>
                <a:cs typeface="Arial"/>
              </a:rPr>
              <a:t>Type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II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–</a:t>
            </a:r>
            <a:r>
              <a:rPr sz="1800" b="1" spc="-5" dirty="0">
                <a:latin typeface="Arial"/>
                <a:cs typeface="Arial"/>
              </a:rPr>
              <a:t> Импрессия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локтевого</a:t>
            </a:r>
            <a:r>
              <a:rPr sz="1800" b="1" spc="4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фрагмента</a:t>
            </a:r>
            <a:r>
              <a:rPr sz="1800" b="1" spc="5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без </a:t>
            </a:r>
            <a:r>
              <a:rPr sz="1800" b="1" spc="-10" dirty="0">
                <a:latin typeface="Arial"/>
                <a:cs typeface="Arial"/>
              </a:rPr>
              <a:t>подвывиха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I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пястной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кости,</a:t>
            </a:r>
            <a:endParaRPr sz="1800">
              <a:latin typeface="Arial"/>
              <a:cs typeface="Arial"/>
            </a:endParaRPr>
          </a:p>
          <a:p>
            <a:pPr marL="12700" marR="904240">
              <a:lnSpc>
                <a:spcPts val="1730"/>
              </a:lnSpc>
              <a:spcBef>
                <a:spcPts val="1710"/>
              </a:spcBef>
            </a:pPr>
            <a:r>
              <a:rPr sz="1800" b="1" spc="-40" dirty="0">
                <a:latin typeface="Arial"/>
                <a:cs typeface="Arial"/>
              </a:rPr>
              <a:t>Type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III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–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Отрывной</a:t>
            </a:r>
            <a:r>
              <a:rPr sz="1800" b="1" spc="3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перелом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локтевого</a:t>
            </a:r>
            <a:r>
              <a:rPr sz="1800" b="1" spc="3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фрагмента</a:t>
            </a:r>
            <a:r>
              <a:rPr sz="1800" b="1" spc="5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малых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размеров</a:t>
            </a:r>
            <a:r>
              <a:rPr sz="1800" b="1" dirty="0">
                <a:latin typeface="Arial"/>
                <a:cs typeface="Arial"/>
              </a:rPr>
              <a:t> с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подвывихом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основания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I</a:t>
            </a:r>
            <a:r>
              <a:rPr sz="1800" b="1" spc="-5" dirty="0">
                <a:latin typeface="Arial"/>
                <a:cs typeface="Arial"/>
              </a:rPr>
              <a:t> пястной</a:t>
            </a:r>
            <a:r>
              <a:rPr sz="1800" b="1" spc="25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кости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50">
              <a:latin typeface="Arial"/>
              <a:cs typeface="Arial"/>
            </a:endParaRPr>
          </a:p>
          <a:p>
            <a:pPr marL="121285" algn="ctr">
              <a:lnSpc>
                <a:spcPct val="100000"/>
              </a:lnSpc>
            </a:pPr>
            <a:r>
              <a:rPr sz="1800" b="1" spc="-5" dirty="0">
                <a:latin typeface="Arial"/>
                <a:cs typeface="Arial"/>
              </a:rPr>
              <a:t>Gedda K.O.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Studies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on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Bennett’s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fracture:</a:t>
            </a:r>
            <a:r>
              <a:rPr sz="1800" b="1" spc="25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anatomy,</a:t>
            </a:r>
            <a:r>
              <a:rPr sz="1800" b="1" spc="25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roentgenology,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and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therapy.</a:t>
            </a:r>
            <a:endParaRPr sz="1800">
              <a:latin typeface="Arial"/>
              <a:cs typeface="Arial"/>
            </a:endParaRPr>
          </a:p>
          <a:p>
            <a:pPr marL="121920" algn="ctr">
              <a:lnSpc>
                <a:spcPct val="100000"/>
              </a:lnSpc>
            </a:pPr>
            <a:r>
              <a:rPr sz="1800" b="1" spc="-15" dirty="0">
                <a:latin typeface="Arial"/>
                <a:cs typeface="Arial"/>
              </a:rPr>
              <a:t>Acta</a:t>
            </a:r>
            <a:r>
              <a:rPr sz="1800" b="1" spc="7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Chirurgica </a:t>
            </a:r>
            <a:r>
              <a:rPr sz="1800" b="1" spc="-10" dirty="0">
                <a:latin typeface="Arial"/>
                <a:cs typeface="Arial"/>
              </a:rPr>
              <a:t>Scandinavica</a:t>
            </a:r>
            <a:r>
              <a:rPr sz="1800" b="1" spc="4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(Suppl). </a:t>
            </a:r>
            <a:r>
              <a:rPr sz="1800" b="1" spc="-15" dirty="0">
                <a:latin typeface="Arial"/>
                <a:cs typeface="Arial"/>
              </a:rPr>
              <a:t>1954,193:1–114.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80623" y="746759"/>
            <a:ext cx="6705600" cy="411632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458341" y="822965"/>
            <a:ext cx="2809240" cy="35052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9370" rIns="0" bIns="0" rtlCol="0">
            <a:spAutoFit/>
          </a:bodyPr>
          <a:lstStyle/>
          <a:p>
            <a:pPr marL="281940">
              <a:lnSpc>
                <a:spcPct val="100000"/>
              </a:lnSpc>
              <a:spcBef>
                <a:spcPts val="310"/>
              </a:spcBef>
            </a:pPr>
            <a:r>
              <a:rPr sz="1800" b="1" spc="-5" dirty="0">
                <a:latin typeface="Arial"/>
                <a:cs typeface="Arial"/>
              </a:rPr>
              <a:t>GEDDA</a:t>
            </a:r>
            <a:r>
              <a:rPr sz="1800" b="1" spc="-85" dirty="0">
                <a:latin typeface="Arial"/>
                <a:cs typeface="Arial"/>
              </a:rPr>
              <a:t> </a:t>
            </a:r>
            <a:r>
              <a:rPr sz="1800" b="1" spc="-40" dirty="0">
                <a:latin typeface="Arial"/>
                <a:cs typeface="Arial"/>
              </a:rPr>
              <a:t>Type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I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86413" y="822965"/>
            <a:ext cx="2664460" cy="35052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9370" rIns="0" bIns="0" rtlCol="0">
            <a:spAutoFit/>
          </a:bodyPr>
          <a:lstStyle/>
          <a:p>
            <a:pPr marL="664210">
              <a:lnSpc>
                <a:spcPct val="100000"/>
              </a:lnSpc>
              <a:spcBef>
                <a:spcPts val="310"/>
              </a:spcBef>
            </a:pPr>
            <a:r>
              <a:rPr sz="1800" b="1" spc="-5" dirty="0">
                <a:latin typeface="Arial"/>
                <a:cs typeface="Arial"/>
              </a:rPr>
              <a:t>GEDDA</a:t>
            </a:r>
            <a:r>
              <a:rPr sz="1800" b="1" spc="-85" dirty="0">
                <a:latin typeface="Arial"/>
                <a:cs typeface="Arial"/>
              </a:rPr>
              <a:t> </a:t>
            </a:r>
            <a:r>
              <a:rPr sz="1800" b="1" spc="-40" dirty="0">
                <a:latin typeface="Arial"/>
                <a:cs typeface="Arial"/>
              </a:rPr>
              <a:t>Type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II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02977" y="2866655"/>
            <a:ext cx="2664460" cy="35052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9370" rIns="0" bIns="0" rtlCol="0">
            <a:spAutoFit/>
          </a:bodyPr>
          <a:lstStyle/>
          <a:p>
            <a:pPr marL="662305">
              <a:lnSpc>
                <a:spcPct val="100000"/>
              </a:lnSpc>
              <a:spcBef>
                <a:spcPts val="310"/>
              </a:spcBef>
            </a:pPr>
            <a:r>
              <a:rPr sz="1800" b="1" spc="-5" dirty="0">
                <a:latin typeface="Arial"/>
                <a:cs typeface="Arial"/>
              </a:rPr>
              <a:t>GEDDA</a:t>
            </a:r>
            <a:r>
              <a:rPr sz="1800" b="1" spc="-85" dirty="0">
                <a:latin typeface="Arial"/>
                <a:cs typeface="Arial"/>
              </a:rPr>
              <a:t> </a:t>
            </a:r>
            <a:r>
              <a:rPr sz="1800" b="1" spc="-40" dirty="0">
                <a:latin typeface="Arial"/>
                <a:cs typeface="Arial"/>
              </a:rPr>
              <a:t>Type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III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74077" y="1184147"/>
            <a:ext cx="9144000" cy="3534410"/>
            <a:chOff x="774077" y="1184147"/>
            <a:chExt cx="9144000" cy="3534410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4077" y="2825496"/>
              <a:ext cx="1479797" cy="189280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75549" y="1184147"/>
              <a:ext cx="1842528" cy="195071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378837" y="2635008"/>
              <a:ext cx="5626735" cy="2026920"/>
            </a:xfrm>
            <a:custGeom>
              <a:avLst/>
              <a:gdLst/>
              <a:ahLst/>
              <a:cxnLst/>
              <a:rect l="l" t="t" r="r" b="b"/>
              <a:pathLst>
                <a:path w="5626734" h="2026920">
                  <a:moveTo>
                    <a:pt x="995172" y="76200"/>
                  </a:moveTo>
                  <a:lnTo>
                    <a:pt x="940295" y="0"/>
                  </a:lnTo>
                  <a:lnTo>
                    <a:pt x="47256" y="656818"/>
                  </a:lnTo>
                  <a:lnTo>
                    <a:pt x="19824" y="618718"/>
                  </a:lnTo>
                  <a:lnTo>
                    <a:pt x="0" y="751332"/>
                  </a:lnTo>
                  <a:lnTo>
                    <a:pt x="131076" y="771118"/>
                  </a:lnTo>
                  <a:lnTo>
                    <a:pt x="103632" y="733018"/>
                  </a:lnTo>
                  <a:lnTo>
                    <a:pt x="995172" y="76200"/>
                  </a:lnTo>
                  <a:close/>
                </a:path>
                <a:path w="5626734" h="2026920">
                  <a:moveTo>
                    <a:pt x="4514088" y="1626095"/>
                  </a:moveTo>
                  <a:lnTo>
                    <a:pt x="4370832" y="1557502"/>
                  </a:lnTo>
                  <a:lnTo>
                    <a:pt x="4390644" y="1610868"/>
                  </a:lnTo>
                  <a:lnTo>
                    <a:pt x="3515868" y="1921764"/>
                  </a:lnTo>
                  <a:lnTo>
                    <a:pt x="3553968" y="2026907"/>
                  </a:lnTo>
                  <a:lnTo>
                    <a:pt x="4427220" y="1716011"/>
                  </a:lnTo>
                  <a:lnTo>
                    <a:pt x="4447032" y="1769364"/>
                  </a:lnTo>
                  <a:lnTo>
                    <a:pt x="4514088" y="1626095"/>
                  </a:lnTo>
                  <a:close/>
                </a:path>
                <a:path w="5626734" h="2026920">
                  <a:moveTo>
                    <a:pt x="5626608" y="149339"/>
                  </a:moveTo>
                  <a:lnTo>
                    <a:pt x="5539740" y="50279"/>
                  </a:lnTo>
                  <a:lnTo>
                    <a:pt x="5536692" y="97523"/>
                  </a:lnTo>
                  <a:lnTo>
                    <a:pt x="4416552" y="31991"/>
                  </a:lnTo>
                  <a:lnTo>
                    <a:pt x="4410456" y="124968"/>
                  </a:lnTo>
                  <a:lnTo>
                    <a:pt x="5530596" y="190500"/>
                  </a:lnTo>
                  <a:lnTo>
                    <a:pt x="5527548" y="236207"/>
                  </a:lnTo>
                  <a:lnTo>
                    <a:pt x="5626608" y="149339"/>
                  </a:lnTo>
                  <a:close/>
                </a:path>
              </a:pathLst>
            </a:custGeom>
            <a:solidFill>
              <a:srgbClr val="A2A2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24929" y="3195827"/>
              <a:ext cx="2532888" cy="15224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2">
            <a:extLst>
              <a:ext uri="{FF2B5EF4-FFF2-40B4-BE49-F238E27FC236}">
                <a16:creationId xmlns:a16="http://schemas.microsoft.com/office/drawing/2014/main" id="{22288B4E-9C19-4CB4-8B52-F08FC8006D38}"/>
              </a:ext>
            </a:extLst>
          </p:cNvPr>
          <p:cNvPicPr/>
          <p:nvPr/>
        </p:nvPicPr>
        <p:blipFill rotWithShape="1">
          <a:blip r:embed="rId2" cstate="print"/>
          <a:srcRect l="20841" t="18892" r="-841" b="8885"/>
          <a:stretch/>
        </p:blipFill>
        <p:spPr>
          <a:xfrm>
            <a:off x="2527300" y="1508376"/>
            <a:ext cx="7315199" cy="49530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89989" rIns="0" bIns="0" rtlCol="0">
            <a:spAutoFit/>
          </a:bodyPr>
          <a:lstStyle/>
          <a:p>
            <a:pPr marL="2551430" marR="5080" indent="17780">
              <a:lnSpc>
                <a:spcPts val="3650"/>
              </a:lnSpc>
              <a:spcBef>
                <a:spcPts val="980"/>
              </a:spcBef>
            </a:pPr>
            <a:r>
              <a:rPr sz="3800" dirty="0"/>
              <a:t>Закрытая </a:t>
            </a:r>
            <a:r>
              <a:rPr sz="3800" spc="-5" dirty="0"/>
              <a:t>репозиция, </a:t>
            </a:r>
            <a:r>
              <a:rPr sz="3800" spc="-1045" dirty="0"/>
              <a:t> </a:t>
            </a:r>
            <a:r>
              <a:rPr sz="3800" spc="-10" dirty="0"/>
              <a:t>остеосинтез</a:t>
            </a:r>
            <a:r>
              <a:rPr sz="3800" spc="-75" dirty="0"/>
              <a:t> </a:t>
            </a:r>
            <a:r>
              <a:rPr sz="3800" dirty="0"/>
              <a:t>спицами</a:t>
            </a:r>
            <a:endParaRPr sz="3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17607" y="305816"/>
            <a:ext cx="7262495" cy="989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915"/>
              </a:lnSpc>
              <a:spcBef>
                <a:spcPts val="100"/>
              </a:spcBef>
            </a:pPr>
            <a:r>
              <a:rPr sz="3600" spc="-5" dirty="0"/>
              <a:t>Открытая</a:t>
            </a:r>
            <a:r>
              <a:rPr sz="3600" spc="-30" dirty="0"/>
              <a:t> </a:t>
            </a:r>
            <a:r>
              <a:rPr sz="3600" spc="-10" dirty="0"/>
              <a:t>репозиция,</a:t>
            </a:r>
            <a:endParaRPr sz="3600"/>
          </a:p>
          <a:p>
            <a:pPr algn="ctr">
              <a:lnSpc>
                <a:spcPts val="3675"/>
              </a:lnSpc>
            </a:pPr>
            <a:r>
              <a:rPr sz="3400" spc="-15" dirty="0"/>
              <a:t>остеосинтез </a:t>
            </a:r>
            <a:r>
              <a:rPr sz="3400" dirty="0"/>
              <a:t>спицами</a:t>
            </a:r>
            <a:r>
              <a:rPr sz="3400" spc="-5" dirty="0"/>
              <a:t> или</a:t>
            </a:r>
            <a:r>
              <a:rPr sz="3400" dirty="0"/>
              <a:t> </a:t>
            </a:r>
            <a:r>
              <a:rPr sz="3400" spc="-20" dirty="0"/>
              <a:t>винтом</a:t>
            </a:r>
            <a:endParaRPr sz="34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05919" y="1295400"/>
            <a:ext cx="7312158" cy="591160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689225" y="799591"/>
            <a:ext cx="7183755" cy="49028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5600" marR="582930" indent="-342900" algn="just">
              <a:lnSpc>
                <a:spcPts val="3460"/>
              </a:lnSpc>
              <a:spcBef>
                <a:spcPts val="535"/>
              </a:spcBef>
              <a:buFont typeface="Microsoft Sans Serif"/>
              <a:buChar char="•"/>
              <a:tabLst>
                <a:tab pos="355600" algn="l"/>
              </a:tabLst>
            </a:pPr>
            <a:r>
              <a:rPr sz="3200" b="1" dirty="0">
                <a:latin typeface="Arial"/>
                <a:cs typeface="Arial"/>
              </a:rPr>
              <a:t>В </a:t>
            </a:r>
            <a:r>
              <a:rPr sz="3200" b="1" spc="-5" dirty="0">
                <a:latin typeface="Arial"/>
                <a:cs typeface="Arial"/>
              </a:rPr>
              <a:t>общей структуре переломов </a:t>
            </a:r>
            <a:r>
              <a:rPr sz="3200" b="1" spc="-875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костей</a:t>
            </a:r>
            <a:r>
              <a:rPr sz="3200" b="1" spc="-45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кисти</a:t>
            </a:r>
            <a:r>
              <a:rPr sz="3200" b="1" spc="-35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на</a:t>
            </a:r>
            <a:r>
              <a:rPr sz="3200" b="1" spc="-1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долю</a:t>
            </a:r>
            <a:r>
              <a:rPr sz="3200" b="1" spc="-1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пястных </a:t>
            </a:r>
            <a:r>
              <a:rPr sz="3200" b="1" spc="-88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костей</a:t>
            </a:r>
            <a:r>
              <a:rPr sz="3200" b="1" spc="-45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приходится</a:t>
            </a:r>
            <a:r>
              <a:rPr sz="3200" b="1" spc="-3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35%;</a:t>
            </a:r>
            <a:endParaRPr sz="3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Microsoft Sans Serif"/>
              <a:buChar char="•"/>
            </a:pPr>
            <a:endParaRPr sz="2950" dirty="0">
              <a:latin typeface="Arial"/>
              <a:cs typeface="Arial"/>
            </a:endParaRPr>
          </a:p>
          <a:p>
            <a:pPr marL="355600" marR="5080" indent="-342900">
              <a:lnSpc>
                <a:spcPts val="346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3200" b="1" spc="-5" dirty="0">
                <a:latin typeface="Arial"/>
                <a:cs typeface="Arial"/>
              </a:rPr>
              <a:t>Среди всех переломов пястных </a:t>
            </a:r>
            <a:r>
              <a:rPr sz="3200" b="1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костей 25% приходится на </a:t>
            </a:r>
            <a:r>
              <a:rPr sz="3200" b="1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переломы</a:t>
            </a:r>
            <a:r>
              <a:rPr sz="3200" b="1" spc="-35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первой</a:t>
            </a:r>
            <a:r>
              <a:rPr sz="3200" b="1" spc="-3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пястной</a:t>
            </a:r>
            <a:r>
              <a:rPr sz="3200" b="1" spc="-2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кости;</a:t>
            </a:r>
            <a:endParaRPr sz="3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Microsoft Sans Serif"/>
              <a:buChar char="•"/>
            </a:pPr>
            <a:endParaRPr sz="2950" dirty="0">
              <a:latin typeface="Arial"/>
              <a:cs typeface="Arial"/>
            </a:endParaRPr>
          </a:p>
          <a:p>
            <a:pPr marL="355600" marR="702310" indent="-342900">
              <a:lnSpc>
                <a:spcPts val="3460"/>
              </a:lnSpc>
              <a:spcBef>
                <a:spcPts val="5"/>
              </a:spcBef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3200" b="1" spc="-5" dirty="0">
                <a:latin typeface="Arial"/>
                <a:cs typeface="Arial"/>
              </a:rPr>
              <a:t>80% всех переломов первой </a:t>
            </a:r>
            <a:r>
              <a:rPr sz="3200" b="1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пястной</a:t>
            </a:r>
            <a:r>
              <a:rPr sz="3200" b="1" spc="-4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кости</a:t>
            </a:r>
            <a:r>
              <a:rPr sz="3200" b="1" spc="-35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локализуется</a:t>
            </a:r>
            <a:r>
              <a:rPr sz="3200" b="1" spc="-5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в </a:t>
            </a:r>
            <a:r>
              <a:rPr sz="3200" b="1" spc="-875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области</a:t>
            </a:r>
            <a:r>
              <a:rPr sz="3200" b="1" spc="-45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ее</a:t>
            </a:r>
            <a:r>
              <a:rPr sz="3200" b="1" spc="-1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основания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62398" y="6024766"/>
            <a:ext cx="6702425" cy="259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81000">
              <a:lnSpc>
                <a:spcPct val="109400"/>
              </a:lnSpc>
              <a:spcBef>
                <a:spcPts val="100"/>
              </a:spcBef>
            </a:pPr>
            <a:r>
              <a:rPr sz="1600" spc="-20" dirty="0"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16172" y="385051"/>
            <a:ext cx="5662295" cy="957580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 marL="1381125" marR="5080" indent="-1369060">
              <a:lnSpc>
                <a:spcPts val="3260"/>
              </a:lnSpc>
              <a:spcBef>
                <a:spcPts val="885"/>
              </a:spcBef>
            </a:pPr>
            <a:r>
              <a:rPr sz="3400" spc="-5" dirty="0"/>
              <a:t>Перкутанный </a:t>
            </a:r>
            <a:r>
              <a:rPr sz="3400" spc="-15" dirty="0"/>
              <a:t>остеосинтез </a:t>
            </a:r>
            <a:r>
              <a:rPr sz="3400" spc="-930" dirty="0"/>
              <a:t> </a:t>
            </a:r>
            <a:r>
              <a:rPr sz="3400" spc="-10" dirty="0"/>
              <a:t>2-мя</a:t>
            </a:r>
            <a:r>
              <a:rPr sz="3400" spc="15" dirty="0"/>
              <a:t> </a:t>
            </a:r>
            <a:r>
              <a:rPr sz="3400" spc="-5" dirty="0"/>
              <a:t>винтами</a:t>
            </a:r>
            <a:endParaRPr sz="3400" dirty="0"/>
          </a:p>
        </p:txBody>
      </p:sp>
      <p:pic>
        <p:nvPicPr>
          <p:cNvPr id="4" name="object 2">
            <a:extLst>
              <a:ext uri="{FF2B5EF4-FFF2-40B4-BE49-F238E27FC236}">
                <a16:creationId xmlns:a16="http://schemas.microsoft.com/office/drawing/2014/main" id="{0920483A-19C2-42CE-9928-371FDD448124}"/>
              </a:ext>
            </a:extLst>
          </p:cNvPr>
          <p:cNvPicPr/>
          <p:nvPr/>
        </p:nvPicPr>
        <p:blipFill rotWithShape="1">
          <a:blip r:embed="rId2" cstate="print"/>
          <a:srcRect l="21673" t="16671" r="-7" b="4440"/>
          <a:stretch/>
        </p:blipFill>
        <p:spPr>
          <a:xfrm>
            <a:off x="2755899" y="1492249"/>
            <a:ext cx="7162801" cy="541020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4077" y="349001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774077" y="6880869"/>
            <a:ext cx="9144000" cy="326390"/>
          </a:xfrm>
          <a:custGeom>
            <a:avLst/>
            <a:gdLst/>
            <a:ahLst/>
            <a:cxnLst/>
            <a:rect l="l" t="t" r="r" b="b"/>
            <a:pathLst>
              <a:path w="9144000" h="326390">
                <a:moveTo>
                  <a:pt x="9144000" y="0"/>
                </a:moveTo>
                <a:lnTo>
                  <a:pt x="0" y="0"/>
                </a:lnTo>
                <a:lnTo>
                  <a:pt x="0" y="326132"/>
                </a:lnTo>
                <a:lnTo>
                  <a:pt x="9144000" y="326132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8912" y="6921491"/>
            <a:ext cx="8975725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10" dirty="0">
                <a:latin typeface="Microsoft Sans Serif"/>
                <a:cs typeface="Microsoft Sans Serif"/>
              </a:rPr>
              <a:t>Rolando</a:t>
            </a:r>
            <a:r>
              <a:rPr sz="1100" spc="15" dirty="0">
                <a:latin typeface="Microsoft Sans Serif"/>
                <a:cs typeface="Microsoft Sans Serif"/>
              </a:rPr>
              <a:t> </a:t>
            </a:r>
            <a:r>
              <a:rPr sz="1100" spc="5" dirty="0">
                <a:latin typeface="Microsoft Sans Serif"/>
                <a:cs typeface="Microsoft Sans Serif"/>
              </a:rPr>
              <a:t>S:Fracture</a:t>
            </a:r>
            <a:r>
              <a:rPr sz="1100" spc="40" dirty="0">
                <a:latin typeface="Microsoft Sans Serif"/>
                <a:cs typeface="Microsoft Sans Serif"/>
              </a:rPr>
              <a:t> </a:t>
            </a:r>
            <a:r>
              <a:rPr sz="1100" spc="10" dirty="0">
                <a:latin typeface="Microsoft Sans Serif"/>
                <a:cs typeface="Microsoft Sans Serif"/>
              </a:rPr>
              <a:t>de</a:t>
            </a:r>
            <a:r>
              <a:rPr sz="1100" spc="20" dirty="0">
                <a:latin typeface="Microsoft Sans Serif"/>
                <a:cs typeface="Microsoft Sans Serif"/>
              </a:rPr>
              <a:t> </a:t>
            </a:r>
            <a:r>
              <a:rPr sz="1100" spc="5" dirty="0">
                <a:latin typeface="Microsoft Sans Serif"/>
                <a:cs typeface="Microsoft Sans Serif"/>
              </a:rPr>
              <a:t>la</a:t>
            </a:r>
            <a:r>
              <a:rPr sz="1100" spc="15" dirty="0">
                <a:latin typeface="Microsoft Sans Serif"/>
                <a:cs typeface="Microsoft Sans Serif"/>
              </a:rPr>
              <a:t> </a:t>
            </a:r>
            <a:r>
              <a:rPr sz="1100" spc="10" dirty="0">
                <a:latin typeface="Microsoft Sans Serif"/>
                <a:cs typeface="Microsoft Sans Serif"/>
              </a:rPr>
              <a:t>base</a:t>
            </a:r>
            <a:r>
              <a:rPr sz="1100" spc="20" dirty="0">
                <a:latin typeface="Microsoft Sans Serif"/>
                <a:cs typeface="Microsoft Sans Serif"/>
              </a:rPr>
              <a:t> </a:t>
            </a:r>
            <a:r>
              <a:rPr sz="1100" spc="10" dirty="0">
                <a:latin typeface="Microsoft Sans Serif"/>
                <a:cs typeface="Microsoft Sans Serif"/>
              </a:rPr>
              <a:t>du</a:t>
            </a:r>
            <a:r>
              <a:rPr sz="1100" spc="20" dirty="0">
                <a:latin typeface="Microsoft Sans Serif"/>
                <a:cs typeface="Microsoft Sans Serif"/>
              </a:rPr>
              <a:t> </a:t>
            </a:r>
            <a:r>
              <a:rPr sz="1100" spc="10" dirty="0">
                <a:latin typeface="Microsoft Sans Serif"/>
                <a:cs typeface="Microsoft Sans Serif"/>
              </a:rPr>
              <a:t>premier</a:t>
            </a:r>
            <a:r>
              <a:rPr sz="1100" spc="40" dirty="0">
                <a:latin typeface="Microsoft Sans Serif"/>
                <a:cs typeface="Microsoft Sans Serif"/>
              </a:rPr>
              <a:t> </a:t>
            </a:r>
            <a:r>
              <a:rPr sz="1100" spc="10" dirty="0">
                <a:latin typeface="Microsoft Sans Serif"/>
                <a:cs typeface="Microsoft Sans Serif"/>
              </a:rPr>
              <a:t>metacarpien</a:t>
            </a:r>
            <a:r>
              <a:rPr sz="1100" spc="35" dirty="0">
                <a:latin typeface="Microsoft Sans Serif"/>
                <a:cs typeface="Microsoft Sans Serif"/>
              </a:rPr>
              <a:t> </a:t>
            </a:r>
            <a:r>
              <a:rPr sz="1100" spc="5" dirty="0">
                <a:latin typeface="Microsoft Sans Serif"/>
                <a:cs typeface="Microsoft Sans Serif"/>
              </a:rPr>
              <a:t>et</a:t>
            </a:r>
            <a:r>
              <a:rPr sz="1100" spc="25" dirty="0">
                <a:latin typeface="Microsoft Sans Serif"/>
                <a:cs typeface="Microsoft Sans Serif"/>
              </a:rPr>
              <a:t> </a:t>
            </a:r>
            <a:r>
              <a:rPr sz="1100" spc="5" dirty="0">
                <a:latin typeface="Microsoft Sans Serif"/>
                <a:cs typeface="Microsoft Sans Serif"/>
              </a:rPr>
              <a:t>principalement</a:t>
            </a:r>
            <a:r>
              <a:rPr sz="1100" spc="25" dirty="0">
                <a:latin typeface="Microsoft Sans Serif"/>
                <a:cs typeface="Microsoft Sans Serif"/>
              </a:rPr>
              <a:t> </a:t>
            </a:r>
            <a:r>
              <a:rPr sz="1100" spc="10" dirty="0">
                <a:latin typeface="Microsoft Sans Serif"/>
                <a:cs typeface="Microsoft Sans Serif"/>
              </a:rPr>
              <a:t>sur</a:t>
            </a:r>
            <a:r>
              <a:rPr sz="1100" spc="20" dirty="0">
                <a:latin typeface="Microsoft Sans Serif"/>
                <a:cs typeface="Microsoft Sans Serif"/>
              </a:rPr>
              <a:t> </a:t>
            </a:r>
            <a:r>
              <a:rPr sz="1100" spc="10" dirty="0">
                <a:latin typeface="Microsoft Sans Serif"/>
                <a:cs typeface="Microsoft Sans Serif"/>
              </a:rPr>
              <a:t>une</a:t>
            </a:r>
            <a:r>
              <a:rPr sz="1100" spc="35" dirty="0">
                <a:latin typeface="Microsoft Sans Serif"/>
                <a:cs typeface="Microsoft Sans Serif"/>
              </a:rPr>
              <a:t> </a:t>
            </a:r>
            <a:r>
              <a:rPr sz="1100" spc="10" dirty="0">
                <a:latin typeface="Microsoft Sans Serif"/>
                <a:cs typeface="Microsoft Sans Serif"/>
              </a:rPr>
              <a:t>vanete</a:t>
            </a:r>
            <a:r>
              <a:rPr sz="1100" spc="190" dirty="0">
                <a:latin typeface="Microsoft Sans Serif"/>
                <a:cs typeface="Microsoft Sans Serif"/>
              </a:rPr>
              <a:t> </a:t>
            </a:r>
            <a:r>
              <a:rPr sz="1100" spc="10" dirty="0">
                <a:latin typeface="Microsoft Sans Serif"/>
                <a:cs typeface="Microsoft Sans Serif"/>
              </a:rPr>
              <a:t>non</a:t>
            </a:r>
            <a:r>
              <a:rPr sz="1100" spc="20" dirty="0">
                <a:latin typeface="Microsoft Sans Serif"/>
                <a:cs typeface="Microsoft Sans Serif"/>
              </a:rPr>
              <a:t> </a:t>
            </a:r>
            <a:r>
              <a:rPr sz="1100" spc="10" dirty="0">
                <a:latin typeface="Microsoft Sans Serif"/>
                <a:cs typeface="Microsoft Sans Serif"/>
              </a:rPr>
              <a:t>encore</a:t>
            </a:r>
            <a:r>
              <a:rPr sz="1100" spc="20" dirty="0">
                <a:latin typeface="Microsoft Sans Serif"/>
                <a:cs typeface="Microsoft Sans Serif"/>
              </a:rPr>
              <a:t> </a:t>
            </a:r>
            <a:r>
              <a:rPr sz="1100" spc="5" dirty="0">
                <a:latin typeface="Microsoft Sans Serif"/>
                <a:cs typeface="Microsoft Sans Serif"/>
              </a:rPr>
              <a:t>decrite.</a:t>
            </a:r>
            <a:r>
              <a:rPr sz="1100" spc="35" dirty="0">
                <a:latin typeface="Microsoft Sans Serif"/>
                <a:cs typeface="Microsoft Sans Serif"/>
              </a:rPr>
              <a:t> </a:t>
            </a:r>
            <a:r>
              <a:rPr sz="1100" spc="10" dirty="0">
                <a:latin typeface="Microsoft Sans Serif"/>
                <a:cs typeface="Microsoft Sans Serif"/>
              </a:rPr>
              <a:t>Presse </a:t>
            </a:r>
            <a:r>
              <a:rPr sz="1100" spc="5" dirty="0">
                <a:latin typeface="Microsoft Sans Serif"/>
                <a:cs typeface="Microsoft Sans Serif"/>
              </a:rPr>
              <a:t>Med</a:t>
            </a:r>
            <a:r>
              <a:rPr sz="1100" spc="55" dirty="0">
                <a:latin typeface="Microsoft Sans Serif"/>
                <a:cs typeface="Microsoft Sans Serif"/>
              </a:rPr>
              <a:t> </a:t>
            </a:r>
            <a:r>
              <a:rPr sz="1100" spc="10" dirty="0">
                <a:latin typeface="Microsoft Sans Serif"/>
                <a:cs typeface="Microsoft Sans Serif"/>
              </a:rPr>
              <a:t>1910;</a:t>
            </a:r>
            <a:r>
              <a:rPr sz="1100" spc="25" dirty="0">
                <a:latin typeface="Microsoft Sans Serif"/>
                <a:cs typeface="Microsoft Sans Serif"/>
              </a:rPr>
              <a:t> </a:t>
            </a:r>
            <a:r>
              <a:rPr sz="1100" spc="5" dirty="0">
                <a:latin typeface="Microsoft Sans Serif"/>
                <a:cs typeface="Microsoft Sans Serif"/>
              </a:rPr>
              <a:t>33:</a:t>
            </a:r>
            <a:r>
              <a:rPr sz="1100" spc="25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303</a:t>
            </a:r>
            <a:r>
              <a:rPr sz="1050" spc="25" dirty="0">
                <a:latin typeface="Microsoft Sans Serif"/>
                <a:cs typeface="Microsoft Sans Serif"/>
              </a:rPr>
              <a:t> </a:t>
            </a:r>
            <a:r>
              <a:rPr sz="1050" spc="5" dirty="0">
                <a:latin typeface="Microsoft Sans Serif"/>
                <a:cs typeface="Microsoft Sans Serif"/>
              </a:rPr>
              <a:t>-</a:t>
            </a:r>
            <a:r>
              <a:rPr sz="1050" spc="175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304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826893" y="365772"/>
            <a:ext cx="7091680" cy="3197860"/>
          </a:xfrm>
          <a:custGeom>
            <a:avLst/>
            <a:gdLst/>
            <a:ahLst/>
            <a:cxnLst/>
            <a:rect l="l" t="t" r="r" b="b"/>
            <a:pathLst>
              <a:path w="7091680" h="3197860">
                <a:moveTo>
                  <a:pt x="7091172" y="0"/>
                </a:moveTo>
                <a:lnTo>
                  <a:pt x="0" y="0"/>
                </a:lnTo>
                <a:lnTo>
                  <a:pt x="0" y="643115"/>
                </a:lnTo>
                <a:lnTo>
                  <a:pt x="0" y="676656"/>
                </a:lnTo>
                <a:lnTo>
                  <a:pt x="0" y="3197352"/>
                </a:lnTo>
                <a:lnTo>
                  <a:pt x="7091172" y="3197352"/>
                </a:lnTo>
                <a:lnTo>
                  <a:pt x="7091172" y="676656"/>
                </a:lnTo>
                <a:lnTo>
                  <a:pt x="7091172" y="643115"/>
                </a:lnTo>
                <a:lnTo>
                  <a:pt x="70911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826892" y="365766"/>
            <a:ext cx="7091680" cy="319786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54"/>
              </a:spcBef>
            </a:pPr>
            <a:r>
              <a:rPr lang="ru-RU" sz="3800" spc="-10" dirty="0">
                <a:latin typeface="Microsoft Sans Serif"/>
                <a:cs typeface="Microsoft Sans Serif"/>
              </a:rPr>
              <a:t>Перелом </a:t>
            </a:r>
            <a:r>
              <a:rPr lang="ru-RU" sz="3800" spc="-10" dirty="0" err="1">
                <a:latin typeface="Microsoft Sans Serif"/>
                <a:cs typeface="Microsoft Sans Serif"/>
              </a:rPr>
              <a:t>Роландо</a:t>
            </a:r>
            <a:endParaRPr sz="3800" dirty="0">
              <a:latin typeface="Microsoft Sans Serif"/>
              <a:cs typeface="Microsoft Sans Serif"/>
            </a:endParaRPr>
          </a:p>
          <a:p>
            <a:pPr marL="91440" marR="81915" algn="just">
              <a:lnSpc>
                <a:spcPts val="1920"/>
              </a:lnSpc>
              <a:spcBef>
                <a:spcPts val="535"/>
              </a:spcBef>
            </a:pPr>
            <a:r>
              <a:rPr sz="2000" b="1" dirty="0">
                <a:latin typeface="Arial"/>
                <a:cs typeface="Arial"/>
              </a:rPr>
              <a:t>Описан </a:t>
            </a:r>
            <a:r>
              <a:rPr sz="2000" b="1" spc="-5" dirty="0">
                <a:latin typeface="Arial"/>
                <a:cs typeface="Arial"/>
              </a:rPr>
              <a:t>итальянским </a:t>
            </a:r>
            <a:r>
              <a:rPr sz="2000" b="1" spc="-20" dirty="0">
                <a:latin typeface="Arial"/>
                <a:cs typeface="Arial"/>
              </a:rPr>
              <a:t>хирургом </a:t>
            </a:r>
            <a:r>
              <a:rPr sz="2000" b="1" spc="-10" dirty="0">
                <a:latin typeface="Arial"/>
                <a:cs typeface="Arial"/>
              </a:rPr>
              <a:t>Silvio </a:t>
            </a:r>
            <a:r>
              <a:rPr sz="2000" b="1" spc="-5" dirty="0">
                <a:latin typeface="Arial"/>
                <a:cs typeface="Arial"/>
              </a:rPr>
              <a:t>Rolando </a:t>
            </a:r>
            <a:r>
              <a:rPr sz="2000" b="1" dirty="0">
                <a:latin typeface="Arial"/>
                <a:cs typeface="Arial"/>
              </a:rPr>
              <a:t>в </a:t>
            </a:r>
            <a:r>
              <a:rPr sz="2000" b="1" spc="-10" dirty="0">
                <a:latin typeface="Arial"/>
                <a:cs typeface="Arial"/>
              </a:rPr>
              <a:t>1910 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spc="-45" dirty="0">
                <a:latin typeface="Arial"/>
                <a:cs typeface="Arial"/>
              </a:rPr>
              <a:t>году.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Это</a:t>
            </a:r>
            <a:r>
              <a:rPr sz="2000" b="1" spc="530" dirty="0">
                <a:latin typeface="Arial"/>
                <a:cs typeface="Arial"/>
              </a:rPr>
              <a:t> </a:t>
            </a:r>
            <a:r>
              <a:rPr sz="2000" b="1" spc="-30" dirty="0">
                <a:latin typeface="Arial"/>
                <a:cs typeface="Arial"/>
              </a:rPr>
              <a:t>оскольчатый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внутрисуставной</a:t>
            </a:r>
            <a:r>
              <a:rPr sz="2000" b="1" dirty="0">
                <a:latin typeface="Arial"/>
                <a:cs typeface="Arial"/>
              </a:rPr>
              <a:t> Y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и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Т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- 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образной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формы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перелом;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имеет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три</a:t>
            </a:r>
            <a:r>
              <a:rPr sz="2000" b="1" spc="53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фрагмента: 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тело </a:t>
            </a:r>
            <a:r>
              <a:rPr sz="2000" b="1" spc="-5" dirty="0">
                <a:latin typeface="Arial"/>
                <a:cs typeface="Arial"/>
              </a:rPr>
              <a:t>(corpus) пястной </a:t>
            </a:r>
            <a:r>
              <a:rPr sz="2000" b="1" spc="-15" dirty="0">
                <a:latin typeface="Arial"/>
                <a:cs typeface="Arial"/>
              </a:rPr>
              <a:t>кости, </a:t>
            </a:r>
            <a:r>
              <a:rPr sz="2000" b="1" dirty="0">
                <a:latin typeface="Arial"/>
                <a:cs typeface="Arial"/>
              </a:rPr>
              <a:t>дорсальный и </a:t>
            </a:r>
            <a:r>
              <a:rPr sz="2000" b="1" spc="-10" dirty="0">
                <a:latin typeface="Arial"/>
                <a:cs typeface="Arial"/>
              </a:rPr>
              <a:t>волярный </a:t>
            </a:r>
            <a:r>
              <a:rPr sz="2000" b="1" spc="-54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фрагменты.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Отрыв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сухожилия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длинной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мышцы 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отводящей </a:t>
            </a:r>
            <a:r>
              <a:rPr sz="2000" b="1" dirty="0">
                <a:latin typeface="Arial"/>
                <a:cs typeface="Arial"/>
              </a:rPr>
              <a:t>I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палец </a:t>
            </a:r>
            <a:r>
              <a:rPr sz="2000" b="1" spc="-25" dirty="0">
                <a:latin typeface="Arial"/>
                <a:cs typeface="Arial"/>
              </a:rPr>
              <a:t>от </a:t>
            </a:r>
            <a:r>
              <a:rPr sz="2000" b="1" spc="-10" dirty="0">
                <a:latin typeface="Arial"/>
                <a:cs typeface="Arial"/>
              </a:rPr>
              <a:t>места </a:t>
            </a:r>
            <a:r>
              <a:rPr sz="2000" b="1" spc="-5" dirty="0">
                <a:latin typeface="Arial"/>
                <a:cs typeface="Arial"/>
              </a:rPr>
              <a:t>прикрепления </a:t>
            </a:r>
            <a:r>
              <a:rPr sz="2000" b="1" dirty="0">
                <a:latin typeface="Arial"/>
                <a:cs typeface="Arial"/>
              </a:rPr>
              <a:t>с </a:t>
            </a:r>
            <a:r>
              <a:rPr sz="2000" b="1" spc="-10" dirty="0">
                <a:latin typeface="Arial"/>
                <a:cs typeface="Arial"/>
              </a:rPr>
              <a:t>костным 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фрагментом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и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образует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дорсальный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фрагмент.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Как </a:t>
            </a:r>
            <a:r>
              <a:rPr sz="2000" b="1" spc="-54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правило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подвывиха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тела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пястной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кости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не 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30" dirty="0">
                <a:latin typeface="Arial"/>
                <a:cs typeface="Arial"/>
              </a:rPr>
              <a:t>происходит. </a:t>
            </a:r>
            <a:r>
              <a:rPr sz="2000" b="1" spc="-15" dirty="0">
                <a:latin typeface="Arial"/>
                <a:cs typeface="Arial"/>
              </a:rPr>
              <a:t>Механизм </a:t>
            </a:r>
            <a:r>
              <a:rPr sz="2000" b="1" spc="-10" dirty="0">
                <a:latin typeface="Arial"/>
                <a:cs typeface="Arial"/>
              </a:rPr>
              <a:t>травмы </a:t>
            </a:r>
            <a:r>
              <a:rPr sz="2000" b="1" dirty="0">
                <a:latin typeface="Arial"/>
                <a:cs typeface="Arial"/>
              </a:rPr>
              <a:t>и </a:t>
            </a:r>
            <a:r>
              <a:rPr sz="2000" b="1" spc="-5" dirty="0">
                <a:latin typeface="Arial"/>
                <a:cs typeface="Arial"/>
              </a:rPr>
              <a:t>клиническая </a:t>
            </a:r>
            <a:r>
              <a:rPr sz="2000" b="1" spc="-10" dirty="0">
                <a:latin typeface="Arial"/>
                <a:cs typeface="Arial"/>
              </a:rPr>
              <a:t>картина </a:t>
            </a:r>
            <a:r>
              <a:rPr sz="2000" b="1" spc="-545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схожа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с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Bennett’s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fracture.</a:t>
            </a:r>
            <a:endParaRPr sz="2000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74077" y="349001"/>
            <a:ext cx="9144000" cy="6535420"/>
            <a:chOff x="774077" y="349001"/>
            <a:chExt cx="9144000" cy="653542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03783" y="3448811"/>
              <a:ext cx="6114294" cy="343509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4077" y="349001"/>
              <a:ext cx="2057393" cy="314705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954CB6-C6E3-4981-85CD-9926747E533A}"/>
              </a:ext>
            </a:extLst>
          </p:cNvPr>
          <p:cNvSpPr txBox="1"/>
          <p:nvPr/>
        </p:nvSpPr>
        <p:spPr>
          <a:xfrm>
            <a:off x="2374900" y="349250"/>
            <a:ext cx="58058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Приоритетным методом лечения Перелом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Роландо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 многооскольчатых внутрисуставных переломов основания I пястной кости является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чрескостный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остеосинтез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953024-4584-448B-9C66-BCF9723FC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794" y="1720850"/>
            <a:ext cx="5805812" cy="526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417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49CF14-5EF8-4664-8AB9-5AAEE021D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2482850"/>
            <a:ext cx="7277100" cy="381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7D0A82-A2E4-4340-9740-3AB5FCB508C2}"/>
              </a:ext>
            </a:extLst>
          </p:cNvPr>
          <p:cNvSpPr txBox="1"/>
          <p:nvPr/>
        </p:nvSpPr>
        <p:spPr>
          <a:xfrm>
            <a:off x="4508500" y="1492250"/>
            <a:ext cx="58058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контроль</a:t>
            </a:r>
          </a:p>
        </p:txBody>
      </p:sp>
    </p:spTree>
    <p:extLst>
      <p:ext uri="{BB962C8B-B14F-4D97-AF65-F5344CB8AC3E}">
        <p14:creationId xmlns:p14="http://schemas.microsoft.com/office/powerpoint/2010/main" val="3667098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39179" y="593852"/>
            <a:ext cx="2691130" cy="2258060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 marR="5080" indent="1905" algn="ctr">
              <a:lnSpc>
                <a:spcPct val="80100"/>
              </a:lnSpc>
              <a:spcBef>
                <a:spcPts val="960"/>
              </a:spcBef>
            </a:pPr>
            <a:r>
              <a:rPr sz="3600" spc="-5" dirty="0"/>
              <a:t>Открытая </a:t>
            </a:r>
            <a:r>
              <a:rPr sz="3600" dirty="0"/>
              <a:t> </a:t>
            </a:r>
            <a:r>
              <a:rPr sz="3600" spc="-10" dirty="0"/>
              <a:t>репозиция, </a:t>
            </a:r>
            <a:r>
              <a:rPr sz="3600" spc="-990" dirty="0"/>
              <a:t> </a:t>
            </a:r>
            <a:r>
              <a:rPr sz="3400" spc="-15" dirty="0"/>
              <a:t>остеосинтез </a:t>
            </a:r>
            <a:r>
              <a:rPr sz="3400" spc="-930" dirty="0"/>
              <a:t> </a:t>
            </a:r>
            <a:r>
              <a:rPr sz="3400" spc="-5" dirty="0"/>
              <a:t>пластиной</a:t>
            </a:r>
            <a:r>
              <a:rPr sz="3400" spc="-85" dirty="0"/>
              <a:t> </a:t>
            </a:r>
            <a:r>
              <a:rPr sz="3400" spc="-5" dirty="0"/>
              <a:t>и </a:t>
            </a:r>
            <a:r>
              <a:rPr sz="3400" spc="-930" dirty="0"/>
              <a:t> </a:t>
            </a:r>
            <a:r>
              <a:rPr sz="3400" spc="-5" dirty="0"/>
              <a:t>винтами</a:t>
            </a:r>
            <a:endParaRPr sz="34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2579" y="3261359"/>
            <a:ext cx="7365498" cy="394564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050413" y="6828532"/>
            <a:ext cx="8401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24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мес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6" name="object 2">
            <a:extLst>
              <a:ext uri="{FF2B5EF4-FFF2-40B4-BE49-F238E27FC236}">
                <a16:creationId xmlns:a16="http://schemas.microsoft.com/office/drawing/2014/main" id="{0A6C96D6-0D97-4E91-A9E4-187CE80E6BFD}"/>
              </a:ext>
            </a:extLst>
          </p:cNvPr>
          <p:cNvPicPr/>
          <p:nvPr/>
        </p:nvPicPr>
        <p:blipFill rotWithShape="1">
          <a:blip r:embed="rId3" cstate="print"/>
          <a:srcRect l="59174" r="301" b="57534"/>
          <a:stretch/>
        </p:blipFill>
        <p:spPr>
          <a:xfrm>
            <a:off x="6032500" y="266703"/>
            <a:ext cx="3705618" cy="291235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9500" y="120650"/>
            <a:ext cx="8382000" cy="838498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150" marR="186055" indent="-171450">
              <a:lnSpc>
                <a:spcPct val="80000"/>
              </a:lnSpc>
              <a:spcBef>
                <a:spcPts val="530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ru-RU" sz="2000" spc="-20" dirty="0">
                <a:latin typeface="Microsoft Sans Serif"/>
                <a:cs typeface="Microsoft Sans Serif"/>
              </a:rPr>
              <a:t>Волкова</a:t>
            </a:r>
            <a:r>
              <a:rPr lang="ru-RU" sz="2000" spc="20" dirty="0">
                <a:latin typeface="Microsoft Sans Serif"/>
                <a:cs typeface="Microsoft Sans Serif"/>
              </a:rPr>
              <a:t> </a:t>
            </a:r>
            <a:r>
              <a:rPr lang="ru-RU" sz="2000" spc="-5" dirty="0">
                <a:latin typeface="Microsoft Sans Serif"/>
                <a:cs typeface="Microsoft Sans Serif"/>
              </a:rPr>
              <a:t>А.М.</a:t>
            </a:r>
            <a:r>
              <a:rPr lang="ru-RU" sz="2000" spc="50" dirty="0">
                <a:latin typeface="Microsoft Sans Serif"/>
                <a:cs typeface="Microsoft Sans Serif"/>
              </a:rPr>
              <a:t> </a:t>
            </a:r>
            <a:r>
              <a:rPr lang="ru-RU" sz="2000" spc="-15" dirty="0">
                <a:latin typeface="Microsoft Sans Serif"/>
                <a:cs typeface="Microsoft Sans Serif"/>
              </a:rPr>
              <a:t>Хирургия</a:t>
            </a:r>
            <a:r>
              <a:rPr lang="ru-RU" sz="2000" spc="50" dirty="0">
                <a:latin typeface="Microsoft Sans Serif"/>
                <a:cs typeface="Microsoft Sans Serif"/>
              </a:rPr>
              <a:t> </a:t>
            </a:r>
            <a:r>
              <a:rPr lang="ru-RU" sz="2000" spc="-25" dirty="0">
                <a:latin typeface="Microsoft Sans Serif"/>
                <a:cs typeface="Microsoft Sans Serif"/>
              </a:rPr>
              <a:t>кисти.</a:t>
            </a:r>
            <a:r>
              <a:rPr lang="ru-RU" sz="2000" spc="75" dirty="0">
                <a:latin typeface="Microsoft Sans Serif"/>
                <a:cs typeface="Microsoft Sans Serif"/>
              </a:rPr>
              <a:t> </a:t>
            </a:r>
            <a:r>
              <a:rPr lang="ru-RU" sz="2000" spc="-95" dirty="0">
                <a:latin typeface="Microsoft Sans Serif"/>
                <a:cs typeface="Microsoft Sans Serif"/>
              </a:rPr>
              <a:t>Т.</a:t>
            </a:r>
            <a:r>
              <a:rPr lang="ru-RU" sz="2000" spc="40" dirty="0">
                <a:latin typeface="Microsoft Sans Serif"/>
                <a:cs typeface="Microsoft Sans Serif"/>
              </a:rPr>
              <a:t> </a:t>
            </a:r>
            <a:r>
              <a:rPr lang="ru-RU" sz="2000" spc="-5" dirty="0">
                <a:latin typeface="Microsoft Sans Serif"/>
                <a:cs typeface="Microsoft Sans Serif"/>
              </a:rPr>
              <a:t>3.</a:t>
            </a:r>
            <a:r>
              <a:rPr lang="ru-RU" sz="2000" spc="40" dirty="0">
                <a:latin typeface="Microsoft Sans Serif"/>
                <a:cs typeface="Microsoft Sans Serif"/>
              </a:rPr>
              <a:t> </a:t>
            </a:r>
            <a:r>
              <a:rPr lang="ru-RU" sz="2000" spc="-25" dirty="0">
                <a:latin typeface="Microsoft Sans Serif"/>
                <a:cs typeface="Microsoft Sans Serif"/>
              </a:rPr>
              <a:t>Екатеринбург:</a:t>
            </a:r>
            <a:r>
              <a:rPr lang="ru-RU" sz="2000" spc="75" dirty="0">
                <a:latin typeface="Microsoft Sans Serif"/>
                <a:cs typeface="Microsoft Sans Serif"/>
              </a:rPr>
              <a:t> </a:t>
            </a:r>
            <a:r>
              <a:rPr lang="ru-RU" sz="2000" spc="-10" dirty="0">
                <a:latin typeface="Microsoft Sans Serif"/>
                <a:cs typeface="Microsoft Sans Serif"/>
              </a:rPr>
              <a:t>ИПП</a:t>
            </a:r>
            <a:r>
              <a:rPr lang="ru-RU" sz="2000" spc="25" dirty="0">
                <a:latin typeface="Microsoft Sans Serif"/>
                <a:cs typeface="Microsoft Sans Serif"/>
              </a:rPr>
              <a:t> </a:t>
            </a:r>
            <a:r>
              <a:rPr lang="ru-RU" sz="2000" spc="-25" dirty="0">
                <a:latin typeface="Microsoft Sans Serif"/>
                <a:cs typeface="Microsoft Sans Serif"/>
              </a:rPr>
              <a:t>«Уральский </a:t>
            </a:r>
            <a:r>
              <a:rPr lang="ru-RU" sz="2000" spc="-409" dirty="0">
                <a:latin typeface="Microsoft Sans Serif"/>
                <a:cs typeface="Microsoft Sans Serif"/>
              </a:rPr>
              <a:t> </a:t>
            </a:r>
            <a:r>
              <a:rPr lang="ru-RU" sz="2000" spc="-55" dirty="0" err="1">
                <a:latin typeface="Microsoft Sans Serif"/>
                <a:cs typeface="Microsoft Sans Serif"/>
              </a:rPr>
              <a:t>рабочии</a:t>
            </a:r>
            <a:r>
              <a:rPr lang="ru-RU" sz="2000" spc="-55" dirty="0">
                <a:latin typeface="Microsoft Sans Serif"/>
                <a:cs typeface="Microsoft Sans Serif"/>
              </a:rPr>
              <a:t>̆»,</a:t>
            </a:r>
            <a:r>
              <a:rPr lang="ru-RU" sz="2000" spc="70" dirty="0">
                <a:latin typeface="Microsoft Sans Serif"/>
                <a:cs typeface="Microsoft Sans Serif"/>
              </a:rPr>
              <a:t> </a:t>
            </a:r>
            <a:r>
              <a:rPr lang="ru-RU" sz="2000" spc="-5" dirty="0">
                <a:latin typeface="Microsoft Sans Serif"/>
                <a:cs typeface="Microsoft Sans Serif"/>
              </a:rPr>
              <a:t>1995.</a:t>
            </a:r>
            <a:r>
              <a:rPr lang="ru-RU" sz="2000" spc="35" dirty="0">
                <a:latin typeface="Microsoft Sans Serif"/>
                <a:cs typeface="Microsoft Sans Serif"/>
              </a:rPr>
              <a:t> </a:t>
            </a:r>
            <a:r>
              <a:rPr lang="ru-RU" sz="2000" spc="-5" dirty="0">
                <a:latin typeface="Microsoft Sans Serif"/>
                <a:cs typeface="Microsoft Sans Serif"/>
              </a:rPr>
              <a:t>208</a:t>
            </a:r>
            <a:r>
              <a:rPr lang="ru-RU" sz="2000" spc="20" dirty="0">
                <a:latin typeface="Microsoft Sans Serif"/>
                <a:cs typeface="Microsoft Sans Serif"/>
              </a:rPr>
              <a:t> </a:t>
            </a:r>
            <a:r>
              <a:rPr lang="ru-RU" sz="2000" dirty="0">
                <a:latin typeface="Microsoft Sans Serif"/>
                <a:cs typeface="Microsoft Sans Serif"/>
              </a:rPr>
              <a:t>с. </a:t>
            </a:r>
            <a:r>
              <a:rPr lang="en-US" sz="2000" spc="-10" dirty="0" err="1">
                <a:latin typeface="Microsoft Sans Serif"/>
                <a:cs typeface="Microsoft Sans Serif"/>
              </a:rPr>
              <a:t>Soyer</a:t>
            </a:r>
            <a:r>
              <a:rPr lang="en-US" sz="2000" spc="-45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A.D.</a:t>
            </a:r>
            <a:r>
              <a:rPr lang="en-US" sz="2000" spc="35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Fractures</a:t>
            </a:r>
            <a:r>
              <a:rPr lang="en-US" sz="2000" spc="50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of</a:t>
            </a:r>
            <a:r>
              <a:rPr lang="en-US" sz="2000" spc="35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the</a:t>
            </a:r>
            <a:r>
              <a:rPr lang="en-US" sz="2000" spc="35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base</a:t>
            </a:r>
            <a:r>
              <a:rPr lang="en-US" sz="2000" spc="25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of</a:t>
            </a:r>
            <a:r>
              <a:rPr lang="en-US" sz="2000" spc="35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the</a:t>
            </a:r>
            <a:r>
              <a:rPr lang="en-US" sz="2000" spc="35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first</a:t>
            </a:r>
            <a:r>
              <a:rPr lang="en-US" sz="2000" spc="35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metacarpal:</a:t>
            </a:r>
            <a:r>
              <a:rPr lang="en-US" sz="2000" spc="35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current</a:t>
            </a:r>
            <a:r>
              <a:rPr lang="en-US" sz="2000" spc="50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treatment</a:t>
            </a:r>
            <a:br>
              <a:rPr lang="en-US" sz="2000" dirty="0">
                <a:latin typeface="Microsoft Sans Serif"/>
                <a:cs typeface="Microsoft Sans Serif"/>
              </a:rPr>
            </a:br>
            <a:r>
              <a:rPr lang="en-US" sz="2000" spc="-5" dirty="0">
                <a:latin typeface="Microsoft Sans Serif"/>
                <a:cs typeface="Microsoft Sans Serif"/>
              </a:rPr>
              <a:t>options.</a:t>
            </a:r>
            <a:r>
              <a:rPr lang="en-US" sz="2000" spc="15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J</a:t>
            </a:r>
            <a:r>
              <a:rPr lang="en-US" sz="2000" spc="-55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Am</a:t>
            </a:r>
            <a:r>
              <a:rPr lang="en-US" sz="2000" spc="-60" dirty="0">
                <a:latin typeface="Microsoft Sans Serif"/>
                <a:cs typeface="Microsoft Sans Serif"/>
              </a:rPr>
              <a:t> </a:t>
            </a:r>
            <a:r>
              <a:rPr lang="en-US" sz="2000" spc="-5" dirty="0" err="1">
                <a:latin typeface="Microsoft Sans Serif"/>
                <a:cs typeface="Microsoft Sans Serif"/>
              </a:rPr>
              <a:t>Acad</a:t>
            </a:r>
            <a:r>
              <a:rPr lang="en-US" sz="2000" spc="20" dirty="0">
                <a:latin typeface="Microsoft Sans Serif"/>
                <a:cs typeface="Microsoft Sans Serif"/>
              </a:rPr>
              <a:t> </a:t>
            </a:r>
            <a:r>
              <a:rPr lang="en-US" sz="2000" spc="-5" dirty="0" err="1">
                <a:latin typeface="Microsoft Sans Serif"/>
                <a:cs typeface="Microsoft Sans Serif"/>
              </a:rPr>
              <a:t>Orthop</a:t>
            </a:r>
            <a:r>
              <a:rPr lang="en-US" sz="2000" spc="60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Surg.</a:t>
            </a:r>
            <a:r>
              <a:rPr lang="en-US" sz="2000" spc="35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1999.</a:t>
            </a:r>
            <a:r>
              <a:rPr lang="en-US" sz="2000" spc="35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Nov-Dec.</a:t>
            </a:r>
            <a:r>
              <a:rPr lang="en-US" sz="2000" spc="15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7.(6).</a:t>
            </a:r>
            <a:r>
              <a:rPr lang="en-US" sz="2000" spc="60" dirty="0">
                <a:latin typeface="Microsoft Sans Serif"/>
                <a:cs typeface="Microsoft Sans Serif"/>
              </a:rPr>
              <a:t> </a:t>
            </a:r>
            <a:r>
              <a:rPr lang="ru-RU" sz="2000" spc="-155" dirty="0">
                <a:latin typeface="Microsoft Sans Serif"/>
                <a:cs typeface="Microsoft Sans Serif"/>
              </a:rPr>
              <a:t>Р.</a:t>
            </a:r>
            <a:r>
              <a:rPr lang="ru-RU" sz="2000" spc="35" dirty="0">
                <a:latin typeface="Microsoft Sans Serif"/>
                <a:cs typeface="Microsoft Sans Serif"/>
              </a:rPr>
              <a:t> </a:t>
            </a:r>
            <a:r>
              <a:rPr lang="ru-RU" sz="2000" spc="-5" dirty="0">
                <a:latin typeface="Microsoft Sans Serif"/>
                <a:cs typeface="Microsoft Sans Serif"/>
              </a:rPr>
              <a:t>403-12.</a:t>
            </a:r>
            <a:r>
              <a:rPr lang="ru-RU" sz="2000" spc="35" dirty="0">
                <a:latin typeface="Microsoft Sans Serif"/>
                <a:cs typeface="Microsoft Sans Serif"/>
              </a:rPr>
              <a:t> </a:t>
            </a:r>
            <a:r>
              <a:rPr lang="en-US" sz="2000" spc="-20" dirty="0">
                <a:latin typeface="Microsoft Sans Serif"/>
                <a:cs typeface="Microsoft Sans Serif"/>
              </a:rPr>
              <a:t>Review</a:t>
            </a:r>
            <a:br>
              <a:rPr lang="ru-RU" sz="2000" spc="-20" dirty="0">
                <a:latin typeface="Microsoft Sans Serif"/>
                <a:cs typeface="Microsoft Sans Serif"/>
              </a:rPr>
            </a:br>
            <a:br>
              <a:rPr lang="ru-RU" sz="2000" spc="-20" dirty="0">
                <a:latin typeface="Microsoft Sans Serif"/>
                <a:cs typeface="Microsoft Sans Serif"/>
              </a:rPr>
            </a:br>
            <a:r>
              <a:rPr lang="ru-RU" sz="2000" spc="-5" dirty="0">
                <a:latin typeface="Microsoft Sans Serif"/>
                <a:cs typeface="Microsoft Sans Serif"/>
              </a:rPr>
              <a:t>Митрошин</a:t>
            </a:r>
            <a:r>
              <a:rPr lang="ru-RU" sz="2000" spc="30" dirty="0">
                <a:latin typeface="Microsoft Sans Serif"/>
                <a:cs typeface="Microsoft Sans Serif"/>
              </a:rPr>
              <a:t> </a:t>
            </a:r>
            <a:r>
              <a:rPr lang="ru-RU" sz="2000" spc="-5" dirty="0">
                <a:latin typeface="Microsoft Sans Serif"/>
                <a:cs typeface="Microsoft Sans Serif"/>
              </a:rPr>
              <a:t>А.Н.,</a:t>
            </a:r>
            <a:r>
              <a:rPr lang="ru-RU" sz="2000" spc="20" dirty="0">
                <a:latin typeface="Microsoft Sans Serif"/>
                <a:cs typeface="Microsoft Sans Serif"/>
              </a:rPr>
              <a:t> </a:t>
            </a:r>
            <a:r>
              <a:rPr lang="ru-RU" sz="2000" spc="-30" dirty="0">
                <a:latin typeface="Microsoft Sans Serif"/>
                <a:cs typeface="Microsoft Sans Serif"/>
              </a:rPr>
              <a:t>Федутинов</a:t>
            </a:r>
            <a:r>
              <a:rPr lang="ru-RU" sz="2000" spc="40" dirty="0">
                <a:latin typeface="Microsoft Sans Serif"/>
                <a:cs typeface="Microsoft Sans Serif"/>
              </a:rPr>
              <a:t> </a:t>
            </a:r>
            <a:r>
              <a:rPr lang="ru-RU" sz="2000" spc="-45" dirty="0">
                <a:latin typeface="Microsoft Sans Serif"/>
                <a:cs typeface="Microsoft Sans Serif"/>
              </a:rPr>
              <a:t>Д.А.</a:t>
            </a:r>
            <a:r>
              <a:rPr lang="ru-RU" sz="2000" spc="25" dirty="0">
                <a:latin typeface="Microsoft Sans Serif"/>
                <a:cs typeface="Microsoft Sans Serif"/>
              </a:rPr>
              <a:t> </a:t>
            </a:r>
            <a:r>
              <a:rPr lang="ru-RU" sz="2000" spc="-35" dirty="0">
                <a:latin typeface="Microsoft Sans Serif"/>
                <a:cs typeface="Microsoft Sans Serif"/>
              </a:rPr>
              <a:t>Тактика</a:t>
            </a:r>
            <a:r>
              <a:rPr lang="ru-RU" sz="2000" spc="-15" dirty="0">
                <a:latin typeface="Microsoft Sans Serif"/>
                <a:cs typeface="Microsoft Sans Serif"/>
              </a:rPr>
              <a:t> лечения</a:t>
            </a:r>
            <a:r>
              <a:rPr lang="ru-RU" sz="2000" spc="25" dirty="0">
                <a:latin typeface="Microsoft Sans Serif"/>
                <a:cs typeface="Microsoft Sans Serif"/>
              </a:rPr>
              <a:t> </a:t>
            </a:r>
            <a:r>
              <a:rPr lang="ru-RU" sz="2000" spc="-15" dirty="0">
                <a:latin typeface="Microsoft Sans Serif"/>
                <a:cs typeface="Microsoft Sans Serif"/>
              </a:rPr>
              <a:t>при</a:t>
            </a:r>
            <a:r>
              <a:rPr lang="ru-RU" sz="2000" spc="30" dirty="0">
                <a:latin typeface="Microsoft Sans Serif"/>
                <a:cs typeface="Microsoft Sans Serif"/>
              </a:rPr>
              <a:t> </a:t>
            </a:r>
            <a:r>
              <a:rPr lang="ru-RU" sz="2000" spc="-15" dirty="0">
                <a:latin typeface="Microsoft Sans Serif"/>
                <a:cs typeface="Microsoft Sans Serif"/>
              </a:rPr>
              <a:t>переломах</a:t>
            </a:r>
            <a:r>
              <a:rPr lang="ru-RU" sz="2000" spc="45" dirty="0">
                <a:latin typeface="Microsoft Sans Serif"/>
                <a:cs typeface="Microsoft Sans Serif"/>
              </a:rPr>
              <a:t> </a:t>
            </a:r>
            <a:r>
              <a:rPr lang="ru-RU" sz="2000" spc="-10" dirty="0">
                <a:latin typeface="Microsoft Sans Serif"/>
                <a:cs typeface="Microsoft Sans Serif"/>
              </a:rPr>
              <a:t>основания </a:t>
            </a:r>
            <a:r>
              <a:rPr lang="ru-RU" sz="2000" spc="-5" dirty="0">
                <a:latin typeface="Microsoft Sans Serif"/>
                <a:cs typeface="Microsoft Sans Serif"/>
              </a:rPr>
              <a:t> </a:t>
            </a:r>
            <a:r>
              <a:rPr lang="ru-RU" sz="2000" spc="-15" dirty="0">
                <a:latin typeface="Microsoft Sans Serif"/>
                <a:cs typeface="Microsoft Sans Serif"/>
              </a:rPr>
              <a:t>первой</a:t>
            </a:r>
            <a:r>
              <a:rPr lang="ru-RU" sz="2000" spc="40" dirty="0">
                <a:latin typeface="Microsoft Sans Serif"/>
                <a:cs typeface="Microsoft Sans Serif"/>
              </a:rPr>
              <a:t> </a:t>
            </a:r>
            <a:r>
              <a:rPr lang="ru-RU" sz="2000" spc="-10" dirty="0">
                <a:latin typeface="Microsoft Sans Serif"/>
                <a:cs typeface="Microsoft Sans Serif"/>
              </a:rPr>
              <a:t>пястной</a:t>
            </a:r>
            <a:r>
              <a:rPr lang="ru-RU" sz="2000" spc="30" dirty="0">
                <a:latin typeface="Microsoft Sans Serif"/>
                <a:cs typeface="Microsoft Sans Serif"/>
              </a:rPr>
              <a:t> </a:t>
            </a:r>
            <a:r>
              <a:rPr lang="ru-RU" sz="2000" spc="-20" dirty="0">
                <a:latin typeface="Microsoft Sans Serif"/>
                <a:cs typeface="Microsoft Sans Serif"/>
              </a:rPr>
              <a:t>кости.</a:t>
            </a:r>
            <a:r>
              <a:rPr lang="ru-RU" sz="2000" spc="10" dirty="0">
                <a:latin typeface="Microsoft Sans Serif"/>
                <a:cs typeface="Microsoft Sans Serif"/>
              </a:rPr>
              <a:t> </a:t>
            </a:r>
            <a:r>
              <a:rPr lang="ru-RU" sz="2000" spc="-15" dirty="0">
                <a:latin typeface="Microsoft Sans Serif"/>
                <a:cs typeface="Microsoft Sans Serif"/>
              </a:rPr>
              <a:t>Медицинский</a:t>
            </a:r>
            <a:r>
              <a:rPr lang="ru-RU" sz="2000" spc="-20" dirty="0">
                <a:latin typeface="Microsoft Sans Serif"/>
                <a:cs typeface="Microsoft Sans Serif"/>
              </a:rPr>
              <a:t> </a:t>
            </a:r>
            <a:r>
              <a:rPr lang="ru-RU" sz="2000" spc="-10" dirty="0">
                <a:latin typeface="Microsoft Sans Serif"/>
                <a:cs typeface="Microsoft Sans Serif"/>
              </a:rPr>
              <a:t>альманах.</a:t>
            </a:r>
            <a:r>
              <a:rPr lang="ru-RU" sz="2000" spc="55" dirty="0">
                <a:latin typeface="Microsoft Sans Serif"/>
                <a:cs typeface="Microsoft Sans Serif"/>
              </a:rPr>
              <a:t> </a:t>
            </a:r>
            <a:r>
              <a:rPr lang="ru-RU" sz="2000" spc="-10" dirty="0">
                <a:latin typeface="Microsoft Sans Serif"/>
                <a:cs typeface="Microsoft Sans Serif"/>
              </a:rPr>
              <a:t>Март</a:t>
            </a:r>
            <a:r>
              <a:rPr lang="ru-RU" sz="2000" spc="25" dirty="0">
                <a:latin typeface="Microsoft Sans Serif"/>
                <a:cs typeface="Microsoft Sans Serif"/>
              </a:rPr>
              <a:t> </a:t>
            </a:r>
            <a:r>
              <a:rPr lang="ru-RU" sz="2000" spc="-5" dirty="0">
                <a:latin typeface="Microsoft Sans Serif"/>
                <a:cs typeface="Microsoft Sans Serif"/>
              </a:rPr>
              <a:t>2012.</a:t>
            </a:r>
            <a:r>
              <a:rPr lang="ru-RU" sz="2000" spc="40" dirty="0">
                <a:latin typeface="Microsoft Sans Serif"/>
                <a:cs typeface="Microsoft Sans Serif"/>
              </a:rPr>
              <a:t> </a:t>
            </a:r>
            <a:r>
              <a:rPr lang="ru-RU" sz="2000" spc="15" dirty="0">
                <a:latin typeface="Microsoft Sans Serif"/>
                <a:cs typeface="Microsoft Sans Serif"/>
              </a:rPr>
              <a:t>№1(20).</a:t>
            </a:r>
            <a:r>
              <a:rPr lang="ru-RU" sz="2000" spc="30" dirty="0">
                <a:latin typeface="Microsoft Sans Serif"/>
                <a:cs typeface="Microsoft Sans Serif"/>
              </a:rPr>
              <a:t> </a:t>
            </a:r>
            <a:r>
              <a:rPr lang="ru-RU" sz="2000" spc="-5" dirty="0">
                <a:latin typeface="Microsoft Sans Serif"/>
                <a:cs typeface="Microsoft Sans Serif"/>
              </a:rPr>
              <a:t>С.134-137.</a:t>
            </a:r>
            <a:br>
              <a:rPr lang="ru-RU" sz="2000" dirty="0">
                <a:latin typeface="Microsoft Sans Serif"/>
                <a:cs typeface="Microsoft Sans Serif"/>
              </a:rPr>
            </a:br>
            <a:br>
              <a:rPr lang="ru-RU" sz="2000" dirty="0">
                <a:latin typeface="Microsoft Sans Serif"/>
                <a:cs typeface="Microsoft Sans Serif"/>
              </a:rPr>
            </a:br>
            <a:r>
              <a:rPr lang="ru-RU" sz="2000" i="1" spc="-5" dirty="0">
                <a:latin typeface="Arial"/>
                <a:cs typeface="Arial"/>
              </a:rPr>
              <a:t>Кирсанов</a:t>
            </a:r>
            <a:r>
              <a:rPr lang="ru-RU" sz="2000" i="1" spc="10" dirty="0">
                <a:latin typeface="Arial"/>
                <a:cs typeface="Arial"/>
              </a:rPr>
              <a:t> </a:t>
            </a:r>
            <a:r>
              <a:rPr lang="ru-RU" sz="2000" i="1" spc="-5" dirty="0">
                <a:latin typeface="Arial"/>
                <a:cs typeface="Arial"/>
              </a:rPr>
              <a:t>В.А.</a:t>
            </a:r>
            <a:r>
              <a:rPr lang="ru-RU" sz="2000" i="1" dirty="0">
                <a:latin typeface="Arial"/>
                <a:cs typeface="Arial"/>
              </a:rPr>
              <a:t> </a:t>
            </a:r>
            <a:r>
              <a:rPr lang="ru-RU" sz="2000" spc="-10" dirty="0">
                <a:latin typeface="Microsoft Sans Serif"/>
                <a:cs typeface="Microsoft Sans Serif"/>
              </a:rPr>
              <a:t>Эффективность</a:t>
            </a:r>
            <a:r>
              <a:rPr lang="ru-RU" sz="2000" spc="20" dirty="0">
                <a:latin typeface="Microsoft Sans Serif"/>
                <a:cs typeface="Microsoft Sans Serif"/>
              </a:rPr>
              <a:t> </a:t>
            </a:r>
            <a:r>
              <a:rPr lang="ru-RU" sz="2000" spc="-15" dirty="0">
                <a:latin typeface="Microsoft Sans Serif"/>
                <a:cs typeface="Microsoft Sans Serif"/>
              </a:rPr>
              <a:t>применения</a:t>
            </a:r>
            <a:r>
              <a:rPr lang="ru-RU" sz="2000" spc="35" dirty="0">
                <a:latin typeface="Microsoft Sans Serif"/>
                <a:cs typeface="Microsoft Sans Serif"/>
              </a:rPr>
              <a:t> </a:t>
            </a:r>
            <a:r>
              <a:rPr lang="ru-RU" sz="2000" spc="-15" dirty="0">
                <a:latin typeface="Microsoft Sans Serif"/>
                <a:cs typeface="Microsoft Sans Serif"/>
              </a:rPr>
              <a:t>монолатеральной</a:t>
            </a:r>
            <a:r>
              <a:rPr lang="ru-RU" sz="2000" spc="40" dirty="0">
                <a:latin typeface="Microsoft Sans Serif"/>
                <a:cs typeface="Microsoft Sans Serif"/>
              </a:rPr>
              <a:t> </a:t>
            </a:r>
            <a:r>
              <a:rPr lang="ru-RU" sz="2000" spc="-15" dirty="0" err="1">
                <a:latin typeface="Microsoft Sans Serif"/>
                <a:cs typeface="Microsoft Sans Serif"/>
              </a:rPr>
              <a:t>чрескостной</a:t>
            </a:r>
            <a:r>
              <a:rPr lang="ru-RU" sz="2000" spc="-15" dirty="0">
                <a:latin typeface="Microsoft Sans Serif"/>
                <a:cs typeface="Microsoft Sans Serif"/>
              </a:rPr>
              <a:t> </a:t>
            </a:r>
            <a:r>
              <a:rPr lang="ru-RU" sz="2000" spc="-10" dirty="0">
                <a:latin typeface="Microsoft Sans Serif"/>
                <a:cs typeface="Microsoft Sans Serif"/>
              </a:rPr>
              <a:t> </a:t>
            </a:r>
            <a:r>
              <a:rPr lang="ru-RU" sz="2000" spc="-15" dirty="0">
                <a:latin typeface="Microsoft Sans Serif"/>
                <a:cs typeface="Microsoft Sans Serif"/>
              </a:rPr>
              <a:t>фиксации</a:t>
            </a:r>
            <a:r>
              <a:rPr lang="ru-RU" sz="2000" dirty="0">
                <a:latin typeface="Microsoft Sans Serif"/>
                <a:cs typeface="Microsoft Sans Serif"/>
              </a:rPr>
              <a:t> </a:t>
            </a:r>
            <a:r>
              <a:rPr lang="ru-RU" sz="2000" spc="-15" dirty="0">
                <a:latin typeface="Microsoft Sans Serif"/>
                <a:cs typeface="Microsoft Sans Serif"/>
              </a:rPr>
              <a:t>при</a:t>
            </a:r>
            <a:r>
              <a:rPr lang="ru-RU" sz="2000" spc="20" dirty="0">
                <a:latin typeface="Microsoft Sans Serif"/>
                <a:cs typeface="Microsoft Sans Serif"/>
              </a:rPr>
              <a:t> </a:t>
            </a:r>
            <a:r>
              <a:rPr lang="ru-RU" sz="2000" spc="-15" dirty="0">
                <a:latin typeface="Microsoft Sans Serif"/>
                <a:cs typeface="Microsoft Sans Serif"/>
              </a:rPr>
              <a:t>лечении</a:t>
            </a:r>
            <a:r>
              <a:rPr lang="ru-RU" sz="2000" spc="20" dirty="0">
                <a:latin typeface="Microsoft Sans Serif"/>
                <a:cs typeface="Microsoft Sans Serif"/>
              </a:rPr>
              <a:t> </a:t>
            </a:r>
            <a:r>
              <a:rPr lang="ru-RU" sz="2000" spc="-10" dirty="0">
                <a:latin typeface="Microsoft Sans Serif"/>
                <a:cs typeface="Microsoft Sans Serif"/>
              </a:rPr>
              <a:t>внутрисуставных</a:t>
            </a:r>
            <a:r>
              <a:rPr lang="ru-RU" sz="2000" spc="75" dirty="0">
                <a:latin typeface="Microsoft Sans Serif"/>
                <a:cs typeface="Microsoft Sans Serif"/>
              </a:rPr>
              <a:t> </a:t>
            </a:r>
            <a:r>
              <a:rPr lang="ru-RU" sz="2000" spc="-15" dirty="0">
                <a:latin typeface="Microsoft Sans Serif"/>
                <a:cs typeface="Microsoft Sans Serif"/>
              </a:rPr>
              <a:t>переломов</a:t>
            </a:r>
            <a:r>
              <a:rPr lang="ru-RU" sz="2000" spc="60" dirty="0">
                <a:latin typeface="Microsoft Sans Serif"/>
                <a:cs typeface="Microsoft Sans Serif"/>
              </a:rPr>
              <a:t> </a:t>
            </a:r>
            <a:r>
              <a:rPr lang="ru-RU" sz="2000" spc="-10" dirty="0">
                <a:latin typeface="Microsoft Sans Serif"/>
                <a:cs typeface="Microsoft Sans Serif"/>
              </a:rPr>
              <a:t>основания</a:t>
            </a:r>
            <a:r>
              <a:rPr lang="ru-RU" sz="2000" spc="45" dirty="0">
                <a:latin typeface="Microsoft Sans Serif"/>
                <a:cs typeface="Microsoft Sans Serif"/>
              </a:rPr>
              <a:t> </a:t>
            </a:r>
            <a:r>
              <a:rPr lang="en-US" sz="2000" dirty="0">
                <a:latin typeface="Microsoft Sans Serif"/>
                <a:cs typeface="Microsoft Sans Serif"/>
              </a:rPr>
              <a:t>I</a:t>
            </a:r>
            <a:r>
              <a:rPr lang="en-US" sz="2000" spc="25" dirty="0">
                <a:latin typeface="Microsoft Sans Serif"/>
                <a:cs typeface="Microsoft Sans Serif"/>
              </a:rPr>
              <a:t> </a:t>
            </a:r>
            <a:r>
              <a:rPr lang="ru-RU" sz="2000" spc="-10" dirty="0">
                <a:latin typeface="Microsoft Sans Serif"/>
                <a:cs typeface="Microsoft Sans Serif"/>
              </a:rPr>
              <a:t>пястной</a:t>
            </a:r>
            <a:r>
              <a:rPr lang="ru-RU" sz="2000" spc="35" dirty="0">
                <a:latin typeface="Microsoft Sans Serif"/>
                <a:cs typeface="Microsoft Sans Serif"/>
              </a:rPr>
              <a:t> </a:t>
            </a:r>
            <a:r>
              <a:rPr lang="ru-RU" sz="2000" spc="-20" dirty="0">
                <a:latin typeface="Microsoft Sans Serif"/>
                <a:cs typeface="Microsoft Sans Serif"/>
              </a:rPr>
              <a:t>кости. </a:t>
            </a:r>
            <a:r>
              <a:rPr lang="ru-RU" sz="2000" spc="-459" dirty="0">
                <a:latin typeface="Microsoft Sans Serif"/>
                <a:cs typeface="Microsoft Sans Serif"/>
              </a:rPr>
              <a:t> </a:t>
            </a:r>
            <a:r>
              <a:rPr lang="ru-RU" sz="2000" spc="-20" dirty="0">
                <a:latin typeface="Microsoft Sans Serif"/>
                <a:cs typeface="Microsoft Sans Serif"/>
              </a:rPr>
              <a:t>Сборник</a:t>
            </a:r>
            <a:r>
              <a:rPr lang="ru-RU" sz="2000" spc="15" dirty="0">
                <a:latin typeface="Microsoft Sans Serif"/>
                <a:cs typeface="Microsoft Sans Serif"/>
              </a:rPr>
              <a:t> </a:t>
            </a:r>
            <a:r>
              <a:rPr lang="ru-RU" sz="2000" spc="-10" dirty="0">
                <a:latin typeface="Microsoft Sans Serif"/>
                <a:cs typeface="Microsoft Sans Serif"/>
              </a:rPr>
              <a:t>материалов</a:t>
            </a:r>
            <a:r>
              <a:rPr lang="ru-RU" sz="2000" spc="30" dirty="0">
                <a:latin typeface="Microsoft Sans Serif"/>
                <a:cs typeface="Microsoft Sans Serif"/>
              </a:rPr>
              <a:t> </a:t>
            </a:r>
            <a:r>
              <a:rPr lang="ru-RU" sz="2000" spc="-15" dirty="0">
                <a:latin typeface="Microsoft Sans Serif"/>
                <a:cs typeface="Microsoft Sans Serif"/>
              </a:rPr>
              <a:t>всероссийской</a:t>
            </a:r>
            <a:r>
              <a:rPr lang="ru-RU" sz="2000" spc="15" dirty="0">
                <a:latin typeface="Microsoft Sans Serif"/>
                <a:cs typeface="Microsoft Sans Serif"/>
              </a:rPr>
              <a:t> </a:t>
            </a:r>
            <a:r>
              <a:rPr lang="ru-RU" sz="2000" spc="-20" dirty="0">
                <a:latin typeface="Microsoft Sans Serif"/>
                <a:cs typeface="Microsoft Sans Serif"/>
              </a:rPr>
              <a:t>научно-практической</a:t>
            </a:r>
            <a:r>
              <a:rPr lang="ru-RU" sz="2000" spc="50" dirty="0">
                <a:latin typeface="Microsoft Sans Serif"/>
                <a:cs typeface="Microsoft Sans Serif"/>
              </a:rPr>
              <a:t> </a:t>
            </a:r>
            <a:r>
              <a:rPr lang="ru-RU" sz="2000" spc="-15" dirty="0">
                <a:latin typeface="Microsoft Sans Serif"/>
                <a:cs typeface="Microsoft Sans Serif"/>
              </a:rPr>
              <a:t>конференции</a:t>
            </a:r>
            <a:r>
              <a:rPr lang="ru-RU" sz="2000" spc="15" dirty="0">
                <a:latin typeface="Microsoft Sans Serif"/>
                <a:cs typeface="Microsoft Sans Serif"/>
              </a:rPr>
              <a:t> </a:t>
            </a:r>
            <a:r>
              <a:rPr lang="ru-RU" sz="2000" dirty="0">
                <a:latin typeface="Microsoft Sans Serif"/>
                <a:cs typeface="Microsoft Sans Serif"/>
              </a:rPr>
              <a:t>с </a:t>
            </a:r>
            <a:r>
              <a:rPr lang="ru-RU" sz="2000" spc="5" dirty="0">
                <a:latin typeface="Microsoft Sans Serif"/>
                <a:cs typeface="Microsoft Sans Serif"/>
              </a:rPr>
              <a:t> </a:t>
            </a:r>
            <a:r>
              <a:rPr lang="ru-RU" sz="2000" spc="-25" dirty="0">
                <a:latin typeface="Microsoft Sans Serif"/>
                <a:cs typeface="Microsoft Sans Serif"/>
              </a:rPr>
              <a:t>международным</a:t>
            </a:r>
            <a:r>
              <a:rPr lang="ru-RU" sz="2000" spc="60" dirty="0">
                <a:latin typeface="Microsoft Sans Serif"/>
                <a:cs typeface="Microsoft Sans Serif"/>
              </a:rPr>
              <a:t> </a:t>
            </a:r>
            <a:r>
              <a:rPr lang="ru-RU" sz="2000" spc="-15" dirty="0">
                <a:latin typeface="Microsoft Sans Serif"/>
                <a:cs typeface="Microsoft Sans Serif"/>
              </a:rPr>
              <a:t>участием.</a:t>
            </a:r>
            <a:r>
              <a:rPr lang="ru-RU" sz="2000" spc="55" dirty="0">
                <a:latin typeface="Microsoft Sans Serif"/>
                <a:cs typeface="Microsoft Sans Serif"/>
              </a:rPr>
              <a:t> </a:t>
            </a:r>
            <a:r>
              <a:rPr lang="ru-RU" sz="2000" spc="-25" dirty="0">
                <a:latin typeface="Microsoft Sans Serif"/>
                <a:cs typeface="Microsoft Sans Serif"/>
              </a:rPr>
              <a:t>Технологические</a:t>
            </a:r>
            <a:r>
              <a:rPr lang="ru-RU" sz="2000" dirty="0">
                <a:latin typeface="Microsoft Sans Serif"/>
                <a:cs typeface="Microsoft Sans Serif"/>
              </a:rPr>
              <a:t> </a:t>
            </a:r>
            <a:r>
              <a:rPr lang="ru-RU" sz="2000" spc="-10" dirty="0">
                <a:latin typeface="Microsoft Sans Serif"/>
                <a:cs typeface="Microsoft Sans Serif"/>
              </a:rPr>
              <a:t>инновации</a:t>
            </a:r>
            <a:r>
              <a:rPr lang="ru-RU" sz="2000" spc="15" dirty="0">
                <a:latin typeface="Microsoft Sans Serif"/>
                <a:cs typeface="Microsoft Sans Serif"/>
              </a:rPr>
              <a:t> </a:t>
            </a:r>
            <a:r>
              <a:rPr lang="ru-RU" sz="2000" dirty="0">
                <a:latin typeface="Microsoft Sans Serif"/>
                <a:cs typeface="Microsoft Sans Serif"/>
              </a:rPr>
              <a:t>в</a:t>
            </a:r>
            <a:r>
              <a:rPr lang="ru-RU" sz="2000" spc="35" dirty="0">
                <a:latin typeface="Microsoft Sans Serif"/>
                <a:cs typeface="Microsoft Sans Serif"/>
              </a:rPr>
              <a:t> </a:t>
            </a:r>
            <a:r>
              <a:rPr lang="ru-RU" sz="2000" spc="-15" dirty="0">
                <a:latin typeface="Microsoft Sans Serif"/>
                <a:cs typeface="Microsoft Sans Serif"/>
              </a:rPr>
              <a:t>травматологии, </a:t>
            </a:r>
            <a:r>
              <a:rPr lang="ru-RU" sz="2000" spc="-10" dirty="0">
                <a:latin typeface="Microsoft Sans Serif"/>
                <a:cs typeface="Microsoft Sans Serif"/>
              </a:rPr>
              <a:t> </a:t>
            </a:r>
            <a:r>
              <a:rPr lang="ru-RU" sz="2000" spc="-20" dirty="0">
                <a:latin typeface="Microsoft Sans Serif"/>
                <a:cs typeface="Microsoft Sans Serif"/>
              </a:rPr>
              <a:t>ортопедии</a:t>
            </a:r>
            <a:r>
              <a:rPr lang="ru-RU" sz="2000" spc="25" dirty="0">
                <a:latin typeface="Microsoft Sans Serif"/>
                <a:cs typeface="Microsoft Sans Serif"/>
              </a:rPr>
              <a:t> </a:t>
            </a:r>
            <a:r>
              <a:rPr lang="ru-RU" sz="2000" spc="-5" dirty="0">
                <a:latin typeface="Microsoft Sans Serif"/>
                <a:cs typeface="Microsoft Sans Serif"/>
              </a:rPr>
              <a:t>и</a:t>
            </a:r>
            <a:r>
              <a:rPr lang="ru-RU" sz="2000" spc="25" dirty="0">
                <a:latin typeface="Microsoft Sans Serif"/>
                <a:cs typeface="Microsoft Sans Serif"/>
              </a:rPr>
              <a:t> </a:t>
            </a:r>
            <a:r>
              <a:rPr lang="ru-RU" sz="2000" spc="-15" dirty="0">
                <a:latin typeface="Microsoft Sans Serif"/>
                <a:cs typeface="Microsoft Sans Serif"/>
              </a:rPr>
              <a:t>нейрохирургии.</a:t>
            </a:r>
            <a:r>
              <a:rPr lang="ru-RU" sz="2000" spc="-15" dirty="0">
                <a:latin typeface="Times New Roman"/>
                <a:cs typeface="Times New Roman"/>
              </a:rPr>
              <a:t>	</a:t>
            </a:r>
            <a:r>
              <a:rPr lang="ru-RU" sz="2000" spc="-5" dirty="0">
                <a:latin typeface="Microsoft Sans Serif"/>
                <a:cs typeface="Microsoft Sans Serif"/>
              </a:rPr>
              <a:t>2018.</a:t>
            </a:r>
            <a:r>
              <a:rPr lang="ru-RU" sz="2000" spc="35" dirty="0">
                <a:latin typeface="Microsoft Sans Serif"/>
                <a:cs typeface="Microsoft Sans Serif"/>
              </a:rPr>
              <a:t> </a:t>
            </a:r>
            <a:r>
              <a:rPr lang="ru-RU" sz="2000" spc="-35" dirty="0">
                <a:latin typeface="Microsoft Sans Serif"/>
                <a:cs typeface="Microsoft Sans Serif"/>
              </a:rPr>
              <a:t>С.113-115;</a:t>
            </a:r>
            <a:br>
              <a:rPr lang="ru-RU" sz="2000" dirty="0">
                <a:latin typeface="Microsoft Sans Serif"/>
                <a:cs typeface="Microsoft Sans Serif"/>
              </a:rPr>
            </a:br>
            <a:br>
              <a:rPr lang="ru-RU" sz="2000" dirty="0">
                <a:latin typeface="Microsoft Sans Serif"/>
                <a:cs typeface="Microsoft Sans Serif"/>
              </a:rPr>
            </a:br>
            <a:r>
              <a:rPr lang="ru-RU" sz="2000" spc="-25" dirty="0">
                <a:latin typeface="Microsoft Sans Serif"/>
                <a:cs typeface="Microsoft Sans Serif"/>
              </a:rPr>
              <a:t>Кирсанов</a:t>
            </a:r>
            <a:r>
              <a:rPr lang="ru-RU" sz="2000" spc="40" dirty="0">
                <a:latin typeface="Microsoft Sans Serif"/>
                <a:cs typeface="Microsoft Sans Serif"/>
              </a:rPr>
              <a:t> </a:t>
            </a:r>
            <a:r>
              <a:rPr lang="ru-RU" sz="2000" spc="-5" dirty="0">
                <a:latin typeface="Microsoft Sans Serif"/>
                <a:cs typeface="Microsoft Sans Serif"/>
              </a:rPr>
              <a:t>В.А.,</a:t>
            </a:r>
            <a:r>
              <a:rPr lang="ru-RU" sz="2000" spc="15" dirty="0">
                <a:latin typeface="Microsoft Sans Serif"/>
                <a:cs typeface="Microsoft Sans Serif"/>
              </a:rPr>
              <a:t> </a:t>
            </a:r>
            <a:r>
              <a:rPr lang="ru-RU" sz="2000" spc="-25" dirty="0">
                <a:latin typeface="Microsoft Sans Serif"/>
                <a:cs typeface="Microsoft Sans Serif"/>
              </a:rPr>
              <a:t>Ковалев</a:t>
            </a:r>
            <a:r>
              <a:rPr lang="ru-RU" sz="2000" spc="40" dirty="0">
                <a:latin typeface="Microsoft Sans Serif"/>
                <a:cs typeface="Microsoft Sans Serif"/>
              </a:rPr>
              <a:t> </a:t>
            </a:r>
            <a:r>
              <a:rPr lang="ru-RU" sz="2000" spc="-5" dirty="0">
                <a:latin typeface="Microsoft Sans Serif"/>
                <a:cs typeface="Microsoft Sans Serif"/>
              </a:rPr>
              <a:t>В.А.,</a:t>
            </a:r>
            <a:r>
              <a:rPr lang="ru-RU" sz="2000" spc="20" dirty="0">
                <a:latin typeface="Microsoft Sans Serif"/>
                <a:cs typeface="Microsoft Sans Serif"/>
              </a:rPr>
              <a:t> </a:t>
            </a:r>
            <a:r>
              <a:rPr lang="ru-RU" sz="2000" spc="-15" dirty="0" err="1">
                <a:latin typeface="Microsoft Sans Serif"/>
                <a:cs typeface="Microsoft Sans Serif"/>
              </a:rPr>
              <a:t>Половинко</a:t>
            </a:r>
            <a:r>
              <a:rPr lang="ru-RU" sz="2000" spc="10" dirty="0">
                <a:latin typeface="Microsoft Sans Serif"/>
                <a:cs typeface="Microsoft Sans Serif"/>
              </a:rPr>
              <a:t> </a:t>
            </a:r>
            <a:r>
              <a:rPr lang="ru-RU" sz="2000" spc="-5" dirty="0">
                <a:latin typeface="Microsoft Sans Serif"/>
                <a:cs typeface="Microsoft Sans Serif"/>
              </a:rPr>
              <a:t>В.В.</a:t>
            </a:r>
            <a:r>
              <a:rPr lang="ru-RU" sz="2000" spc="20" dirty="0">
                <a:latin typeface="Microsoft Sans Serif"/>
                <a:cs typeface="Microsoft Sans Serif"/>
              </a:rPr>
              <a:t> </a:t>
            </a:r>
            <a:r>
              <a:rPr lang="ru-RU" sz="2000" spc="-50" dirty="0">
                <a:latin typeface="Microsoft Sans Serif"/>
                <a:cs typeface="Microsoft Sans Serif"/>
              </a:rPr>
              <a:t>Результаты</a:t>
            </a:r>
            <a:r>
              <a:rPr lang="ru-RU" sz="2000" spc="55" dirty="0">
                <a:latin typeface="Microsoft Sans Serif"/>
                <a:cs typeface="Microsoft Sans Serif"/>
              </a:rPr>
              <a:t> </a:t>
            </a:r>
            <a:r>
              <a:rPr lang="ru-RU" sz="2000" spc="-25" dirty="0">
                <a:latin typeface="Microsoft Sans Serif"/>
                <a:cs typeface="Microsoft Sans Serif"/>
              </a:rPr>
              <a:t>хирургического </a:t>
            </a:r>
            <a:r>
              <a:rPr lang="ru-RU" sz="2000" spc="-20" dirty="0">
                <a:latin typeface="Microsoft Sans Serif"/>
                <a:cs typeface="Microsoft Sans Serif"/>
              </a:rPr>
              <a:t> </a:t>
            </a:r>
            <a:r>
              <a:rPr lang="ru-RU" sz="2000" spc="-15" dirty="0">
                <a:latin typeface="Microsoft Sans Serif"/>
                <a:cs typeface="Microsoft Sans Serif"/>
              </a:rPr>
              <a:t>лечения</a:t>
            </a:r>
            <a:r>
              <a:rPr lang="ru-RU" sz="2000" spc="20" dirty="0">
                <a:latin typeface="Microsoft Sans Serif"/>
                <a:cs typeface="Microsoft Sans Serif"/>
              </a:rPr>
              <a:t> </a:t>
            </a:r>
            <a:r>
              <a:rPr lang="ru-RU" sz="2000" spc="-15" dirty="0">
                <a:latin typeface="Microsoft Sans Serif"/>
                <a:cs typeface="Microsoft Sans Serif"/>
              </a:rPr>
              <a:t>переломов</a:t>
            </a:r>
            <a:r>
              <a:rPr lang="ru-RU" sz="2000" spc="40" dirty="0">
                <a:latin typeface="Microsoft Sans Serif"/>
                <a:cs typeface="Microsoft Sans Serif"/>
              </a:rPr>
              <a:t> </a:t>
            </a:r>
            <a:r>
              <a:rPr lang="ru-RU" sz="2000" spc="-20" dirty="0" err="1">
                <a:latin typeface="Microsoft Sans Serif"/>
                <a:cs typeface="Microsoft Sans Serif"/>
              </a:rPr>
              <a:t>Беннетта</a:t>
            </a:r>
            <a:r>
              <a:rPr lang="ru-RU" sz="2000" spc="40" dirty="0">
                <a:latin typeface="Microsoft Sans Serif"/>
                <a:cs typeface="Microsoft Sans Serif"/>
              </a:rPr>
              <a:t> </a:t>
            </a:r>
            <a:r>
              <a:rPr lang="ru-RU" sz="2000" spc="-5" dirty="0">
                <a:latin typeface="Microsoft Sans Serif"/>
                <a:cs typeface="Microsoft Sans Serif"/>
              </a:rPr>
              <a:t>и</a:t>
            </a:r>
            <a:r>
              <a:rPr lang="ru-RU" sz="2000" spc="15" dirty="0">
                <a:latin typeface="Microsoft Sans Serif"/>
                <a:cs typeface="Microsoft Sans Serif"/>
              </a:rPr>
              <a:t> </a:t>
            </a:r>
            <a:r>
              <a:rPr lang="ru-RU" sz="2000" spc="-15" dirty="0">
                <a:latin typeface="Microsoft Sans Serif"/>
                <a:cs typeface="Microsoft Sans Serif"/>
              </a:rPr>
              <a:t>Роланда.</a:t>
            </a:r>
            <a:r>
              <a:rPr lang="ru-RU" sz="2000" spc="25" dirty="0">
                <a:latin typeface="Microsoft Sans Serif"/>
                <a:cs typeface="Microsoft Sans Serif"/>
              </a:rPr>
              <a:t> </a:t>
            </a:r>
            <a:r>
              <a:rPr lang="ru-RU" sz="2000" spc="-5" dirty="0">
                <a:latin typeface="Microsoft Sans Serif"/>
                <a:cs typeface="Microsoft Sans Serif"/>
              </a:rPr>
              <a:t>Материалы</a:t>
            </a:r>
            <a:r>
              <a:rPr lang="ru-RU" sz="2000" spc="30" dirty="0">
                <a:latin typeface="Microsoft Sans Serif"/>
                <a:cs typeface="Microsoft Sans Serif"/>
              </a:rPr>
              <a:t> </a:t>
            </a:r>
            <a:r>
              <a:rPr lang="ru-RU" sz="2000" spc="-20" dirty="0">
                <a:latin typeface="Microsoft Sans Serif"/>
                <a:cs typeface="Microsoft Sans Serif"/>
              </a:rPr>
              <a:t>третьего</a:t>
            </a:r>
            <a:r>
              <a:rPr lang="ru-RU" sz="2000" spc="15" dirty="0">
                <a:latin typeface="Microsoft Sans Serif"/>
                <a:cs typeface="Microsoft Sans Serif"/>
              </a:rPr>
              <a:t> </a:t>
            </a:r>
            <a:r>
              <a:rPr lang="ru-RU" sz="2000" spc="-15" dirty="0">
                <a:latin typeface="Microsoft Sans Serif"/>
                <a:cs typeface="Microsoft Sans Serif"/>
              </a:rPr>
              <a:t>всероссийского </a:t>
            </a:r>
            <a:r>
              <a:rPr lang="ru-RU" sz="2000" spc="-465" dirty="0">
                <a:latin typeface="Microsoft Sans Serif"/>
                <a:cs typeface="Microsoft Sans Serif"/>
              </a:rPr>
              <a:t> </a:t>
            </a:r>
            <a:r>
              <a:rPr lang="ru-RU" sz="2000" spc="-20" dirty="0">
                <a:latin typeface="Microsoft Sans Serif"/>
                <a:cs typeface="Microsoft Sans Serif"/>
              </a:rPr>
              <a:t>конгресса</a:t>
            </a:r>
            <a:r>
              <a:rPr lang="ru-RU" sz="2000" spc="35" dirty="0">
                <a:latin typeface="Microsoft Sans Serif"/>
                <a:cs typeface="Microsoft Sans Serif"/>
              </a:rPr>
              <a:t> </a:t>
            </a:r>
            <a:r>
              <a:rPr lang="ru-RU" sz="2000" dirty="0">
                <a:latin typeface="Microsoft Sans Serif"/>
                <a:cs typeface="Microsoft Sans Serif"/>
              </a:rPr>
              <a:t>с</a:t>
            </a:r>
            <a:r>
              <a:rPr lang="ru-RU" sz="2000" spc="20" dirty="0">
                <a:latin typeface="Microsoft Sans Serif"/>
                <a:cs typeface="Microsoft Sans Serif"/>
              </a:rPr>
              <a:t> </a:t>
            </a:r>
            <a:r>
              <a:rPr lang="ru-RU" sz="2000" spc="-25" dirty="0">
                <a:latin typeface="Microsoft Sans Serif"/>
                <a:cs typeface="Microsoft Sans Serif"/>
              </a:rPr>
              <a:t>международным</a:t>
            </a:r>
            <a:r>
              <a:rPr lang="ru-RU" sz="2000" spc="80" dirty="0">
                <a:latin typeface="Microsoft Sans Serif"/>
                <a:cs typeface="Microsoft Sans Serif"/>
              </a:rPr>
              <a:t> </a:t>
            </a:r>
            <a:r>
              <a:rPr lang="ru-RU" sz="2000" spc="-15" dirty="0">
                <a:latin typeface="Microsoft Sans Serif"/>
                <a:cs typeface="Microsoft Sans Serif"/>
              </a:rPr>
              <a:t>участием.</a:t>
            </a:r>
            <a:r>
              <a:rPr lang="ru-RU" sz="2000" spc="45" dirty="0">
                <a:latin typeface="Microsoft Sans Serif"/>
                <a:cs typeface="Microsoft Sans Serif"/>
              </a:rPr>
              <a:t> </a:t>
            </a:r>
            <a:r>
              <a:rPr lang="ru-RU" sz="2000" spc="-15" dirty="0">
                <a:latin typeface="Microsoft Sans Serif"/>
                <a:cs typeface="Microsoft Sans Serif"/>
              </a:rPr>
              <a:t>Медицинская</a:t>
            </a:r>
            <a:r>
              <a:rPr lang="ru-RU" sz="2000" dirty="0">
                <a:latin typeface="Microsoft Sans Serif"/>
                <a:cs typeface="Microsoft Sans Serif"/>
              </a:rPr>
              <a:t> </a:t>
            </a:r>
            <a:r>
              <a:rPr lang="ru-RU" sz="2000" spc="-20" dirty="0">
                <a:latin typeface="Microsoft Sans Serif"/>
                <a:cs typeface="Microsoft Sans Serif"/>
              </a:rPr>
              <a:t>помощь</a:t>
            </a:r>
            <a:r>
              <a:rPr lang="ru-RU" sz="2000" spc="40" dirty="0">
                <a:latin typeface="Microsoft Sans Serif"/>
                <a:cs typeface="Microsoft Sans Serif"/>
              </a:rPr>
              <a:t> </a:t>
            </a:r>
            <a:r>
              <a:rPr lang="ru-RU" sz="2000" spc="-15" dirty="0">
                <a:latin typeface="Microsoft Sans Serif"/>
                <a:cs typeface="Microsoft Sans Serif"/>
              </a:rPr>
              <a:t>при</a:t>
            </a:r>
            <a:r>
              <a:rPr lang="ru-RU" sz="2000" spc="20" dirty="0">
                <a:latin typeface="Microsoft Sans Serif"/>
                <a:cs typeface="Microsoft Sans Serif"/>
              </a:rPr>
              <a:t> </a:t>
            </a:r>
            <a:r>
              <a:rPr lang="ru-RU" sz="2000" spc="-15" dirty="0">
                <a:latin typeface="Microsoft Sans Serif"/>
                <a:cs typeface="Microsoft Sans Serif"/>
              </a:rPr>
              <a:t>травмах </a:t>
            </a:r>
            <a:r>
              <a:rPr lang="ru-RU" sz="2000" spc="-10" dirty="0">
                <a:latin typeface="Microsoft Sans Serif"/>
                <a:cs typeface="Microsoft Sans Serif"/>
              </a:rPr>
              <a:t> </a:t>
            </a:r>
            <a:r>
              <a:rPr lang="ru-RU" sz="2000" spc="-20" dirty="0">
                <a:latin typeface="Microsoft Sans Serif"/>
                <a:cs typeface="Microsoft Sans Serif"/>
              </a:rPr>
              <a:t>мирного</a:t>
            </a:r>
            <a:r>
              <a:rPr lang="ru-RU" sz="2000" spc="15" dirty="0">
                <a:latin typeface="Microsoft Sans Serif"/>
                <a:cs typeface="Microsoft Sans Serif"/>
              </a:rPr>
              <a:t> </a:t>
            </a:r>
            <a:r>
              <a:rPr lang="ru-RU" sz="2000" spc="-5" dirty="0">
                <a:latin typeface="Microsoft Sans Serif"/>
                <a:cs typeface="Microsoft Sans Serif"/>
              </a:rPr>
              <a:t>и</a:t>
            </a:r>
            <a:r>
              <a:rPr lang="ru-RU" sz="2000" spc="10" dirty="0">
                <a:latin typeface="Microsoft Sans Serif"/>
                <a:cs typeface="Microsoft Sans Serif"/>
              </a:rPr>
              <a:t> </a:t>
            </a:r>
            <a:r>
              <a:rPr lang="ru-RU" sz="2000" spc="-20" dirty="0">
                <a:latin typeface="Microsoft Sans Serif"/>
                <a:cs typeface="Microsoft Sans Serif"/>
              </a:rPr>
              <a:t>военного</a:t>
            </a:r>
            <a:r>
              <a:rPr lang="ru-RU" sz="2000" spc="60" dirty="0">
                <a:latin typeface="Microsoft Sans Serif"/>
                <a:cs typeface="Microsoft Sans Serif"/>
              </a:rPr>
              <a:t> </a:t>
            </a:r>
            <a:r>
              <a:rPr lang="ru-RU" sz="2000" spc="-10" dirty="0">
                <a:latin typeface="Microsoft Sans Serif"/>
                <a:cs typeface="Microsoft Sans Serif"/>
              </a:rPr>
              <a:t>времени.</a:t>
            </a:r>
            <a:r>
              <a:rPr lang="ru-RU" sz="2000" spc="25" dirty="0">
                <a:latin typeface="Microsoft Sans Serif"/>
                <a:cs typeface="Microsoft Sans Serif"/>
              </a:rPr>
              <a:t> </a:t>
            </a:r>
            <a:r>
              <a:rPr lang="ru-RU" sz="2000" spc="-35" dirty="0">
                <a:latin typeface="Microsoft Sans Serif"/>
                <a:cs typeface="Microsoft Sans Serif"/>
              </a:rPr>
              <a:t>Санкт-Петербург,</a:t>
            </a:r>
            <a:r>
              <a:rPr lang="ru-RU" sz="2000" spc="50" dirty="0">
                <a:latin typeface="Microsoft Sans Serif"/>
                <a:cs typeface="Microsoft Sans Serif"/>
              </a:rPr>
              <a:t> </a:t>
            </a:r>
            <a:r>
              <a:rPr lang="ru-RU" sz="2000" spc="-5" dirty="0">
                <a:latin typeface="Microsoft Sans Serif"/>
                <a:cs typeface="Microsoft Sans Serif"/>
              </a:rPr>
              <a:t>2018.</a:t>
            </a:r>
            <a:r>
              <a:rPr lang="ru-RU" sz="2000" spc="40" dirty="0">
                <a:latin typeface="Microsoft Sans Serif"/>
                <a:cs typeface="Microsoft Sans Serif"/>
              </a:rPr>
              <a:t> </a:t>
            </a:r>
            <a:r>
              <a:rPr lang="ru-RU" sz="2000" spc="-5" dirty="0">
                <a:latin typeface="Microsoft Sans Serif"/>
                <a:cs typeface="Microsoft Sans Serif"/>
              </a:rPr>
              <a:t>С.129-131;</a:t>
            </a:r>
            <a:br>
              <a:rPr lang="ru-RU" sz="2000" dirty="0">
                <a:latin typeface="Microsoft Sans Serif"/>
                <a:cs typeface="Microsoft Sans Serif"/>
              </a:rPr>
            </a:br>
            <a:br>
              <a:rPr lang="ru-RU" sz="2000" dirty="0">
                <a:latin typeface="Microsoft Sans Serif"/>
                <a:cs typeface="Microsoft Sans Serif"/>
              </a:rPr>
            </a:br>
            <a:r>
              <a:rPr lang="en-US" sz="2000" spc="-10" dirty="0">
                <a:latin typeface="Microsoft Sans Serif"/>
                <a:cs typeface="Microsoft Sans Serif"/>
              </a:rPr>
              <a:t>Housing</a:t>
            </a:r>
            <a:r>
              <a:rPr lang="en-US" sz="2000" spc="55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S,</a:t>
            </a:r>
            <a:r>
              <a:rPr lang="en-US" sz="2000" spc="30" dirty="0">
                <a:latin typeface="Microsoft Sans Serif"/>
                <a:cs typeface="Microsoft Sans Serif"/>
              </a:rPr>
              <a:t> </a:t>
            </a:r>
            <a:r>
              <a:rPr lang="en-US" sz="2000" spc="-10" dirty="0">
                <a:latin typeface="Microsoft Sans Serif"/>
                <a:cs typeface="Microsoft Sans Serif"/>
              </a:rPr>
              <a:t>Jing</a:t>
            </a:r>
            <a:r>
              <a:rPr lang="en-US" sz="2000" spc="50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SS.</a:t>
            </a:r>
            <a:r>
              <a:rPr lang="en-US" sz="2000" spc="-10" dirty="0">
                <a:latin typeface="Microsoft Sans Serif"/>
                <a:cs typeface="Microsoft Sans Serif"/>
              </a:rPr>
              <a:t> Treatment</a:t>
            </a:r>
            <a:r>
              <a:rPr lang="en-US" sz="2000" spc="40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of</a:t>
            </a:r>
            <a:r>
              <a:rPr lang="en-US" sz="2000" spc="30" dirty="0">
                <a:latin typeface="Microsoft Sans Serif"/>
                <a:cs typeface="Microsoft Sans Serif"/>
              </a:rPr>
              <a:t> </a:t>
            </a:r>
            <a:r>
              <a:rPr lang="en-US" sz="2000" spc="-10" dirty="0">
                <a:latin typeface="Microsoft Sans Serif"/>
                <a:cs typeface="Microsoft Sans Serif"/>
              </a:rPr>
              <a:t>Rolando</a:t>
            </a:r>
            <a:r>
              <a:rPr lang="en-US" sz="2000" spc="60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fracture</a:t>
            </a:r>
            <a:r>
              <a:rPr lang="en-US" sz="2000" spc="30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by</a:t>
            </a:r>
            <a:r>
              <a:rPr lang="en-US" sz="2000" spc="35" dirty="0">
                <a:latin typeface="Microsoft Sans Serif"/>
                <a:cs typeface="Microsoft Sans Serif"/>
              </a:rPr>
              <a:t> </a:t>
            </a:r>
            <a:r>
              <a:rPr lang="en-US" sz="2000" spc="-10" dirty="0" err="1">
                <a:latin typeface="Microsoft Sans Serif"/>
                <a:cs typeface="Microsoft Sans Serif"/>
              </a:rPr>
              <a:t>capsuloligamentotaxis</a:t>
            </a:r>
            <a:r>
              <a:rPr lang="en-US" sz="2000" spc="100" dirty="0">
                <a:latin typeface="Microsoft Sans Serif"/>
                <a:cs typeface="Microsoft Sans Serif"/>
              </a:rPr>
              <a:t> </a:t>
            </a:r>
            <a:r>
              <a:rPr lang="en-US" sz="2000" spc="-10" dirty="0">
                <a:latin typeface="Microsoft Sans Serif"/>
                <a:cs typeface="Microsoft Sans Serif"/>
              </a:rPr>
              <a:t>using </a:t>
            </a:r>
            <a:r>
              <a:rPr lang="en-US" sz="2000" spc="-465" dirty="0">
                <a:latin typeface="Microsoft Sans Serif"/>
                <a:cs typeface="Microsoft Sans Serif"/>
              </a:rPr>
              <a:t> </a:t>
            </a:r>
            <a:r>
              <a:rPr lang="en-US" sz="2000" spc="-10" dirty="0">
                <a:latin typeface="Microsoft Sans Serif"/>
                <a:cs typeface="Microsoft Sans Serif"/>
              </a:rPr>
              <a:t>mini</a:t>
            </a:r>
            <a:r>
              <a:rPr lang="en-US" sz="2000" spc="30" dirty="0">
                <a:latin typeface="Microsoft Sans Serif"/>
                <a:cs typeface="Microsoft Sans Serif"/>
              </a:rPr>
              <a:t> </a:t>
            </a:r>
            <a:r>
              <a:rPr lang="en-US" sz="2000" spc="-10" dirty="0">
                <a:latin typeface="Microsoft Sans Serif"/>
                <a:cs typeface="Microsoft Sans Serif"/>
              </a:rPr>
              <a:t>external</a:t>
            </a:r>
            <a:r>
              <a:rPr lang="en-US" sz="2000" spc="45" dirty="0">
                <a:latin typeface="Microsoft Sans Serif"/>
                <a:cs typeface="Microsoft Sans Serif"/>
              </a:rPr>
              <a:t> </a:t>
            </a:r>
            <a:r>
              <a:rPr lang="en-US" sz="2000" spc="-10" dirty="0">
                <a:latin typeface="Microsoft Sans Serif"/>
                <a:cs typeface="Microsoft Sans Serif"/>
              </a:rPr>
              <a:t>fixator:</a:t>
            </a:r>
            <a:r>
              <a:rPr lang="en-US" sz="2000" spc="30" dirty="0">
                <a:latin typeface="Microsoft Sans Serif"/>
                <a:cs typeface="Microsoft Sans Serif"/>
              </a:rPr>
              <a:t> </a:t>
            </a:r>
            <a:r>
              <a:rPr lang="en-US" sz="2000" dirty="0">
                <a:latin typeface="Microsoft Sans Serif"/>
                <a:cs typeface="Microsoft Sans Serif"/>
              </a:rPr>
              <a:t>a</a:t>
            </a:r>
            <a:r>
              <a:rPr lang="en-US" sz="2000" spc="20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report</a:t>
            </a:r>
            <a:r>
              <a:rPr lang="en-US" sz="2000" spc="40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of</a:t>
            </a:r>
            <a:r>
              <a:rPr lang="en-US" sz="2000" spc="15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16</a:t>
            </a:r>
            <a:r>
              <a:rPr lang="en-US" sz="2000" spc="35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cases.</a:t>
            </a:r>
            <a:r>
              <a:rPr lang="en-US" sz="2000" spc="30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Hand</a:t>
            </a:r>
            <a:r>
              <a:rPr lang="en-US" sz="2000" spc="35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Surg.</a:t>
            </a:r>
            <a:r>
              <a:rPr lang="en-US" sz="2000" spc="25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2013;18(1):73-8</a:t>
            </a:r>
            <a:br>
              <a:rPr lang="en-US" sz="2000" dirty="0">
                <a:latin typeface="Microsoft Sans Serif"/>
                <a:cs typeface="Microsoft Sans Serif"/>
              </a:rPr>
            </a:br>
            <a:br>
              <a:rPr lang="en-US" sz="2000" dirty="0">
                <a:latin typeface="Microsoft Sans Serif"/>
                <a:cs typeface="Microsoft Sans Serif"/>
              </a:rPr>
            </a:br>
            <a:r>
              <a:rPr lang="en-US" sz="2000" spc="-5" dirty="0" err="1">
                <a:latin typeface="Microsoft Sans Serif"/>
                <a:cs typeface="Microsoft Sans Serif"/>
              </a:rPr>
              <a:t>Giesen</a:t>
            </a:r>
            <a:r>
              <a:rPr lang="en-US" sz="2000" dirty="0">
                <a:latin typeface="Microsoft Sans Serif"/>
                <a:cs typeface="Microsoft Sans Serif"/>
              </a:rPr>
              <a:t> </a:t>
            </a:r>
            <a:r>
              <a:rPr lang="en-US" sz="2000" spc="-95" dirty="0">
                <a:latin typeface="Microsoft Sans Serif"/>
                <a:cs typeface="Microsoft Sans Serif"/>
              </a:rPr>
              <a:t>T.</a:t>
            </a:r>
            <a:r>
              <a:rPr lang="en-US" sz="2000" spc="10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et</a:t>
            </a:r>
            <a:r>
              <a:rPr lang="en-US" sz="2000" spc="35" dirty="0">
                <a:latin typeface="Microsoft Sans Serif"/>
                <a:cs typeface="Microsoft Sans Serif"/>
              </a:rPr>
              <a:t> </a:t>
            </a:r>
            <a:r>
              <a:rPr lang="en-US" sz="2000" spc="-10" dirty="0">
                <a:latin typeface="Microsoft Sans Serif"/>
                <a:cs typeface="Microsoft Sans Serif"/>
              </a:rPr>
              <a:t>al.</a:t>
            </a:r>
            <a:r>
              <a:rPr lang="en-US" sz="2000" spc="40" dirty="0">
                <a:latin typeface="Microsoft Sans Serif"/>
                <a:cs typeface="Microsoft Sans Serif"/>
              </a:rPr>
              <a:t> </a:t>
            </a:r>
            <a:r>
              <a:rPr lang="en-US" sz="2000" spc="-10" dirty="0">
                <a:latin typeface="Microsoft Sans Serif"/>
                <a:cs typeface="Microsoft Sans Serif"/>
              </a:rPr>
              <a:t>Modified</a:t>
            </a:r>
            <a:r>
              <a:rPr lang="en-US" sz="2000" spc="40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Suzuki</a:t>
            </a:r>
            <a:r>
              <a:rPr lang="en-US" sz="2000" spc="40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frame</a:t>
            </a:r>
            <a:r>
              <a:rPr lang="en-US" sz="2000" spc="30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for</a:t>
            </a:r>
            <a:r>
              <a:rPr lang="en-US" sz="2000" spc="30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the</a:t>
            </a:r>
            <a:r>
              <a:rPr lang="en-US" sz="2000" spc="25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treatment</a:t>
            </a:r>
            <a:r>
              <a:rPr lang="en-US" sz="2000" spc="40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of</a:t>
            </a:r>
            <a:r>
              <a:rPr lang="en-US" sz="2000" spc="25" dirty="0">
                <a:latin typeface="Microsoft Sans Serif"/>
                <a:cs typeface="Microsoft Sans Serif"/>
              </a:rPr>
              <a:t> </a:t>
            </a:r>
            <a:r>
              <a:rPr lang="en-US" sz="2000" spc="-15" dirty="0">
                <a:latin typeface="Microsoft Sans Serif"/>
                <a:cs typeface="Microsoft Sans Serif"/>
              </a:rPr>
              <a:t>difficult</a:t>
            </a:r>
            <a:r>
              <a:rPr lang="en-US" sz="2000" spc="50" dirty="0">
                <a:latin typeface="Microsoft Sans Serif"/>
                <a:cs typeface="Microsoft Sans Serif"/>
              </a:rPr>
              <a:t> </a:t>
            </a:r>
            <a:r>
              <a:rPr lang="en-US" sz="2000" spc="-10" dirty="0">
                <a:latin typeface="Microsoft Sans Serif"/>
                <a:cs typeface="Microsoft Sans Serif"/>
              </a:rPr>
              <a:t>Rolando</a:t>
            </a:r>
            <a:r>
              <a:rPr lang="en-US" sz="2000" spc="50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fractures. </a:t>
            </a:r>
            <a:r>
              <a:rPr lang="en-US" sz="2000" spc="-465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Hand</a:t>
            </a:r>
            <a:r>
              <a:rPr lang="en-US" sz="2000" spc="30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Surgery</a:t>
            </a:r>
            <a:r>
              <a:rPr lang="en-US" sz="2000" spc="35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and</a:t>
            </a:r>
            <a:r>
              <a:rPr lang="en-US" sz="2000" spc="20" dirty="0">
                <a:latin typeface="Microsoft Sans Serif"/>
                <a:cs typeface="Microsoft Sans Serif"/>
              </a:rPr>
              <a:t> </a:t>
            </a:r>
            <a:r>
              <a:rPr lang="en-US" sz="2000" spc="-10" dirty="0">
                <a:latin typeface="Microsoft Sans Serif"/>
                <a:cs typeface="Microsoft Sans Serif"/>
              </a:rPr>
              <a:t>Rehabilitation</a:t>
            </a:r>
            <a:r>
              <a:rPr lang="en-US" sz="2000" spc="55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35.</a:t>
            </a:r>
            <a:r>
              <a:rPr lang="en-US" sz="2000" spc="30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2016.</a:t>
            </a:r>
            <a:r>
              <a:rPr lang="en-US" sz="2000" spc="35" dirty="0">
                <a:latin typeface="Microsoft Sans Serif"/>
                <a:cs typeface="Microsoft Sans Serif"/>
              </a:rPr>
              <a:t> </a:t>
            </a:r>
            <a:r>
              <a:rPr lang="en-US" sz="2000" spc="45" dirty="0">
                <a:latin typeface="Microsoft Sans Serif"/>
                <a:cs typeface="Microsoft Sans Serif"/>
              </a:rPr>
              <a:t>P:335–34;</a:t>
            </a:r>
            <a:br>
              <a:rPr lang="en-US" sz="2000" dirty="0">
                <a:latin typeface="Microsoft Sans Serif"/>
                <a:cs typeface="Microsoft Sans Serif"/>
              </a:rPr>
            </a:br>
            <a:br>
              <a:rPr lang="en-US" sz="2000" dirty="0">
                <a:latin typeface="Microsoft Sans Serif"/>
                <a:cs typeface="Microsoft Sans Serif"/>
              </a:rPr>
            </a:br>
            <a:r>
              <a:rPr lang="en-US" sz="2000" spc="-50" dirty="0">
                <a:latin typeface="Microsoft Sans Serif"/>
                <a:cs typeface="Microsoft Sans Serif"/>
              </a:rPr>
              <a:t>W.</a:t>
            </a:r>
            <a:r>
              <a:rPr lang="en-US" sz="2000" spc="15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Duan</a:t>
            </a:r>
            <a:r>
              <a:rPr lang="en-US" sz="2000" spc="35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et</a:t>
            </a:r>
            <a:r>
              <a:rPr lang="en-US" sz="2000" spc="15" dirty="0">
                <a:latin typeface="Microsoft Sans Serif"/>
                <a:cs typeface="Microsoft Sans Serif"/>
              </a:rPr>
              <a:t> </a:t>
            </a:r>
            <a:r>
              <a:rPr lang="en-US" sz="2000" spc="-10" dirty="0">
                <a:latin typeface="Microsoft Sans Serif"/>
                <a:cs typeface="Microsoft Sans Serif"/>
              </a:rPr>
              <a:t>al.</a:t>
            </a:r>
            <a:r>
              <a:rPr lang="en-US" sz="2000" spc="5" dirty="0">
                <a:latin typeface="Microsoft Sans Serif"/>
                <a:cs typeface="Microsoft Sans Serif"/>
              </a:rPr>
              <a:t> </a:t>
            </a:r>
            <a:r>
              <a:rPr lang="en-US" sz="2000" spc="-10" dirty="0">
                <a:latin typeface="Microsoft Sans Serif"/>
                <a:cs typeface="Microsoft Sans Serif"/>
              </a:rPr>
              <a:t>Treatment</a:t>
            </a:r>
            <a:r>
              <a:rPr lang="en-US" sz="2000" spc="20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of</a:t>
            </a:r>
            <a:r>
              <a:rPr lang="en-US" sz="2000" spc="25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comminuted</a:t>
            </a:r>
            <a:r>
              <a:rPr lang="en-US" sz="2000" spc="35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fractures</a:t>
            </a:r>
            <a:r>
              <a:rPr lang="en-US" sz="2000" spc="20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of</a:t>
            </a:r>
            <a:r>
              <a:rPr lang="en-US" sz="2000" spc="30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the</a:t>
            </a:r>
            <a:r>
              <a:rPr lang="en-US" sz="2000" spc="20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base</a:t>
            </a:r>
            <a:r>
              <a:rPr lang="en-US" sz="2000" spc="15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of</a:t>
            </a:r>
            <a:r>
              <a:rPr lang="en-US" sz="2000" spc="30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the</a:t>
            </a:r>
            <a:r>
              <a:rPr lang="en-US" sz="2000" spc="20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thumb </a:t>
            </a:r>
            <a:r>
              <a:rPr lang="en-US" sz="2000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metacarpal</a:t>
            </a:r>
            <a:r>
              <a:rPr lang="en-US" sz="2000" spc="35" dirty="0">
                <a:latin typeface="Microsoft Sans Serif"/>
                <a:cs typeface="Microsoft Sans Serif"/>
              </a:rPr>
              <a:t> </a:t>
            </a:r>
            <a:r>
              <a:rPr lang="en-US" sz="2000" spc="-10" dirty="0">
                <a:latin typeface="Microsoft Sans Serif"/>
                <a:cs typeface="Microsoft Sans Serif"/>
              </a:rPr>
              <a:t>using</a:t>
            </a:r>
            <a:r>
              <a:rPr lang="en-US" sz="2000" spc="40" dirty="0">
                <a:latin typeface="Microsoft Sans Serif"/>
                <a:cs typeface="Microsoft Sans Serif"/>
              </a:rPr>
              <a:t> </a:t>
            </a:r>
            <a:r>
              <a:rPr lang="en-US" sz="2000" dirty="0">
                <a:latin typeface="Microsoft Sans Serif"/>
                <a:cs typeface="Microsoft Sans Serif"/>
              </a:rPr>
              <a:t>a</a:t>
            </a:r>
            <a:r>
              <a:rPr lang="en-US" sz="2000" spc="20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cemented</a:t>
            </a:r>
            <a:r>
              <a:rPr lang="en-US" sz="2000" spc="40" dirty="0">
                <a:latin typeface="Microsoft Sans Serif"/>
                <a:cs typeface="Microsoft Sans Serif"/>
              </a:rPr>
              <a:t> </a:t>
            </a:r>
            <a:r>
              <a:rPr lang="en-US" sz="2000" spc="-10" dirty="0">
                <a:latin typeface="Microsoft Sans Serif"/>
                <a:cs typeface="Microsoft Sans Serif"/>
              </a:rPr>
              <a:t>bone-K-wire</a:t>
            </a:r>
            <a:r>
              <a:rPr lang="en-US" sz="2000" spc="70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frame.</a:t>
            </a:r>
            <a:r>
              <a:rPr lang="en-US" sz="2000" spc="35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Hand</a:t>
            </a:r>
            <a:r>
              <a:rPr lang="en-US" sz="2000" spc="35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Surg.</a:t>
            </a:r>
            <a:r>
              <a:rPr lang="en-US" sz="2000" spc="35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Rehab.</a:t>
            </a:r>
            <a:r>
              <a:rPr lang="en-US" sz="2000" spc="40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(2018),</a:t>
            </a:r>
            <a:r>
              <a:rPr lang="en-US" sz="2000" spc="45" dirty="0">
                <a:latin typeface="Microsoft Sans Serif"/>
                <a:cs typeface="Microsoft Sans Serif"/>
              </a:rPr>
              <a:t> </a:t>
            </a:r>
            <a:r>
              <a:rPr lang="en-US" sz="2000" spc="-5" dirty="0">
                <a:latin typeface="Microsoft Sans Serif"/>
                <a:cs typeface="Microsoft Sans Serif"/>
              </a:rPr>
              <a:t>P:1-8</a:t>
            </a:r>
            <a:endParaRPr lang="en-US" sz="20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16073" y="1194308"/>
            <a:ext cx="7259955" cy="125476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080" indent="1752600">
              <a:lnSpc>
                <a:spcPct val="101699"/>
              </a:lnSpc>
              <a:spcBef>
                <a:spcPts val="15"/>
              </a:spcBef>
            </a:pPr>
            <a:r>
              <a:rPr sz="4000" b="0" spc="-45" dirty="0">
                <a:latin typeface="Microsoft Sans Serif"/>
                <a:cs typeface="Microsoft Sans Serif"/>
              </a:rPr>
              <a:t>Классификация </a:t>
            </a:r>
            <a:r>
              <a:rPr sz="4000" b="0" spc="-40" dirty="0">
                <a:latin typeface="Microsoft Sans Serif"/>
                <a:cs typeface="Microsoft Sans Serif"/>
              </a:rPr>
              <a:t> </a:t>
            </a:r>
            <a:r>
              <a:rPr sz="4000" b="0" spc="-30" dirty="0">
                <a:latin typeface="Microsoft Sans Serif"/>
                <a:cs typeface="Microsoft Sans Serif"/>
              </a:rPr>
              <a:t>переломов</a:t>
            </a:r>
            <a:r>
              <a:rPr sz="4000" b="0" spc="70" dirty="0">
                <a:latin typeface="Microsoft Sans Serif"/>
                <a:cs typeface="Microsoft Sans Serif"/>
              </a:rPr>
              <a:t> </a:t>
            </a:r>
            <a:r>
              <a:rPr sz="4000" b="0" spc="-15" dirty="0">
                <a:latin typeface="Microsoft Sans Serif"/>
                <a:cs typeface="Microsoft Sans Serif"/>
              </a:rPr>
              <a:t>пястных</a:t>
            </a:r>
            <a:r>
              <a:rPr sz="4000" b="0" spc="40" dirty="0">
                <a:latin typeface="Microsoft Sans Serif"/>
                <a:cs typeface="Microsoft Sans Serif"/>
              </a:rPr>
              <a:t> </a:t>
            </a:r>
            <a:r>
              <a:rPr sz="4000" b="0" spc="-45" dirty="0">
                <a:latin typeface="Microsoft Sans Serif"/>
                <a:cs typeface="Microsoft Sans Serif"/>
              </a:rPr>
              <a:t>костей</a:t>
            </a:r>
            <a:r>
              <a:rPr sz="4000" b="0" spc="45" dirty="0">
                <a:latin typeface="Microsoft Sans Serif"/>
                <a:cs typeface="Microsoft Sans Serif"/>
              </a:rPr>
              <a:t> </a:t>
            </a:r>
            <a:r>
              <a:rPr sz="4000" b="0" spc="-50" dirty="0">
                <a:latin typeface="Microsoft Sans Serif"/>
                <a:cs typeface="Microsoft Sans Serif"/>
              </a:rPr>
              <a:t>АО</a:t>
            </a:r>
            <a:endParaRPr sz="4000" dirty="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10497" y="5065788"/>
            <a:ext cx="7272655" cy="36893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9370" rIns="0" bIns="0" rtlCol="0">
            <a:spAutoFit/>
          </a:bodyPr>
          <a:lstStyle/>
          <a:p>
            <a:pPr marL="217804">
              <a:lnSpc>
                <a:spcPct val="100000"/>
              </a:lnSpc>
              <a:spcBef>
                <a:spcPts val="310"/>
              </a:spcBef>
              <a:tabLst>
                <a:tab pos="1616710" algn="l"/>
                <a:tab pos="2965450" algn="l"/>
                <a:tab pos="4387215" algn="l"/>
                <a:tab pos="5934075" algn="l"/>
              </a:tabLst>
            </a:pPr>
            <a:r>
              <a:rPr sz="1800" b="1" spc="-5" dirty="0">
                <a:latin typeface="Arial"/>
                <a:cs typeface="Arial"/>
              </a:rPr>
              <a:t>25-В2.1</a:t>
            </a:r>
            <a:r>
              <a:rPr sz="1800" spc="-5" dirty="0">
                <a:latin typeface="Times New Roman"/>
                <a:cs typeface="Times New Roman"/>
              </a:rPr>
              <a:t>	</a:t>
            </a:r>
            <a:r>
              <a:rPr sz="1800" b="1" spc="-5" dirty="0">
                <a:latin typeface="Arial"/>
                <a:cs typeface="Arial"/>
              </a:rPr>
              <a:t>25-В2.2</a:t>
            </a:r>
            <a:r>
              <a:rPr sz="1800" spc="-5" dirty="0">
                <a:latin typeface="Times New Roman"/>
                <a:cs typeface="Times New Roman"/>
              </a:rPr>
              <a:t>	</a:t>
            </a:r>
            <a:r>
              <a:rPr sz="1800" b="1" spc="-5" dirty="0">
                <a:latin typeface="Arial"/>
                <a:cs typeface="Arial"/>
              </a:rPr>
              <a:t>25-В2.4</a:t>
            </a:r>
            <a:r>
              <a:rPr sz="1800" spc="-5" dirty="0">
                <a:latin typeface="Times New Roman"/>
                <a:cs typeface="Times New Roman"/>
              </a:rPr>
              <a:t>	</a:t>
            </a:r>
            <a:r>
              <a:rPr sz="1800" b="1" spc="-5" dirty="0">
                <a:latin typeface="Arial"/>
                <a:cs typeface="Arial"/>
              </a:rPr>
              <a:t>25-В2.3</a:t>
            </a:r>
            <a:r>
              <a:rPr sz="1800" spc="-5" dirty="0">
                <a:latin typeface="Times New Roman"/>
                <a:cs typeface="Times New Roman"/>
              </a:rPr>
              <a:t>	</a:t>
            </a:r>
            <a:r>
              <a:rPr sz="1800" b="1" spc="-5" dirty="0">
                <a:latin typeface="Arial"/>
                <a:cs typeface="Arial"/>
              </a:rPr>
              <a:t>25-В1.2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286A6DD2-B991-439E-BFF8-0495EB2D23DC}"/>
              </a:ext>
            </a:extLst>
          </p:cNvPr>
          <p:cNvPicPr/>
          <p:nvPr/>
        </p:nvPicPr>
        <p:blipFill rotWithShape="1">
          <a:blip r:embed="rId2" cstate="print"/>
          <a:srcRect r="277" b="-10946"/>
          <a:stretch/>
        </p:blipFill>
        <p:spPr>
          <a:xfrm>
            <a:off x="2590838" y="2432976"/>
            <a:ext cx="7259955" cy="296736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98241" y="269239"/>
            <a:ext cx="6100445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20419" marR="5080" indent="-808355">
              <a:lnSpc>
                <a:spcPct val="100000"/>
              </a:lnSpc>
              <a:spcBef>
                <a:spcPts val="100"/>
              </a:spcBef>
            </a:pPr>
            <a:r>
              <a:rPr sz="4400" spc="-20" dirty="0"/>
              <a:t>Переломы </a:t>
            </a:r>
            <a:r>
              <a:rPr sz="4400" spc="-15" dirty="0"/>
              <a:t>основания </a:t>
            </a:r>
            <a:r>
              <a:rPr sz="4400" spc="-1210" dirty="0"/>
              <a:t> </a:t>
            </a:r>
            <a:r>
              <a:rPr sz="4400" dirty="0"/>
              <a:t>I</a:t>
            </a:r>
            <a:r>
              <a:rPr sz="4400" spc="-10" dirty="0"/>
              <a:t> </a:t>
            </a:r>
            <a:r>
              <a:rPr sz="4400" dirty="0"/>
              <a:t>пястной</a:t>
            </a:r>
            <a:r>
              <a:rPr sz="4400" spc="-35" dirty="0"/>
              <a:t> </a:t>
            </a:r>
            <a:r>
              <a:rPr sz="4400" spc="-20" dirty="0"/>
              <a:t>кости:</a:t>
            </a:r>
            <a:endParaRPr sz="4400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05919" y="1757172"/>
            <a:ext cx="7312158" cy="533857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100704" y="3001772"/>
            <a:ext cx="2228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latin typeface="Arial"/>
                <a:cs typeface="Arial"/>
              </a:rPr>
              <a:t>1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42007" y="3001772"/>
            <a:ext cx="2228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latin typeface="Arial"/>
                <a:cs typeface="Arial"/>
              </a:rPr>
              <a:t>2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02519" y="3001772"/>
            <a:ext cx="2228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latin typeface="Arial"/>
                <a:cs typeface="Arial"/>
              </a:rPr>
              <a:t>3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80756" y="3001772"/>
            <a:ext cx="2228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latin typeface="Arial"/>
                <a:cs typeface="Arial"/>
              </a:rPr>
              <a:t>4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89219" y="5106416"/>
            <a:ext cx="6925309" cy="14747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100"/>
              </a:spcBef>
              <a:buAutoNum type="arabicPlain"/>
              <a:tabLst>
                <a:tab pos="267335" algn="l"/>
              </a:tabLst>
            </a:pPr>
            <a:r>
              <a:rPr lang="ru-RU" dirty="0"/>
              <a:t>– </a:t>
            </a:r>
            <a:r>
              <a:rPr lang="ru-RU" sz="19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перелом </a:t>
            </a:r>
            <a:r>
              <a:rPr lang="ru-RU" sz="1900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Беннетта</a:t>
            </a:r>
            <a:r>
              <a:rPr lang="ru-RU" sz="19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9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Bennett’s fracture)</a:t>
            </a:r>
          </a:p>
          <a:p>
            <a:pPr marL="266700" indent="-254635">
              <a:lnSpc>
                <a:spcPct val="100000"/>
              </a:lnSpc>
              <a:buAutoNum type="arabicPlain"/>
              <a:tabLst>
                <a:tab pos="267335" algn="l"/>
              </a:tabLst>
            </a:pPr>
            <a:r>
              <a:rPr lang="en-US" sz="19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9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перелом </a:t>
            </a:r>
            <a:r>
              <a:rPr lang="ru-RU" sz="1900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Роландо</a:t>
            </a:r>
            <a:r>
              <a:rPr lang="ru-RU" sz="19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9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or Y Rolando fracture)</a:t>
            </a:r>
          </a:p>
          <a:p>
            <a:pPr marL="12700" marR="5080">
              <a:lnSpc>
                <a:spcPct val="100000"/>
              </a:lnSpc>
              <a:buAutoNum type="arabicPlain"/>
              <a:tabLst>
                <a:tab pos="267335" algn="l"/>
              </a:tabLst>
            </a:pPr>
            <a:r>
              <a:rPr lang="en-US" sz="19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9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многооскольчатый внутрисуставной перелом  4 </a:t>
            </a:r>
            <a:r>
              <a:rPr lang="ru-RU" sz="1900" spc="6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9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внесуставной</a:t>
            </a:r>
            <a:r>
              <a:rPr lang="ru-RU" sz="19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перелом</a:t>
            </a:r>
            <a:r>
              <a:rPr lang="ru-RU" sz="19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Винтерштейна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8159">
              <a:lnSpc>
                <a:spcPct val="100000"/>
              </a:lnSpc>
            </a:pPr>
            <a:r>
              <a:rPr lang="ru-RU" sz="19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900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Winterstein</a:t>
            </a:r>
            <a:r>
              <a:rPr lang="en-US" sz="19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fracture)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290442" y="5676379"/>
            <a:ext cx="3298825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Arial"/>
                <a:cs typeface="Arial"/>
              </a:rPr>
              <a:t>поперечные </a:t>
            </a:r>
            <a:r>
              <a:rPr sz="2400" b="1" spc="-5" dirty="0">
                <a:latin typeface="Arial"/>
                <a:cs typeface="Arial"/>
              </a:rPr>
              <a:t> </a:t>
            </a:r>
            <a:r>
              <a:rPr sz="2400" b="1" spc="-15" dirty="0">
                <a:latin typeface="Arial"/>
                <a:cs typeface="Arial"/>
              </a:rPr>
              <a:t>внесуставные 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spc="-15" dirty="0">
                <a:latin typeface="Arial"/>
                <a:cs typeface="Arial"/>
              </a:rPr>
              <a:t>переломы основания </a:t>
            </a:r>
            <a:r>
              <a:rPr sz="2400" b="1" spc="-65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I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пястной</a:t>
            </a:r>
            <a:r>
              <a:rPr sz="2400" b="1" spc="10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кости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78625" y="1612391"/>
            <a:ext cx="2388107" cy="414527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52600" marR="5080" indent="164465">
              <a:lnSpc>
                <a:spcPct val="100000"/>
              </a:lnSpc>
              <a:spcBef>
                <a:spcPts val="95"/>
              </a:spcBef>
            </a:pPr>
            <a:r>
              <a:rPr sz="4000" spc="-20" dirty="0"/>
              <a:t>Внесуставные</a:t>
            </a:r>
            <a:r>
              <a:rPr sz="4000" spc="-5" dirty="0"/>
              <a:t> </a:t>
            </a:r>
            <a:r>
              <a:rPr sz="4000" spc="-20" dirty="0"/>
              <a:t>переломы </a:t>
            </a:r>
            <a:r>
              <a:rPr sz="4000" spc="-15" dirty="0"/>
              <a:t> </a:t>
            </a:r>
            <a:r>
              <a:rPr sz="4000" spc="-20" dirty="0"/>
              <a:t>основания</a:t>
            </a:r>
            <a:r>
              <a:rPr sz="4000" dirty="0"/>
              <a:t> </a:t>
            </a:r>
            <a:r>
              <a:rPr sz="4000" spc="-5" dirty="0"/>
              <a:t>I </a:t>
            </a:r>
            <a:r>
              <a:rPr sz="4000" spc="-10" dirty="0"/>
              <a:t>пястной</a:t>
            </a:r>
            <a:r>
              <a:rPr sz="4000" spc="20" dirty="0"/>
              <a:t> </a:t>
            </a:r>
            <a:r>
              <a:rPr sz="4000" spc="-25" dirty="0"/>
              <a:t>кости</a:t>
            </a:r>
            <a:endParaRPr sz="4000"/>
          </a:p>
        </p:txBody>
      </p:sp>
      <p:sp>
        <p:nvSpPr>
          <p:cNvPr id="6" name="object 6"/>
          <p:cNvSpPr txBox="1"/>
          <p:nvPr/>
        </p:nvSpPr>
        <p:spPr>
          <a:xfrm>
            <a:off x="2724300" y="5821159"/>
            <a:ext cx="329882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latin typeface="Arial"/>
                <a:cs typeface="Arial"/>
              </a:rPr>
              <a:t>косые </a:t>
            </a:r>
            <a:r>
              <a:rPr sz="2400" b="1" spc="-15" dirty="0">
                <a:latin typeface="Arial"/>
                <a:cs typeface="Arial"/>
              </a:rPr>
              <a:t>внесуставные 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spc="-15" dirty="0">
                <a:latin typeface="Arial"/>
                <a:cs typeface="Arial"/>
              </a:rPr>
              <a:t>переломы основания </a:t>
            </a:r>
            <a:r>
              <a:rPr sz="2400" b="1" spc="-65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I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пястной</a:t>
            </a:r>
            <a:r>
              <a:rPr sz="2400" b="1" spc="10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кости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08839" y="1612391"/>
            <a:ext cx="2528316" cy="415747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2" cstate="print"/>
          <a:srcRect l="34174" t="607" r="15826" b="54970"/>
          <a:stretch/>
        </p:blipFill>
        <p:spPr>
          <a:xfrm>
            <a:off x="3898900" y="390651"/>
            <a:ext cx="4572000" cy="304648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232525" y="1907527"/>
            <a:ext cx="6642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&lt;</a:t>
            </a:r>
            <a:r>
              <a:rPr sz="2400" b="1" spc="-5" dirty="0">
                <a:latin typeface="Arial"/>
                <a:cs typeface="Arial"/>
              </a:rPr>
              <a:t>30</a:t>
            </a:r>
            <a:r>
              <a:rPr sz="2400" b="1" dirty="0">
                <a:latin typeface="Arial"/>
                <a:cs typeface="Arial"/>
              </a:rPr>
              <a:t>°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911475" y="3413772"/>
            <a:ext cx="599440" cy="660400"/>
            <a:chOff x="5911475" y="3413772"/>
            <a:chExt cx="599440" cy="6604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11475" y="3413772"/>
              <a:ext cx="598925" cy="65987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911475" y="3413772"/>
              <a:ext cx="599440" cy="660400"/>
            </a:xfrm>
            <a:custGeom>
              <a:avLst/>
              <a:gdLst/>
              <a:ahLst/>
              <a:cxnLst/>
              <a:rect l="l" t="t" r="r" b="b"/>
              <a:pathLst>
                <a:path w="599440" h="660400">
                  <a:moveTo>
                    <a:pt x="15233" y="361175"/>
                  </a:moveTo>
                  <a:lnTo>
                    <a:pt x="10667" y="370332"/>
                  </a:lnTo>
                  <a:lnTo>
                    <a:pt x="298697" y="659879"/>
                  </a:lnTo>
                  <a:lnTo>
                    <a:pt x="309365" y="649211"/>
                  </a:lnTo>
                  <a:lnTo>
                    <a:pt x="295649" y="649211"/>
                  </a:lnTo>
                  <a:lnTo>
                    <a:pt x="299456" y="645404"/>
                  </a:lnTo>
                  <a:lnTo>
                    <a:pt x="15233" y="361175"/>
                  </a:lnTo>
                  <a:close/>
                </a:path>
                <a:path w="599440" h="660400">
                  <a:moveTo>
                    <a:pt x="299456" y="645404"/>
                  </a:moveTo>
                  <a:lnTo>
                    <a:pt x="295649" y="649211"/>
                  </a:lnTo>
                  <a:lnTo>
                    <a:pt x="303263" y="649211"/>
                  </a:lnTo>
                  <a:lnTo>
                    <a:pt x="299456" y="645404"/>
                  </a:lnTo>
                  <a:close/>
                </a:path>
                <a:path w="599440" h="660400">
                  <a:moveTo>
                    <a:pt x="583685" y="361175"/>
                  </a:moveTo>
                  <a:lnTo>
                    <a:pt x="299456" y="645404"/>
                  </a:lnTo>
                  <a:lnTo>
                    <a:pt x="303263" y="649211"/>
                  </a:lnTo>
                  <a:lnTo>
                    <a:pt x="309365" y="649211"/>
                  </a:lnTo>
                  <a:lnTo>
                    <a:pt x="588232" y="370332"/>
                  </a:lnTo>
                  <a:lnTo>
                    <a:pt x="586733" y="370332"/>
                  </a:lnTo>
                  <a:lnTo>
                    <a:pt x="583685" y="361175"/>
                  </a:lnTo>
                  <a:close/>
                </a:path>
                <a:path w="599440" h="660400">
                  <a:moveTo>
                    <a:pt x="150863" y="359638"/>
                  </a:moveTo>
                  <a:lnTo>
                    <a:pt x="0" y="359638"/>
                  </a:lnTo>
                  <a:lnTo>
                    <a:pt x="10638" y="370332"/>
                  </a:lnTo>
                  <a:lnTo>
                    <a:pt x="15233" y="361175"/>
                  </a:lnTo>
                  <a:lnTo>
                    <a:pt x="150863" y="361175"/>
                  </a:lnTo>
                  <a:lnTo>
                    <a:pt x="150863" y="359638"/>
                  </a:lnTo>
                  <a:close/>
                </a:path>
                <a:path w="599440" h="660400">
                  <a:moveTo>
                    <a:pt x="150863" y="361175"/>
                  </a:moveTo>
                  <a:lnTo>
                    <a:pt x="15233" y="361175"/>
                  </a:lnTo>
                  <a:lnTo>
                    <a:pt x="24390" y="370332"/>
                  </a:lnTo>
                  <a:lnTo>
                    <a:pt x="160019" y="370332"/>
                  </a:lnTo>
                  <a:lnTo>
                    <a:pt x="160019" y="364229"/>
                  </a:lnTo>
                  <a:lnTo>
                    <a:pt x="150863" y="364229"/>
                  </a:lnTo>
                  <a:lnTo>
                    <a:pt x="150863" y="361175"/>
                  </a:lnTo>
                  <a:close/>
                </a:path>
                <a:path w="599440" h="660400">
                  <a:moveTo>
                    <a:pt x="438905" y="4559"/>
                  </a:moveTo>
                  <a:lnTo>
                    <a:pt x="438905" y="370332"/>
                  </a:lnTo>
                  <a:lnTo>
                    <a:pt x="574528" y="370332"/>
                  </a:lnTo>
                  <a:lnTo>
                    <a:pt x="580631" y="364229"/>
                  </a:lnTo>
                  <a:lnTo>
                    <a:pt x="448049" y="364229"/>
                  </a:lnTo>
                  <a:lnTo>
                    <a:pt x="443477" y="359638"/>
                  </a:lnTo>
                  <a:lnTo>
                    <a:pt x="448049" y="359638"/>
                  </a:lnTo>
                  <a:lnTo>
                    <a:pt x="448049" y="9124"/>
                  </a:lnTo>
                  <a:lnTo>
                    <a:pt x="443477" y="9124"/>
                  </a:lnTo>
                  <a:lnTo>
                    <a:pt x="438905" y="4559"/>
                  </a:lnTo>
                  <a:close/>
                </a:path>
                <a:path w="599440" h="660400">
                  <a:moveTo>
                    <a:pt x="597389" y="361175"/>
                  </a:moveTo>
                  <a:lnTo>
                    <a:pt x="583685" y="361175"/>
                  </a:lnTo>
                  <a:lnTo>
                    <a:pt x="586733" y="370332"/>
                  </a:lnTo>
                  <a:lnTo>
                    <a:pt x="588232" y="370332"/>
                  </a:lnTo>
                  <a:lnTo>
                    <a:pt x="597389" y="361175"/>
                  </a:lnTo>
                  <a:close/>
                </a:path>
                <a:path w="599440" h="660400">
                  <a:moveTo>
                    <a:pt x="448049" y="0"/>
                  </a:moveTo>
                  <a:lnTo>
                    <a:pt x="150863" y="0"/>
                  </a:lnTo>
                  <a:lnTo>
                    <a:pt x="150863" y="364229"/>
                  </a:lnTo>
                  <a:lnTo>
                    <a:pt x="155454" y="359638"/>
                  </a:lnTo>
                  <a:lnTo>
                    <a:pt x="160019" y="359638"/>
                  </a:lnTo>
                  <a:lnTo>
                    <a:pt x="160019" y="9124"/>
                  </a:lnTo>
                  <a:lnTo>
                    <a:pt x="155454" y="9124"/>
                  </a:lnTo>
                  <a:lnTo>
                    <a:pt x="160019" y="4559"/>
                  </a:lnTo>
                  <a:lnTo>
                    <a:pt x="448049" y="4559"/>
                  </a:lnTo>
                  <a:lnTo>
                    <a:pt x="448049" y="0"/>
                  </a:lnTo>
                  <a:close/>
                </a:path>
                <a:path w="599440" h="660400">
                  <a:moveTo>
                    <a:pt x="160019" y="359638"/>
                  </a:moveTo>
                  <a:lnTo>
                    <a:pt x="155454" y="359638"/>
                  </a:lnTo>
                  <a:lnTo>
                    <a:pt x="150863" y="364229"/>
                  </a:lnTo>
                  <a:lnTo>
                    <a:pt x="160019" y="364229"/>
                  </a:lnTo>
                  <a:lnTo>
                    <a:pt x="160019" y="359638"/>
                  </a:lnTo>
                  <a:close/>
                </a:path>
                <a:path w="599440" h="660400">
                  <a:moveTo>
                    <a:pt x="448049" y="359638"/>
                  </a:moveTo>
                  <a:lnTo>
                    <a:pt x="443477" y="359638"/>
                  </a:lnTo>
                  <a:lnTo>
                    <a:pt x="448049" y="364229"/>
                  </a:lnTo>
                  <a:lnTo>
                    <a:pt x="448049" y="359638"/>
                  </a:lnTo>
                  <a:close/>
                </a:path>
                <a:path w="599440" h="660400">
                  <a:moveTo>
                    <a:pt x="598925" y="359638"/>
                  </a:moveTo>
                  <a:lnTo>
                    <a:pt x="448049" y="359638"/>
                  </a:lnTo>
                  <a:lnTo>
                    <a:pt x="448049" y="364229"/>
                  </a:lnTo>
                  <a:lnTo>
                    <a:pt x="580631" y="364229"/>
                  </a:lnTo>
                  <a:lnTo>
                    <a:pt x="583685" y="361175"/>
                  </a:lnTo>
                  <a:lnTo>
                    <a:pt x="597389" y="361175"/>
                  </a:lnTo>
                  <a:lnTo>
                    <a:pt x="598925" y="359638"/>
                  </a:lnTo>
                  <a:close/>
                </a:path>
                <a:path w="599440" h="660400">
                  <a:moveTo>
                    <a:pt x="160019" y="4559"/>
                  </a:moveTo>
                  <a:lnTo>
                    <a:pt x="155454" y="9124"/>
                  </a:lnTo>
                  <a:lnTo>
                    <a:pt x="160019" y="9124"/>
                  </a:lnTo>
                  <a:lnTo>
                    <a:pt x="160019" y="4559"/>
                  </a:lnTo>
                  <a:close/>
                </a:path>
                <a:path w="599440" h="660400">
                  <a:moveTo>
                    <a:pt x="438905" y="4559"/>
                  </a:moveTo>
                  <a:lnTo>
                    <a:pt x="160019" y="4559"/>
                  </a:lnTo>
                  <a:lnTo>
                    <a:pt x="160019" y="9124"/>
                  </a:lnTo>
                  <a:lnTo>
                    <a:pt x="438905" y="9124"/>
                  </a:lnTo>
                  <a:lnTo>
                    <a:pt x="438905" y="4559"/>
                  </a:lnTo>
                  <a:close/>
                </a:path>
                <a:path w="599440" h="660400">
                  <a:moveTo>
                    <a:pt x="448049" y="4559"/>
                  </a:moveTo>
                  <a:lnTo>
                    <a:pt x="438905" y="4559"/>
                  </a:lnTo>
                  <a:lnTo>
                    <a:pt x="443477" y="9124"/>
                  </a:lnTo>
                  <a:lnTo>
                    <a:pt x="448049" y="9124"/>
                  </a:lnTo>
                  <a:lnTo>
                    <a:pt x="448049" y="4559"/>
                  </a:lnTo>
                  <a:close/>
                </a:path>
              </a:pathLst>
            </a:custGeom>
            <a:solidFill>
              <a:srgbClr val="B5DC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89199" y="4567428"/>
            <a:ext cx="3916679" cy="259842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972202" y="348475"/>
            <a:ext cx="190055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180" marR="5080" indent="-285115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с</a:t>
            </a:r>
            <a:r>
              <a:rPr sz="2400" spc="-25" dirty="0"/>
              <a:t>т</a:t>
            </a:r>
            <a:r>
              <a:rPr sz="2400" spc="-5" dirty="0"/>
              <a:t>а</a:t>
            </a:r>
            <a:r>
              <a:rPr sz="2400" spc="5" dirty="0"/>
              <a:t>б</a:t>
            </a:r>
            <a:r>
              <a:rPr sz="2400" dirty="0"/>
              <a:t>ильный </a:t>
            </a:r>
            <a:r>
              <a:rPr sz="2400" b="0" dirty="0">
                <a:latin typeface="Times New Roman"/>
                <a:cs typeface="Times New Roman"/>
              </a:rPr>
              <a:t> </a:t>
            </a:r>
            <a:r>
              <a:rPr sz="2400" spc="-15" dirty="0"/>
              <a:t>перелом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10497" y="4119363"/>
            <a:ext cx="7307580" cy="34560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7465" rIns="0" bIns="0" rtlCol="0">
            <a:spAutoFit/>
          </a:bodyPr>
          <a:lstStyle/>
          <a:p>
            <a:pPr marL="205104">
              <a:lnSpc>
                <a:spcPct val="100000"/>
              </a:lnSpc>
              <a:spcBef>
                <a:spcPts val="295"/>
              </a:spcBef>
            </a:pPr>
            <a:r>
              <a:rPr sz="2000" b="1" i="1" spc="-15" dirty="0" err="1">
                <a:latin typeface="Arial"/>
                <a:cs typeface="Arial"/>
              </a:rPr>
              <a:t>консервативно</a:t>
            </a:r>
            <a:r>
              <a:rPr lang="ru-RU" sz="2000" b="1" i="1" spc="-15" dirty="0">
                <a:latin typeface="Arial"/>
                <a:cs typeface="Arial"/>
              </a:rPr>
              <a:t>е</a:t>
            </a:r>
            <a:r>
              <a:rPr sz="2000" b="1" i="1" spc="30" dirty="0">
                <a:latin typeface="Arial"/>
                <a:cs typeface="Arial"/>
              </a:rPr>
              <a:t> </a:t>
            </a:r>
            <a:r>
              <a:rPr sz="2000" b="1" i="1" spc="-20" dirty="0" err="1">
                <a:latin typeface="Arial"/>
                <a:cs typeface="Arial"/>
              </a:rPr>
              <a:t>лечени</a:t>
            </a:r>
            <a:r>
              <a:rPr lang="ru-RU" sz="2000" b="1" i="1" spc="-20" dirty="0">
                <a:latin typeface="Arial"/>
                <a:cs typeface="Arial"/>
              </a:rPr>
              <a:t>е- гипсовая иммобилизация</a:t>
            </a:r>
            <a:endParaRPr sz="2000" dirty="0">
              <a:latin typeface="Arial"/>
              <a:cs typeface="Arial"/>
            </a:endParaRPr>
          </a:p>
        </p:txBody>
      </p:sp>
      <p:pic>
        <p:nvPicPr>
          <p:cNvPr id="10" name="object 2">
            <a:extLst>
              <a:ext uri="{FF2B5EF4-FFF2-40B4-BE49-F238E27FC236}">
                <a16:creationId xmlns:a16="http://schemas.microsoft.com/office/drawing/2014/main" id="{3F63649E-25C0-4381-9E74-CE352B9666B9}"/>
              </a:ext>
            </a:extLst>
          </p:cNvPr>
          <p:cNvPicPr/>
          <p:nvPr/>
        </p:nvPicPr>
        <p:blipFill rotWithShape="1">
          <a:blip r:embed="rId2" cstate="print"/>
          <a:srcRect l="20083" t="61511" r="42967" b="600"/>
          <a:stretch/>
        </p:blipFill>
        <p:spPr>
          <a:xfrm>
            <a:off x="2610497" y="4567428"/>
            <a:ext cx="3378702" cy="25984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2" cstate="print"/>
          <a:srcRect l="31674" t="1115" r="15826" b="52163"/>
          <a:stretch/>
        </p:blipFill>
        <p:spPr>
          <a:xfrm>
            <a:off x="3670300" y="425450"/>
            <a:ext cx="4800600" cy="320422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087770" y="2012696"/>
            <a:ext cx="6642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&gt;</a:t>
            </a:r>
            <a:r>
              <a:rPr sz="2400" b="1" spc="-5" dirty="0">
                <a:latin typeface="Arial"/>
                <a:cs typeface="Arial"/>
              </a:rPr>
              <a:t>30</a:t>
            </a:r>
            <a:r>
              <a:rPr sz="2400" b="1" dirty="0">
                <a:latin typeface="Arial"/>
                <a:cs typeface="Arial"/>
              </a:rPr>
              <a:t>°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618609" y="348475"/>
            <a:ext cx="224917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1170" marR="5080" indent="-459105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н</a:t>
            </a:r>
            <a:r>
              <a:rPr sz="2400" spc="-40" dirty="0"/>
              <a:t>е</a:t>
            </a:r>
            <a:r>
              <a:rPr sz="2400" spc="-5" dirty="0"/>
              <a:t>с</a:t>
            </a:r>
            <a:r>
              <a:rPr sz="2400" spc="-25" dirty="0"/>
              <a:t>т</a:t>
            </a:r>
            <a:r>
              <a:rPr sz="2400" spc="-5" dirty="0"/>
              <a:t>а</a:t>
            </a:r>
            <a:r>
              <a:rPr sz="2400" spc="5" dirty="0"/>
              <a:t>б</a:t>
            </a:r>
            <a:r>
              <a:rPr sz="2400" dirty="0"/>
              <a:t>ильный </a:t>
            </a:r>
            <a:r>
              <a:rPr sz="2400" b="0" dirty="0">
                <a:latin typeface="Times New Roman"/>
                <a:cs typeface="Times New Roman"/>
              </a:rPr>
              <a:t> </a:t>
            </a:r>
            <a:r>
              <a:rPr sz="2400" spc="-15" dirty="0"/>
              <a:t>перелом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911475" y="3630167"/>
            <a:ext cx="599440" cy="660400"/>
            <a:chOff x="5911475" y="3630167"/>
            <a:chExt cx="599440" cy="66040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11475" y="3630167"/>
              <a:ext cx="598925" cy="65990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911475" y="3630167"/>
              <a:ext cx="599440" cy="660400"/>
            </a:xfrm>
            <a:custGeom>
              <a:avLst/>
              <a:gdLst/>
              <a:ahLst/>
              <a:cxnLst/>
              <a:rect l="l" t="t" r="r" b="b"/>
              <a:pathLst>
                <a:path w="599440" h="660400">
                  <a:moveTo>
                    <a:pt x="150863" y="359664"/>
                  </a:moveTo>
                  <a:lnTo>
                    <a:pt x="0" y="359664"/>
                  </a:lnTo>
                  <a:lnTo>
                    <a:pt x="298697" y="659904"/>
                  </a:lnTo>
                  <a:lnTo>
                    <a:pt x="309365" y="649236"/>
                  </a:lnTo>
                  <a:lnTo>
                    <a:pt x="295649" y="649236"/>
                  </a:lnTo>
                  <a:lnTo>
                    <a:pt x="299456" y="645429"/>
                  </a:lnTo>
                  <a:lnTo>
                    <a:pt x="22872" y="368820"/>
                  </a:lnTo>
                  <a:lnTo>
                    <a:pt x="10667" y="368820"/>
                  </a:lnTo>
                  <a:lnTo>
                    <a:pt x="15233" y="361181"/>
                  </a:lnTo>
                  <a:lnTo>
                    <a:pt x="150863" y="361181"/>
                  </a:lnTo>
                  <a:lnTo>
                    <a:pt x="150863" y="359664"/>
                  </a:lnTo>
                  <a:close/>
                </a:path>
                <a:path w="599440" h="660400">
                  <a:moveTo>
                    <a:pt x="299456" y="645429"/>
                  </a:moveTo>
                  <a:lnTo>
                    <a:pt x="295649" y="649236"/>
                  </a:lnTo>
                  <a:lnTo>
                    <a:pt x="303263" y="649236"/>
                  </a:lnTo>
                  <a:lnTo>
                    <a:pt x="299456" y="645429"/>
                  </a:lnTo>
                  <a:close/>
                </a:path>
                <a:path w="599440" h="660400">
                  <a:moveTo>
                    <a:pt x="583685" y="361181"/>
                  </a:moveTo>
                  <a:lnTo>
                    <a:pt x="299456" y="645429"/>
                  </a:lnTo>
                  <a:lnTo>
                    <a:pt x="303263" y="649236"/>
                  </a:lnTo>
                  <a:lnTo>
                    <a:pt x="309365" y="649236"/>
                  </a:lnTo>
                  <a:lnTo>
                    <a:pt x="589769" y="368820"/>
                  </a:lnTo>
                  <a:lnTo>
                    <a:pt x="586733" y="368820"/>
                  </a:lnTo>
                  <a:lnTo>
                    <a:pt x="583685" y="361181"/>
                  </a:lnTo>
                  <a:close/>
                </a:path>
                <a:path w="599440" h="660400">
                  <a:moveTo>
                    <a:pt x="15233" y="361181"/>
                  </a:moveTo>
                  <a:lnTo>
                    <a:pt x="10667" y="368820"/>
                  </a:lnTo>
                  <a:lnTo>
                    <a:pt x="22872" y="368820"/>
                  </a:lnTo>
                  <a:lnTo>
                    <a:pt x="15233" y="361181"/>
                  </a:lnTo>
                  <a:close/>
                </a:path>
                <a:path w="599440" h="660400">
                  <a:moveTo>
                    <a:pt x="150863" y="361181"/>
                  </a:moveTo>
                  <a:lnTo>
                    <a:pt x="15233" y="361181"/>
                  </a:lnTo>
                  <a:lnTo>
                    <a:pt x="22872" y="368820"/>
                  </a:lnTo>
                  <a:lnTo>
                    <a:pt x="160019" y="368820"/>
                  </a:lnTo>
                  <a:lnTo>
                    <a:pt x="160019" y="364229"/>
                  </a:lnTo>
                  <a:lnTo>
                    <a:pt x="150863" y="364229"/>
                  </a:lnTo>
                  <a:lnTo>
                    <a:pt x="150863" y="361181"/>
                  </a:lnTo>
                  <a:close/>
                </a:path>
                <a:path w="599440" h="660400">
                  <a:moveTo>
                    <a:pt x="438905" y="4559"/>
                  </a:moveTo>
                  <a:lnTo>
                    <a:pt x="438905" y="368820"/>
                  </a:lnTo>
                  <a:lnTo>
                    <a:pt x="576047" y="368820"/>
                  </a:lnTo>
                  <a:lnTo>
                    <a:pt x="580637" y="364229"/>
                  </a:lnTo>
                  <a:lnTo>
                    <a:pt x="448049" y="364229"/>
                  </a:lnTo>
                  <a:lnTo>
                    <a:pt x="443477" y="359664"/>
                  </a:lnTo>
                  <a:lnTo>
                    <a:pt x="448049" y="359664"/>
                  </a:lnTo>
                  <a:lnTo>
                    <a:pt x="448049" y="9150"/>
                  </a:lnTo>
                  <a:lnTo>
                    <a:pt x="443477" y="9150"/>
                  </a:lnTo>
                  <a:lnTo>
                    <a:pt x="438905" y="4559"/>
                  </a:lnTo>
                  <a:close/>
                </a:path>
                <a:path w="599440" h="660400">
                  <a:moveTo>
                    <a:pt x="597408" y="361181"/>
                  </a:moveTo>
                  <a:lnTo>
                    <a:pt x="583685" y="361181"/>
                  </a:lnTo>
                  <a:lnTo>
                    <a:pt x="586733" y="368820"/>
                  </a:lnTo>
                  <a:lnTo>
                    <a:pt x="589769" y="368820"/>
                  </a:lnTo>
                  <a:lnTo>
                    <a:pt x="597408" y="361181"/>
                  </a:lnTo>
                  <a:close/>
                </a:path>
                <a:path w="599440" h="660400">
                  <a:moveTo>
                    <a:pt x="448049" y="0"/>
                  </a:moveTo>
                  <a:lnTo>
                    <a:pt x="150863" y="0"/>
                  </a:lnTo>
                  <a:lnTo>
                    <a:pt x="150863" y="364229"/>
                  </a:lnTo>
                  <a:lnTo>
                    <a:pt x="155454" y="359664"/>
                  </a:lnTo>
                  <a:lnTo>
                    <a:pt x="160019" y="359664"/>
                  </a:lnTo>
                  <a:lnTo>
                    <a:pt x="160019" y="9150"/>
                  </a:lnTo>
                  <a:lnTo>
                    <a:pt x="155454" y="9150"/>
                  </a:lnTo>
                  <a:lnTo>
                    <a:pt x="160019" y="4559"/>
                  </a:lnTo>
                  <a:lnTo>
                    <a:pt x="448049" y="4559"/>
                  </a:lnTo>
                  <a:lnTo>
                    <a:pt x="448049" y="0"/>
                  </a:lnTo>
                  <a:close/>
                </a:path>
                <a:path w="599440" h="660400">
                  <a:moveTo>
                    <a:pt x="160019" y="359664"/>
                  </a:moveTo>
                  <a:lnTo>
                    <a:pt x="155454" y="359664"/>
                  </a:lnTo>
                  <a:lnTo>
                    <a:pt x="150863" y="364229"/>
                  </a:lnTo>
                  <a:lnTo>
                    <a:pt x="160019" y="364229"/>
                  </a:lnTo>
                  <a:lnTo>
                    <a:pt x="160019" y="359664"/>
                  </a:lnTo>
                  <a:close/>
                </a:path>
                <a:path w="599440" h="660400">
                  <a:moveTo>
                    <a:pt x="448049" y="359664"/>
                  </a:moveTo>
                  <a:lnTo>
                    <a:pt x="443477" y="359664"/>
                  </a:lnTo>
                  <a:lnTo>
                    <a:pt x="448049" y="364229"/>
                  </a:lnTo>
                  <a:lnTo>
                    <a:pt x="448049" y="359664"/>
                  </a:lnTo>
                  <a:close/>
                </a:path>
                <a:path w="599440" h="660400">
                  <a:moveTo>
                    <a:pt x="598925" y="359664"/>
                  </a:moveTo>
                  <a:lnTo>
                    <a:pt x="448049" y="359664"/>
                  </a:lnTo>
                  <a:lnTo>
                    <a:pt x="448049" y="364229"/>
                  </a:lnTo>
                  <a:lnTo>
                    <a:pt x="580637" y="364229"/>
                  </a:lnTo>
                  <a:lnTo>
                    <a:pt x="583685" y="361181"/>
                  </a:lnTo>
                  <a:lnTo>
                    <a:pt x="597408" y="361181"/>
                  </a:lnTo>
                  <a:lnTo>
                    <a:pt x="598925" y="359664"/>
                  </a:lnTo>
                  <a:close/>
                </a:path>
                <a:path w="599440" h="660400">
                  <a:moveTo>
                    <a:pt x="160019" y="4559"/>
                  </a:moveTo>
                  <a:lnTo>
                    <a:pt x="155454" y="9150"/>
                  </a:lnTo>
                  <a:lnTo>
                    <a:pt x="160019" y="9150"/>
                  </a:lnTo>
                  <a:lnTo>
                    <a:pt x="160019" y="4559"/>
                  </a:lnTo>
                  <a:close/>
                </a:path>
                <a:path w="599440" h="660400">
                  <a:moveTo>
                    <a:pt x="438905" y="4559"/>
                  </a:moveTo>
                  <a:lnTo>
                    <a:pt x="160019" y="4559"/>
                  </a:lnTo>
                  <a:lnTo>
                    <a:pt x="160019" y="9150"/>
                  </a:lnTo>
                  <a:lnTo>
                    <a:pt x="438905" y="9150"/>
                  </a:lnTo>
                  <a:lnTo>
                    <a:pt x="438905" y="4559"/>
                  </a:lnTo>
                  <a:close/>
                </a:path>
                <a:path w="599440" h="660400">
                  <a:moveTo>
                    <a:pt x="448049" y="4559"/>
                  </a:moveTo>
                  <a:lnTo>
                    <a:pt x="438905" y="4559"/>
                  </a:lnTo>
                  <a:lnTo>
                    <a:pt x="443477" y="9150"/>
                  </a:lnTo>
                  <a:lnTo>
                    <a:pt x="448049" y="9150"/>
                  </a:lnTo>
                  <a:lnTo>
                    <a:pt x="448049" y="4559"/>
                  </a:lnTo>
                  <a:close/>
                </a:path>
              </a:pathLst>
            </a:custGeom>
            <a:solidFill>
              <a:srgbClr val="B5DC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2">
            <a:extLst>
              <a:ext uri="{FF2B5EF4-FFF2-40B4-BE49-F238E27FC236}">
                <a16:creationId xmlns:a16="http://schemas.microsoft.com/office/drawing/2014/main" id="{E8329B7C-5955-46E0-8542-879C5C7F2231}"/>
              </a:ext>
            </a:extLst>
          </p:cNvPr>
          <p:cNvPicPr/>
          <p:nvPr/>
        </p:nvPicPr>
        <p:blipFill rotWithShape="1">
          <a:blip r:embed="rId2" cstate="print"/>
          <a:srcRect l="20007" t="58893"/>
          <a:stretch/>
        </p:blipFill>
        <p:spPr>
          <a:xfrm>
            <a:off x="2603499" y="4387849"/>
            <a:ext cx="7314577" cy="281915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2552700" marR="5080" indent="17780">
              <a:lnSpc>
                <a:spcPct val="100000"/>
              </a:lnSpc>
              <a:spcBef>
                <a:spcPts val="100"/>
              </a:spcBef>
            </a:pPr>
            <a:r>
              <a:rPr sz="3800" dirty="0"/>
              <a:t>Закрытая </a:t>
            </a:r>
            <a:r>
              <a:rPr sz="3800" spc="-5" dirty="0"/>
              <a:t>репозиция, </a:t>
            </a:r>
            <a:r>
              <a:rPr sz="3800" spc="-1045" dirty="0"/>
              <a:t> </a:t>
            </a:r>
            <a:r>
              <a:rPr sz="3800" spc="-10" dirty="0"/>
              <a:t>остеосинтез</a:t>
            </a:r>
            <a:r>
              <a:rPr sz="3800" spc="-75" dirty="0"/>
              <a:t> </a:t>
            </a:r>
            <a:r>
              <a:rPr sz="3800" dirty="0"/>
              <a:t>спицами</a:t>
            </a:r>
            <a:endParaRPr sz="3800"/>
          </a:p>
        </p:txBody>
      </p:sp>
      <p:sp>
        <p:nvSpPr>
          <p:cNvPr id="4" name="object 4"/>
          <p:cNvSpPr txBox="1"/>
          <p:nvPr/>
        </p:nvSpPr>
        <p:spPr>
          <a:xfrm>
            <a:off x="6278254" y="6397251"/>
            <a:ext cx="32518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36625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2</a:t>
            </a:r>
            <a:r>
              <a:rPr sz="2400" b="1" spc="66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месяца </a:t>
            </a:r>
            <a:r>
              <a:rPr sz="2400" b="1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после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удаления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спиц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6" name="object 2">
            <a:extLst>
              <a:ext uri="{FF2B5EF4-FFF2-40B4-BE49-F238E27FC236}">
                <a16:creationId xmlns:a16="http://schemas.microsoft.com/office/drawing/2014/main" id="{4D4BA420-4874-4D37-B671-B24B8470E962}"/>
              </a:ext>
            </a:extLst>
          </p:cNvPr>
          <p:cNvPicPr/>
          <p:nvPr/>
        </p:nvPicPr>
        <p:blipFill rotWithShape="1">
          <a:blip r:embed="rId2" cstate="print"/>
          <a:srcRect l="20007" t="17781" r="1660" b="11808"/>
          <a:stretch/>
        </p:blipFill>
        <p:spPr>
          <a:xfrm>
            <a:off x="2603500" y="1568449"/>
            <a:ext cx="7162800" cy="482880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ject 2">
            <a:extLst>
              <a:ext uri="{FF2B5EF4-FFF2-40B4-BE49-F238E27FC236}">
                <a16:creationId xmlns:a16="http://schemas.microsoft.com/office/drawing/2014/main" id="{4B05AF08-36E8-4C3A-B265-B08052E403E9}"/>
              </a:ext>
            </a:extLst>
          </p:cNvPr>
          <p:cNvPicPr/>
          <p:nvPr/>
        </p:nvPicPr>
        <p:blipFill rotWithShape="1">
          <a:blip r:embed="rId2" cstate="print"/>
          <a:srcRect l="35007" t="-7" r="15826" b="54065"/>
          <a:stretch/>
        </p:blipFill>
        <p:spPr>
          <a:xfrm>
            <a:off x="3746500" y="1057909"/>
            <a:ext cx="4267200" cy="272034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842693" y="2616783"/>
            <a:ext cx="6642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&gt;</a:t>
            </a:r>
            <a:r>
              <a:rPr sz="2400" b="1" spc="-5" dirty="0">
                <a:latin typeface="Arial"/>
                <a:cs typeface="Arial"/>
              </a:rPr>
              <a:t>30</a:t>
            </a:r>
            <a:r>
              <a:rPr sz="2400" b="1" dirty="0">
                <a:latin typeface="Arial"/>
                <a:cs typeface="Arial"/>
              </a:rPr>
              <a:t>°</a:t>
            </a:r>
            <a:endParaRPr sz="24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911475" y="3558527"/>
            <a:ext cx="670560" cy="803275"/>
            <a:chOff x="5911475" y="3558527"/>
            <a:chExt cx="670560" cy="80327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11475" y="3558527"/>
              <a:ext cx="670553" cy="80315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911475" y="3558527"/>
              <a:ext cx="670560" cy="803275"/>
            </a:xfrm>
            <a:custGeom>
              <a:avLst/>
              <a:gdLst/>
              <a:ahLst/>
              <a:cxnLst/>
              <a:rect l="l" t="t" r="r" b="b"/>
              <a:pathLst>
                <a:path w="670559" h="803275">
                  <a:moveTo>
                    <a:pt x="169170" y="467867"/>
                  </a:moveTo>
                  <a:lnTo>
                    <a:pt x="0" y="467867"/>
                  </a:lnTo>
                  <a:lnTo>
                    <a:pt x="335286" y="803154"/>
                  </a:lnTo>
                  <a:lnTo>
                    <a:pt x="345953" y="792486"/>
                  </a:lnTo>
                  <a:lnTo>
                    <a:pt x="332238" y="792486"/>
                  </a:lnTo>
                  <a:lnTo>
                    <a:pt x="335289" y="789435"/>
                  </a:lnTo>
                  <a:lnTo>
                    <a:pt x="22854" y="477024"/>
                  </a:lnTo>
                  <a:lnTo>
                    <a:pt x="10667" y="477024"/>
                  </a:lnTo>
                  <a:lnTo>
                    <a:pt x="15233" y="469404"/>
                  </a:lnTo>
                  <a:lnTo>
                    <a:pt x="169170" y="469404"/>
                  </a:lnTo>
                  <a:lnTo>
                    <a:pt x="169170" y="467867"/>
                  </a:lnTo>
                  <a:close/>
                </a:path>
                <a:path w="670559" h="803275">
                  <a:moveTo>
                    <a:pt x="335289" y="789435"/>
                  </a:moveTo>
                  <a:lnTo>
                    <a:pt x="332238" y="792486"/>
                  </a:lnTo>
                  <a:lnTo>
                    <a:pt x="338340" y="792486"/>
                  </a:lnTo>
                  <a:lnTo>
                    <a:pt x="335289" y="789435"/>
                  </a:lnTo>
                  <a:close/>
                </a:path>
                <a:path w="670559" h="803275">
                  <a:moveTo>
                    <a:pt x="655313" y="469404"/>
                  </a:moveTo>
                  <a:lnTo>
                    <a:pt x="335289" y="789435"/>
                  </a:lnTo>
                  <a:lnTo>
                    <a:pt x="338340" y="792486"/>
                  </a:lnTo>
                  <a:lnTo>
                    <a:pt x="345953" y="792486"/>
                  </a:lnTo>
                  <a:lnTo>
                    <a:pt x="661397" y="477024"/>
                  </a:lnTo>
                  <a:lnTo>
                    <a:pt x="659885" y="477024"/>
                  </a:lnTo>
                  <a:lnTo>
                    <a:pt x="655313" y="469404"/>
                  </a:lnTo>
                  <a:close/>
                </a:path>
                <a:path w="670559" h="803275">
                  <a:moveTo>
                    <a:pt x="15233" y="469404"/>
                  </a:moveTo>
                  <a:lnTo>
                    <a:pt x="10667" y="477024"/>
                  </a:lnTo>
                  <a:lnTo>
                    <a:pt x="22854" y="477024"/>
                  </a:lnTo>
                  <a:lnTo>
                    <a:pt x="15233" y="469404"/>
                  </a:lnTo>
                  <a:close/>
                </a:path>
                <a:path w="670559" h="803275">
                  <a:moveTo>
                    <a:pt x="169170" y="469404"/>
                  </a:moveTo>
                  <a:lnTo>
                    <a:pt x="15233" y="469404"/>
                  </a:lnTo>
                  <a:lnTo>
                    <a:pt x="22854" y="477024"/>
                  </a:lnTo>
                  <a:lnTo>
                    <a:pt x="178301" y="477024"/>
                  </a:lnTo>
                  <a:lnTo>
                    <a:pt x="178301" y="472459"/>
                  </a:lnTo>
                  <a:lnTo>
                    <a:pt x="169170" y="472459"/>
                  </a:lnTo>
                  <a:lnTo>
                    <a:pt x="169170" y="469404"/>
                  </a:lnTo>
                  <a:close/>
                </a:path>
                <a:path w="670559" h="803275">
                  <a:moveTo>
                    <a:pt x="492245" y="4591"/>
                  </a:moveTo>
                  <a:lnTo>
                    <a:pt x="492245" y="477024"/>
                  </a:lnTo>
                  <a:lnTo>
                    <a:pt x="647693" y="477024"/>
                  </a:lnTo>
                  <a:lnTo>
                    <a:pt x="652259" y="472459"/>
                  </a:lnTo>
                  <a:lnTo>
                    <a:pt x="502913" y="472459"/>
                  </a:lnTo>
                  <a:lnTo>
                    <a:pt x="496817" y="467867"/>
                  </a:lnTo>
                  <a:lnTo>
                    <a:pt x="502913" y="467867"/>
                  </a:lnTo>
                  <a:lnTo>
                    <a:pt x="502913" y="9156"/>
                  </a:lnTo>
                  <a:lnTo>
                    <a:pt x="496817" y="9156"/>
                  </a:lnTo>
                  <a:lnTo>
                    <a:pt x="492245" y="4591"/>
                  </a:lnTo>
                  <a:close/>
                </a:path>
                <a:path w="670559" h="803275">
                  <a:moveTo>
                    <a:pt x="669017" y="469404"/>
                  </a:moveTo>
                  <a:lnTo>
                    <a:pt x="655313" y="469404"/>
                  </a:lnTo>
                  <a:lnTo>
                    <a:pt x="659885" y="477024"/>
                  </a:lnTo>
                  <a:lnTo>
                    <a:pt x="661397" y="477024"/>
                  </a:lnTo>
                  <a:lnTo>
                    <a:pt x="669017" y="469404"/>
                  </a:lnTo>
                  <a:close/>
                </a:path>
                <a:path w="670559" h="803275">
                  <a:moveTo>
                    <a:pt x="502913" y="0"/>
                  </a:moveTo>
                  <a:lnTo>
                    <a:pt x="169170" y="0"/>
                  </a:lnTo>
                  <a:lnTo>
                    <a:pt x="169170" y="472459"/>
                  </a:lnTo>
                  <a:lnTo>
                    <a:pt x="173736" y="467867"/>
                  </a:lnTo>
                  <a:lnTo>
                    <a:pt x="178301" y="467867"/>
                  </a:lnTo>
                  <a:lnTo>
                    <a:pt x="178301" y="9156"/>
                  </a:lnTo>
                  <a:lnTo>
                    <a:pt x="173736" y="9156"/>
                  </a:lnTo>
                  <a:lnTo>
                    <a:pt x="178301" y="4591"/>
                  </a:lnTo>
                  <a:lnTo>
                    <a:pt x="502913" y="4591"/>
                  </a:lnTo>
                  <a:lnTo>
                    <a:pt x="502913" y="0"/>
                  </a:lnTo>
                  <a:close/>
                </a:path>
                <a:path w="670559" h="803275">
                  <a:moveTo>
                    <a:pt x="178301" y="467867"/>
                  </a:moveTo>
                  <a:lnTo>
                    <a:pt x="173736" y="467867"/>
                  </a:lnTo>
                  <a:lnTo>
                    <a:pt x="169170" y="472459"/>
                  </a:lnTo>
                  <a:lnTo>
                    <a:pt x="178301" y="472459"/>
                  </a:lnTo>
                  <a:lnTo>
                    <a:pt x="178301" y="467867"/>
                  </a:lnTo>
                  <a:close/>
                </a:path>
                <a:path w="670559" h="803275">
                  <a:moveTo>
                    <a:pt x="502913" y="467867"/>
                  </a:moveTo>
                  <a:lnTo>
                    <a:pt x="496817" y="467867"/>
                  </a:lnTo>
                  <a:lnTo>
                    <a:pt x="502913" y="472459"/>
                  </a:lnTo>
                  <a:lnTo>
                    <a:pt x="502913" y="467867"/>
                  </a:lnTo>
                  <a:close/>
                </a:path>
                <a:path w="670559" h="803275">
                  <a:moveTo>
                    <a:pt x="670553" y="467867"/>
                  </a:moveTo>
                  <a:lnTo>
                    <a:pt x="502913" y="467867"/>
                  </a:lnTo>
                  <a:lnTo>
                    <a:pt x="502913" y="472459"/>
                  </a:lnTo>
                  <a:lnTo>
                    <a:pt x="652259" y="472459"/>
                  </a:lnTo>
                  <a:lnTo>
                    <a:pt x="655313" y="469404"/>
                  </a:lnTo>
                  <a:lnTo>
                    <a:pt x="669017" y="469404"/>
                  </a:lnTo>
                  <a:lnTo>
                    <a:pt x="670553" y="467867"/>
                  </a:lnTo>
                  <a:close/>
                </a:path>
                <a:path w="670559" h="803275">
                  <a:moveTo>
                    <a:pt x="178301" y="4591"/>
                  </a:moveTo>
                  <a:lnTo>
                    <a:pt x="173736" y="9156"/>
                  </a:lnTo>
                  <a:lnTo>
                    <a:pt x="178301" y="9156"/>
                  </a:lnTo>
                  <a:lnTo>
                    <a:pt x="178301" y="4591"/>
                  </a:lnTo>
                  <a:close/>
                </a:path>
                <a:path w="670559" h="803275">
                  <a:moveTo>
                    <a:pt x="492245" y="4591"/>
                  </a:moveTo>
                  <a:lnTo>
                    <a:pt x="178301" y="4591"/>
                  </a:lnTo>
                  <a:lnTo>
                    <a:pt x="178301" y="9156"/>
                  </a:lnTo>
                  <a:lnTo>
                    <a:pt x="492245" y="9156"/>
                  </a:lnTo>
                  <a:lnTo>
                    <a:pt x="492245" y="4591"/>
                  </a:lnTo>
                  <a:close/>
                </a:path>
                <a:path w="670559" h="803275">
                  <a:moveTo>
                    <a:pt x="502913" y="4591"/>
                  </a:moveTo>
                  <a:lnTo>
                    <a:pt x="492245" y="4591"/>
                  </a:lnTo>
                  <a:lnTo>
                    <a:pt x="496817" y="9156"/>
                  </a:lnTo>
                  <a:lnTo>
                    <a:pt x="502913" y="9156"/>
                  </a:lnTo>
                  <a:lnTo>
                    <a:pt x="502913" y="4591"/>
                  </a:lnTo>
                  <a:close/>
                </a:path>
              </a:pathLst>
            </a:custGeom>
            <a:solidFill>
              <a:srgbClr val="B5DC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799977" y="348475"/>
            <a:ext cx="224917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1170" marR="5080" indent="-459105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н</a:t>
            </a:r>
            <a:r>
              <a:rPr sz="2400" spc="-40" dirty="0"/>
              <a:t>е</a:t>
            </a:r>
            <a:r>
              <a:rPr sz="2400" spc="-5" dirty="0"/>
              <a:t>с</a:t>
            </a:r>
            <a:r>
              <a:rPr sz="2400" spc="-25" dirty="0"/>
              <a:t>т</a:t>
            </a:r>
            <a:r>
              <a:rPr sz="2400" spc="-5" dirty="0"/>
              <a:t>а</a:t>
            </a:r>
            <a:r>
              <a:rPr sz="2400" spc="5" dirty="0"/>
              <a:t>б</a:t>
            </a:r>
            <a:r>
              <a:rPr sz="2400" dirty="0"/>
              <a:t>ильный </a:t>
            </a:r>
            <a:r>
              <a:rPr sz="2400" b="0" dirty="0">
                <a:latin typeface="Times New Roman"/>
                <a:cs typeface="Times New Roman"/>
              </a:rPr>
              <a:t> </a:t>
            </a:r>
            <a:r>
              <a:rPr sz="2400" spc="-15" dirty="0"/>
              <a:t>перелом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605919" y="4421123"/>
            <a:ext cx="7312659" cy="2720340"/>
            <a:chOff x="2605919" y="4421123"/>
            <a:chExt cx="7312659" cy="272034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05919" y="4421123"/>
              <a:ext cx="3630167" cy="272034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75711" y="4421123"/>
              <a:ext cx="3642366" cy="27203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</TotalTime>
  <Words>981</Words>
  <Application>Microsoft Office PowerPoint</Application>
  <PresentationFormat>Произвольный</PresentationFormat>
  <Paragraphs>91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Calibri</vt:lpstr>
      <vt:lpstr>Cambria Math</vt:lpstr>
      <vt:lpstr>Microsoft Sans Serif</vt:lpstr>
      <vt:lpstr>Times New Roman</vt:lpstr>
      <vt:lpstr>Office Theme</vt:lpstr>
      <vt:lpstr>Презентация PowerPoint</vt:lpstr>
      <vt:lpstr>Презентация PowerPoint</vt:lpstr>
      <vt:lpstr>Классификация  переломов пястных костей АО</vt:lpstr>
      <vt:lpstr>Переломы основания  I пястной кости:</vt:lpstr>
      <vt:lpstr>Внесуставные переломы  основания I пястной кости</vt:lpstr>
      <vt:lpstr>стабильный  перелом</vt:lpstr>
      <vt:lpstr>нестабильный  перелом</vt:lpstr>
      <vt:lpstr>Закрытая репозиция,  остеосинтез спицами</vt:lpstr>
      <vt:lpstr>нестабильный  перелом</vt:lpstr>
      <vt:lpstr>Открытая репозиция,  остеосинтез пластиной  и винтами</vt:lpstr>
      <vt:lpstr>Описан ирландским хирургом из</vt:lpstr>
      <vt:lpstr>Презентация PowerPoint</vt:lpstr>
      <vt:lpstr>Прямая и боковая проекции  I запястно-пястного сустава 30°</vt:lpstr>
      <vt:lpstr>Биомеханика перелома Беннета</vt:lpstr>
      <vt:lpstr>Закрытая репозиция Bennett’s fracture</vt:lpstr>
      <vt:lpstr>Презентация PowerPoint</vt:lpstr>
      <vt:lpstr>Классификация перелома Беннета(Gedda, 1954)</vt:lpstr>
      <vt:lpstr>Закрытая репозиция,  остеосинтез спицами</vt:lpstr>
      <vt:lpstr>Открытая репозиция, остеосинтез спицами или винтом</vt:lpstr>
      <vt:lpstr>Перкутанный остеосинтез  2-мя винтами</vt:lpstr>
      <vt:lpstr>Презентация PowerPoint</vt:lpstr>
      <vt:lpstr>Презентация PowerPoint</vt:lpstr>
      <vt:lpstr>Презентация PowerPoint</vt:lpstr>
      <vt:lpstr>Открытая  репозиция,  остеосинтез  пластиной и  винтами</vt:lpstr>
      <vt:lpstr>Волкова А.М. Хирургия кисти. Т. 3. Екатеринбург: ИПП «Уральский  рабочий», 1995. 208 с. Soyer A.D. Fractures of the base of the first metacarpal: current treatment options. J Am Acad Orthop Surg. 1999. Nov-Dec. 7.(6). Р. 403-12. Review  Митрошин А.Н., Федутинов Д.А. Тактика лечения при переломах основания  первой пястной кости. Медицинский альманах. Март 2012. №1(20). С.134-137.  Кирсанов В.А. Эффективность применения монолатеральной чрескостной  фиксации при лечении внутрисуставных переломов основания I пястной кости.  Сборник материалов всероссийской научно-практической конференции с  международным участием. Технологические инновации в травматологии,  ортопедии и нейрохирургии. 2018. С.113-115;  Кирсанов В.А., Ковалев В.А., Половинко В.В. Результаты хирургического  лечения переломов Беннетта и Роланда. Материалы третьего всероссийского  конгресса с международным участием. Медицинская помощь при травмах  мирного и военного времени. Санкт-Петербург, 2018. С.129-131;  Housing S, Jing SS. Treatment of Rolando fracture by capsuloligamentotaxis using  mini external fixator: a report of 16 cases. Hand Surg. 2013;18(1):73-8  Giesen T. et al. Modified Suzuki frame for the treatment of difficult Rolando fractures.  Hand Surgery and Rehabilitation 35. 2016. P:335–34;  W. Duan et al. Treatment of comminuted fractures of the base of the thumb  metacarpal using a cemented bone-K-wire frame. Hand Surg. Rehab. (2018), P:1-8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(Microsoft PowerPoint - 053.pptx [òîëüêî ÷òåíèå])</dc:title>
  <dc:creator>Juli-home</dc:creator>
  <cp:lastModifiedBy>User</cp:lastModifiedBy>
  <cp:revision>2</cp:revision>
  <dcterms:created xsi:type="dcterms:W3CDTF">2024-06-02T14:14:21Z</dcterms:created>
  <dcterms:modified xsi:type="dcterms:W3CDTF">2024-06-09T04:16:48Z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2019-03-04T00:00:00Z</vt:filetime>
  </property>
  <property fmtid="{D5CDD505-2E9C-101B-9397-08002B2CF9AE}" pid="3" name="Creator">
    <vt:lpwstr>PDF24 Creator</vt:lpwstr>
  </property>
  <property fmtid="{D5CDD505-2E9C-101B-9397-08002B2CF9AE}" pid="4" name="LastSaved">
    <vt:filetime>2024-06-02T00:00:00Z</vt:filetime>
  </property>
</Properties>
</file>