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79" r:id="rId3"/>
    <p:sldId id="282" r:id="rId4"/>
    <p:sldId id="280" r:id="rId5"/>
    <p:sldId id="281" r:id="rId6"/>
    <p:sldId id="283" r:id="rId7"/>
    <p:sldId id="285" r:id="rId8"/>
    <p:sldId id="284" r:id="rId9"/>
    <p:sldId id="287" r:id="rId10"/>
    <p:sldId id="28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62" r:id="rId19"/>
    <p:sldId id="296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3F9C3"/>
    <a:srgbClr val="0041C4"/>
    <a:srgbClr val="BAFCDD"/>
    <a:srgbClr val="CA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91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A5EA-8846-4327-BAE2-FCAC329F781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44AA1-DAA4-4107-9CCB-5AB4F9650D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7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44AA1-DAA4-4107-9CCB-5AB4F9650D2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0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67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25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5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4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5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1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713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9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7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63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2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58805" y="31065"/>
            <a:ext cx="7265604" cy="216024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4200" b="1" dirty="0">
                <a:solidFill>
                  <a:srgbClr val="00642D"/>
                </a:solidFill>
                <a:latin typeface="+mn-lt"/>
              </a:rPr>
              <a:t>ГОСУДАРСТВЕННЫЙ СЕГМЕНТ ФАРМАЦЕВТИЧЕСКОГО РЫНКА РОССИИ</a:t>
            </a:r>
          </a:p>
        </p:txBody>
      </p:sp>
      <p:sp>
        <p:nvSpPr>
          <p:cNvPr id="2054" name="TextBox 2"/>
          <p:cNvSpPr txBox="1">
            <a:spLocks noChangeArrowheads="1"/>
          </p:cNvSpPr>
          <p:nvPr/>
        </p:nvSpPr>
        <p:spPr bwMode="auto">
          <a:xfrm>
            <a:off x="5436096" y="2273510"/>
            <a:ext cx="384988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Кафедра Фармации ФГБОУ ВО </a:t>
            </a:r>
            <a:r>
              <a:rPr lang="ru-RU" altLang="ru-RU" sz="1800" b="1" dirty="0" err="1"/>
              <a:t>КрасГМУ</a:t>
            </a:r>
            <a:r>
              <a:rPr lang="ru-RU" altLang="ru-RU" sz="1800" b="1" dirty="0"/>
              <a:t>                                                                        им. проф. В.Ф. Войно - Ясенецкого МЗ РФ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Лекция № 7 по дисциплине «Организация лекарственного обеспечения»  для студентов   4 курса фармацевтического факультета обучающихся по специальности 33.05.01 - Фармация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старший преподаватель Краснопеева Ирина Владимировна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11426-2ED6-4EB5-AAFE-9510030A7CC0}"/>
              </a:ext>
            </a:extLst>
          </p:cNvPr>
          <p:cNvSpPr txBox="1"/>
          <p:nvPr/>
        </p:nvSpPr>
        <p:spPr>
          <a:xfrm>
            <a:off x="3707904" y="6396335"/>
            <a:ext cx="4614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Красноярск, 2024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5970A-6D6A-476F-B202-905161DF1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1480828" cy="1512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E075B4-BBCD-4A63-9D9E-F9682D15D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1" r="7419" b="6732"/>
          <a:stretch/>
        </p:blipFill>
        <p:spPr>
          <a:xfrm>
            <a:off x="107504" y="2272595"/>
            <a:ext cx="5400600" cy="387344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70550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A48C40-FCC5-4FC8-957A-FE883C6E4941}"/>
              </a:ext>
            </a:extLst>
          </p:cNvPr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Пункт 6.1. ст.4 ФЗ от 12.04.2010 № 61-ФЗ «Об обращении лекарственных средств»  </a:t>
            </a:r>
          </a:p>
          <a:p>
            <a:r>
              <a:rPr lang="ru-RU" sz="2400" b="1" dirty="0"/>
              <a:t> </a:t>
            </a:r>
            <a:r>
              <a:rPr lang="ru-RU" sz="2400" b="1" u="sng" dirty="0" err="1">
                <a:solidFill>
                  <a:srgbClr val="008000"/>
                </a:solidFill>
              </a:rPr>
              <a:t>Орфанные</a:t>
            </a:r>
            <a:r>
              <a:rPr lang="ru-RU" sz="2400" b="1" u="sng" dirty="0">
                <a:solidFill>
                  <a:srgbClr val="008000"/>
                </a:solidFill>
              </a:rPr>
              <a:t> лекарственные препараты </a:t>
            </a:r>
            <a:r>
              <a:rPr lang="ru-RU" sz="2400" b="1" dirty="0">
                <a:solidFill>
                  <a:srgbClr val="008000"/>
                </a:solidFill>
              </a:rPr>
              <a:t>- ЛП, предназначенные исключительно для диагностики или патогенетического лечения.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754D7C-7015-4CC9-A63E-E6F7355B3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7226066" cy="3937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F4B1C9-0BC2-4C21-996C-D095D6E4B422}"/>
              </a:ext>
            </a:extLst>
          </p:cNvPr>
          <p:cNvSpPr txBox="1"/>
          <p:nvPr/>
        </p:nvSpPr>
        <p:spPr>
          <a:xfrm>
            <a:off x="0" y="5585190"/>
            <a:ext cx="91085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Перечень закупаемых </a:t>
            </a:r>
            <a:r>
              <a:rPr lang="ru-RU" sz="2200" b="1" dirty="0" err="1">
                <a:solidFill>
                  <a:srgbClr val="C00000"/>
                </a:solidFill>
              </a:rPr>
              <a:t>орфанных</a:t>
            </a:r>
            <a:r>
              <a:rPr lang="ru-RU" sz="2200" b="1" dirty="0">
                <a:solidFill>
                  <a:srgbClr val="C00000"/>
                </a:solidFill>
              </a:rPr>
              <a:t> ЛС, </a:t>
            </a:r>
          </a:p>
          <a:p>
            <a:pPr algn="ctr"/>
            <a:r>
              <a:rPr lang="ru-RU" sz="2200" b="1" dirty="0">
                <a:solidFill>
                  <a:srgbClr val="C00000"/>
                </a:solidFill>
              </a:rPr>
              <a:t>утверждается на региональном уровне с учетом перечня ЖНВЛП</a:t>
            </a:r>
          </a:p>
        </p:txBody>
      </p:sp>
    </p:spTree>
    <p:extLst>
      <p:ext uri="{BB962C8B-B14F-4D97-AF65-F5344CB8AC3E}">
        <p14:creationId xmlns:p14="http://schemas.microsoft.com/office/powerpoint/2010/main" val="267590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1875A-FBAC-44CC-BD5C-CC690EC458DE}"/>
              </a:ext>
            </a:extLst>
          </p:cNvPr>
          <p:cNvSpPr/>
          <p:nvPr/>
        </p:nvSpPr>
        <p:spPr>
          <a:xfrm>
            <a:off x="1259632" y="188640"/>
            <a:ext cx="6768752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ВАКЦИНОПРОФИЛАКТИКА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991FFB-86C1-42CE-A2B2-308B7B376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"/>
          <a:stretch/>
        </p:blipFill>
        <p:spPr>
          <a:xfrm>
            <a:off x="20760" y="1052736"/>
            <a:ext cx="911836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86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0C3CF4-8197-4141-B924-3ACE1943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4"/>
          <a:stretch/>
        </p:blipFill>
        <p:spPr>
          <a:xfrm>
            <a:off x="3282370" y="1051897"/>
            <a:ext cx="5754126" cy="28099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FF51D3-509D-4682-A1CB-32D887949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93" t="4409" r="9897" b="20654"/>
          <a:stretch/>
        </p:blipFill>
        <p:spPr>
          <a:xfrm>
            <a:off x="6300192" y="4005064"/>
            <a:ext cx="2448272" cy="2190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1A752-3B2D-4A48-8F54-2495A0A302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2" t="5361" r="5111" b="21356"/>
          <a:stretch/>
        </p:blipFill>
        <p:spPr>
          <a:xfrm>
            <a:off x="107504" y="980728"/>
            <a:ext cx="3312368" cy="29523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73BBC-649B-4CC4-9527-C8063AD24B36}"/>
              </a:ext>
            </a:extLst>
          </p:cNvPr>
          <p:cNvSpPr txBox="1"/>
          <p:nvPr/>
        </p:nvSpPr>
        <p:spPr>
          <a:xfrm>
            <a:off x="179512" y="4437112"/>
            <a:ext cx="57541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</a:rPr>
              <a:t>Региональные программы госгарантий </a:t>
            </a:r>
            <a:r>
              <a:rPr lang="ru-RU" sz="2400" b="1" dirty="0"/>
              <a:t>- финансирование происходит за счет ОМС (выделение регионам субсидий на приобретение необходимых ЛП)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678BB5-D365-4D88-9F11-4C47C0C8CC92}"/>
              </a:ext>
            </a:extLst>
          </p:cNvPr>
          <p:cNvSpPr/>
          <p:nvPr/>
        </p:nvSpPr>
        <p:spPr>
          <a:xfrm>
            <a:off x="827584" y="188640"/>
            <a:ext cx="7920880" cy="648911"/>
          </a:xfrm>
          <a:prstGeom prst="rect">
            <a:avLst/>
          </a:prstGeom>
          <a:solidFill>
            <a:srgbClr val="F3F9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rgbClr val="008000"/>
                </a:solidFill>
              </a:rPr>
              <a:t>Программа лечения гепатита В и С, ВИЧ-инфекции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322843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BB92DF-73D2-4100-A83B-ECDF0DAA2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6" t="2946" b="5735"/>
          <a:stretch/>
        </p:blipFill>
        <p:spPr>
          <a:xfrm>
            <a:off x="6243085" y="0"/>
            <a:ext cx="2900915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F2372B-33DE-4EC1-8C87-1E29FA102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0" b="10211"/>
          <a:stretch/>
        </p:blipFill>
        <p:spPr>
          <a:xfrm>
            <a:off x="755576" y="173686"/>
            <a:ext cx="4572925" cy="1548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2C90C-B0F5-4B25-9E6E-131E773EB81C}"/>
              </a:ext>
            </a:extLst>
          </p:cNvPr>
          <p:cNvSpPr txBox="1"/>
          <p:nvPr/>
        </p:nvSpPr>
        <p:spPr>
          <a:xfrm>
            <a:off x="35496" y="5147427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Деятельность Фонда и формирование его имущества осуществляются за счет бюджетных ассигнований федерального бюджета, добровольных имущественных взносов и пожертвований, а также иных источников.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2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56702E-ADBB-4151-BC36-BE3497F5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08" y="1751769"/>
            <a:ext cx="5747442" cy="3401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320416-C6BE-43CB-916D-BB5A149FBCFE}"/>
              </a:ext>
            </a:extLst>
          </p:cNvPr>
          <p:cNvSpPr txBox="1"/>
          <p:nvPr/>
        </p:nvSpPr>
        <p:spPr>
          <a:xfrm>
            <a:off x="6243085" y="2469771"/>
            <a:ext cx="27214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Учредителем Фонда от имени РФ является Министерство здравоохранения Российской Федерации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38D805-DC98-4A82-83E1-10214245432D}"/>
              </a:ext>
            </a:extLst>
          </p:cNvPr>
          <p:cNvSpPr/>
          <p:nvPr/>
        </p:nvSpPr>
        <p:spPr>
          <a:xfrm>
            <a:off x="683568" y="116632"/>
            <a:ext cx="4752528" cy="163513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9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1C92A8-CCD2-4D72-873A-0A991723973A}"/>
              </a:ext>
            </a:extLst>
          </p:cNvPr>
          <p:cNvSpPr txBox="1"/>
          <p:nvPr/>
        </p:nvSpPr>
        <p:spPr>
          <a:xfrm>
            <a:off x="107504" y="1124744"/>
            <a:ext cx="892899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accent6">
                    <a:lumMod val="75000"/>
                  </a:schemeClr>
                </a:solidFill>
              </a:rPr>
              <a:t>Федеральные и региональные </a:t>
            </a:r>
            <a:r>
              <a:rPr lang="ru-RU" sz="2300" b="1" dirty="0" err="1">
                <a:solidFill>
                  <a:schemeClr val="accent6">
                    <a:lumMod val="75000"/>
                  </a:schemeClr>
                </a:solidFill>
              </a:rPr>
              <a:t>льготополучатели</a:t>
            </a:r>
            <a:r>
              <a:rPr lang="ru-RU" sz="2300" b="1" dirty="0">
                <a:solidFill>
                  <a:schemeClr val="accent6">
                    <a:lumMod val="75000"/>
                  </a:schemeClr>
                </a:solidFill>
              </a:rPr>
              <a:t> имеют право на бесплатное обеспечение по программе ВЗН:</a:t>
            </a:r>
          </a:p>
          <a:p>
            <a:r>
              <a:rPr lang="ru-RU" sz="2000" b="1" dirty="0"/>
              <a:t>- больные гемофилией;</a:t>
            </a:r>
          </a:p>
          <a:p>
            <a:r>
              <a:rPr lang="ru-RU" sz="2000" b="1" dirty="0"/>
              <a:t>- муковисцидозом;</a:t>
            </a:r>
          </a:p>
          <a:p>
            <a:r>
              <a:rPr lang="ru-RU" sz="2000" b="1" dirty="0"/>
              <a:t>- гипофизарным нанизмом;</a:t>
            </a:r>
          </a:p>
          <a:p>
            <a:r>
              <a:rPr lang="ru-RU" sz="2000" b="1" dirty="0"/>
              <a:t>- болезнью Гоше;</a:t>
            </a:r>
          </a:p>
          <a:p>
            <a:r>
              <a:rPr lang="ru-RU" sz="2000" b="1" dirty="0"/>
              <a:t>- злокачественными новообразованиями лимфоидной, кроветворной и родственных им тканей;</a:t>
            </a:r>
          </a:p>
          <a:p>
            <a:r>
              <a:rPr lang="ru-RU" sz="2000" b="1" dirty="0"/>
              <a:t>- рассеянным склерозом;</a:t>
            </a:r>
          </a:p>
          <a:p>
            <a:r>
              <a:rPr lang="ru-RU" sz="2000" b="1" dirty="0"/>
              <a:t>- </a:t>
            </a:r>
            <a:r>
              <a:rPr lang="ru-RU" sz="2000" b="1" dirty="0" err="1"/>
              <a:t>гемолитико</a:t>
            </a:r>
            <a:r>
              <a:rPr lang="ru-RU" sz="2000" b="1" dirty="0"/>
              <a:t>-уремическим синдромом;</a:t>
            </a:r>
          </a:p>
          <a:p>
            <a:r>
              <a:rPr lang="ru-RU" sz="2000" b="1" dirty="0"/>
              <a:t>- юношеским артритом с системным началом;</a:t>
            </a:r>
          </a:p>
          <a:p>
            <a:r>
              <a:rPr lang="ru-RU" sz="2000" b="1" dirty="0"/>
              <a:t>- </a:t>
            </a:r>
            <a:r>
              <a:rPr lang="ru-RU" sz="2000" b="1" dirty="0" err="1"/>
              <a:t>мукополисахаридозом</a:t>
            </a:r>
            <a:r>
              <a:rPr lang="ru-RU" sz="2000" b="1" dirty="0"/>
              <a:t> I типа; II типа; VI типа;</a:t>
            </a:r>
          </a:p>
          <a:p>
            <a:r>
              <a:rPr lang="ru-RU" sz="2000" b="1" dirty="0"/>
              <a:t>- </a:t>
            </a:r>
            <a:r>
              <a:rPr lang="ru-RU" sz="2000" b="1" dirty="0" err="1"/>
              <a:t>апластической</a:t>
            </a:r>
            <a:r>
              <a:rPr lang="ru-RU" sz="2000" b="1" dirty="0"/>
              <a:t> анемией неуточненной;</a:t>
            </a:r>
          </a:p>
          <a:p>
            <a:r>
              <a:rPr lang="ru-RU" sz="2000" b="1" dirty="0"/>
              <a:t>- наследственным дефицитом факторов II (фибриногена), VII (лабильного), X (Стюарта - </a:t>
            </a:r>
            <a:r>
              <a:rPr lang="ru-RU" sz="2000" b="1" dirty="0" err="1"/>
              <a:t>Прауэра</a:t>
            </a:r>
            <a:r>
              <a:rPr lang="ru-RU" sz="2000" b="1" dirty="0"/>
              <a:t>);</a:t>
            </a:r>
          </a:p>
          <a:p>
            <a:r>
              <a:rPr lang="ru-RU" sz="2000" b="1" dirty="0"/>
              <a:t>- после трансплантации органов и (или) тканей.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345CFA-DE8C-408A-A757-D4FEA48D5AF5}"/>
              </a:ext>
            </a:extLst>
          </p:cNvPr>
          <p:cNvSpPr/>
          <p:nvPr/>
        </p:nvSpPr>
        <p:spPr>
          <a:xfrm>
            <a:off x="791580" y="116632"/>
            <a:ext cx="7560840" cy="804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Программа высокозатратных нозологий (ВЗН)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4598B-08D6-4664-B8FA-A52C8C6B901C}"/>
              </a:ext>
            </a:extLst>
          </p:cNvPr>
          <p:cNvSpPr txBox="1"/>
          <p:nvPr/>
        </p:nvSpPr>
        <p:spPr>
          <a:xfrm>
            <a:off x="3851920" y="2060848"/>
            <a:ext cx="49320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Постановление Правительства РФ от 26.11.2018 № 1416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3553B-BE7D-44AB-BD96-25F85A85BF7D}"/>
              </a:ext>
            </a:extLst>
          </p:cNvPr>
          <p:cNvSpPr txBox="1"/>
          <p:nvPr/>
        </p:nvSpPr>
        <p:spPr>
          <a:xfrm>
            <a:off x="4932040" y="362789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Перечень включает 49 МНН</a:t>
            </a:r>
          </a:p>
        </p:txBody>
      </p:sp>
    </p:spTree>
    <p:extLst>
      <p:ext uri="{BB962C8B-B14F-4D97-AF65-F5344CB8AC3E}">
        <p14:creationId xmlns:p14="http://schemas.microsoft.com/office/powerpoint/2010/main" val="2292247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B252C7-41E4-4C21-8C54-3E9836A25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08" r="2199"/>
          <a:stretch/>
        </p:blipFill>
        <p:spPr>
          <a:xfrm>
            <a:off x="1475656" y="33373"/>
            <a:ext cx="65527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0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1C63D-56BF-4FDC-A736-F272180C0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9" t="10454" r="4830" b="8459"/>
          <a:stretch/>
        </p:blipFill>
        <p:spPr>
          <a:xfrm>
            <a:off x="467544" y="620688"/>
            <a:ext cx="798865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2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AFEBE2-2F54-4C9A-93D8-781B59B5A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7" t="3376"/>
          <a:stretch/>
        </p:blipFill>
        <p:spPr>
          <a:xfrm>
            <a:off x="1" y="116632"/>
            <a:ext cx="5292079" cy="3528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8FD6E8-1045-472A-8AA0-81B85F5D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4" t="4725"/>
          <a:stretch/>
        </p:blipFill>
        <p:spPr>
          <a:xfrm>
            <a:off x="3146054" y="3207377"/>
            <a:ext cx="5997946" cy="364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9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EB5CDE-D09B-4C60-AC5F-C8AA1A0F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9150046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0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E70072-2142-47CD-9FD9-4B994FE63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8" y="404664"/>
            <a:ext cx="888912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1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DB46DB-DE9A-4CCD-BCFA-9F01218CD701}"/>
              </a:ext>
            </a:extLst>
          </p:cNvPr>
          <p:cNvSpPr/>
          <p:nvPr/>
        </p:nvSpPr>
        <p:spPr>
          <a:xfrm rot="5400000">
            <a:off x="3851921" y="-3571274"/>
            <a:ext cx="1440160" cy="88972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C1D5B-91B4-45CD-998D-ADB7EB2A34E1}"/>
              </a:ext>
            </a:extLst>
          </p:cNvPr>
          <p:cNvSpPr txBox="1"/>
          <p:nvPr/>
        </p:nvSpPr>
        <p:spPr>
          <a:xfrm>
            <a:off x="123391" y="170484"/>
            <a:ext cx="88410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Фармацевтический рынок 2023г</a:t>
            </a:r>
          </a:p>
          <a:p>
            <a:pPr algn="ctr"/>
            <a:r>
              <a:rPr lang="ru-RU" sz="4000" b="1" dirty="0">
                <a:solidFill>
                  <a:srgbClr val="7030A0"/>
                </a:solidFill>
              </a:rPr>
              <a:t>5,69 млрд упаковок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на 2,2 трлн рублей 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E547FC42-ADC3-4D77-A53B-E6A95F24CA77}"/>
              </a:ext>
            </a:extLst>
          </p:cNvPr>
          <p:cNvSpPr/>
          <p:nvPr/>
        </p:nvSpPr>
        <p:spPr>
          <a:xfrm rot="5400000">
            <a:off x="1671617" y="1232809"/>
            <a:ext cx="533044" cy="126705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871B6952-36AC-4A0F-B5A4-0265B2CD88F3}"/>
              </a:ext>
            </a:extLst>
          </p:cNvPr>
          <p:cNvSpPr/>
          <p:nvPr/>
        </p:nvSpPr>
        <p:spPr>
          <a:xfrm rot="5400000">
            <a:off x="6378070" y="1274275"/>
            <a:ext cx="615976" cy="1267054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E78517-0BF3-4816-AB95-7559C6F35D0D}"/>
              </a:ext>
            </a:extLst>
          </p:cNvPr>
          <p:cNvSpPr/>
          <p:nvPr/>
        </p:nvSpPr>
        <p:spPr>
          <a:xfrm>
            <a:off x="123393" y="2204864"/>
            <a:ext cx="3971721" cy="2088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Коммерческий сегмент</a:t>
            </a:r>
          </a:p>
          <a:p>
            <a:pPr algn="ctr"/>
            <a:r>
              <a:rPr lang="ru-RU" sz="3000" b="1" dirty="0">
                <a:solidFill>
                  <a:srgbClr val="7030A0"/>
                </a:solidFill>
              </a:rPr>
              <a:t>5,07 млрд </a:t>
            </a:r>
            <a:r>
              <a:rPr lang="ru-RU" sz="3000" b="1" dirty="0" err="1">
                <a:solidFill>
                  <a:srgbClr val="7030A0"/>
                </a:solidFill>
              </a:rPr>
              <a:t>упак</a:t>
            </a:r>
            <a:r>
              <a:rPr lang="ru-RU" sz="3000" b="1" dirty="0">
                <a:solidFill>
                  <a:srgbClr val="7030A0"/>
                </a:solidFill>
              </a:rPr>
              <a:t> (89,1%)</a:t>
            </a:r>
          </a:p>
          <a:p>
            <a:pPr algn="ctr"/>
            <a:r>
              <a:rPr lang="ru-RU" sz="3000" b="1" dirty="0">
                <a:solidFill>
                  <a:schemeClr val="accent5">
                    <a:lumMod val="50000"/>
                  </a:schemeClr>
                </a:solidFill>
              </a:rPr>
              <a:t>на 1,4 трлн </a:t>
            </a:r>
            <a:r>
              <a:rPr lang="ru-RU" sz="3000" b="1" dirty="0" err="1">
                <a:solidFill>
                  <a:schemeClr val="accent5">
                    <a:lumMod val="50000"/>
                  </a:schemeClr>
                </a:solidFill>
              </a:rPr>
              <a:t>руб</a:t>
            </a:r>
            <a:r>
              <a:rPr lang="ru-RU" sz="3000" b="1" dirty="0">
                <a:solidFill>
                  <a:schemeClr val="accent5">
                    <a:lumMod val="50000"/>
                  </a:schemeClr>
                </a:solidFill>
              </a:rPr>
              <a:t> (64,7%)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04E147-079B-42B4-B455-976DD652BFAC}"/>
              </a:ext>
            </a:extLst>
          </p:cNvPr>
          <p:cNvSpPr/>
          <p:nvPr/>
        </p:nvSpPr>
        <p:spPr>
          <a:xfrm>
            <a:off x="4255909" y="2303130"/>
            <a:ext cx="4808646" cy="17266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Государственный сегмент</a:t>
            </a:r>
          </a:p>
          <a:p>
            <a:pPr algn="ctr"/>
            <a:r>
              <a:rPr lang="ru-RU" sz="3200" b="1" dirty="0">
                <a:solidFill>
                  <a:srgbClr val="7030A0"/>
                </a:solidFill>
              </a:rPr>
              <a:t>622,7 млн </a:t>
            </a:r>
            <a:r>
              <a:rPr lang="ru-RU" sz="3200" b="1" dirty="0" err="1">
                <a:solidFill>
                  <a:srgbClr val="7030A0"/>
                </a:solidFill>
              </a:rPr>
              <a:t>упак</a:t>
            </a:r>
            <a:r>
              <a:rPr lang="ru-RU" sz="3200" b="1" dirty="0">
                <a:solidFill>
                  <a:srgbClr val="7030A0"/>
                </a:solidFill>
              </a:rPr>
              <a:t> (10,9%) </a:t>
            </a:r>
            <a:r>
              <a:rPr lang="ru-RU" sz="3200" b="1" dirty="0">
                <a:solidFill>
                  <a:srgbClr val="002060"/>
                </a:solidFill>
              </a:rPr>
              <a:t>              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на 785,8 млрд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руб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(35,3%)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1631FF-5ACC-4445-BD04-728FE3FF9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5" t="1520" r="26375" b="687"/>
          <a:stretch/>
        </p:blipFill>
        <p:spPr>
          <a:xfrm>
            <a:off x="4536028" y="4154606"/>
            <a:ext cx="2042106" cy="2088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DE3F9D-7BAF-4F89-893F-8B49A8259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313004"/>
            <a:ext cx="2917958" cy="19816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8B89B7-6F4B-478D-A2A6-5793902F7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4133259"/>
            <a:ext cx="2109578" cy="21095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97740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D7178-F3F9-487E-B73F-8A0645FF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332656"/>
            <a:ext cx="8856984" cy="51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DE0BE9-7176-40F4-8F0B-616F5CD91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" r="26746" b="8105"/>
          <a:stretch/>
        </p:blipFill>
        <p:spPr>
          <a:xfrm>
            <a:off x="15690" y="548680"/>
            <a:ext cx="8701583" cy="56391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BD2403-6ECF-4D51-B022-FD0B1EB1401E}"/>
              </a:ext>
            </a:extLst>
          </p:cNvPr>
          <p:cNvSpPr/>
          <p:nvPr/>
        </p:nvSpPr>
        <p:spPr>
          <a:xfrm>
            <a:off x="2411760" y="1290726"/>
            <a:ext cx="244827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103A9E-21AD-4FB2-A2BC-C44242BD3DAF}"/>
              </a:ext>
            </a:extLst>
          </p:cNvPr>
          <p:cNvSpPr/>
          <p:nvPr/>
        </p:nvSpPr>
        <p:spPr>
          <a:xfrm>
            <a:off x="2087724" y="1290726"/>
            <a:ext cx="30963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в </a:t>
            </a:r>
            <a:r>
              <a:rPr lang="ru-RU" sz="2400" b="1" dirty="0" err="1">
                <a:solidFill>
                  <a:schemeClr val="tx1"/>
                </a:solidFill>
              </a:rPr>
              <a:t>млрд.руб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4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34FB7-EF6A-421D-B783-349016F8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" r="1416"/>
          <a:stretch/>
        </p:blipFill>
        <p:spPr>
          <a:xfrm>
            <a:off x="105051" y="1196752"/>
            <a:ext cx="9023425" cy="50966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53F0BF-E8BB-4FC3-A0B6-F4A02B5A9116}"/>
              </a:ext>
            </a:extLst>
          </p:cNvPr>
          <p:cNvSpPr/>
          <p:nvPr/>
        </p:nvSpPr>
        <p:spPr>
          <a:xfrm>
            <a:off x="215516" y="72008"/>
            <a:ext cx="8712968" cy="11247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Заключенные контракты на закуп ЛП в государственном  сегменте </a:t>
            </a:r>
            <a:r>
              <a:rPr lang="ru-RU" sz="3200" b="1" dirty="0" err="1">
                <a:solidFill>
                  <a:schemeClr val="tx1"/>
                </a:solidFill>
              </a:rPr>
              <a:t>фармрынка</a:t>
            </a:r>
            <a:r>
              <a:rPr lang="ru-RU" sz="3200" b="1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2884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421848-4E93-4FB6-A638-74D014EC8BE3}"/>
              </a:ext>
            </a:extLst>
          </p:cNvPr>
          <p:cNvSpPr/>
          <p:nvPr/>
        </p:nvSpPr>
        <p:spPr>
          <a:xfrm>
            <a:off x="827584" y="188640"/>
            <a:ext cx="7704856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Госпитальные закупки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593419-6200-489A-A17F-832DA6626EC1}"/>
              </a:ext>
            </a:extLst>
          </p:cNvPr>
          <p:cNvSpPr/>
          <p:nvPr/>
        </p:nvSpPr>
        <p:spPr>
          <a:xfrm>
            <a:off x="3563887" y="1158963"/>
            <a:ext cx="5400601" cy="2041263"/>
          </a:xfrm>
          <a:prstGeom prst="rect">
            <a:avLst/>
          </a:prstGeom>
          <a:solidFill>
            <a:srgbClr val="CAE6F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A1C170-7A55-4864-9C8D-F2E3164D6165}"/>
              </a:ext>
            </a:extLst>
          </p:cNvPr>
          <p:cNvSpPr/>
          <p:nvPr/>
        </p:nvSpPr>
        <p:spPr>
          <a:xfrm>
            <a:off x="3518007" y="3316450"/>
            <a:ext cx="5400601" cy="2880320"/>
          </a:xfrm>
          <a:prstGeom prst="rect">
            <a:avLst/>
          </a:prstGeom>
          <a:solidFill>
            <a:srgbClr val="BAFC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248F55-E0D8-4088-8FFB-04038A6F0E58}"/>
              </a:ext>
            </a:extLst>
          </p:cNvPr>
          <p:cNvSpPr txBox="1"/>
          <p:nvPr/>
        </p:nvSpPr>
        <p:spPr>
          <a:xfrm>
            <a:off x="107504" y="1340768"/>
            <a:ext cx="35134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Федеральный закон             </a:t>
            </a:r>
            <a:r>
              <a:rPr lang="ru-RU" sz="2200" b="1" dirty="0">
                <a:solidFill>
                  <a:srgbClr val="C00000"/>
                </a:solidFill>
              </a:rPr>
              <a:t>от 18 июля 2011 г. N 223-ФЗ</a:t>
            </a:r>
          </a:p>
          <a:p>
            <a:r>
              <a:rPr lang="ru-RU" sz="2200" b="1" dirty="0">
                <a:solidFill>
                  <a:srgbClr val="0041C4"/>
                </a:solidFill>
              </a:rPr>
              <a:t>«О закупках товаров, работ, услуг отдельными видами юридических лиц»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07631-B11B-4E2B-9BE3-3AA3C5CCB953}"/>
              </a:ext>
            </a:extLst>
          </p:cNvPr>
          <p:cNvSpPr txBox="1"/>
          <p:nvPr/>
        </p:nvSpPr>
        <p:spPr>
          <a:xfrm>
            <a:off x="107502" y="3481051"/>
            <a:ext cx="345638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/>
              <a:t>Федеральный закон            </a:t>
            </a:r>
            <a:r>
              <a:rPr lang="ru-RU" sz="2200" b="1" dirty="0">
                <a:solidFill>
                  <a:srgbClr val="C00000"/>
                </a:solidFill>
              </a:rPr>
              <a:t>от 5 апреля 2013 г. N 44-ФЗ </a:t>
            </a:r>
            <a:r>
              <a:rPr lang="ru-RU" sz="2200" b="1" dirty="0">
                <a:solidFill>
                  <a:srgbClr val="008000"/>
                </a:solidFill>
              </a:rPr>
              <a:t>"О контрактной системе в сфере закупок товаров, работ, услуг для обеспечения государственных и муниципальных нужд"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69DCE2-F80A-46C0-BA26-7607D7B87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1" t="33620" r="2959" b="14721"/>
          <a:stretch/>
        </p:blipFill>
        <p:spPr>
          <a:xfrm>
            <a:off x="3644408" y="1299042"/>
            <a:ext cx="1878646" cy="1728192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4B0934C-86B1-4719-95E2-BD5E90977CA2}"/>
              </a:ext>
            </a:extLst>
          </p:cNvPr>
          <p:cNvSpPr/>
          <p:nvPr/>
        </p:nvSpPr>
        <p:spPr>
          <a:xfrm>
            <a:off x="5631418" y="1758204"/>
            <a:ext cx="953668" cy="360040"/>
          </a:xfrm>
          <a:prstGeom prst="rightArrow">
            <a:avLst/>
          </a:prstGeom>
          <a:solidFill>
            <a:srgbClr val="0041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0AE1EA-64C0-460C-A31B-F5703E382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767392" y="2092754"/>
            <a:ext cx="981541" cy="4145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533C59-0102-44EB-BA9A-417E8733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624" y="1353034"/>
            <a:ext cx="375420" cy="4505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72015B-5068-4C6F-B040-5A8551D41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118" y="2495275"/>
            <a:ext cx="876853" cy="5835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99C61D-B498-4C03-A3D3-B916C9CA2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933" y="2164448"/>
            <a:ext cx="929043" cy="924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843E16-FC2A-4365-88AE-D3ADAD96D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5440" y="1290200"/>
            <a:ext cx="1362075" cy="838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A5CA62-786E-4E1A-A1FA-0022673751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40" r="22001"/>
          <a:stretch/>
        </p:blipFill>
        <p:spPr>
          <a:xfrm>
            <a:off x="7728348" y="2023906"/>
            <a:ext cx="1149184" cy="10033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61BF7D-B34F-4058-9587-D785650FCF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2" r="25582" b="37400"/>
          <a:stretch/>
        </p:blipFill>
        <p:spPr>
          <a:xfrm>
            <a:off x="3620948" y="3483219"/>
            <a:ext cx="1502817" cy="1134146"/>
          </a:xfrm>
          <a:prstGeom prst="rect">
            <a:avLst/>
          </a:prstGeom>
        </p:spPr>
      </p:pic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EF376B3E-5D58-46B0-AAC8-7EC35FAC9EF5}"/>
              </a:ext>
            </a:extLst>
          </p:cNvPr>
          <p:cNvSpPr/>
          <p:nvPr/>
        </p:nvSpPr>
        <p:spPr>
          <a:xfrm>
            <a:off x="5299340" y="3882554"/>
            <a:ext cx="936104" cy="323430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7C018-DE44-4FBC-90C5-906285521DC4}"/>
              </a:ext>
            </a:extLst>
          </p:cNvPr>
          <p:cNvSpPr txBox="1"/>
          <p:nvPr/>
        </p:nvSpPr>
        <p:spPr>
          <a:xfrm>
            <a:off x="6628659" y="4356500"/>
            <a:ext cx="223738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00" b="1" dirty="0"/>
              <a:t>Заявка на ЛП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55921C-722E-4E0D-825A-14FF754682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3971" y="3412792"/>
            <a:ext cx="2102466" cy="9194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0E490F4-784F-4AE0-AAC7-430BE846DD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4241" y="3269427"/>
            <a:ext cx="1011431" cy="8413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7BA014E-5350-4B00-B819-1DF59995CC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1839" y="5249287"/>
            <a:ext cx="1401121" cy="8607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4E8DE2-A15D-43F5-9DB9-56A0345E2F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2960" y="4990345"/>
            <a:ext cx="1295747" cy="11372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DFFEFA-A4D9-4321-85B0-EAA0F4FDB6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640" t="12927" r="1499" b="45901"/>
          <a:stretch/>
        </p:blipFill>
        <p:spPr>
          <a:xfrm>
            <a:off x="7213454" y="4953724"/>
            <a:ext cx="1652591" cy="7540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68BC02-D9D0-4950-9A59-BF0B39D7D5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7538955">
            <a:off x="6287553" y="4443545"/>
            <a:ext cx="595359" cy="37798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D999061-CB00-4A73-AACB-8B4EA12ADB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6421864" y="5301690"/>
            <a:ext cx="654138" cy="37798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C31C95F-C1E6-4C9F-9A2B-97157F6942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5808" y="5603535"/>
            <a:ext cx="371888" cy="4511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0BBC3B5-F705-4A92-A799-96C92A6BB5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748149">
            <a:off x="4404223" y="4564993"/>
            <a:ext cx="638576" cy="6858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580989C-0DB9-48E5-AFA9-6BFE3C8E19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44408" y="4646832"/>
            <a:ext cx="877900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08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E232C5-9544-43F2-BB92-6C5E92B87D25}"/>
              </a:ext>
            </a:extLst>
          </p:cNvPr>
          <p:cNvSpPr/>
          <p:nvPr/>
        </p:nvSpPr>
        <p:spPr>
          <a:xfrm>
            <a:off x="107504" y="188640"/>
            <a:ext cx="8856984" cy="7200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ЛЬГОТНОЕ ЛЕКАРСТВЕННОЕ ОБЕСПЕЧЕНИЕ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125AD-4360-4A68-883C-85B13AE13863}"/>
              </a:ext>
            </a:extLst>
          </p:cNvPr>
          <p:cNvSpPr txBox="1"/>
          <p:nvPr/>
        </p:nvSpPr>
        <p:spPr>
          <a:xfrm>
            <a:off x="-252536" y="3429000"/>
            <a:ext cx="590465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b="1" dirty="0"/>
              <a:t>Постановление Правительства РФ            </a:t>
            </a:r>
            <a:r>
              <a:rPr lang="ru-RU" sz="2300" b="1" dirty="0">
                <a:solidFill>
                  <a:srgbClr val="C00000"/>
                </a:solidFill>
              </a:rPr>
              <a:t>от 30 июля 1994 года N 890</a:t>
            </a:r>
            <a:r>
              <a:rPr lang="ru-RU" sz="2300" b="1" dirty="0"/>
              <a:t>                             </a:t>
            </a:r>
            <a:r>
              <a:rPr lang="ru-RU" sz="2300" b="1" dirty="0">
                <a:solidFill>
                  <a:srgbClr val="7030A0"/>
                </a:solidFill>
              </a:rPr>
              <a:t>«О государственной поддержке развития медицинской промышленности и улучшении обеспечения населения и учреждений здравоохранения лекарственными средствами и изделиями медицинского назначения»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5999D-C36D-41D0-81B9-98A3231257E0}"/>
              </a:ext>
            </a:extLst>
          </p:cNvPr>
          <p:cNvSpPr txBox="1"/>
          <p:nvPr/>
        </p:nvSpPr>
        <p:spPr>
          <a:xfrm>
            <a:off x="-132132" y="1484784"/>
            <a:ext cx="369602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b="1" dirty="0"/>
              <a:t>Федеральный закон от </a:t>
            </a:r>
            <a:r>
              <a:rPr lang="ru-RU" sz="2300" b="1" dirty="0">
                <a:solidFill>
                  <a:srgbClr val="C00000"/>
                </a:solidFill>
              </a:rPr>
              <a:t>17 июля 1999 г. N 178-ФЗ </a:t>
            </a:r>
            <a:r>
              <a:rPr lang="ru-RU" sz="2300" b="1" dirty="0">
                <a:solidFill>
                  <a:srgbClr val="7030A0"/>
                </a:solidFill>
              </a:rPr>
              <a:t>"О государственной социальной помощи"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25ADEF-9FFA-4C54-8385-95607378CA6E}"/>
              </a:ext>
            </a:extLst>
          </p:cNvPr>
          <p:cNvSpPr/>
          <p:nvPr/>
        </p:nvSpPr>
        <p:spPr>
          <a:xfrm>
            <a:off x="3563888" y="1007897"/>
            <a:ext cx="5400600" cy="234909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Федеральная программа обеспечения необходимыми лекарственными средствами (ОНЛС)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ЛС приобретаются аптечными организациями за счет средств ФФОМС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82F14D-DAA3-43EF-9225-08DAF7956717}"/>
              </a:ext>
            </a:extLst>
          </p:cNvPr>
          <p:cNvSpPr/>
          <p:nvPr/>
        </p:nvSpPr>
        <p:spPr>
          <a:xfrm>
            <a:off x="5652120" y="3522786"/>
            <a:ext cx="3096344" cy="27363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Территориальная программа государственных гарантий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</a:rPr>
              <a:t>ЛС приобретаются аптеками за счет средств ТФОМС </a:t>
            </a:r>
          </a:p>
        </p:txBody>
      </p:sp>
    </p:spTree>
    <p:extLst>
      <p:ext uri="{BB962C8B-B14F-4D97-AF65-F5344CB8AC3E}">
        <p14:creationId xmlns:p14="http://schemas.microsoft.com/office/powerpoint/2010/main" val="70541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6BFEA2-DA5F-4D76-BE0D-46FDCF3B5F7D}"/>
              </a:ext>
            </a:extLst>
          </p:cNvPr>
          <p:cNvSpPr txBox="1"/>
          <p:nvPr/>
        </p:nvSpPr>
        <p:spPr>
          <a:xfrm>
            <a:off x="179512" y="0"/>
            <a:ext cx="856895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ФЕДЕРАЛЬНАЯ ЛЬГОТА (ОНЛС)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Категории граждан, имеющих право на получение набора социальных услуг в части лекарственного обеспечения (НСУ).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инвалиды войны;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участники Великой Отечественной войны;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ветераны боевых действий;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лица, награжденные знаком «Жителю блокадного Ленинграда»;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лица, работавшие в период ВОВ на объектах обороны;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члены семей погибших инвалидов войны, участников </a:t>
            </a:r>
            <a:r>
              <a:rPr lang="ru-RU" sz="2000" b="1" dirty="0" err="1"/>
              <a:t>ВОВ,члены</a:t>
            </a:r>
            <a:r>
              <a:rPr lang="ru-RU" sz="2000" b="1" dirty="0"/>
              <a:t> семей погибших в ВОВ, члены семей работников госпиталей </a:t>
            </a:r>
            <a:r>
              <a:rPr lang="ru-RU" sz="2000" b="1" dirty="0" err="1"/>
              <a:t>г.Ленинграда</a:t>
            </a:r>
            <a:r>
              <a:rPr lang="ru-RU" sz="2000" b="1" dirty="0"/>
              <a:t>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инвалиды;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дети-инвалиды;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/>
              <a:t>лица, подвергшиеся воздействию радиации вследствие катастрофы на Чернобыльской АЭС.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24D8D-B1B0-4D5A-9B76-EA17D5B73400}"/>
              </a:ext>
            </a:extLst>
          </p:cNvPr>
          <p:cNvSpPr txBox="1"/>
          <p:nvPr/>
        </p:nvSpPr>
        <p:spPr>
          <a:xfrm>
            <a:off x="35496" y="4581128"/>
            <a:ext cx="8856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Лек обеспечение рамках </a:t>
            </a:r>
            <a:r>
              <a:rPr lang="ru-RU" sz="3200" b="1" dirty="0" err="1">
                <a:solidFill>
                  <a:srgbClr val="FF0000"/>
                </a:solidFill>
              </a:rPr>
              <a:t>Переченя</a:t>
            </a:r>
            <a:r>
              <a:rPr lang="ru-RU" sz="3200" b="1" dirty="0">
                <a:solidFill>
                  <a:srgbClr val="FF0000"/>
                </a:solidFill>
              </a:rPr>
              <a:t> ЖНВЛП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AF186-A041-4A0E-936A-0A8087133210}"/>
              </a:ext>
            </a:extLst>
          </p:cNvPr>
          <p:cNvSpPr txBox="1"/>
          <p:nvPr/>
        </p:nvSpPr>
        <p:spPr>
          <a:xfrm>
            <a:off x="35496" y="5013176"/>
            <a:ext cx="91085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С 2023 года стоимость всего набора социальных услуг составляет 1469,74 руб.    в месяц (из них за лекарства, медицинские изделия и питание - 1132,03 руб.)</a:t>
            </a:r>
          </a:p>
          <a:p>
            <a:r>
              <a:rPr lang="ru-RU" sz="2000" b="1" i="1" dirty="0"/>
              <a:t>Средний норматив финансирования программы гос. госгарантий бесплатной медицинской помощи в 2023 году за счет средств ФОМС составил 16 766 </a:t>
            </a:r>
            <a:r>
              <a:rPr lang="ru-RU" sz="2000" b="1" i="1" dirty="0" err="1"/>
              <a:t>руб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4513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5BDE3A-3E61-43EE-A919-C548768575C0}"/>
              </a:ext>
            </a:extLst>
          </p:cNvPr>
          <p:cNvSpPr txBox="1"/>
          <p:nvPr/>
        </p:nvSpPr>
        <p:spPr>
          <a:xfrm>
            <a:off x="107504" y="-17810"/>
            <a:ext cx="8928992" cy="546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Региональная льгота (ЛЛО)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Категории граждан, имеющих право на лекарственное обеспечение в рамках территориальных гарантий: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/>
              <a:t>по ПП РФ от 30.07.94 № 890 (по кат. заболеваний и группам населения, в том числе дети до 3-х лет, дети до 6 лет из многодетных семей);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rgbClr val="0041C4"/>
                </a:solidFill>
              </a:rPr>
              <a:t>пациенты, страдающими редкими (</a:t>
            </a:r>
            <a:r>
              <a:rPr lang="ru-RU" sz="2100" b="1" dirty="0" err="1">
                <a:solidFill>
                  <a:srgbClr val="0041C4"/>
                </a:solidFill>
              </a:rPr>
              <a:t>орфанными</a:t>
            </a:r>
            <a:r>
              <a:rPr lang="ru-RU" sz="2100" b="1" dirty="0">
                <a:solidFill>
                  <a:srgbClr val="0041C4"/>
                </a:solidFill>
              </a:rPr>
              <a:t>) заболеваниями</a:t>
            </a:r>
            <a:r>
              <a:rPr lang="ru-RU" sz="2100" b="1" dirty="0"/>
              <a:t>, в соответствии с Федеральным законом от 21.11.2011 № 323-ФЗ «Об основах охраны здоровья граждан в Российской Федерации»;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репрессированные и реабилитированные лица (50% скидка);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труженики тыла, ветераны труда, ветераны края, лица достигшие возраста 60 и 55 лет (мужчины и женщины соответственно), не имеющие льгот по другим основаниям (50% скидка).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100" b="1" dirty="0">
                <a:solidFill>
                  <a:schemeClr val="accent6">
                    <a:lumMod val="75000"/>
                  </a:schemeClr>
                </a:solidFill>
              </a:rPr>
              <a:t>Пенсионеры – получатели пенсий Министерства внутренних дел РФ, Министерства обороны РФ и других федеральных органов исполнительной власти, приобретают право на льготу по достижению  возраста 55 лет (женщины), 60 лет (мужчины).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B3C97-57AB-4729-8673-15992756F3C8}"/>
              </a:ext>
            </a:extLst>
          </p:cNvPr>
          <p:cNvSpPr txBox="1"/>
          <p:nvPr/>
        </p:nvSpPr>
        <p:spPr>
          <a:xfrm>
            <a:off x="179512" y="5373216"/>
            <a:ext cx="87849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Перечень ЛС, утвержденный на региональном уровне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(в объеме не менее перечня ЖНВЛП)</a:t>
            </a:r>
          </a:p>
        </p:txBody>
      </p:sp>
    </p:spTree>
    <p:extLst>
      <p:ext uri="{BB962C8B-B14F-4D97-AF65-F5344CB8AC3E}">
        <p14:creationId xmlns:p14="http://schemas.microsoft.com/office/powerpoint/2010/main" val="131321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D1DC01-0DD2-4A2A-9007-7D4F2EB69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52"/>
          <a:stretch/>
        </p:blipFill>
        <p:spPr>
          <a:xfrm>
            <a:off x="-53408" y="70941"/>
            <a:ext cx="6732240" cy="43118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F3C350-ECA4-4E27-86E5-BE69CB636F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9"/>
          <a:stretch/>
        </p:blipFill>
        <p:spPr>
          <a:xfrm>
            <a:off x="34760" y="3717032"/>
            <a:ext cx="7030470" cy="25877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9207EF-65CB-42C8-ABA9-565135AA9128}"/>
              </a:ext>
            </a:extLst>
          </p:cNvPr>
          <p:cNvSpPr/>
          <p:nvPr/>
        </p:nvSpPr>
        <p:spPr>
          <a:xfrm>
            <a:off x="4462952" y="645141"/>
            <a:ext cx="4646288" cy="3400932"/>
          </a:xfrm>
          <a:prstGeom prst="rect">
            <a:avLst/>
          </a:prstGeom>
          <a:solidFill>
            <a:schemeClr val="bg1"/>
          </a:solidFill>
          <a:ln w="28575">
            <a:solidFill>
              <a:srgbClr val="0041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86AE4-4A72-479B-A7E7-CD131446DAFA}"/>
              </a:ext>
            </a:extLst>
          </p:cNvPr>
          <p:cNvSpPr txBox="1"/>
          <p:nvPr/>
        </p:nvSpPr>
        <p:spPr>
          <a:xfrm>
            <a:off x="4620436" y="764704"/>
            <a:ext cx="4576972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/>
              <a:t>Федеральный закон</a:t>
            </a:r>
          </a:p>
          <a:p>
            <a:r>
              <a:rPr lang="ru-RU" sz="2300" b="1" dirty="0"/>
              <a:t>от 21.11.2011 № 323-ФЗ </a:t>
            </a:r>
            <a:r>
              <a:rPr lang="ru-RU" sz="2400" b="1" dirty="0"/>
              <a:t>«Об охране здоровья граждан в РФ»</a:t>
            </a:r>
          </a:p>
          <a:p>
            <a:r>
              <a:rPr lang="ru-RU" sz="2400" b="1" dirty="0">
                <a:solidFill>
                  <a:srgbClr val="0041C4"/>
                </a:solidFill>
              </a:rPr>
              <a:t>Редкими (</a:t>
            </a:r>
            <a:r>
              <a:rPr lang="ru-RU" sz="2400" b="1" dirty="0" err="1">
                <a:solidFill>
                  <a:srgbClr val="0041C4"/>
                </a:solidFill>
              </a:rPr>
              <a:t>орфанными</a:t>
            </a:r>
            <a:r>
              <a:rPr lang="ru-RU" sz="2400" b="1" dirty="0">
                <a:solidFill>
                  <a:srgbClr val="0041C4"/>
                </a:solidFill>
              </a:rPr>
              <a:t>) заболеваниями являются заболевания, которые имеют распространенность не более 10 случаев заболевания на 100 тысяч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315053019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711</TotalTime>
  <Words>816</Words>
  <Application>Microsoft Office PowerPoint</Application>
  <PresentationFormat>Экран (4:3)</PresentationFormat>
  <Paragraphs>79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Ретро</vt:lpstr>
      <vt:lpstr>ГОСУДАРСТВЕННЫЙ СЕГМЕНТ ФАРМАЦЕВТИЧЕСКОГО РЫНКА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ГОСУДАРСТВЕННЫЙ СЕГМЕНТ ФАРМАЦЕВТИЧЕСКОГО РЫНКА РОССИИ</dc:title>
  <dc:creator>Вера С. Чавырь</dc:creator>
  <cp:lastModifiedBy>Ирина Краснопеева</cp:lastModifiedBy>
  <cp:revision>60</cp:revision>
  <dcterms:created xsi:type="dcterms:W3CDTF">2022-03-28T06:56:29Z</dcterms:created>
  <dcterms:modified xsi:type="dcterms:W3CDTF">2024-03-25T22:57:16Z</dcterms:modified>
</cp:coreProperties>
</file>