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8" r:id="rId2"/>
    <p:sldId id="259" r:id="rId3"/>
    <p:sldId id="260" r:id="rId4"/>
    <p:sldId id="261" r:id="rId5"/>
    <p:sldId id="262" r:id="rId6"/>
    <p:sldId id="263" r:id="rId7"/>
    <p:sldId id="265" r:id="rId8"/>
    <p:sldId id="264" r:id="rId9"/>
    <p:sldId id="267" r:id="rId10"/>
    <p:sldId id="268" r:id="rId11"/>
    <p:sldId id="273" r:id="rId12"/>
    <p:sldId id="269" r:id="rId13"/>
    <p:sldId id="270" r:id="rId14"/>
    <p:sldId id="282" r:id="rId15"/>
    <p:sldId id="271" r:id="rId16"/>
    <p:sldId id="274" r:id="rId17"/>
    <p:sldId id="277" r:id="rId18"/>
    <p:sldId id="278" r:id="rId19"/>
    <p:sldId id="279" r:id="rId20"/>
    <p:sldId id="280" r:id="rId21"/>
    <p:sldId id="281" r:id="rId22"/>
    <p:sldId id="289" r:id="rId23"/>
    <p:sldId id="290" r:id="rId24"/>
    <p:sldId id="291" r:id="rId25"/>
    <p:sldId id="283" r:id="rId26"/>
    <p:sldId id="284" r:id="rId27"/>
    <p:sldId id="285" r:id="rId28"/>
    <p:sldId id="286" r:id="rId29"/>
    <p:sldId id="288" r:id="rId30"/>
    <p:sldId id="28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6E933-3A22-4F1A-AB28-F9A8E45A3F52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66A37-1BEA-4DA2-BDB0-14850B78C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8F6B-DC7D-4A8A-9535-3FB705C5DA57}" type="datetime1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4A93-5864-4EE7-BD27-0B2078D18CC3}" type="datetime1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382D-F070-4446-B6FC-AE4BF79BAB3E}" type="datetime1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7F66-6EDC-48D7-8968-278E4A322110}" type="datetime1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B88B-C879-446D-89A7-05E8C323AAFC}" type="datetime1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F81B-A3C0-428C-BFF3-EE7FD279DD48}" type="datetime1">
              <a:rPr lang="ru-RU" smtClean="0"/>
              <a:pPr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17F0-C61C-4667-ADF6-C3459CC2BE1C}" type="datetime1">
              <a:rPr lang="ru-RU" smtClean="0"/>
              <a:pPr/>
              <a:t>04.09.2020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267D-B3F7-44F3-8641-052F5BF87B11}" type="datetime1">
              <a:rPr lang="ru-RU" smtClean="0"/>
              <a:pPr/>
              <a:t>04.09.2020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B979-3A58-4016-BBE1-6F0A517812CF}" type="datetime1">
              <a:rPr lang="ru-RU" smtClean="0"/>
              <a:pPr/>
              <a:t>04.09.2020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8620-AB59-4011-A7B0-76C234C4C0E2}" type="datetime1">
              <a:rPr lang="ru-RU" smtClean="0"/>
              <a:pPr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8BA1-764B-4AA8-8D30-4C10753C388C}" type="datetime1">
              <a:rPr lang="ru-RU" smtClean="0"/>
              <a:pPr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9440B-2DAC-425E-B030-ADAE265EE06B}" type="datetime1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upload.wikimedia.org/wikipedia/commons/c/c3/Ethylene-3D-vdW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upload.wikimedia.org/wikipedia/commons/6/6e/Propane-3D-vdW-B.pn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85;&#1072;&#1090;&#1072;\Desktop\&#1083;&#1077;&#1082;&#1094;&#1080;&#1080;,&#1059;&#1052;&#1050;\&#1051;&#1077;&#1082;&#1094;&#1080;&#1103;%20&#8470;%204\&#1055;&#1086;&#1083;&#1091;&#1095;&#1077;&#1085;&#1080;&#1077;%20&#1101;&#1090;&#1080;&#1083;&#1077;&#1085;&#1072;.av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://www.google.ru/url?sa=i&amp;rct=j&amp;q=&amp;esrc=s&amp;frm=1&amp;source=images&amp;cd=&amp;cad=rja&amp;uact=8&amp;docid=o0_6m8V8FhOLuM&amp;tbnid=wEa61do5Fny31M:&amp;ved=0CAUQjRw&amp;url=http://pozvonok.net/?p=524&amp;ei=Vbq4U-3VNIaQ4gSyyIGQAw&amp;bvm=bv.70138588,d.bGE&amp;psig=AFQjCNEagSZhSdaP8wPWoqWX5LJX6NAdHw&amp;ust=1404701408672220" TargetMode="Externa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16859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7200" i="1" dirty="0" err="1" smtClean="0">
                <a:latin typeface="Times New Roman" pitchFamily="18" charset="0"/>
                <a:cs typeface="Times New Roman" pitchFamily="18" charset="0"/>
              </a:rPr>
              <a:t>Алкены</a:t>
            </a: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7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Файл:Ethylene-3D-vdW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4159">
            <a:off x="1017039" y="3899896"/>
            <a:ext cx="2523783" cy="1960761"/>
          </a:xfrm>
          <a:prstGeom prst="rect">
            <a:avLst/>
          </a:prstGeom>
          <a:noFill/>
        </p:spPr>
      </p:pic>
      <p:pic>
        <p:nvPicPr>
          <p:cNvPr id="5126" name="Picture 6" descr="Файл:Propane-3D-vdW-B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571" y="3305612"/>
            <a:ext cx="3170813" cy="2355636"/>
          </a:xfrm>
          <a:prstGeom prst="rect">
            <a:avLst/>
          </a:prstGeom>
          <a:noFill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907704" y="5805264"/>
            <a:ext cx="6929486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Преподаватель химии: Агафонова Н.В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183411"/>
            <a:ext cx="8358246" cy="2269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ФГБОУ ВО Красноярский государственный медицинский университет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им. проф.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В.Ф.Войно-Ясенецкого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Минздрава России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</a:p>
          <a:p>
            <a:pPr algn="ctr"/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5720" y="500042"/>
            <a:ext cx="8643998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2)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рекинг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алканов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например из бутана при    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6000 С образуются: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→ 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=CH-CH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(48%)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→ C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(36%)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→ 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-CH=CH-CH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3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(16 %)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42844" y="285728"/>
            <a:ext cx="87154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Получение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14282" y="1071546"/>
            <a:ext cx="87154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Лабороторные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способы: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1928802"/>
            <a:ext cx="89297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дегидратация спиртов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 действием серной или фосфорной кислот: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3" name="Рисунок 32"/>
          <p:cNvPicPr/>
          <p:nvPr/>
        </p:nvPicPr>
        <p:blipFill>
          <a:blip r:embed="rId2" cstate="print">
            <a:clrChange>
              <a:clrFrom>
                <a:srgbClr val="C6B66B"/>
              </a:clrFrom>
              <a:clrTo>
                <a:srgbClr val="C6B66B">
                  <a:alpha val="0"/>
                </a:srgbClr>
              </a:clrTo>
            </a:clrChange>
            <a:biLevel thresh="50000"/>
            <a:lum contrast="86000"/>
          </a:blip>
          <a:srcRect/>
          <a:stretch>
            <a:fillRect/>
          </a:stretch>
        </p:blipFill>
        <p:spPr bwMode="auto">
          <a:xfrm>
            <a:off x="285720" y="3357562"/>
            <a:ext cx="842968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Прямоугольник 34"/>
          <p:cNvSpPr/>
          <p:nvPr/>
        </p:nvSpPr>
        <p:spPr>
          <a:xfrm>
            <a:off x="285720" y="5429264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Водород отщепляется от того из соседних атомов углерода, который беднее водородом 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правило А.М.Зайцева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</a:t>
            </a:r>
            <a:r>
              <a:rPr lang="ru-RU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егалогенирование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Отщепление двух атомов галогенов от соседних углеродных атомов: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lum bright="6000" contrast="100000"/>
            <a:grayscl/>
            <a:biLevel thresh="50000"/>
          </a:blip>
          <a:srcRect b="40083"/>
          <a:stretch>
            <a:fillRect/>
          </a:stretch>
        </p:blipFill>
        <p:spPr bwMode="auto">
          <a:xfrm>
            <a:off x="500034" y="1357298"/>
            <a:ext cx="8135937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219171" y="2940036"/>
            <a:ext cx="3384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2,3 - </a:t>
            </a:r>
            <a:r>
              <a:rPr lang="ru-RU" sz="2800" dirty="0" err="1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дибромпентан</a:t>
            </a:r>
            <a:endParaRPr lang="ru-RU" sz="2800" dirty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lum bright="6000" contrast="100000"/>
            <a:grayscl/>
            <a:biLevel thresh="50000"/>
          </a:blip>
          <a:srcRect t="56656"/>
          <a:stretch>
            <a:fillRect/>
          </a:stretch>
        </p:blipFill>
        <p:spPr bwMode="auto">
          <a:xfrm>
            <a:off x="511201" y="3929066"/>
            <a:ext cx="806132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233311" y="5357826"/>
            <a:ext cx="2410259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 err="1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пентен</a:t>
            </a:r>
            <a:r>
              <a:rPr lang="ru-RU" sz="3200" dirty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- 2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285728"/>
            <a:ext cx="90011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4400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</a:t>
            </a:r>
            <a:r>
              <a:rPr lang="ru-RU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егидрогалогенирование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Отщепление атома галогена и атома водорода от соседних углеродных атомов: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Oval 26"/>
          <p:cNvSpPr>
            <a:spLocks noChangeArrowheads="1"/>
          </p:cNvSpPr>
          <p:nvPr/>
        </p:nvSpPr>
        <p:spPr bwMode="auto">
          <a:xfrm>
            <a:off x="500034" y="3333770"/>
            <a:ext cx="647700" cy="8651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Oval 25"/>
          <p:cNvSpPr>
            <a:spLocks noChangeArrowheads="1"/>
          </p:cNvSpPr>
          <p:nvPr/>
        </p:nvSpPr>
        <p:spPr bwMode="auto">
          <a:xfrm>
            <a:off x="4352928" y="2413008"/>
            <a:ext cx="647700" cy="10795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Oval 24"/>
          <p:cNvSpPr>
            <a:spLocks noChangeArrowheads="1"/>
          </p:cNvSpPr>
          <p:nvPr/>
        </p:nvSpPr>
        <p:spPr bwMode="auto">
          <a:xfrm>
            <a:off x="1709721" y="3351218"/>
            <a:ext cx="576263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Oval 23"/>
          <p:cNvSpPr>
            <a:spLocks noChangeArrowheads="1"/>
          </p:cNvSpPr>
          <p:nvPr/>
        </p:nvSpPr>
        <p:spPr bwMode="auto">
          <a:xfrm>
            <a:off x="3781424" y="2487618"/>
            <a:ext cx="576262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11188" y="2630493"/>
            <a:ext cx="82089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en-US" sz="3200" baseline="-25000" dirty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– СН – СН</a:t>
            </a:r>
            <a:r>
              <a:rPr lang="ru-RU" sz="3200" baseline="-25000" dirty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3200" dirty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endParaRPr lang="ru-RU" sz="3200" baseline="-25000" dirty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aseline="-25000" dirty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dirty="0" err="1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endParaRPr lang="ru-RU" sz="3200" dirty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1908175" y="313531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14348" y="2127256"/>
            <a:ext cx="2663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ru-RU" sz="3200" dirty="0" err="1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хлорпропан</a:t>
            </a:r>
            <a:endParaRPr lang="ru-RU" sz="3200" dirty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508625" y="2630493"/>
            <a:ext cx="30241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ru-RU" sz="3200" baseline="-25000" dirty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 = СН – СН</a:t>
            </a:r>
            <a:r>
              <a:rPr lang="ru-RU" sz="3200" baseline="-25000" dirty="0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spcBef>
                <a:spcPct val="50000"/>
              </a:spcBef>
            </a:pPr>
            <a:r>
              <a:rPr lang="ru-RU" sz="3200" baseline="-25000" dirty="0">
                <a:solidFill>
                  <a:srgbClr val="020202"/>
                </a:solidFill>
              </a:rPr>
              <a:t>                </a:t>
            </a:r>
            <a:endParaRPr lang="ru-RU" sz="3200" dirty="0">
              <a:solidFill>
                <a:srgbClr val="020202"/>
              </a:solidFill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215074" y="3270264"/>
            <a:ext cx="18716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 err="1">
                <a:solidFill>
                  <a:srgbClr val="020202"/>
                </a:solidFill>
                <a:latin typeface="Times New Roman" pitchFamily="18" charset="0"/>
                <a:cs typeface="Times New Roman" pitchFamily="18" charset="0"/>
              </a:rPr>
              <a:t>пропен</a:t>
            </a:r>
            <a:endParaRPr lang="ru-RU" sz="3200" dirty="0">
              <a:solidFill>
                <a:srgbClr val="02020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5076825" y="291941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827088" y="3135318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42844" y="285728"/>
            <a:ext cx="87154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Получение этилена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8" name="Получение этилена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980728"/>
            <a:ext cx="8352928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4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Физические свойства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817" name="Object 1"/>
          <p:cNvGraphicFramePr>
            <a:graphicFrameLocks noChangeAspect="1"/>
          </p:cNvGraphicFramePr>
          <p:nvPr/>
        </p:nvGraphicFramePr>
        <p:xfrm>
          <a:off x="142844" y="714356"/>
          <a:ext cx="8842858" cy="6045202"/>
        </p:xfrm>
        <a:graphic>
          <a:graphicData uri="http://schemas.openxmlformats.org/presentationml/2006/ole">
            <p:oleObj spid="_x0000_s34817" name="Точечный рисунок" r:id="rId3" imgW="6190476" imgH="3772427" progId="PBrush">
              <p:embed/>
            </p:oleObj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Химические свойства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928670"/>
            <a:ext cx="8501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 водородом (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гидрирование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):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357158" y="1928802"/>
          <a:ext cx="8358246" cy="1654176"/>
        </p:xfrm>
        <a:graphic>
          <a:graphicData uri="http://schemas.openxmlformats.org/presentationml/2006/ole">
            <p:oleObj spid="_x0000_s37891" name="Точечный рисунок" r:id="rId3" imgW="5866667" imgH="1019048" progId="PBrush">
              <p:embed/>
            </p:oleObj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357158" y="3929066"/>
          <a:ext cx="8358246" cy="1643074"/>
        </p:xfrm>
        <a:graphic>
          <a:graphicData uri="http://schemas.openxmlformats.org/presentationml/2006/ole">
            <p:oleObj spid="_x0000_s37892" name="Точечный рисунок" r:id="rId4" imgW="5276190" imgH="876190" progId="PBrush">
              <p:embed/>
            </p:oleObj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8501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С бромом (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галогенирование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285720" y="857233"/>
          <a:ext cx="6372835" cy="1143008"/>
        </p:xfrm>
        <a:graphic>
          <a:graphicData uri="http://schemas.openxmlformats.org/presentationml/2006/ole">
            <p:oleObj spid="_x0000_s40964" name="Точечный рисунок" r:id="rId3" imgW="2819794" imgH="647619" progId="PBrush">
              <p:embed/>
            </p:oleObj>
          </a:graphicData>
        </a:graphic>
      </p:graphicFrame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5929322" y="857232"/>
          <a:ext cx="2928958" cy="1134194"/>
        </p:xfrm>
        <a:graphic>
          <a:graphicData uri="http://schemas.openxmlformats.org/presentationml/2006/ole">
            <p:oleObj spid="_x0000_s40965" name="Точечный рисунок" r:id="rId4" imgW="2704762" imgH="1486107" progId="PBrush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85720" y="2071678"/>
            <a:ext cx="8501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 С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галогеноводородами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357158" y="2714620"/>
          <a:ext cx="8501122" cy="1071570"/>
        </p:xfrm>
        <a:graphic>
          <a:graphicData uri="http://schemas.openxmlformats.org/presentationml/2006/ole">
            <p:oleObj spid="_x0000_s40966" name="Точечный рисунок" r:id="rId5" imgW="6106377" imgH="923810" progId="PBrush">
              <p:embed/>
            </p:oleObj>
          </a:graphicData>
        </a:graphic>
      </p:graphicFrame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357158" y="3929066"/>
          <a:ext cx="8501122" cy="2374900"/>
        </p:xfrm>
        <a:graphic>
          <a:graphicData uri="http://schemas.openxmlformats.org/presentationml/2006/ole">
            <p:oleObj spid="_x0000_s40967" name="Точечный рисунок" r:id="rId6" imgW="6342857" imgH="1971950" progId="PBrush">
              <p:embed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772196" y="1052736"/>
            <a:ext cx="600004" cy="4704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Adobe Garamond Pro Bold" pitchFamily="18" charset="0"/>
              </a:rPr>
              <a:t>r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940152" y="1196752"/>
            <a:ext cx="600004" cy="4704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Adobe Garamond Pro Bold" pitchFamily="18" charset="0"/>
              </a:rPr>
              <a:t>2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514159"/>
            <a:ext cx="8501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 водой (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гидратация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присутствии кислот как катализаторов):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357158" y="1912941"/>
          <a:ext cx="8429684" cy="2087563"/>
        </p:xfrm>
        <a:graphic>
          <a:graphicData uri="http://schemas.openxmlformats.org/presentationml/2006/ole">
            <p:oleObj spid="_x0000_s41988" name="Точечный рисунок" r:id="rId3" imgW="6238095" imgH="1085714" progId="PBrush">
              <p:embed/>
            </p:oleObj>
          </a:graphicData>
        </a:graphic>
      </p:graphicFrame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214282" y="4300373"/>
            <a:ext cx="87868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Реакция идет с соблюдением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Марковникова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(водород присоединяется к наиболее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гидрогенизированному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атому углерода).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514159"/>
            <a:ext cx="8501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5. Полимеризация: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lum bright="-6000"/>
            <a:grayscl/>
            <a:biLevel thresh="50000"/>
          </a:blip>
          <a:srcRect l="4237" t="5554" r="1695" b="16687"/>
          <a:stretch>
            <a:fillRect/>
          </a:stretch>
        </p:blipFill>
        <p:spPr bwMode="auto">
          <a:xfrm>
            <a:off x="428596" y="1357298"/>
            <a:ext cx="828680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714744" y="3429000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где R - это H, CH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C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т.д.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4286256"/>
            <a:ext cx="89297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Продукты полимеризации называют: полиэтилен, полипропилен, поливинилхлорид, полистирол.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лекции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115328" cy="3257559"/>
          </a:xfrm>
        </p:spPr>
        <p:txBody>
          <a:bodyPr>
            <a:normAutofit/>
          </a:bodyPr>
          <a:lstStyle/>
          <a:p>
            <a:pPr marL="360000" lvl="0" indent="-360000">
              <a:buFont typeface="+mj-lt"/>
              <a:buAutoNum type="arabicPeriod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Состав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алкенов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0000" lvl="0" indent="-360000">
              <a:buFont typeface="+mj-lt"/>
              <a:buAutoNum type="arabicPeriod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Номенклатура и типы изомерии.</a:t>
            </a:r>
          </a:p>
          <a:p>
            <a:pPr marL="360000" lvl="0" indent="-360000">
              <a:buFont typeface="+mj-lt"/>
              <a:buAutoNum type="arabicPeriod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Способы получения.</a:t>
            </a:r>
          </a:p>
          <a:p>
            <a:pPr marL="360000" lvl="0" indent="-360000">
              <a:buFont typeface="+mj-lt"/>
              <a:buAutoNum type="arabicPeriod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Физические и химические свойства.</a:t>
            </a:r>
          </a:p>
          <a:p>
            <a:pPr marL="360000" lvl="0" indent="-360000" algn="just">
              <a:buFont typeface="+mj-lt"/>
              <a:buAutoNum type="arabicPeriod"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Физиологическая активность и применение.</a:t>
            </a:r>
          </a:p>
          <a:p>
            <a:pPr algn="ctr">
              <a:buNone/>
            </a:pP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514159"/>
            <a:ext cx="8501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6. Окисление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Алкены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могут просто гореть: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214282" y="1643050"/>
          <a:ext cx="8572560" cy="923925"/>
        </p:xfrm>
        <a:graphic>
          <a:graphicData uri="http://schemas.openxmlformats.org/presentationml/2006/ole">
            <p:oleObj spid="_x0000_s44035" name="Точечный рисунок" r:id="rId3" imgW="5668166" imgH="733333" progId="PBrush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4282" y="2714620"/>
            <a:ext cx="864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 окислении этилена перманганатом калия образуется этиленгликоль (двухатомный спирт) 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285720" y="3929066"/>
          <a:ext cx="8572560" cy="1857388"/>
        </p:xfrm>
        <a:graphic>
          <a:graphicData uri="http://schemas.openxmlformats.org/presentationml/2006/ole">
            <p:oleObj spid="_x0000_s44036" name="Точечный рисунок" r:id="rId4" imgW="5076190" imgH="857143" progId="PBrush">
              <p:embed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514159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алкенов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8610" name="Picture 2" descr="http://gradus.pro/wp-content/uploads/2013/06/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466622"/>
            <a:ext cx="4320480" cy="2538442"/>
          </a:xfrm>
          <a:prstGeom prst="rect">
            <a:avLst/>
          </a:prstGeom>
          <a:noFill/>
        </p:spPr>
      </p:pic>
      <p:pic>
        <p:nvPicPr>
          <p:cNvPr id="68612" name="Picture 4" descr="http://img.rg.ru/img/content/71/95/47/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6828" y="4077072"/>
            <a:ext cx="4075652" cy="2547282"/>
          </a:xfrm>
          <a:prstGeom prst="rect">
            <a:avLst/>
          </a:prstGeom>
          <a:noFill/>
        </p:spPr>
      </p:pic>
      <p:sp>
        <p:nvSpPr>
          <p:cNvPr id="68614" name="AutoShape 6" descr="http://nehama-nina.ru/wp-content/uploads/2012/10/%D0%BC%D0%B5%D0%B4%D0%B8%D1%86%D0%B8%D0%BD%D0%B0-296x30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616" name="AutoShape 8" descr="http://nehama-nina.ru/wp-content/uploads/2012/10/%D0%BC%D0%B5%D0%B4%D0%B8%D1%86%D0%B8%D0%BD%D0%B0-296x30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618" name="AutoShape 10" descr="http://nehama-nina.ru/wp-content/uploads/2012/10/%D0%BC%D0%B5%D0%B4%D0%B8%D1%86%D0%B8%D0%BD%D0%B0-296x30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620" name="AutoShape 12" descr="http://nehama-nina.ru/wp-content/uploads/2012/10/%D0%BC%D0%B5%D0%B4%D0%B8%D1%86%D0%B8%D0%BD%D0%B0-296x30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8621" name="Picture 13" descr="C:\Users\ната\Desktop\медицина-296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221088"/>
            <a:ext cx="2304256" cy="2335395"/>
          </a:xfrm>
          <a:prstGeom prst="rect">
            <a:avLst/>
          </a:prstGeom>
          <a:noFill/>
        </p:spPr>
      </p:pic>
      <p:sp>
        <p:nvSpPr>
          <p:cNvPr id="68623" name="AutoShape 15" descr="https://encrypted-tbn2.gstatic.com/images?q=tbn:ANd9GcSEynNZVsPR40bFJ-Ox3TVY5qwQkxj0i0zTZVgWoWJT1Wint1zF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17475" y="-1058863"/>
            <a:ext cx="3333750" cy="2209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625" name="AutoShape 17" descr="https://encrypted-tbn2.gstatic.com/images?q=tbn:ANd9GcSEynNZVsPR40bFJ-Ox3TVY5qwQkxj0i0zTZVgWoWJT1Wint1zF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17475" y="-1058863"/>
            <a:ext cx="3333750" cy="2209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627" name="AutoShape 19" descr="https://lh5.googleusercontent.com/-OE7_rXUbqFc/UaJqzomaMJI/AAAAAAAAAd0/97EMVvHfBvQ/w350-h232-no/family-medicin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8628" name="Picture 20" descr="C:\Users\ната\Desktop\family-medicine.jpg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076056" y="1628800"/>
            <a:ext cx="3333750" cy="2209800"/>
          </a:xfrm>
          <a:prstGeom prst="rect">
            <a:avLst/>
          </a:prstGeom>
          <a:noFill/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514159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алкенов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500174"/>
            <a:ext cx="835824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Политетрафторэтилен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выдерживает многочисленные нагрузки, обладает большой устойчивостью к образованию тромбов, вследствие этого применяется в медицине для изготовления протезов органов человека и изделий, контактирующих с кровью: систем для переливания крови 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кровезаменяющих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жидкостей.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514159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алкенов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500174"/>
            <a:ext cx="83582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Хлорэтан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бесцветный газ (при нормальных условиях), кипит при 12°С. При небольшом охлаждении превращается в жидкость, которая при обычной температуре легко испаряется,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поглащая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большое количество теплоты. Это свойство используется в медицине при мелких хирургических операциях, когда требуется местная анестезия: капли этой жидкости, попадая на кожу, быстро испаряются и сильно охлаждают место оперирования.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514159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алкенов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532644"/>
            <a:ext cx="83582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Этилен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стимулирует процессы метаболизма, происходящие в плодах многих растений, возможно путем растворения в клеточной мембране и повышения ее проницаемости. Поэтому иногда этилен используют для ускорения созревания фруктов и овощей.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Закрепление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928670"/>
            <a:ext cx="850112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Формуле 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соответствуют изомерные формулы:</a:t>
            </a:r>
          </a:p>
          <a:p>
            <a:pPr marL="514350" lvl="0" indent="-514350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1079500" lvl="0" indent="-539750">
              <a:buFont typeface="+mj-lt"/>
              <a:buAutoNum type="alphaLcParenR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изомеров нет</a:t>
            </a:r>
          </a:p>
          <a:p>
            <a:pPr marL="1079500" lvl="0" indent="-539750">
              <a:buFont typeface="+mj-lt"/>
              <a:buAutoNum type="alphaLcParenR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две</a:t>
            </a:r>
          </a:p>
          <a:p>
            <a:pPr marL="1079500" lvl="0" indent="-539750">
              <a:buFont typeface="+mj-lt"/>
              <a:buAutoNum type="alphaLcParenR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три</a:t>
            </a:r>
          </a:p>
          <a:p>
            <a:pPr marL="1079500" lvl="0" indent="-539750">
              <a:buFont typeface="+mj-lt"/>
              <a:buAutoNum type="alphaLcParenR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четыре</a:t>
            </a:r>
          </a:p>
          <a:p>
            <a:pPr lvl="0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Закрепление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928670"/>
            <a:ext cx="850112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 startAt="2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Двойная связь является сочетанием:</a:t>
            </a:r>
          </a:p>
          <a:p>
            <a:pPr marL="514350" lvl="0" indent="-514350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1079500" lvl="0" indent="-539750">
              <a:buFont typeface="+mj-lt"/>
              <a:buAutoNum type="alphaLcParenR" startAt="2"/>
              <a:tabLst>
                <a:tab pos="1079500" algn="l"/>
              </a:tabLs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двух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σ-связей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1079500" lvl="0" indent="-539750">
              <a:buFont typeface="+mj-lt"/>
              <a:buAutoNum type="alphaLcParenR" startAt="2"/>
              <a:tabLst>
                <a:tab pos="1079500" algn="l"/>
              </a:tabLs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двух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π-связей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1079500" lvl="0" indent="-539750">
              <a:buFont typeface="+mj-lt"/>
              <a:buAutoNum type="alphaLcParenR" startAt="2"/>
              <a:tabLst>
                <a:tab pos="1079500" algn="l"/>
              </a:tabLs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ионной связи и ковалентной связи</a:t>
            </a:r>
          </a:p>
          <a:p>
            <a:pPr marL="1079500" lvl="0" indent="-539750">
              <a:buFont typeface="+mj-lt"/>
              <a:buAutoNum type="alphaLcParenR" startAt="2"/>
              <a:tabLst>
                <a:tab pos="1079500" algn="l"/>
              </a:tabLs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одной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σ-связи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одной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π-связи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Закрепление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928670"/>
            <a:ext cx="850112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 startAt="3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Наиболее характерными реакциями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алкенов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являются:</a:t>
            </a:r>
          </a:p>
          <a:p>
            <a:pPr marL="514350" lvl="0" indent="-514350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1079500" lvl="0" indent="-539750">
              <a:buFont typeface="+mj-lt"/>
              <a:buAutoNum type="alphaLcParenR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реакции замещения</a:t>
            </a:r>
          </a:p>
          <a:p>
            <a:pPr marL="1079500" lvl="0" indent="-539750">
              <a:buFont typeface="+mj-lt"/>
              <a:buAutoNum type="alphaLcParenR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реакции присоединения</a:t>
            </a:r>
          </a:p>
          <a:p>
            <a:pPr marL="1079500" lvl="0" indent="-539750">
              <a:buFont typeface="+mj-lt"/>
              <a:buAutoNum type="alphaLcParenR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реакции разложения</a:t>
            </a:r>
          </a:p>
          <a:p>
            <a:pPr marL="1079500" lvl="0" indent="-539750">
              <a:buFont typeface="+mj-lt"/>
              <a:buAutoNum type="alphaLcParenR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реакции нейтрализации </a:t>
            </a:r>
          </a:p>
          <a:p>
            <a:pPr lvl="0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Закрепление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928670"/>
            <a:ext cx="85011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 startAt="4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Назовите соединение</a:t>
            </a:r>
          </a:p>
          <a:p>
            <a:pPr marL="514350" lvl="0" indent="-51435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514350" lvl="0" indent="-51435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514350" lvl="0" indent="-514350">
              <a:buFont typeface="+mj-lt"/>
              <a:buAutoNum type="alphaLcParenR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3-метил-4-этилпентен-2 </a:t>
            </a:r>
          </a:p>
          <a:p>
            <a:pPr marL="514350" lvl="0" indent="-514350">
              <a:buFont typeface="+mj-lt"/>
              <a:buAutoNum type="alphaLcParenR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3-метил-2-этилпентен-3 </a:t>
            </a:r>
          </a:p>
          <a:p>
            <a:pPr marL="514350" lvl="0" indent="-514350">
              <a:buFont typeface="+mj-lt"/>
              <a:buAutoNum type="alphaLcParenR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3,4-диметилгексен-2 </a:t>
            </a:r>
          </a:p>
          <a:p>
            <a:pPr marL="514350" lvl="0" indent="-514350">
              <a:buFont typeface="+mj-lt"/>
              <a:buAutoNum type="alphaLcParenR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2-этил-3-метилпентен-2</a:t>
            </a:r>
          </a:p>
          <a:p>
            <a:pPr marL="514350" lvl="0" indent="-514350">
              <a:buFont typeface="+mj-lt"/>
              <a:buAutoNum type="alphaLcParenR"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Графическое дополнение к вопр.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52736"/>
            <a:ext cx="432048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4282" y="921931"/>
            <a:ext cx="8715436" cy="694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Основная литература: </a:t>
            </a:r>
          </a:p>
          <a:p>
            <a:pPr marL="514350" indent="-514350">
              <a:buAutoNum type="arabicPeriod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Габриелян, О. С. Химия. 10 класс. Базовый уровень : учебник / О. С. Габриелян. - 4-е изд., стер. - М. : Дрофа, 2016. - 192 с.</a:t>
            </a:r>
          </a:p>
          <a:p>
            <a:pPr marL="514350" indent="-514350"/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Дополнительная литература: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Грандберг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И. И. Органическая химия : учеб. для бакалавров / И. И.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Грандберг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Н. Л. Нам. - 8-е изд. - М. :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, 2013. - 608 с</a:t>
            </a:r>
          </a:p>
          <a:p>
            <a:pPr marL="514350" indent="-514350"/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Электронные ресурсы: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ЭБС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Colibris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ЭБС Консультант студента ВУЗ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ЭБС Консультант студента Колледж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ЭМБ Консультант врача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ЭБС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Айбукс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ЭБС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Букап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ЭБС Лань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ЭБС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СПС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КонсультантПлюс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НЭБ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eLibrary</a:t>
            </a:r>
            <a:endParaRPr lang="ru-RU" sz="21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00066" y="746263"/>
            <a:ext cx="81439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Алкены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углеводороды с одной двойной связью в открытой углеродной цепи. Их еще называют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углеводородами ряда этилена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олефинами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Общая формула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алкенов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9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3244334"/>
            <a:ext cx="35004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9600" b="1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9600" b="1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9600" b="1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9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50006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Систематические названия олефинов производятся от корней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наваний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алканов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 заменой суффикса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–ан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–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ен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2071678"/>
          <a:ext cx="4357718" cy="2786084"/>
        </p:xfrm>
        <a:graphic>
          <a:graphicData uri="http://schemas.openxmlformats.org/drawingml/2006/table">
            <a:tbl>
              <a:tblPr/>
              <a:tblGrid>
                <a:gridCol w="2857520"/>
                <a:gridCol w="1500198"/>
              </a:tblGrid>
              <a:tr h="696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u="none" strike="noStrike" dirty="0" err="1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этен</a:t>
                      </a:r>
                      <a:r>
                        <a:rPr lang="ru-RU" sz="3200" b="0" u="none" strike="noStrike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(этилен)</a:t>
                      </a:r>
                      <a:endParaRPr lang="ru-RU" sz="3200" b="0" u="none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u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ru-RU" sz="3200" b="0" u="none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3200" b="0" u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ru-RU" sz="3200" b="0" u="none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3200" b="0" u="none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6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u="none" strike="noStrike" dirty="0" err="1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пропен</a:t>
                      </a:r>
                      <a:endParaRPr lang="ru-RU" sz="3200" b="0" u="none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u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ru-RU" sz="3200" b="0" u="none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3200" b="0" u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ru-RU" sz="3200" b="0" u="none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3200" b="0" u="none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6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u="none" strike="noStrike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бутен</a:t>
                      </a:r>
                      <a:endParaRPr lang="ru-RU" sz="3200" b="0" u="none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u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ru-RU" sz="3200" b="0" u="none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3200" b="0" u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ru-RU" sz="3200" b="0" u="none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3200" b="0" u="none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6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u="none" strike="noStrike" dirty="0" err="1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пентен</a:t>
                      </a:r>
                      <a:endParaRPr lang="ru-RU" sz="3200" b="0" u="none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u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ru-RU" sz="3200" b="0" u="none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3200" b="0" u="none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ru-RU" sz="3200" b="0" u="none" baseline="-25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3200" b="0" u="none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786314" y="2005976"/>
          <a:ext cx="4286280" cy="3780480"/>
        </p:xfrm>
        <a:graphic>
          <a:graphicData uri="http://schemas.openxmlformats.org/drawingml/2006/table">
            <a:tbl>
              <a:tblPr/>
              <a:tblGrid>
                <a:gridCol w="2214578"/>
                <a:gridCol w="2071702"/>
              </a:tblGrid>
              <a:tr h="756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u="none" strike="noStrike" dirty="0" err="1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гексен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ru-RU" sz="3200" baseline="-250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320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ru-RU" sz="3200" baseline="-250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6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u="none" strike="noStrike" dirty="0" err="1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гептен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ru-RU" sz="3200" baseline="-250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320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ru-RU" sz="3200" baseline="-250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6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u="none" strike="noStrike" dirty="0" err="1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октен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ru-RU" sz="3200" baseline="-250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ru-RU" sz="320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ru-RU" sz="3200" baseline="-250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6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u="none" strike="noStrike" dirty="0" err="1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нонен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ru-RU" sz="3200" baseline="-250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ru-RU" sz="320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ru-RU" sz="3200" baseline="-250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6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u="none" strike="noStrike" dirty="0" err="1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децен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ru-RU" sz="32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3200" dirty="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ru-RU" sz="32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357166"/>
            <a:ext cx="8501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Атомы углерода 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алкенах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находятся в состоянии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ru-RU" sz="3200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гибридизации.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://www.hybridation.ru/s%20+%202p.jpg"/>
          <p:cNvPicPr/>
          <p:nvPr/>
        </p:nvPicPr>
        <p:blipFill>
          <a:blip r:embed="rId2" cstate="print"/>
          <a:srcRect r="28069" b="77143"/>
          <a:stretch>
            <a:fillRect/>
          </a:stretch>
        </p:blipFill>
        <p:spPr bwMode="auto">
          <a:xfrm>
            <a:off x="1785918" y="4380146"/>
            <a:ext cx="3559849" cy="62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hybridation.ru/s%20+%202p.jpg"/>
          <p:cNvPicPr/>
          <p:nvPr/>
        </p:nvPicPr>
        <p:blipFill>
          <a:blip r:embed="rId2" cstate="print"/>
          <a:srcRect r="28069" b="77143"/>
          <a:stretch>
            <a:fillRect/>
          </a:stretch>
        </p:blipFill>
        <p:spPr bwMode="auto">
          <a:xfrm>
            <a:off x="3175113" y="4380146"/>
            <a:ext cx="4254408" cy="62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hybridation.ru/s%20+%202p.jpg"/>
          <p:cNvPicPr/>
          <p:nvPr/>
        </p:nvPicPr>
        <p:blipFill>
          <a:blip r:embed="rId2" cstate="print"/>
          <a:srcRect r="28069" b="77143"/>
          <a:stretch>
            <a:fillRect/>
          </a:stretch>
        </p:blipFill>
        <p:spPr bwMode="auto">
          <a:xfrm>
            <a:off x="1785918" y="4951650"/>
            <a:ext cx="3559849" cy="62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hybridation.ru/s%20+%202p.jpg"/>
          <p:cNvPicPr/>
          <p:nvPr/>
        </p:nvPicPr>
        <p:blipFill>
          <a:blip r:embed="rId2" cstate="print"/>
          <a:srcRect r="28069" b="77143"/>
          <a:stretch>
            <a:fillRect/>
          </a:stretch>
        </p:blipFill>
        <p:spPr bwMode="auto">
          <a:xfrm>
            <a:off x="3869672" y="4951650"/>
            <a:ext cx="3559849" cy="62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hybridation.ru/s%20+%202p.jpg"/>
          <p:cNvPicPr/>
          <p:nvPr/>
        </p:nvPicPr>
        <p:blipFill>
          <a:blip r:embed="rId2" cstate="print"/>
          <a:srcRect l="24843" t="54967" r="42242" b="17821"/>
          <a:stretch>
            <a:fillRect/>
          </a:stretch>
        </p:blipFill>
        <p:spPr bwMode="auto">
          <a:xfrm>
            <a:off x="5786447" y="4445461"/>
            <a:ext cx="1643074" cy="69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hybridation.ru/s%20+%202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9" y="1714488"/>
            <a:ext cx="564360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hybridation.ru/s%20+%202p.jpg"/>
          <p:cNvPicPr/>
          <p:nvPr/>
        </p:nvPicPr>
        <p:blipFill>
          <a:blip r:embed="rId2" cstate="print"/>
          <a:srcRect l="24843" t="54967" r="40371" b="17821"/>
          <a:stretch>
            <a:fillRect/>
          </a:stretch>
        </p:blipFill>
        <p:spPr bwMode="auto">
          <a:xfrm>
            <a:off x="3248749" y="4016833"/>
            <a:ext cx="1823318" cy="69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www.adichemistry.com/organic/basics/introduction/intro1-8.gif"/>
          <p:cNvPicPr/>
          <p:nvPr/>
        </p:nvPicPr>
        <p:blipFill>
          <a:blip r:embed="rId3" cstate="print">
            <a:lum bright="-18000" contrast="67000"/>
          </a:blip>
          <a:srcRect b="11290"/>
          <a:stretch>
            <a:fillRect/>
          </a:stretch>
        </p:blipFill>
        <p:spPr bwMode="auto">
          <a:xfrm>
            <a:off x="214282" y="1500174"/>
            <a:ext cx="871543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71414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Номенклатура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алкенов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57158" y="785794"/>
            <a:ext cx="835824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2000" marR="0" lvl="0" indent="432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  <a:tab pos="630238" algn="l"/>
                <a:tab pos="8096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Выбор главной цепи, содержащей двойную связь.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72000" marR="0" lvl="0" indent="432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  <a:tab pos="630238" algn="l"/>
                <a:tab pos="8096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Нумерация начинается с того конца, к которому ближе находится двойная связь или по положению заместителей.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72000" marR="0" lvl="0" indent="432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  <a:tab pos="630238" algn="l"/>
                <a:tab pos="80962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Название формируются так же как и названия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алкенов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 конце названия указываются номер атома углерода, у которого начинается двойная связь, и суффикс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10" y="4578502"/>
            <a:ext cx="57864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– СН – СН = СН – СН</a:t>
            </a:r>
            <a:r>
              <a:rPr lang="ru-RU" sz="36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spcBef>
                <a:spcPct val="50000"/>
              </a:spcBef>
            </a:pPr>
            <a:r>
              <a:rPr lang="ru-RU" sz="36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ru-RU" sz="36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baseline="-2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5400000">
            <a:off x="1965307" y="5327807"/>
            <a:ext cx="357190" cy="1588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310090" y="5507196"/>
            <a:ext cx="2590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dirty="0">
                <a:solidFill>
                  <a:srgbClr val="040404"/>
                </a:solidFill>
                <a:latin typeface="Times New Roman" pitchFamily="18" charset="0"/>
                <a:cs typeface="Times New Roman" pitchFamily="18" charset="0"/>
              </a:rPr>
              <a:t>4 - метил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6296052" y="5507196"/>
            <a:ext cx="2133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dirty="0" err="1">
                <a:solidFill>
                  <a:srgbClr val="040404"/>
                </a:solidFill>
                <a:latin typeface="Times New Roman" pitchFamily="18" charset="0"/>
                <a:cs typeface="Times New Roman" pitchFamily="18" charset="0"/>
              </a:rPr>
              <a:t>пентен</a:t>
            </a:r>
            <a:endParaRPr lang="ru-RU" sz="4000" dirty="0">
              <a:solidFill>
                <a:srgbClr val="04040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7872442" y="5507196"/>
            <a:ext cx="91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dirty="0">
                <a:solidFill>
                  <a:srgbClr val="040404"/>
                </a:solidFill>
                <a:latin typeface="Times New Roman" pitchFamily="18" charset="0"/>
                <a:cs typeface="Times New Roman" pitchFamily="18" charset="0"/>
              </a:rPr>
              <a:t>- 2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42844" y="214290"/>
            <a:ext cx="87154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Дайте название следующим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представителям </a:t>
            </a:r>
            <a:r>
              <a:rPr kumimoji="0" lang="ru-RU" sz="3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алкенов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33400" y="1714488"/>
            <a:ext cx="83058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1E0696"/>
                </a:solidFill>
              </a:rPr>
              <a:t>          </a:t>
            </a:r>
            <a:r>
              <a:rPr lang="ru-RU" sz="4000" b="1" dirty="0">
                <a:solidFill>
                  <a:srgbClr val="1E0696"/>
                </a:solidFill>
                <a:latin typeface="Times New Roman" pitchFamily="18" charset="0"/>
                <a:cs typeface="Times New Roman" pitchFamily="18" charset="0"/>
              </a:rPr>
              <a:t> СН</a:t>
            </a:r>
            <a:r>
              <a:rPr lang="ru-RU" sz="4000" b="1" baseline="-25000" dirty="0">
                <a:solidFill>
                  <a:srgbClr val="1E0696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1E0696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baseline="-25000" dirty="0">
                <a:solidFill>
                  <a:srgbClr val="1E069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>
                <a:solidFill>
                  <a:srgbClr val="1E0696"/>
                </a:solidFill>
                <a:latin typeface="Times New Roman" pitchFamily="18" charset="0"/>
                <a:cs typeface="Times New Roman" pitchFamily="18" charset="0"/>
              </a:rPr>
              <a:t>С – С – СН = СН – СН</a:t>
            </a:r>
            <a:r>
              <a:rPr lang="ru-RU" sz="4000" b="1" baseline="-25000" dirty="0">
                <a:solidFill>
                  <a:srgbClr val="1E0696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spcBef>
                <a:spcPct val="50000"/>
              </a:spcBef>
            </a:pPr>
            <a:r>
              <a:rPr lang="ru-RU" sz="4000" b="1" baseline="-25000" dirty="0">
                <a:solidFill>
                  <a:srgbClr val="1E0696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4000" b="1" dirty="0">
                <a:solidFill>
                  <a:srgbClr val="1E0696"/>
                </a:solidFill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ru-RU" sz="4000" b="1" baseline="-25000" dirty="0">
                <a:solidFill>
                  <a:srgbClr val="1E0696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spcBef>
                <a:spcPct val="50000"/>
              </a:spcBef>
            </a:pPr>
            <a:r>
              <a:rPr lang="ru-RU" sz="4000" b="1" baseline="-25000" dirty="0">
                <a:solidFill>
                  <a:srgbClr val="1E0696"/>
                </a:solidFill>
              </a:rPr>
              <a:t>                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2209800" y="2324088"/>
            <a:ext cx="0" cy="381000"/>
          </a:xfrm>
          <a:prstGeom prst="line">
            <a:avLst/>
          </a:prstGeom>
          <a:noFill/>
          <a:ln w="9525">
            <a:solidFill>
              <a:srgbClr val="1E0696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2209800" y="3238488"/>
            <a:ext cx="0" cy="381000"/>
          </a:xfrm>
          <a:prstGeom prst="line">
            <a:avLst/>
          </a:prstGeom>
          <a:noFill/>
          <a:ln w="9525">
            <a:solidFill>
              <a:srgbClr val="1E0696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5181600" y="2324088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5476884" y="2247888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040404"/>
                </a:solidFill>
              </a:rPr>
              <a:t>1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4191000" y="2247888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040404"/>
                </a:solidFill>
              </a:rPr>
              <a:t>2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2971800" y="2247888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040404"/>
                </a:solidFill>
              </a:rPr>
              <a:t>3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133600" y="2214554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040404"/>
                </a:solidFill>
              </a:rPr>
              <a:t>4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1219200" y="2247888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040404"/>
                </a:solidFill>
              </a:rPr>
              <a:t>5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1676400" y="4686288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dirty="0" smtClean="0">
                <a:solidFill>
                  <a:srgbClr val="040404"/>
                </a:solidFill>
                <a:latin typeface="Times New Roman" pitchFamily="18" charset="0"/>
                <a:cs typeface="Times New Roman" pitchFamily="18" charset="0"/>
              </a:rPr>
              <a:t>4,4-диметилпентен-2</a:t>
            </a:r>
            <a:endParaRPr lang="ru-RU" sz="4400" dirty="0">
              <a:solidFill>
                <a:srgbClr val="04040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  <p:bldP spid="20" grpId="0" autoUpdateAnimBg="0"/>
      <p:bldP spid="21" grpId="0" autoUpdateAnimBg="0"/>
      <p:bldP spid="22" grpId="0" autoUpdateAnimBg="0"/>
      <p:bldP spid="23" grpId="0" autoUpdateAnimBg="0"/>
      <p:bldP spid="2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42844" y="1"/>
            <a:ext cx="87154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Изомерия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>
            <a:lum bright="-4000" contrast="19000"/>
          </a:blip>
          <a:srcRect/>
          <a:stretch>
            <a:fillRect/>
          </a:stretch>
        </p:blipFill>
        <p:spPr bwMode="auto">
          <a:xfrm>
            <a:off x="142844" y="642918"/>
            <a:ext cx="8858280" cy="614364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42844" y="285728"/>
            <a:ext cx="87154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Получение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14282" y="1071546"/>
            <a:ext cx="87154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Промышленные способы: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4282" y="2071678"/>
            <a:ext cx="864399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егидрирование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алканов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использованием катализаторов (Cr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и при нагревании: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→ 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=CH-CH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3200" b="0" i="0" u="none" strike="noStrike" cap="none" normalizeH="0" baseline="-30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→ 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-CH=CH-CH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831</Words>
  <Application>Microsoft Office PowerPoint</Application>
  <PresentationFormat>Экран (4:3)</PresentationFormat>
  <Paragraphs>188</Paragraphs>
  <Slides>30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 Office</vt:lpstr>
      <vt:lpstr>Точечный рисунок</vt:lpstr>
      <vt:lpstr>Слайд 1</vt:lpstr>
      <vt:lpstr>План лекции</vt:lpstr>
      <vt:lpstr>Слайд 3</vt:lpstr>
      <vt:lpstr>Систематические названия олефинов производятся от корней наваний алканов с заменой суффикса –ан на –ен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Физические свойства</vt:lpstr>
      <vt:lpstr>Химические свойства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Закрепление</vt:lpstr>
      <vt:lpstr>Закрепление</vt:lpstr>
      <vt:lpstr>Закрепление</vt:lpstr>
      <vt:lpstr>Закрепление</vt:lpstr>
      <vt:lpstr>Литература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 4 </dc:title>
  <dc:creator>Ира</dc:creator>
  <cp:lastModifiedBy>ната</cp:lastModifiedBy>
  <cp:revision>34</cp:revision>
  <dcterms:created xsi:type="dcterms:W3CDTF">2011-09-24T14:09:08Z</dcterms:created>
  <dcterms:modified xsi:type="dcterms:W3CDTF">2020-09-04T13:51:30Z</dcterms:modified>
</cp:coreProperties>
</file>