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7" r:id="rId6"/>
    <p:sldId id="265" r:id="rId7"/>
    <p:sldId id="264" r:id="rId8"/>
    <p:sldId id="263" r:id="rId9"/>
    <p:sldId id="262" r:id="rId10"/>
    <p:sldId id="261" r:id="rId11"/>
    <p:sldId id="269" r:id="rId12"/>
    <p:sldId id="268" r:id="rId13"/>
    <p:sldId id="271" r:id="rId14"/>
    <p:sldId id="272" r:id="rId15"/>
    <p:sldId id="270" r:id="rId16"/>
    <p:sldId id="275" r:id="rId17"/>
    <p:sldId id="274" r:id="rId18"/>
    <p:sldId id="273" r:id="rId19"/>
    <p:sldId id="280" r:id="rId20"/>
    <p:sldId id="279" r:id="rId21"/>
    <p:sldId id="278" r:id="rId22"/>
    <p:sldId id="277" r:id="rId23"/>
    <p:sldId id="276" r:id="rId24"/>
    <p:sldId id="282" r:id="rId25"/>
    <p:sldId id="281" r:id="rId26"/>
    <p:sldId id="285" r:id="rId27"/>
    <p:sldId id="284" r:id="rId28"/>
    <p:sldId id="283" r:id="rId29"/>
    <p:sldId id="293" r:id="rId30"/>
    <p:sldId id="292" r:id="rId31"/>
    <p:sldId id="291" r:id="rId32"/>
    <p:sldId id="290" r:id="rId33"/>
    <p:sldId id="289" r:id="rId34"/>
    <p:sldId id="288" r:id="rId35"/>
    <p:sldId id="287" r:id="rId36"/>
    <p:sldId id="286" r:id="rId37"/>
    <p:sldId id="295" r:id="rId38"/>
    <p:sldId id="294" r:id="rId39"/>
    <p:sldId id="297" r:id="rId40"/>
    <p:sldId id="296" r:id="rId41"/>
    <p:sldId id="298" r:id="rId42"/>
    <p:sldId id="299" r:id="rId43"/>
    <p:sldId id="301" r:id="rId44"/>
    <p:sldId id="300" r:id="rId45"/>
    <p:sldId id="304" r:id="rId46"/>
    <p:sldId id="303" r:id="rId47"/>
    <p:sldId id="302" r:id="rId48"/>
    <p:sldId id="306" r:id="rId49"/>
    <p:sldId id="305" r:id="rId50"/>
    <p:sldId id="307" r:id="rId51"/>
    <p:sldId id="257" r:id="rId52"/>
    <p:sldId id="308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30.05.2020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3789040"/>
            <a:ext cx="6953200" cy="10877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err="1" smtClean="0"/>
              <a:t>Хламидийная</a:t>
            </a:r>
            <a:r>
              <a:rPr lang="ru-RU" sz="4400" dirty="0" smtClean="0"/>
              <a:t> инфекция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5085184"/>
            <a:ext cx="6858000" cy="720080"/>
          </a:xfrm>
        </p:spPr>
        <p:txBody>
          <a:bodyPr>
            <a:normAutofit fontScale="62500" lnSpcReduction="20000"/>
          </a:bodyPr>
          <a:lstStyle/>
          <a:p>
            <a:r>
              <a:rPr lang="ru-RU" sz="3400" dirty="0" smtClean="0"/>
              <a:t>Выполнила: ординатор 1-го года кафедры </a:t>
            </a:r>
          </a:p>
          <a:p>
            <a:r>
              <a:rPr lang="ru-RU" sz="3400" dirty="0" err="1" smtClean="0"/>
              <a:t>Симбирская</a:t>
            </a:r>
            <a:r>
              <a:rPr lang="ru-RU" sz="3400" dirty="0" smtClean="0"/>
              <a:t> Юлия Александровна</a:t>
            </a:r>
          </a:p>
          <a:p>
            <a:endParaRPr lang="ru-RU" dirty="0"/>
          </a:p>
        </p:txBody>
      </p:sp>
      <p:pic>
        <p:nvPicPr>
          <p:cNvPr id="65538" name="Picture 2" descr="https://infemed.ru/wp-content/uploads/2017/02/Chlamydia-Trachomati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96264"/>
            <a:ext cx="4608512" cy="3071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476672"/>
            <a:ext cx="8424936" cy="5679653"/>
          </a:xfrm>
        </p:spPr>
        <p:txBody>
          <a:bodyPr>
            <a:normAutofit/>
          </a:bodyPr>
          <a:lstStyle/>
          <a:p>
            <a:r>
              <a:rPr lang="ru-RU" dirty="0" smtClean="0"/>
              <a:t>Иммунный </a:t>
            </a:r>
            <a:r>
              <a:rPr lang="ru-RU" dirty="0" smtClean="0"/>
              <a:t>ответ на </a:t>
            </a:r>
            <a:r>
              <a:rPr lang="ru-RU" dirty="0" err="1" smtClean="0"/>
              <a:t>хламидии</a:t>
            </a:r>
            <a:r>
              <a:rPr lang="ru-RU" dirty="0" smtClean="0"/>
              <a:t> характеризуется клеточными и гуморальными иммунными реакциями, в частности выработкой специфических </a:t>
            </a:r>
            <a:r>
              <a:rPr lang="ru-RU" dirty="0" err="1" smtClean="0"/>
              <a:t>IgA</a:t>
            </a:r>
            <a:r>
              <a:rPr lang="ru-RU" dirty="0" smtClean="0"/>
              <a:t>, </a:t>
            </a:r>
            <a:r>
              <a:rPr lang="ru-RU" dirty="0" err="1" smtClean="0"/>
              <a:t>IgG</a:t>
            </a:r>
            <a:r>
              <a:rPr lang="ru-RU" dirty="0" smtClean="0"/>
              <a:t>, </a:t>
            </a:r>
            <a:r>
              <a:rPr lang="ru-RU" dirty="0" err="1" smtClean="0"/>
              <a:t>IgM</a:t>
            </a:r>
            <a:r>
              <a:rPr lang="ru-RU" dirty="0" smtClean="0"/>
              <a:t>, что, однако, не обусловливает </a:t>
            </a:r>
            <a:r>
              <a:rPr lang="ru-RU" dirty="0" err="1" smtClean="0"/>
              <a:t>резистентность</a:t>
            </a:r>
            <a:r>
              <a:rPr lang="ru-RU" dirty="0" smtClean="0"/>
              <a:t> к инфекции. </a:t>
            </a:r>
            <a:endParaRPr lang="ru-RU" dirty="0" smtClean="0"/>
          </a:p>
          <a:p>
            <a:r>
              <a:rPr lang="ru-RU" dirty="0" smtClean="0"/>
              <a:t>Постинфекционный </a:t>
            </a:r>
            <a:r>
              <a:rPr lang="ru-RU" dirty="0" smtClean="0"/>
              <a:t>иммунитет нестойкий и кратковременный. Возможны случаи ре- и </a:t>
            </a:r>
            <a:r>
              <a:rPr lang="ru-RU" dirty="0" smtClean="0"/>
              <a:t>суперинфекции</a:t>
            </a:r>
            <a:r>
              <a:rPr lang="ru-RU" dirty="0" smtClean="0"/>
              <a:t>. </a:t>
            </a:r>
            <a:endParaRPr lang="ru-RU" dirty="0" smtClean="0"/>
          </a:p>
        </p:txBody>
      </p:sp>
      <p:pic>
        <p:nvPicPr>
          <p:cNvPr id="48130" name="Picture 2" descr="http://www.positivcity.ru/upload/iblock/4e7/4e7a2405f360dba28dccd874727e39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996952"/>
            <a:ext cx="3792041" cy="3141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476672"/>
            <a:ext cx="8352928" cy="5679653"/>
          </a:xfrm>
        </p:spPr>
        <p:txBody>
          <a:bodyPr>
            <a:normAutofit/>
          </a:bodyPr>
          <a:lstStyle/>
          <a:p>
            <a:r>
              <a:rPr lang="ru-RU" dirty="0" smtClean="0"/>
              <a:t>В последние годы сообщается о формировании персистентных форм </a:t>
            </a:r>
            <a:r>
              <a:rPr lang="ru-RU" dirty="0" err="1" smtClean="0"/>
              <a:t>хламидийной</a:t>
            </a:r>
            <a:r>
              <a:rPr lang="ru-RU" dirty="0" smtClean="0"/>
              <a:t> инфекции, при которых </a:t>
            </a:r>
            <a:r>
              <a:rPr lang="ru-RU" dirty="0" err="1" smtClean="0"/>
              <a:t>хламидии</a:t>
            </a:r>
            <a:r>
              <a:rPr lang="ru-RU" dirty="0" smtClean="0"/>
              <a:t>, несмотря на прерывание типичного цикла развития, остаются жизнеспособными, но менее чувствительными к воздействию защитных факторов организма и антибиотиков. </a:t>
            </a:r>
          </a:p>
          <a:p>
            <a:r>
              <a:rPr lang="ru-RU" dirty="0" err="1" smtClean="0"/>
              <a:t>Персистирование</a:t>
            </a:r>
            <a:r>
              <a:rPr lang="ru-RU" dirty="0" smtClean="0"/>
              <a:t> </a:t>
            </a:r>
            <a:r>
              <a:rPr lang="ru-RU" dirty="0" err="1" smtClean="0"/>
              <a:t>хламидий</a:t>
            </a:r>
            <a:r>
              <a:rPr lang="ru-RU" dirty="0" smtClean="0"/>
              <a:t> в особых </a:t>
            </a:r>
            <a:r>
              <a:rPr lang="ru-RU" dirty="0" err="1" smtClean="0"/>
              <a:t>мембраноограниченных</a:t>
            </a:r>
            <a:r>
              <a:rPr lang="ru-RU" dirty="0" smtClean="0"/>
              <a:t> зонах эпителия и трихомонад, а также в нейтрофилах, макрофагах, лимфоцитах, в </a:t>
            </a:r>
            <a:r>
              <a:rPr lang="ru-RU" dirty="0" err="1" smtClean="0"/>
              <a:t>эндотелиоцитах</a:t>
            </a:r>
            <a:r>
              <a:rPr lang="ru-RU" dirty="0" smtClean="0"/>
              <a:t> лимфатических капилляров и во внеклеточных </a:t>
            </a:r>
            <a:r>
              <a:rPr lang="ru-RU" dirty="0" err="1" smtClean="0"/>
              <a:t>фагосомах</a:t>
            </a:r>
            <a:r>
              <a:rPr lang="ru-RU" dirty="0" smtClean="0"/>
              <a:t> также способствует переживанию возбудителями периода лекарственной терапии.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476672"/>
            <a:ext cx="8568952" cy="5679653"/>
          </a:xfrm>
        </p:spPr>
        <p:txBody>
          <a:bodyPr>
            <a:normAutofit/>
          </a:bodyPr>
          <a:lstStyle/>
          <a:p>
            <a:r>
              <a:rPr lang="ru-RU" dirty="0" err="1" smtClean="0"/>
              <a:t>Хламидийная</a:t>
            </a:r>
            <a:r>
              <a:rPr lang="ru-RU" dirty="0" smtClean="0"/>
              <a:t> инфекция отличается высокой </a:t>
            </a:r>
            <a:r>
              <a:rPr lang="ru-RU" dirty="0" err="1" smtClean="0"/>
              <a:t>контагиозностью</a:t>
            </a:r>
            <a:r>
              <a:rPr lang="ru-RU" dirty="0" smtClean="0"/>
              <a:t>: </a:t>
            </a:r>
            <a:r>
              <a:rPr lang="ru-RU" dirty="0" err="1" smtClean="0"/>
              <a:t>хламидии</a:t>
            </a:r>
            <a:r>
              <a:rPr lang="ru-RU" dirty="0" smtClean="0"/>
              <a:t> выявляют у 80 % женщин  — половых партнерш инфицированных </a:t>
            </a:r>
            <a:r>
              <a:rPr lang="ru-RU" dirty="0" err="1" smtClean="0"/>
              <a:t>хламидиями</a:t>
            </a:r>
            <a:r>
              <a:rPr lang="ru-RU" dirty="0" smtClean="0"/>
              <a:t> мужчин. </a:t>
            </a:r>
            <a:endParaRPr lang="ru-RU" dirty="0" smtClean="0"/>
          </a:p>
          <a:p>
            <a:r>
              <a:rPr lang="ru-RU" dirty="0" smtClean="0"/>
              <a:t>Очень </a:t>
            </a:r>
            <a:r>
              <a:rPr lang="ru-RU" dirty="0" smtClean="0"/>
              <a:t>часто </a:t>
            </a:r>
            <a:r>
              <a:rPr lang="ru-RU" dirty="0" err="1" smtClean="0"/>
              <a:t>хламидийная</a:t>
            </a:r>
            <a:r>
              <a:rPr lang="ru-RU" dirty="0" smtClean="0"/>
              <a:t> инфекция сочетается с возбудителями других ИППП, что увеличивает патогенность каждого входящего в ассоциацию микроорганизма. </a:t>
            </a:r>
            <a:endParaRPr lang="ru-RU" dirty="0" smtClean="0"/>
          </a:p>
          <a:p>
            <a:r>
              <a:rPr lang="ru-RU" dirty="0" smtClean="0"/>
              <a:t>Инкубационный </a:t>
            </a:r>
            <a:r>
              <a:rPr lang="ru-RU" dirty="0" smtClean="0"/>
              <a:t>период </a:t>
            </a:r>
            <a:r>
              <a:rPr lang="ru-RU" dirty="0" err="1" smtClean="0"/>
              <a:t>хламидийного</a:t>
            </a:r>
            <a:r>
              <a:rPr lang="ru-RU" dirty="0" smtClean="0"/>
              <a:t> уретрита, составляющий в среднем 2–3 </a:t>
            </a:r>
            <a:r>
              <a:rPr lang="ru-RU" dirty="0" err="1" smtClean="0"/>
              <a:t>нед</a:t>
            </a:r>
            <a:r>
              <a:rPr lang="ru-RU" dirty="0" smtClean="0"/>
              <a:t>., при смешанной инфекции обычно увеличивается.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Клиническая классификация </a:t>
            </a:r>
            <a:r>
              <a:rPr lang="ru-RU" dirty="0" err="1" smtClean="0"/>
              <a:t>хламидиоза</a:t>
            </a:r>
            <a:r>
              <a:rPr lang="ru-RU" dirty="0" smtClean="0"/>
              <a:t> </a:t>
            </a:r>
            <a:r>
              <a:rPr lang="ru-RU" dirty="0" smtClean="0"/>
              <a:t>основана на длительности заболевания: свежая (до 2 месяцев) и хроническая (2 месяца и более). </a:t>
            </a:r>
          </a:p>
          <a:p>
            <a:r>
              <a:rPr lang="ru-RU" dirty="0" smtClean="0"/>
              <a:t>Интенсивность воспалительного процесса является основой для подразделения свежей </a:t>
            </a:r>
            <a:r>
              <a:rPr lang="ru-RU" dirty="0" smtClean="0"/>
              <a:t>инфекции на </a:t>
            </a:r>
            <a:r>
              <a:rPr lang="ru-RU" dirty="0" smtClean="0"/>
              <a:t>острую, </a:t>
            </a:r>
            <a:r>
              <a:rPr lang="ru-RU" dirty="0" err="1" smtClean="0"/>
              <a:t>подострую</a:t>
            </a:r>
            <a:r>
              <a:rPr lang="ru-RU" dirty="0" smtClean="0"/>
              <a:t> и торпидную. </a:t>
            </a:r>
          </a:p>
          <a:p>
            <a:r>
              <a:rPr lang="ru-RU" dirty="0" smtClean="0"/>
              <a:t>Хронический </a:t>
            </a:r>
            <a:r>
              <a:rPr lang="ru-RU" dirty="0" err="1" smtClean="0"/>
              <a:t>хламидиоз</a:t>
            </a:r>
            <a:r>
              <a:rPr lang="ru-RU" dirty="0" smtClean="0"/>
              <a:t> </a:t>
            </a:r>
            <a:r>
              <a:rPr lang="ru-RU" dirty="0" smtClean="0"/>
              <a:t>чаще имеет торпидное течение с периодическими обострениями, при этом выделяют стадии обострения и клинической ремиссии.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По классификации МКБ </a:t>
            </a:r>
            <a:r>
              <a:rPr lang="ru-RU" sz="2800" dirty="0" err="1" smtClean="0"/>
              <a:t>хламидийная</a:t>
            </a:r>
            <a:r>
              <a:rPr lang="ru-RU" sz="2800" dirty="0" smtClean="0"/>
              <a:t> инфекция подразделяется на следующие группы: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alibri" pitchFamily="34" charset="0"/>
              </a:rPr>
              <a:t>А56.0</a:t>
            </a:r>
            <a:r>
              <a:rPr lang="ru-RU" dirty="0" smtClean="0">
                <a:latin typeface="Calibri" pitchFamily="34" charset="0"/>
              </a:rPr>
              <a:t>. </a:t>
            </a:r>
            <a:r>
              <a:rPr lang="ru-RU" dirty="0" err="1" smtClean="0">
                <a:latin typeface="Calibri" pitchFamily="34" charset="0"/>
              </a:rPr>
              <a:t>Хламидийные</a:t>
            </a:r>
            <a:r>
              <a:rPr lang="ru-RU" dirty="0" smtClean="0">
                <a:latin typeface="Calibri" pitchFamily="34" charset="0"/>
              </a:rPr>
              <a:t> инфекции нижних отделов </a:t>
            </a:r>
            <a:r>
              <a:rPr lang="ru-RU" dirty="0" smtClean="0">
                <a:latin typeface="Calibri" pitchFamily="34" charset="0"/>
              </a:rPr>
              <a:t>мочеполового </a:t>
            </a:r>
            <a:r>
              <a:rPr lang="ru-RU" dirty="0" smtClean="0">
                <a:latin typeface="Calibri" pitchFamily="34" charset="0"/>
              </a:rPr>
              <a:t>тракта.</a:t>
            </a:r>
          </a:p>
          <a:p>
            <a:r>
              <a:rPr lang="ru-RU" dirty="0" smtClean="0">
                <a:latin typeface="Calibri" pitchFamily="34" charset="0"/>
              </a:rPr>
              <a:t>• </a:t>
            </a:r>
            <a:r>
              <a:rPr lang="ru-RU" dirty="0" err="1" smtClean="0">
                <a:latin typeface="Calibri" pitchFamily="34" charset="0"/>
              </a:rPr>
              <a:t>Хламидийный</a:t>
            </a:r>
            <a:r>
              <a:rPr lang="ru-RU" dirty="0" smtClean="0">
                <a:latin typeface="Calibri" pitchFamily="34" charset="0"/>
              </a:rPr>
              <a:t>: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	✧ </a:t>
            </a:r>
            <a:r>
              <a:rPr lang="ru-RU" dirty="0" smtClean="0">
                <a:latin typeface="Calibri" pitchFamily="34" charset="0"/>
              </a:rPr>
              <a:t>цервицит;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	✧ </a:t>
            </a:r>
            <a:r>
              <a:rPr lang="ru-RU" dirty="0" smtClean="0">
                <a:latin typeface="Calibri" pitchFamily="34" charset="0"/>
              </a:rPr>
              <a:t>цистит;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	✧ </a:t>
            </a:r>
            <a:r>
              <a:rPr lang="ru-RU" dirty="0" smtClean="0">
                <a:latin typeface="Calibri" pitchFamily="34" charset="0"/>
              </a:rPr>
              <a:t>уретрит;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	✧ </a:t>
            </a:r>
            <a:r>
              <a:rPr lang="ru-RU" dirty="0" err="1" smtClean="0">
                <a:latin typeface="Calibri" pitchFamily="34" charset="0"/>
              </a:rPr>
              <a:t>вульвовагинит</a:t>
            </a:r>
            <a:r>
              <a:rPr lang="ru-RU" dirty="0" smtClean="0">
                <a:latin typeface="Calibri" pitchFamily="34" charset="0"/>
              </a:rPr>
              <a:t>.</a:t>
            </a:r>
            <a:endParaRPr lang="ru-RU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332656"/>
            <a:ext cx="8352928" cy="582366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А56.1. </a:t>
            </a:r>
            <a:r>
              <a:rPr lang="ru-RU" dirty="0" err="1" smtClean="0"/>
              <a:t>Хламидийные</a:t>
            </a:r>
            <a:r>
              <a:rPr lang="ru-RU" dirty="0" smtClean="0"/>
              <a:t> инфекции органов малого таза и других</a:t>
            </a:r>
          </a:p>
          <a:p>
            <a:r>
              <a:rPr lang="ru-RU" dirty="0" smtClean="0"/>
              <a:t>мочеполовых органов.</a:t>
            </a:r>
          </a:p>
          <a:p>
            <a:r>
              <a:rPr lang="ru-RU" dirty="0" smtClean="0"/>
              <a:t>• </a:t>
            </a:r>
            <a:r>
              <a:rPr lang="ru-RU" dirty="0" err="1" smtClean="0"/>
              <a:t>Хламидийный</a:t>
            </a:r>
            <a:r>
              <a:rPr lang="ru-RU" dirty="0" smtClean="0"/>
              <a:t>(-</a:t>
            </a:r>
            <a:r>
              <a:rPr lang="ru-RU" dirty="0" err="1" smtClean="0"/>
              <a:t>ые</a:t>
            </a:r>
            <a:r>
              <a:rPr lang="ru-RU" dirty="0" smtClean="0"/>
              <a:t>):</a:t>
            </a:r>
          </a:p>
          <a:p>
            <a:pPr>
              <a:buNone/>
            </a:pPr>
            <a:r>
              <a:rPr lang="ru-RU" dirty="0" smtClean="0"/>
              <a:t>	✧ </a:t>
            </a:r>
            <a:r>
              <a:rPr lang="ru-RU" dirty="0" smtClean="0"/>
              <a:t>эпидидимит;</a:t>
            </a:r>
          </a:p>
          <a:p>
            <a:pPr>
              <a:buNone/>
            </a:pPr>
            <a:r>
              <a:rPr lang="ru-RU" dirty="0" smtClean="0"/>
              <a:t>	✧ </a:t>
            </a:r>
            <a:r>
              <a:rPr lang="ru-RU" dirty="0" smtClean="0"/>
              <a:t>воспалительные заболевания органов малого таза у </a:t>
            </a:r>
            <a:r>
              <a:rPr lang="ru-RU" dirty="0" smtClean="0"/>
              <a:t>женщин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	✧ </a:t>
            </a:r>
            <a:r>
              <a:rPr lang="ru-RU" dirty="0" smtClean="0"/>
              <a:t>орхит.</a:t>
            </a:r>
          </a:p>
          <a:p>
            <a:r>
              <a:rPr lang="ru-RU" dirty="0" smtClean="0"/>
              <a:t>А56.2. </a:t>
            </a:r>
            <a:r>
              <a:rPr lang="ru-RU" dirty="0" err="1" smtClean="0"/>
              <a:t>Хламидийная</a:t>
            </a:r>
            <a:r>
              <a:rPr lang="ru-RU" dirty="0" smtClean="0"/>
              <a:t> инфекция мочеполового тракта </a:t>
            </a:r>
            <a:r>
              <a:rPr lang="ru-RU" dirty="0" err="1" smtClean="0"/>
              <a:t>неуточненная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А56.3. </a:t>
            </a:r>
            <a:r>
              <a:rPr lang="ru-RU" dirty="0" err="1" smtClean="0"/>
              <a:t>Хламидийная</a:t>
            </a:r>
            <a:r>
              <a:rPr lang="ru-RU" dirty="0" smtClean="0"/>
              <a:t> инфекция аноректальной области.</a:t>
            </a:r>
          </a:p>
          <a:p>
            <a:r>
              <a:rPr lang="ru-RU" dirty="0" smtClean="0"/>
              <a:t>А56.4. </a:t>
            </a:r>
            <a:r>
              <a:rPr lang="ru-RU" dirty="0" err="1" smtClean="0"/>
              <a:t>Хламидийный</a:t>
            </a:r>
            <a:r>
              <a:rPr lang="ru-RU" dirty="0" smtClean="0"/>
              <a:t> фарингит.</a:t>
            </a:r>
          </a:p>
          <a:p>
            <a:r>
              <a:rPr lang="ru-RU" dirty="0" smtClean="0"/>
              <a:t>А56.8. </a:t>
            </a:r>
            <a:r>
              <a:rPr lang="ru-RU" dirty="0" err="1" smtClean="0"/>
              <a:t>Хламидийные</a:t>
            </a:r>
            <a:r>
              <a:rPr lang="ru-RU" dirty="0" smtClean="0"/>
              <a:t> инфекции, передающиеся половым </a:t>
            </a:r>
            <a:r>
              <a:rPr lang="ru-RU" dirty="0" smtClean="0"/>
              <a:t>путем </a:t>
            </a:r>
            <a:r>
              <a:rPr lang="ru-RU" dirty="0" smtClean="0"/>
              <a:t>другой локализации.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Клиническая картина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Хламидийная</a:t>
            </a:r>
            <a:r>
              <a:rPr lang="ru-RU" dirty="0" smtClean="0"/>
              <a:t> инфекция не имеет специфических </a:t>
            </a:r>
            <a:r>
              <a:rPr lang="ru-RU" dirty="0" smtClean="0"/>
              <a:t>признаков, по </a:t>
            </a:r>
            <a:r>
              <a:rPr lang="ru-RU" dirty="0" smtClean="0"/>
              <a:t>которым можно отличить ее от воспалительных </a:t>
            </a:r>
            <a:r>
              <a:rPr lang="ru-RU" dirty="0" smtClean="0"/>
              <a:t>заболеваний другой </a:t>
            </a:r>
            <a:r>
              <a:rPr lang="ru-RU" dirty="0" smtClean="0"/>
              <a:t>этиологии.</a:t>
            </a:r>
          </a:p>
          <a:p>
            <a:r>
              <a:rPr lang="ru-RU" dirty="0" smtClean="0"/>
              <a:t>Воспалительный </a:t>
            </a:r>
            <a:r>
              <a:rPr lang="ru-RU" dirty="0" smtClean="0"/>
              <a:t>процесс в мочеполовых путях начинается </a:t>
            </a:r>
            <a:r>
              <a:rPr lang="ru-RU" dirty="0" smtClean="0"/>
              <a:t>с поражения </a:t>
            </a:r>
            <a:r>
              <a:rPr lang="ru-RU" dirty="0" smtClean="0"/>
              <a:t>слизистой оболочки цервикального канала, уретры </a:t>
            </a:r>
            <a:r>
              <a:rPr lang="ru-RU" dirty="0" smtClean="0"/>
              <a:t>и прямой </a:t>
            </a:r>
            <a:r>
              <a:rPr lang="ru-RU" dirty="0" smtClean="0"/>
              <a:t>кишки, поэтому наиболее частыми клиническими </a:t>
            </a:r>
            <a:r>
              <a:rPr lang="ru-RU" dirty="0" smtClean="0"/>
              <a:t>проявлениями </a:t>
            </a:r>
            <a:r>
              <a:rPr lang="ru-RU" dirty="0" smtClean="0"/>
              <a:t>УХИ становятся признаки уретрита у мужчин и </a:t>
            </a:r>
            <a:r>
              <a:rPr lang="ru-RU" dirty="0" smtClean="0"/>
              <a:t>цервицита </a:t>
            </a:r>
            <a:r>
              <a:rPr lang="ru-RU" dirty="0" smtClean="0"/>
              <a:t>у женщин.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 smtClean="0"/>
              <a:t>этом выраженность клинических </a:t>
            </a:r>
            <a:r>
              <a:rPr lang="ru-RU" dirty="0" smtClean="0"/>
              <a:t>симптомов может </a:t>
            </a:r>
            <a:r>
              <a:rPr lang="ru-RU" dirty="0" smtClean="0"/>
              <a:t>варьировать от активной воспалительной реакции, </a:t>
            </a:r>
            <a:r>
              <a:rPr lang="ru-RU" dirty="0" smtClean="0"/>
              <a:t>сопровождающейся </a:t>
            </a:r>
            <a:r>
              <a:rPr lang="ru-RU" dirty="0" smtClean="0"/>
              <a:t>обильными выделениями из </a:t>
            </a:r>
            <a:r>
              <a:rPr lang="ru-RU" dirty="0" smtClean="0"/>
              <a:t>мочеиспускательного и/или </a:t>
            </a:r>
            <a:r>
              <a:rPr lang="ru-RU" dirty="0" smtClean="0"/>
              <a:t>цервикального канала, до скудных слизистых </a:t>
            </a:r>
            <a:r>
              <a:rPr lang="ru-RU" dirty="0" smtClean="0"/>
              <a:t>выделений без </a:t>
            </a:r>
            <a:r>
              <a:rPr lang="ru-RU" dirty="0" smtClean="0"/>
              <a:t>явных признаков воспаления.</a:t>
            </a:r>
          </a:p>
          <a:p>
            <a:r>
              <a:rPr lang="ru-RU" dirty="0" smtClean="0"/>
              <a:t>В процессе развития инфекции в воспалительный процесс </a:t>
            </a:r>
            <a:r>
              <a:rPr lang="ru-RU" dirty="0" smtClean="0"/>
              <a:t>вовлекаются </a:t>
            </a:r>
            <a:r>
              <a:rPr lang="ru-RU" dirty="0" smtClean="0"/>
              <a:t>близлежащие органы и ткани, тем самым </a:t>
            </a:r>
            <a:r>
              <a:rPr lang="ru-RU" dirty="0" smtClean="0"/>
              <a:t>осложняя течение </a:t>
            </a:r>
            <a:r>
              <a:rPr lang="ru-RU" dirty="0" smtClean="0"/>
              <a:t>УХИ.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Хламидийная</a:t>
            </a:r>
            <a:r>
              <a:rPr lang="ru-RU" dirty="0" smtClean="0"/>
              <a:t> инфекция у мужчин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Клинически сходна </a:t>
            </a:r>
            <a:r>
              <a:rPr lang="ru-RU" dirty="0" smtClean="0"/>
              <a:t>по течению с гонококковой инфекцией. </a:t>
            </a:r>
            <a:endParaRPr lang="ru-RU" dirty="0" smtClean="0"/>
          </a:p>
          <a:p>
            <a:r>
              <a:rPr lang="ru-RU" dirty="0" smtClean="0"/>
              <a:t>Инкубационный </a:t>
            </a:r>
            <a:r>
              <a:rPr lang="ru-RU" dirty="0" smtClean="0"/>
              <a:t>период заболевания крайне вариабельный и может составлять от нескольких дней до месяца и более. </a:t>
            </a:r>
            <a:endParaRPr lang="ru-RU" dirty="0" smtClean="0"/>
          </a:p>
          <a:p>
            <a:r>
              <a:rPr lang="ru-RU" dirty="0" smtClean="0"/>
              <a:t>Трудности </a:t>
            </a:r>
            <a:r>
              <a:rPr lang="ru-RU" dirty="0" smtClean="0"/>
              <a:t>установления продолжительности периода инкубации связаны, главным образом, с нередко стертой, скудной клиникой заболевания. </a:t>
            </a:r>
            <a:endParaRPr lang="ru-RU" dirty="0" smtClean="0"/>
          </a:p>
          <a:p>
            <a:r>
              <a:rPr lang="ru-RU" dirty="0" smtClean="0"/>
              <a:t>Многими </a:t>
            </a:r>
            <a:r>
              <a:rPr lang="ru-RU" dirty="0" smtClean="0"/>
              <a:t>отмечается такая закономерность: чем более активный воспалительный процесс, тем более короткий этому предшествует инкубационный период и наоборот.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среднем инкубация </a:t>
            </a:r>
            <a:r>
              <a:rPr lang="ru-RU" dirty="0" err="1" smtClean="0"/>
              <a:t>урогенитального</a:t>
            </a:r>
            <a:r>
              <a:rPr lang="ru-RU" dirty="0" smtClean="0"/>
              <a:t> </a:t>
            </a:r>
            <a:r>
              <a:rPr lang="ru-RU" dirty="0" err="1" smtClean="0"/>
              <a:t>хламидиоза</a:t>
            </a:r>
            <a:r>
              <a:rPr lang="ru-RU" dirty="0" smtClean="0"/>
              <a:t> оценивается в 2–3 недели.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476672"/>
            <a:ext cx="8280920" cy="567965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Наиболее распространенной формой </a:t>
            </a:r>
            <a:r>
              <a:rPr lang="ru-RU" dirty="0" err="1" smtClean="0"/>
              <a:t>хламидиоза</a:t>
            </a:r>
            <a:r>
              <a:rPr lang="ru-RU" dirty="0" smtClean="0"/>
              <a:t> у мужчин является </a:t>
            </a:r>
            <a:r>
              <a:rPr lang="ru-RU" sz="2800" b="1" dirty="0" smtClean="0"/>
              <a:t>уретрит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Острое </a:t>
            </a:r>
            <a:r>
              <a:rPr lang="ru-RU" dirty="0" smtClean="0"/>
              <a:t>и </a:t>
            </a:r>
            <a:r>
              <a:rPr lang="ru-RU" dirty="0" err="1" smtClean="0"/>
              <a:t>подострое</a:t>
            </a:r>
            <a:r>
              <a:rPr lang="ru-RU" dirty="0" smtClean="0"/>
              <a:t> течение уретрита встречается относительно редко. </a:t>
            </a:r>
            <a:endParaRPr lang="ru-RU" dirty="0" smtClean="0"/>
          </a:p>
          <a:p>
            <a:r>
              <a:rPr lang="ru-RU" dirty="0" smtClean="0"/>
              <a:t>Типичными </a:t>
            </a:r>
            <a:r>
              <a:rPr lang="ru-RU" dirty="0" smtClean="0"/>
              <a:t>симптомами активного </a:t>
            </a:r>
            <a:r>
              <a:rPr lang="ru-RU" dirty="0" err="1" smtClean="0"/>
              <a:t>хламидийного</a:t>
            </a:r>
            <a:r>
              <a:rPr lang="ru-RU" dirty="0" smtClean="0"/>
              <a:t> поражения уретры считаются учащенное мочеиспускание и зуд в мочеиспускательном канале, чувство склеивания губок уретры, особенно выраженное после ночного сна, или симптом «утренней капли». </a:t>
            </a:r>
            <a:endParaRPr lang="ru-RU" dirty="0" smtClean="0"/>
          </a:p>
          <a:p>
            <a:r>
              <a:rPr lang="ru-RU" dirty="0" smtClean="0"/>
              <a:t>Осмотр </a:t>
            </a:r>
            <a:r>
              <a:rPr lang="ru-RU" dirty="0" smtClean="0"/>
              <a:t>выявляет различную степень выраженности гиперемии губок уретры, стекловидные выделения, появляющиеся обычно при массировании мочеиспускательного канала.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pbs.twimg.com/media/D623Q2mX4AMH8uo.jpg: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3523" y="4437112"/>
            <a:ext cx="3358087" cy="187220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476672"/>
            <a:ext cx="8352928" cy="5679653"/>
          </a:xfrm>
        </p:spPr>
        <p:txBody>
          <a:bodyPr/>
          <a:lstStyle/>
          <a:p>
            <a:r>
              <a:rPr lang="ru-RU" dirty="0" smtClean="0"/>
              <a:t>Однако все же у большинства больных </a:t>
            </a:r>
            <a:r>
              <a:rPr lang="ru-RU" dirty="0" err="1" smtClean="0"/>
              <a:t>хламидиозом</a:t>
            </a:r>
            <a:r>
              <a:rPr lang="ru-RU" dirty="0" smtClean="0"/>
              <a:t> (от 50 до 75 %) симптоматика уретрита вообще клинически не проявляется и зачастую воспалительный процесс выявляется случайно по повышенному лейкоцитозу в мазках или при развитии осложнений, например, эпидидимита. 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smtClean="0"/>
              <a:t>мужчин, имеющих </a:t>
            </a:r>
            <a:r>
              <a:rPr lang="ru-RU" dirty="0" err="1" smtClean="0"/>
              <a:t>парауретральные</a:t>
            </a:r>
            <a:r>
              <a:rPr lang="ru-RU" dirty="0" smtClean="0"/>
              <a:t> протоки, при инфицировании </a:t>
            </a:r>
            <a:r>
              <a:rPr lang="ru-RU" dirty="0" err="1" smtClean="0"/>
              <a:t>хламидийной</a:t>
            </a:r>
            <a:r>
              <a:rPr lang="ru-RU" dirty="0" smtClean="0"/>
              <a:t> инфекцией часто отмечается развитие </a:t>
            </a:r>
            <a:r>
              <a:rPr lang="ru-RU" sz="2800" b="1" dirty="0" err="1" smtClean="0"/>
              <a:t>парауретритов</a:t>
            </a:r>
            <a:r>
              <a:rPr lang="ru-RU" dirty="0" smtClean="0"/>
              <a:t>, клинически аналогичных таковым при гонорее.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Определение</a:t>
            </a:r>
          </a:p>
          <a:p>
            <a:r>
              <a:rPr lang="ru-RU" dirty="0" smtClean="0"/>
              <a:t>Этиология</a:t>
            </a:r>
          </a:p>
          <a:p>
            <a:r>
              <a:rPr lang="ru-RU" dirty="0" smtClean="0"/>
              <a:t>Патогенез</a:t>
            </a:r>
          </a:p>
          <a:p>
            <a:r>
              <a:rPr lang="ru-RU" dirty="0" smtClean="0"/>
              <a:t>Классификация </a:t>
            </a:r>
          </a:p>
          <a:p>
            <a:r>
              <a:rPr lang="ru-RU" dirty="0" smtClean="0"/>
              <a:t>Клиническая картина</a:t>
            </a:r>
          </a:p>
          <a:p>
            <a:pPr>
              <a:buNone/>
            </a:pPr>
            <a:r>
              <a:rPr lang="ru-RU" dirty="0" smtClean="0"/>
              <a:t>	1. </a:t>
            </a:r>
            <a:r>
              <a:rPr lang="ru-RU" dirty="0" err="1" smtClean="0"/>
              <a:t>Хламидиоз</a:t>
            </a:r>
            <a:r>
              <a:rPr lang="ru-RU" dirty="0" smtClean="0"/>
              <a:t> у мужчин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2. </a:t>
            </a:r>
            <a:r>
              <a:rPr lang="ru-RU" dirty="0" err="1" smtClean="0"/>
              <a:t>Хламидиоз</a:t>
            </a:r>
            <a:r>
              <a:rPr lang="ru-RU" dirty="0" smtClean="0"/>
              <a:t> у женщин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3. </a:t>
            </a:r>
            <a:r>
              <a:rPr lang="ru-RU" dirty="0" err="1" smtClean="0"/>
              <a:t>Хламидиоз</a:t>
            </a:r>
            <a:r>
              <a:rPr lang="ru-RU" dirty="0" smtClean="0"/>
              <a:t> у новорождённых</a:t>
            </a:r>
            <a:endParaRPr lang="ru-RU" dirty="0" smtClean="0"/>
          </a:p>
          <a:p>
            <a:r>
              <a:rPr lang="ru-RU" dirty="0" smtClean="0"/>
              <a:t>Диагностика</a:t>
            </a:r>
          </a:p>
          <a:p>
            <a:r>
              <a:rPr lang="ru-RU" dirty="0" smtClean="0"/>
              <a:t>Лечение</a:t>
            </a:r>
            <a:endParaRPr lang="ru-RU" dirty="0" smtClean="0"/>
          </a:p>
          <a:p>
            <a:r>
              <a:rPr lang="ru-RU" dirty="0" smtClean="0"/>
              <a:t>Критерии </a:t>
            </a:r>
            <a:r>
              <a:rPr lang="ru-RU" dirty="0" err="1" smtClean="0"/>
              <a:t>излеченности</a:t>
            </a:r>
            <a:endParaRPr lang="ru-RU" dirty="0" smtClean="0"/>
          </a:p>
          <a:p>
            <a:r>
              <a:rPr lang="ru-RU" dirty="0" smtClean="0"/>
              <a:t>Список литературы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404664"/>
            <a:ext cx="8352928" cy="5751661"/>
          </a:xfrm>
        </p:spPr>
        <p:txBody>
          <a:bodyPr>
            <a:normAutofit/>
          </a:bodyPr>
          <a:lstStyle/>
          <a:p>
            <a:r>
              <a:rPr lang="ru-RU" dirty="0" smtClean="0"/>
              <a:t>Распространение </a:t>
            </a:r>
            <a:r>
              <a:rPr lang="ru-RU" dirty="0" err="1" smtClean="0"/>
              <a:t>хламидийной</a:t>
            </a:r>
            <a:r>
              <a:rPr lang="ru-RU" dirty="0" smtClean="0"/>
              <a:t> инфекции идет, главным образом, по протяжению слизистой оболочки. </a:t>
            </a:r>
            <a:endParaRPr lang="ru-RU" dirty="0" smtClean="0"/>
          </a:p>
          <a:p>
            <a:r>
              <a:rPr lang="ru-RU" dirty="0" err="1" smtClean="0"/>
              <a:t>Тропность</a:t>
            </a:r>
            <a:r>
              <a:rPr lang="ru-RU" dirty="0" smtClean="0"/>
              <a:t> </a:t>
            </a:r>
            <a:r>
              <a:rPr lang="ru-RU" dirty="0" smtClean="0"/>
              <a:t>возбудителя к цилиндрическому эпителию, постепенное расширение зоны инфицирования, гибель пораженных эпителиальных клеток и развитие местных воспалительных реакций являются основными патогенетическими звеньями прогрессирования заболевания. </a:t>
            </a:r>
            <a:endParaRPr lang="ru-RU" dirty="0" smtClean="0"/>
          </a:p>
          <a:p>
            <a:r>
              <a:rPr lang="ru-RU" dirty="0" smtClean="0"/>
              <a:t>Вопрос </a:t>
            </a:r>
            <a:r>
              <a:rPr lang="ru-RU" dirty="0" smtClean="0"/>
              <a:t>о гематогенном и </a:t>
            </a:r>
            <a:r>
              <a:rPr lang="ru-RU" dirty="0" err="1" smtClean="0"/>
              <a:t>лимфогенном</a:t>
            </a:r>
            <a:r>
              <a:rPr lang="ru-RU" dirty="0" smtClean="0"/>
              <a:t> путях распространения </a:t>
            </a:r>
            <a:r>
              <a:rPr lang="ru-RU" dirty="0" err="1" smtClean="0"/>
              <a:t>хламидийной</a:t>
            </a:r>
            <a:r>
              <a:rPr lang="ru-RU" dirty="0" smtClean="0"/>
              <a:t> инфекции также не исключается, например, в случае </a:t>
            </a:r>
            <a:r>
              <a:rPr lang="ru-RU" dirty="0" smtClean="0"/>
              <a:t>уретроокулосиновиального синдрома.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476672"/>
            <a:ext cx="8280920" cy="5679653"/>
          </a:xfrm>
        </p:spPr>
        <p:txBody>
          <a:bodyPr/>
          <a:lstStyle/>
          <a:p>
            <a:r>
              <a:rPr lang="ru-RU" dirty="0" smtClean="0"/>
              <a:t>Наиболее частым осложнением </a:t>
            </a:r>
            <a:r>
              <a:rPr lang="ru-RU" dirty="0" err="1" smtClean="0"/>
              <a:t>хламидийного</a:t>
            </a:r>
            <a:r>
              <a:rPr lang="ru-RU" dirty="0" smtClean="0"/>
              <a:t> уретрита является </a:t>
            </a:r>
            <a:r>
              <a:rPr lang="ru-RU" sz="2800" b="1" dirty="0" smtClean="0"/>
              <a:t>эпидидимит</a:t>
            </a:r>
            <a:r>
              <a:rPr lang="ru-RU" dirty="0" smtClean="0"/>
              <a:t>, развивающийся вследствие проникновения инфекции </a:t>
            </a:r>
            <a:r>
              <a:rPr lang="ru-RU" dirty="0" err="1" smtClean="0"/>
              <a:t>каналикулярно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Эпидидимит</a:t>
            </a:r>
            <a:r>
              <a:rPr lang="ru-RU" dirty="0" smtClean="0"/>
              <a:t>, вызываемый </a:t>
            </a:r>
            <a:r>
              <a:rPr lang="ru-RU" dirty="0" err="1" smtClean="0"/>
              <a:t>хламидиями</a:t>
            </a:r>
            <a:r>
              <a:rPr lang="ru-RU" dirty="0" smtClean="0"/>
              <a:t>, может протекать в острой, </a:t>
            </a:r>
            <a:r>
              <a:rPr lang="ru-RU" dirty="0" err="1" smtClean="0"/>
              <a:t>подосторой</a:t>
            </a:r>
            <a:r>
              <a:rPr lang="ru-RU" dirty="0" smtClean="0"/>
              <a:t> и хронической формах. </a:t>
            </a:r>
            <a:endParaRPr lang="ru-RU" dirty="0"/>
          </a:p>
        </p:txBody>
      </p:sp>
      <p:pic>
        <p:nvPicPr>
          <p:cNvPr id="31746" name="Picture 2" descr="https://manbe.ru/wp-content/auploads/744848/oslozhneniya_pahovoy_gryzh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996952"/>
            <a:ext cx="4309914" cy="28714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476672"/>
            <a:ext cx="8352928" cy="5679653"/>
          </a:xfrm>
        </p:spPr>
        <p:txBody>
          <a:bodyPr>
            <a:normAutofit/>
          </a:bodyPr>
          <a:lstStyle/>
          <a:p>
            <a:r>
              <a:rPr lang="ru-RU" dirty="0" smtClean="0"/>
              <a:t>Острый эпидидимит характеризуется быстрым, внезапным возникновением боли в области придатка яичка, которая </a:t>
            </a:r>
            <a:r>
              <a:rPr lang="ru-RU" dirty="0" err="1" smtClean="0"/>
              <a:t>иррадиирует</a:t>
            </a:r>
            <a:r>
              <a:rPr lang="ru-RU" dirty="0" smtClean="0"/>
              <a:t> в паховую области, </a:t>
            </a:r>
            <a:r>
              <a:rPr lang="ru-RU" dirty="0" err="1" smtClean="0"/>
              <a:t>мезогастральный</a:t>
            </a:r>
            <a:r>
              <a:rPr lang="ru-RU" dirty="0" smtClean="0"/>
              <a:t> отдел живота или поясничную область, напоминая почечную колику.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smtClean="0"/>
              <a:t>стороне поражения определяется гиперемия, отечность кожи мошонки. </a:t>
            </a:r>
            <a:endParaRPr lang="ru-RU" dirty="0" smtClean="0"/>
          </a:p>
          <a:p>
            <a:r>
              <a:rPr lang="ru-RU" dirty="0" err="1" smtClean="0"/>
              <a:t>Пальпаторное</a:t>
            </a:r>
            <a:r>
              <a:rPr lang="ru-RU" dirty="0" smtClean="0"/>
              <a:t> </a:t>
            </a:r>
            <a:r>
              <a:rPr lang="ru-RU" dirty="0" smtClean="0"/>
              <a:t>исследование позволяет выявить увеличенный в большей или меньшей степени напряженный придаток, который подобно обручу охватывает яичко, при этом отмечается выраженная болезненность.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404664"/>
            <a:ext cx="8352928" cy="575166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 больных, как правило, наблюдаются выраженные симптомы интоксикации: повышение температуры тела, озноб. </a:t>
            </a:r>
            <a:endParaRPr lang="ru-RU" dirty="0" smtClean="0"/>
          </a:p>
          <a:p>
            <a:r>
              <a:rPr lang="ru-RU" dirty="0" smtClean="0"/>
              <a:t>Переход </a:t>
            </a:r>
            <a:r>
              <a:rPr lang="ru-RU" dirty="0" smtClean="0"/>
              <a:t>воспалительного процесса на паренхиму яичка приводит к образованию конгломерата, в котором придаток и яичко не дифференцируются. </a:t>
            </a:r>
            <a:endParaRPr lang="ru-RU" dirty="0" smtClean="0"/>
          </a:p>
          <a:p>
            <a:r>
              <a:rPr lang="ru-RU" dirty="0" smtClean="0"/>
              <a:t>Этот </a:t>
            </a:r>
            <a:r>
              <a:rPr lang="ru-RU" dirty="0" smtClean="0"/>
              <a:t>процесс может сопровождаться </a:t>
            </a:r>
            <a:r>
              <a:rPr lang="ru-RU" sz="3000" b="1" dirty="0" err="1" smtClean="0"/>
              <a:t>периорхитом</a:t>
            </a:r>
            <a:r>
              <a:rPr lang="ru-RU" dirty="0" smtClean="0"/>
              <a:t> с реактивной водянкой яичка. </a:t>
            </a:r>
            <a:endParaRPr lang="ru-RU" dirty="0" smtClean="0"/>
          </a:p>
          <a:p>
            <a:r>
              <a:rPr lang="ru-RU" dirty="0" smtClean="0"/>
              <a:t>Исход </a:t>
            </a:r>
            <a:r>
              <a:rPr lang="ru-RU" dirty="0" smtClean="0"/>
              <a:t>заболевания может быть разным. Без лечения процесс в большинстве случаев через несколько дней приводит к </a:t>
            </a:r>
            <a:r>
              <a:rPr lang="ru-RU" dirty="0" err="1" smtClean="0"/>
              <a:t>абсцедированию</a:t>
            </a:r>
            <a:r>
              <a:rPr lang="ru-RU" dirty="0" smtClean="0"/>
              <a:t> придатка, при этом не исключено развитие сепсиса и образования свищей на мошонке. </a:t>
            </a:r>
            <a:endParaRPr lang="ru-RU" dirty="0" smtClean="0"/>
          </a:p>
          <a:p>
            <a:r>
              <a:rPr lang="ru-RU" dirty="0" smtClean="0"/>
              <a:t>Возможно </a:t>
            </a:r>
            <a:r>
              <a:rPr lang="ru-RU" dirty="0" smtClean="0"/>
              <a:t>также спонтанное разрешение процесса, наступающее обычно через 2 недели, в этом случае в области поражения формируется рубец.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404664"/>
            <a:ext cx="8352928" cy="5751661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Подострое</a:t>
            </a:r>
            <a:r>
              <a:rPr lang="ru-RU" dirty="0" smtClean="0"/>
              <a:t> и хроническое течение эпидидимита по аналогии с гонорейным процессом характеризуется менее выраженной клинической симптоматикой воспаления в очаге поражения и относительно благополучным общим состоянием больного. 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smtClean="0"/>
              <a:t>таких больных обычно наблюдается дискомфорт в области мошонки, болезненность, связанная с резкими движениями, прикосновением к месту поражения. </a:t>
            </a:r>
            <a:endParaRPr lang="ru-RU" dirty="0" smtClean="0"/>
          </a:p>
          <a:p>
            <a:r>
              <a:rPr lang="ru-RU" dirty="0" smtClean="0"/>
              <a:t>Исходом </a:t>
            </a:r>
            <a:r>
              <a:rPr lang="ru-RU" dirty="0" smtClean="0"/>
              <a:t>заболевания </a:t>
            </a:r>
            <a:r>
              <a:rPr lang="ru-RU" dirty="0" smtClean="0"/>
              <a:t>является рубцовое </a:t>
            </a:r>
            <a:r>
              <a:rPr lang="ru-RU" dirty="0" smtClean="0"/>
              <a:t>закрытие семявыносящего протока с формированием </a:t>
            </a:r>
            <a:r>
              <a:rPr lang="ru-RU" dirty="0" err="1" smtClean="0"/>
              <a:t>обтурационной</a:t>
            </a:r>
            <a:r>
              <a:rPr lang="ru-RU" dirty="0" smtClean="0"/>
              <a:t> </a:t>
            </a:r>
            <a:r>
              <a:rPr lang="ru-RU" dirty="0" err="1" smtClean="0"/>
              <a:t>аспермии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Последнее </a:t>
            </a:r>
            <a:r>
              <a:rPr lang="ru-RU" dirty="0" smtClean="0"/>
              <a:t>резко снижает оплодотворяющую способность спермы или ведет к бесплодию, в особенности если перенесенный процесс двусторонний.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476672"/>
            <a:ext cx="8352928" cy="5679653"/>
          </a:xfrm>
        </p:spPr>
        <p:txBody>
          <a:bodyPr>
            <a:normAutofit lnSpcReduction="10000"/>
          </a:bodyPr>
          <a:lstStyle/>
          <a:p>
            <a:r>
              <a:rPr lang="ru-RU" sz="3000" b="1" dirty="0" smtClean="0"/>
              <a:t>Простатит </a:t>
            </a:r>
            <a:r>
              <a:rPr lang="ru-RU" dirty="0" err="1" smtClean="0"/>
              <a:t>вляется</a:t>
            </a:r>
            <a:r>
              <a:rPr lang="ru-RU" dirty="0" smtClean="0"/>
              <a:t> </a:t>
            </a:r>
            <a:r>
              <a:rPr lang="ru-RU" dirty="0" smtClean="0"/>
              <a:t>менее типичным осложнением </a:t>
            </a:r>
            <a:r>
              <a:rPr lang="ru-RU" dirty="0" err="1" smtClean="0"/>
              <a:t>хламидийного</a:t>
            </a:r>
            <a:r>
              <a:rPr lang="ru-RU" dirty="0" smtClean="0"/>
              <a:t> уретрита, чем при гонококковой или других </a:t>
            </a:r>
            <a:r>
              <a:rPr lang="ru-RU" dirty="0" err="1" smtClean="0"/>
              <a:t>урогенитальных</a:t>
            </a:r>
            <a:r>
              <a:rPr lang="ru-RU" dirty="0" smtClean="0"/>
              <a:t> инфекциях. </a:t>
            </a:r>
            <a:endParaRPr lang="ru-RU" dirty="0" smtClean="0"/>
          </a:p>
          <a:p>
            <a:r>
              <a:rPr lang="ru-RU" dirty="0" smtClean="0"/>
              <a:t>Это </a:t>
            </a:r>
            <a:r>
              <a:rPr lang="ru-RU" dirty="0" smtClean="0"/>
              <a:t>объясняется отсутствием в простате цилиндрического эпителия, к которому </a:t>
            </a:r>
            <a:r>
              <a:rPr lang="ru-RU" dirty="0" err="1" smtClean="0"/>
              <a:t>тропны</a:t>
            </a:r>
            <a:r>
              <a:rPr lang="ru-RU" dirty="0" smtClean="0"/>
              <a:t> </a:t>
            </a:r>
            <a:r>
              <a:rPr lang="ru-RU" dirty="0" err="1" smtClean="0"/>
              <a:t>хламидии</a:t>
            </a:r>
            <a:r>
              <a:rPr lang="ru-RU" dirty="0" smtClean="0"/>
              <a:t>. Диагностируемый при </a:t>
            </a:r>
            <a:r>
              <a:rPr lang="ru-RU" dirty="0" err="1" smtClean="0"/>
              <a:t>хламидийной</a:t>
            </a:r>
            <a:r>
              <a:rPr lang="ru-RU" dirty="0" smtClean="0"/>
              <a:t> инфекции простатит обычно связывают с проявлением патогенных свойств </a:t>
            </a:r>
            <a:r>
              <a:rPr lang="ru-RU" dirty="0" err="1" smtClean="0"/>
              <a:t>резидуальной</a:t>
            </a:r>
            <a:r>
              <a:rPr lang="ru-RU" dirty="0" smtClean="0"/>
              <a:t> сапрофитной микрофлорой, которая под влиянием </a:t>
            </a:r>
            <a:r>
              <a:rPr lang="ru-RU" dirty="0" err="1" smtClean="0"/>
              <a:t>хламидийного</a:t>
            </a:r>
            <a:r>
              <a:rPr lang="ru-RU" dirty="0" smtClean="0"/>
              <a:t> процесса начинает усиленно размножаться и вызывать восходящее поражение мочеполового тракта.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ряде случаев имеет значение сочетание </a:t>
            </a:r>
            <a:r>
              <a:rPr lang="ru-RU" dirty="0" err="1" smtClean="0"/>
              <a:t>хламидий</a:t>
            </a:r>
            <a:r>
              <a:rPr lang="ru-RU" dirty="0" smtClean="0"/>
              <a:t> с другими сексуально передаваемыми возбудителями (трихомонадами, </a:t>
            </a:r>
            <a:r>
              <a:rPr lang="ru-RU" dirty="0" err="1" smtClean="0"/>
              <a:t>микоплазмами</a:t>
            </a:r>
            <a:r>
              <a:rPr lang="ru-RU" dirty="0" smtClean="0"/>
              <a:t> и др.), что ведет к утяжелению заболевания.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476672"/>
            <a:ext cx="8352928" cy="567965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Одним из наиболее серьезных осложнений </a:t>
            </a:r>
            <a:r>
              <a:rPr lang="ru-RU" dirty="0" err="1" smtClean="0"/>
              <a:t>хламидийной</a:t>
            </a:r>
            <a:r>
              <a:rPr lang="ru-RU" dirty="0" smtClean="0"/>
              <a:t> инфекции является </a:t>
            </a:r>
            <a:r>
              <a:rPr lang="ru-RU" sz="2900" b="1" dirty="0" smtClean="0"/>
              <a:t>синдром Рейтера</a:t>
            </a:r>
            <a:r>
              <a:rPr lang="ru-RU" dirty="0" smtClean="0"/>
              <a:t>, или </a:t>
            </a:r>
            <a:r>
              <a:rPr lang="ru-RU" dirty="0" smtClean="0"/>
              <a:t>уретроокулосиновиальный синдром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Как </a:t>
            </a:r>
            <a:r>
              <a:rPr lang="ru-RU" dirty="0" smtClean="0"/>
              <a:t>правило, данное осложнение развивается у мужчин, длительно болеющих </a:t>
            </a:r>
            <a:r>
              <a:rPr lang="ru-RU" dirty="0" err="1" smtClean="0"/>
              <a:t>урогенитальным</a:t>
            </a:r>
            <a:r>
              <a:rPr lang="ru-RU" dirty="0" smtClean="0"/>
              <a:t> </a:t>
            </a:r>
            <a:r>
              <a:rPr lang="ru-RU" dirty="0" err="1" smtClean="0"/>
              <a:t>хламидиозом</a:t>
            </a:r>
            <a:r>
              <a:rPr lang="ru-RU" dirty="0" smtClean="0"/>
              <a:t>. Многие рассматривают данный синдром как результат «метастазирования» инфекции из первичного очага, хотя, как установлено, важное значение имеет также генетическая предрасположенность, носительство антигена HLA-B27. </a:t>
            </a:r>
            <a:endParaRPr lang="ru-RU" dirty="0" smtClean="0"/>
          </a:p>
          <a:p>
            <a:r>
              <a:rPr lang="ru-RU" dirty="0" smtClean="0"/>
              <a:t>Заболевание </a:t>
            </a:r>
            <a:r>
              <a:rPr lang="ru-RU" dirty="0" smtClean="0"/>
              <a:t>проявляется сочетанным поражением мочеполовых органов (уретрит, </a:t>
            </a:r>
            <a:r>
              <a:rPr lang="ru-RU" dirty="0" err="1" smtClean="0"/>
              <a:t>уретропростатит</a:t>
            </a:r>
            <a:r>
              <a:rPr lang="ru-RU" dirty="0" smtClean="0"/>
              <a:t>, </a:t>
            </a:r>
            <a:r>
              <a:rPr lang="ru-RU" dirty="0" err="1" smtClean="0"/>
              <a:t>ксеротический</a:t>
            </a:r>
            <a:r>
              <a:rPr lang="ru-RU" dirty="0" smtClean="0"/>
              <a:t> </a:t>
            </a:r>
            <a:r>
              <a:rPr lang="ru-RU" dirty="0" err="1" smtClean="0"/>
              <a:t>баланопостит</a:t>
            </a:r>
            <a:r>
              <a:rPr lang="ru-RU" dirty="0" smtClean="0"/>
              <a:t>), глаз (конъюнктивит) и суставов по типу асимметричного реактивного полиартрита. 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404664"/>
            <a:ext cx="8424936" cy="575166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Возможно также «неклассическое» течение синдрома, когда некоторые из перечисленных признаков, например, поражение глаз, могут отсутствовать, или же заболевание дополняется реактивными поражениями кожи по типу </a:t>
            </a:r>
            <a:r>
              <a:rPr lang="ru-RU" dirty="0" err="1" smtClean="0"/>
              <a:t>псориазиформных</a:t>
            </a:r>
            <a:r>
              <a:rPr lang="ru-RU" dirty="0" smtClean="0"/>
              <a:t> высыпаний, </a:t>
            </a:r>
            <a:r>
              <a:rPr lang="ru-RU" dirty="0" err="1" smtClean="0"/>
              <a:t>кератодермии</a:t>
            </a:r>
            <a:r>
              <a:rPr lang="ru-RU" dirty="0" smtClean="0"/>
              <a:t> ладоней и подошв и др. </a:t>
            </a:r>
            <a:endParaRPr lang="ru-RU" dirty="0" smtClean="0"/>
          </a:p>
          <a:p>
            <a:r>
              <a:rPr lang="ru-RU" dirty="0" smtClean="0"/>
              <a:t>Синдром </a:t>
            </a:r>
            <a:r>
              <a:rPr lang="ru-RU" dirty="0" smtClean="0"/>
              <a:t>Рейтера имеет хроническое течение, периодически обостряясь под влиянием провоцирующих факторов, и в итоге может приводить к инвалидности вследствие нарушения функции суставов. 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smtClean="0"/>
              <a:t>многих больных, страдающих синдромом Рейтера, удается выделить возбудителя из образцов синовиальной жидкости, что в какой-то мере подтверждает значение гематогенного распространения инфекции. Уровень сывороточных </a:t>
            </a:r>
            <a:r>
              <a:rPr lang="ru-RU" dirty="0" err="1" smtClean="0"/>
              <a:t>хламидийных</a:t>
            </a:r>
            <a:r>
              <a:rPr lang="ru-RU" dirty="0" smtClean="0"/>
              <a:t> антител (титр) у больных обычно высокий. У женщин синдром Рейтера встречается редко.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Хламидиоз</a:t>
            </a:r>
            <a:r>
              <a:rPr lang="ru-RU" dirty="0" smtClean="0"/>
              <a:t> у женщин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 </a:t>
            </a:r>
            <a:r>
              <a:rPr lang="ru-RU" dirty="0" smtClean="0"/>
              <a:t>аналогии с гонококковой инфекцией характеризуется </a:t>
            </a:r>
            <a:r>
              <a:rPr lang="ru-RU" dirty="0" err="1" smtClean="0"/>
              <a:t>многоочаговостью</a:t>
            </a:r>
            <a:r>
              <a:rPr lang="ru-RU" dirty="0" smtClean="0"/>
              <a:t> и в большинстве случаев протекает со скудной клинической симптоматикой или вообще </a:t>
            </a:r>
            <a:r>
              <a:rPr lang="ru-RU" dirty="0" err="1" smtClean="0"/>
              <a:t>асимптомно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Нередко </a:t>
            </a:r>
            <a:r>
              <a:rPr lang="ru-RU" dirty="0" smtClean="0"/>
              <a:t>заболевание выявляется случайно при гинекологических осмотрах, когда лабораторное исследование мазков из уретры и цервикального канала обнаруживает повышенный лейкоцитоз.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ряде случаев </a:t>
            </a:r>
            <a:r>
              <a:rPr lang="ru-RU" dirty="0" err="1" smtClean="0"/>
              <a:t>хламидийная</a:t>
            </a:r>
            <a:r>
              <a:rPr lang="ru-RU" dirty="0" smtClean="0"/>
              <a:t> инфекция распознается при возникновении осложнений, в том числе </a:t>
            </a:r>
            <a:r>
              <a:rPr lang="ru-RU" dirty="0" smtClean="0"/>
              <a:t>беременности </a:t>
            </a:r>
            <a:r>
              <a:rPr lang="ru-RU" dirty="0" smtClean="0"/>
              <a:t>и родов. 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476672"/>
            <a:ext cx="8352928" cy="5679653"/>
          </a:xfrm>
        </p:spPr>
        <p:txBody>
          <a:bodyPr>
            <a:normAutofit/>
          </a:bodyPr>
          <a:lstStyle/>
          <a:p>
            <a:r>
              <a:rPr lang="ru-RU" dirty="0" smtClean="0"/>
              <a:t>В последнее время многими отмечается рост сочетаний </a:t>
            </a:r>
            <a:r>
              <a:rPr lang="ru-RU" dirty="0" err="1" smtClean="0"/>
              <a:t>хламидий</a:t>
            </a:r>
            <a:r>
              <a:rPr lang="ru-RU" dirty="0" smtClean="0"/>
              <a:t> с другими инфекционными возбудителями, передающимися половым путем (</a:t>
            </a:r>
            <a:r>
              <a:rPr lang="ru-RU" dirty="0" err="1" smtClean="0"/>
              <a:t>микоплазмами</a:t>
            </a:r>
            <a:r>
              <a:rPr lang="ru-RU" dirty="0" smtClean="0"/>
              <a:t>, трихомонадами и др.). </a:t>
            </a:r>
            <a:endParaRPr lang="ru-RU" dirty="0" smtClean="0"/>
          </a:p>
          <a:p>
            <a:r>
              <a:rPr lang="ru-RU" dirty="0" smtClean="0"/>
              <a:t>Как </a:t>
            </a:r>
            <a:r>
              <a:rPr lang="ru-RU" dirty="0" smtClean="0"/>
              <a:t>и при гонорее, выделяют </a:t>
            </a:r>
            <a:r>
              <a:rPr lang="ru-RU" dirty="0" err="1" smtClean="0"/>
              <a:t>хламидийной</a:t>
            </a:r>
            <a:r>
              <a:rPr lang="ru-RU" dirty="0" smtClean="0"/>
              <a:t> поражение нижнего отдела мочеполового тракта (уретрит, </a:t>
            </a:r>
            <a:r>
              <a:rPr lang="ru-RU" dirty="0" err="1" smtClean="0"/>
              <a:t>бартолинит</a:t>
            </a:r>
            <a:r>
              <a:rPr lang="ru-RU" dirty="0" smtClean="0"/>
              <a:t>, цервицит) и восходящую инфекцию (эндометрит, </a:t>
            </a:r>
            <a:r>
              <a:rPr lang="ru-RU" dirty="0" err="1" smtClean="0"/>
              <a:t>сальпингиг</a:t>
            </a:r>
            <a:r>
              <a:rPr lang="ru-RU" dirty="0" smtClean="0"/>
              <a:t>, </a:t>
            </a:r>
            <a:r>
              <a:rPr lang="ru-RU" dirty="0" err="1" smtClean="0"/>
              <a:t>пельвиоперитонит</a:t>
            </a:r>
            <a:r>
              <a:rPr lang="ru-RU" dirty="0" smtClean="0"/>
              <a:t>, перигепатит).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Хламидиоз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– одна из наиболее распространённых инфекций, передаваемых половым путём, </a:t>
            </a:r>
            <a:r>
              <a:rPr lang="ru-RU" dirty="0" err="1" smtClean="0"/>
              <a:t>характеризующася</a:t>
            </a:r>
            <a:r>
              <a:rPr lang="ru-RU" dirty="0" smtClean="0"/>
              <a:t> </a:t>
            </a:r>
            <a:r>
              <a:rPr lang="ru-RU" dirty="0" err="1" smtClean="0"/>
              <a:t>многоочаговостью</a:t>
            </a:r>
            <a:r>
              <a:rPr lang="ru-RU" dirty="0" smtClean="0"/>
              <a:t> поражения организма, включающей мочеполовую систему, а иногда и опорно-двигательный аппарат, глаза и респираторный тракт. </a:t>
            </a:r>
            <a:endParaRPr lang="ru-RU" dirty="0"/>
          </a:p>
        </p:txBody>
      </p:sp>
      <p:pic>
        <p:nvPicPr>
          <p:cNvPr id="49154" name="Picture 2" descr="https://probakterii.ru/wp-content/uploads/2019/05/diagnostika-khlamidioz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573016"/>
            <a:ext cx="4231854" cy="24176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ceftriakson.online/wp-content/uploads/2019/09/hlamidioz-u-zhenshhi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221088"/>
            <a:ext cx="3099892" cy="20665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476672"/>
            <a:ext cx="8280920" cy="5679653"/>
          </a:xfrm>
        </p:spPr>
        <p:txBody>
          <a:bodyPr>
            <a:normAutofit/>
          </a:bodyPr>
          <a:lstStyle/>
          <a:p>
            <a:r>
              <a:rPr lang="ru-RU" sz="3000" b="1" dirty="0" smtClean="0"/>
              <a:t>Уретрит </a:t>
            </a:r>
            <a:r>
              <a:rPr lang="ru-RU" dirty="0" smtClean="0"/>
              <a:t>имеет ту же клиническую симптоматику, что и при гонорее, и может протекать в виде острого, </a:t>
            </a:r>
            <a:r>
              <a:rPr lang="ru-RU" dirty="0" err="1" smtClean="0"/>
              <a:t>подострого</a:t>
            </a:r>
            <a:r>
              <a:rPr lang="ru-RU" dirty="0" smtClean="0"/>
              <a:t> или торпидного вариантов воспаления. </a:t>
            </a:r>
            <a:endParaRPr lang="ru-RU" dirty="0" smtClean="0"/>
          </a:p>
          <a:p>
            <a:r>
              <a:rPr lang="ru-RU" dirty="0" smtClean="0"/>
              <a:t>Чаще </a:t>
            </a:r>
            <a:r>
              <a:rPr lang="ru-RU" dirty="0" smtClean="0"/>
              <a:t>всего больных беспокоит зуд в мочеиспускательном канале, дискомфорт, усиливающийся в начале мочеиспускания, иногда учащенное мочеиспускание. У некоторых больных можно обнаружить скудные, слизистые выделения из уретры, особенно, после ее массажа. 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476672"/>
            <a:ext cx="8280920" cy="5679653"/>
          </a:xfrm>
        </p:spPr>
        <p:txBody>
          <a:bodyPr/>
          <a:lstStyle/>
          <a:p>
            <a:r>
              <a:rPr lang="ru-RU" dirty="0" err="1" smtClean="0"/>
              <a:t>Манифестные</a:t>
            </a:r>
            <a:r>
              <a:rPr lang="ru-RU" dirty="0" smtClean="0"/>
              <a:t> явления уретрита обычно кратковременные и после них на длительный период может установиться клиническое благополучие, когда жалоб со стороны уретры больные не предъявляют. При наличии </a:t>
            </a:r>
            <a:r>
              <a:rPr lang="ru-RU" dirty="0" err="1" smtClean="0"/>
              <a:t>парауретральных</a:t>
            </a:r>
            <a:r>
              <a:rPr lang="ru-RU" dirty="0" smtClean="0"/>
              <a:t> ходов уретриту может сопутствовать </a:t>
            </a:r>
            <a:r>
              <a:rPr lang="ru-RU" sz="2800" b="1" dirty="0" err="1" smtClean="0"/>
              <a:t>парауретрит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404664"/>
            <a:ext cx="8352928" cy="5904656"/>
          </a:xfrm>
        </p:spPr>
        <p:txBody>
          <a:bodyPr>
            <a:normAutofit fontScale="85000" lnSpcReduction="10000"/>
          </a:bodyPr>
          <a:lstStyle/>
          <a:p>
            <a:r>
              <a:rPr lang="ru-RU" sz="2800" b="1" dirty="0" smtClean="0"/>
              <a:t>Цервицит (</a:t>
            </a:r>
            <a:r>
              <a:rPr lang="ru-RU" sz="2800" b="1" dirty="0" err="1" smtClean="0"/>
              <a:t>эндоцервицит</a:t>
            </a:r>
            <a:r>
              <a:rPr lang="ru-RU" sz="2800" b="1" dirty="0" smtClean="0"/>
              <a:t>) </a:t>
            </a:r>
            <a:r>
              <a:rPr lang="ru-RU" dirty="0" smtClean="0"/>
              <a:t>— наиболее типичное и распространенное проявление </a:t>
            </a:r>
            <a:r>
              <a:rPr lang="ru-RU" dirty="0" err="1" smtClean="0"/>
              <a:t>хламидийной</a:t>
            </a:r>
            <a:r>
              <a:rPr lang="ru-RU" dirty="0" smtClean="0"/>
              <a:t> инфекции у женщин. </a:t>
            </a:r>
            <a:endParaRPr lang="ru-RU" dirty="0" smtClean="0"/>
          </a:p>
          <a:p>
            <a:r>
              <a:rPr lang="ru-RU" dirty="0" smtClean="0"/>
              <a:t>Воспалительный </a:t>
            </a:r>
            <a:r>
              <a:rPr lang="ru-RU" dirty="0" smtClean="0"/>
              <a:t>процесс в канале шейки матки сопровождается чаще всего скудными выделениями из цервикального канала слизистого или слизисто-гнойного характера. </a:t>
            </a:r>
            <a:endParaRPr lang="ru-RU" dirty="0" smtClean="0"/>
          </a:p>
          <a:p>
            <a:r>
              <a:rPr lang="ru-RU" dirty="0" smtClean="0"/>
              <a:t>Шейка </a:t>
            </a:r>
            <a:r>
              <a:rPr lang="ru-RU" dirty="0" smtClean="0"/>
              <a:t>матки становится отечной, </a:t>
            </a:r>
            <a:r>
              <a:rPr lang="ru-RU" dirty="0" err="1" smtClean="0"/>
              <a:t>гиперемированной</a:t>
            </a:r>
            <a:r>
              <a:rPr lang="ru-RU" dirty="0" smtClean="0"/>
              <a:t>, нередко вокруг наружного отверстия цервикального канала удается обнаружить более или менее выраженную десквамацию эпителия, эрозию или мелкие пузырьки, наполненные мутным содержимым. </a:t>
            </a:r>
            <a:endParaRPr lang="ru-RU" dirty="0" smtClean="0"/>
          </a:p>
          <a:p>
            <a:r>
              <a:rPr lang="ru-RU" dirty="0" smtClean="0"/>
              <a:t>Субъективных </a:t>
            </a:r>
            <a:r>
              <a:rPr lang="ru-RU" dirty="0" smtClean="0"/>
              <a:t>ощущений у женщин чаще всего не бывает. Жалобы могут сводиться к незначительным выделениям из влагалища, ощущению влажности в половых органах, тяжести и незначительной боли в пояснице в период менструаций. </a:t>
            </a:r>
            <a:endParaRPr lang="ru-RU" dirty="0" smtClean="0"/>
          </a:p>
          <a:p>
            <a:r>
              <a:rPr lang="ru-RU" dirty="0" smtClean="0"/>
              <a:t>Лабораторное </a:t>
            </a:r>
            <a:r>
              <a:rPr lang="ru-RU" dirty="0" smtClean="0"/>
              <a:t>исследование мазков из цервикальной слизи как правило выявляет в ней повышенный лейкоцитоз.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476672"/>
            <a:ext cx="8352928" cy="5679653"/>
          </a:xfrm>
        </p:spPr>
        <p:txBody>
          <a:bodyPr/>
          <a:lstStyle/>
          <a:p>
            <a:r>
              <a:rPr lang="ru-RU" sz="2800" b="1" dirty="0" err="1" smtClean="0"/>
              <a:t>Бартолинит</a:t>
            </a:r>
            <a:r>
              <a:rPr lang="ru-RU" dirty="0" smtClean="0"/>
              <a:t> при </a:t>
            </a:r>
            <a:r>
              <a:rPr lang="ru-RU" dirty="0" err="1" smtClean="0"/>
              <a:t>хламидийной</a:t>
            </a:r>
            <a:r>
              <a:rPr lang="ru-RU" dirty="0" smtClean="0"/>
              <a:t> инфекции наблюдается реже, чем при гонорее, и обычно протекает в виде катарального воспаления, при котором поражается лишь устье выводного протока. </a:t>
            </a:r>
            <a:endParaRPr lang="ru-RU" dirty="0"/>
          </a:p>
        </p:txBody>
      </p:sp>
      <p:pic>
        <p:nvPicPr>
          <p:cNvPr id="20482" name="Picture 2" descr="https://avatars.mds.yandex.net/get-zen_doc/40663/pub_5d40295bf73d9d1205de4c42_5d4126d3c7e50c23ceda369a/scale_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636912"/>
            <a:ext cx="4270276" cy="30280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332656"/>
            <a:ext cx="8352928" cy="5823669"/>
          </a:xfrm>
        </p:spPr>
        <p:txBody>
          <a:bodyPr/>
          <a:lstStyle/>
          <a:p>
            <a:r>
              <a:rPr lang="ru-RU" sz="2800" b="1" dirty="0" smtClean="0"/>
              <a:t>Вагинит </a:t>
            </a:r>
            <a:r>
              <a:rPr lang="ru-RU" sz="2800" b="1" dirty="0" smtClean="0"/>
              <a:t>(</a:t>
            </a:r>
            <a:r>
              <a:rPr lang="ru-RU" sz="2800" b="1" dirty="0" err="1" smtClean="0"/>
              <a:t>кольпит</a:t>
            </a:r>
            <a:r>
              <a:rPr lang="ru-RU" sz="2800" b="1" dirty="0" smtClean="0"/>
              <a:t>) </a:t>
            </a:r>
            <a:r>
              <a:rPr lang="ru-RU" dirty="0" smtClean="0"/>
              <a:t>встречается при </a:t>
            </a:r>
            <a:r>
              <a:rPr lang="ru-RU" dirty="0" err="1" smtClean="0"/>
              <a:t>хламидийной</a:t>
            </a:r>
            <a:r>
              <a:rPr lang="ru-RU" dirty="0" smtClean="0"/>
              <a:t> инфекции редко и клинически не отличается от воспалительных процессов другой этиологии. </a:t>
            </a:r>
            <a:endParaRPr lang="ru-RU" dirty="0" smtClean="0"/>
          </a:p>
          <a:p>
            <a:r>
              <a:rPr lang="ru-RU" dirty="0" smtClean="0"/>
              <a:t>Он </a:t>
            </a:r>
            <a:r>
              <a:rPr lang="ru-RU" dirty="0" smtClean="0"/>
              <a:t>является более характерным для течения заболевания у девочек и пожилых женщин, кроме того он может наблюдаться при сочетанных инфекциях (</a:t>
            </a:r>
            <a:r>
              <a:rPr lang="ru-RU" dirty="0" err="1" smtClean="0"/>
              <a:t>хламидийно-трихомонадной</a:t>
            </a:r>
            <a:r>
              <a:rPr lang="ru-RU" dirty="0" smtClean="0"/>
              <a:t>, </a:t>
            </a:r>
            <a:r>
              <a:rPr lang="ru-RU" dirty="0" err="1" smtClean="0"/>
              <a:t>кандидозной</a:t>
            </a:r>
            <a:r>
              <a:rPr lang="ru-RU" dirty="0" smtClean="0"/>
              <a:t> и проч.). 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548680"/>
            <a:ext cx="8352928" cy="5607645"/>
          </a:xfrm>
        </p:spPr>
        <p:txBody>
          <a:bodyPr/>
          <a:lstStyle/>
          <a:p>
            <a:r>
              <a:rPr lang="ru-RU" sz="2800" b="1" dirty="0" smtClean="0"/>
              <a:t>Эндометрит</a:t>
            </a:r>
            <a:r>
              <a:rPr lang="ru-RU" dirty="0" smtClean="0"/>
              <a:t> чаще всего является осложнением, развивающимся после родов или абортов. Характеризуется острым развитием, сильными болями внизу живота, тошнотой и рвотой, симптомами интоксикации. 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smtClean="0"/>
              <a:t>ряда </a:t>
            </a:r>
            <a:r>
              <a:rPr lang="ru-RU" dirty="0" smtClean="0"/>
              <a:t>женщин </a:t>
            </a:r>
            <a:r>
              <a:rPr lang="ru-RU" dirty="0" smtClean="0"/>
              <a:t>эндометрит может протекать без выраженной клинической симптоматики, периодически обостряясь во время или сразу после менструации. 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476672"/>
            <a:ext cx="8208912" cy="5679653"/>
          </a:xfrm>
        </p:spPr>
        <p:txBody>
          <a:bodyPr>
            <a:normAutofit fontScale="92500"/>
          </a:bodyPr>
          <a:lstStyle/>
          <a:p>
            <a:r>
              <a:rPr lang="ru-RU" sz="3000" b="1" dirty="0" smtClean="0"/>
              <a:t>Сальпингит</a:t>
            </a:r>
            <a:r>
              <a:rPr lang="ru-RU" dirty="0" smtClean="0"/>
              <a:t> по клиническому течению не отличается специфичностью и протекает подобно другим </a:t>
            </a:r>
            <a:r>
              <a:rPr lang="ru-RU" dirty="0" err="1" smtClean="0"/>
              <a:t>урогенитальным</a:t>
            </a:r>
            <a:r>
              <a:rPr lang="ru-RU" dirty="0" smtClean="0"/>
              <a:t> инфекциям. </a:t>
            </a:r>
            <a:endParaRPr lang="ru-RU" dirty="0" smtClean="0"/>
          </a:p>
          <a:p>
            <a:r>
              <a:rPr lang="ru-RU" dirty="0" smtClean="0"/>
              <a:t>Характеризуется </a:t>
            </a:r>
            <a:r>
              <a:rPr lang="ru-RU" dirty="0" smtClean="0"/>
              <a:t>болями в проекции придатков, нижней части живота, дизурией, повышением температуры тела.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 smtClean="0"/>
              <a:t>пальпации определяются опухолевидные болезненные образования в области маточных труб. </a:t>
            </a:r>
            <a:endParaRPr lang="ru-RU" dirty="0" smtClean="0"/>
          </a:p>
          <a:p>
            <a:r>
              <a:rPr lang="ru-RU" dirty="0" smtClean="0"/>
              <a:t>Длительное </a:t>
            </a:r>
            <a:r>
              <a:rPr lang="ru-RU" dirty="0" smtClean="0"/>
              <a:t>течение воспалительного процесса нередко ведет к формированию спаек в маточных трубах, что делает их непроходимыми.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 smtClean="0"/>
              <a:t>вовлечении в процесс яичников развивается </a:t>
            </a:r>
            <a:r>
              <a:rPr lang="ru-RU" sz="3000" b="1" dirty="0" err="1" smtClean="0"/>
              <a:t>сальпингоофорит</a:t>
            </a:r>
            <a:r>
              <a:rPr lang="ru-RU" dirty="0" smtClean="0"/>
              <a:t>, приводящий к нарушению анатомического положения труб и яичников, что также чревато бесплодием. 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476672"/>
            <a:ext cx="8424936" cy="5679653"/>
          </a:xfrm>
        </p:spPr>
        <p:txBody>
          <a:bodyPr>
            <a:normAutofit fontScale="92500"/>
          </a:bodyPr>
          <a:lstStyle/>
          <a:p>
            <a:r>
              <a:rPr lang="ru-RU" sz="2800" b="1" dirty="0" err="1" smtClean="0"/>
              <a:t>Пельвиоперитонит</a:t>
            </a:r>
            <a:r>
              <a:rPr lang="ru-RU" sz="2800" dirty="0" smtClean="0"/>
              <a:t> </a:t>
            </a:r>
            <a:r>
              <a:rPr lang="ru-RU" dirty="0" smtClean="0"/>
              <a:t>при </a:t>
            </a:r>
            <a:r>
              <a:rPr lang="ru-RU" dirty="0" err="1" smtClean="0"/>
              <a:t>хламидийной</a:t>
            </a:r>
            <a:r>
              <a:rPr lang="ru-RU" dirty="0" smtClean="0"/>
              <a:t> инфекции как правило не носит разлитого характера и ограничивается вовлечением в воспалительный процесс мочеполовой брюшины. </a:t>
            </a:r>
            <a:endParaRPr lang="ru-RU" dirty="0" smtClean="0"/>
          </a:p>
          <a:p>
            <a:r>
              <a:rPr lang="ru-RU" dirty="0" smtClean="0"/>
              <a:t>Характеризуется </a:t>
            </a:r>
            <a:r>
              <a:rPr lang="ru-RU" dirty="0" smtClean="0"/>
              <a:t>сильной болью внизу живота, тошнотой, рвотой, задержкой стула, симптомами раздражения брюшины. </a:t>
            </a:r>
            <a:endParaRPr lang="ru-RU" dirty="0" smtClean="0"/>
          </a:p>
          <a:p>
            <a:r>
              <a:rPr lang="ru-RU" dirty="0" smtClean="0"/>
              <a:t>Возможно </a:t>
            </a:r>
            <a:r>
              <a:rPr lang="ru-RU" dirty="0" smtClean="0"/>
              <a:t>также </a:t>
            </a:r>
            <a:r>
              <a:rPr lang="ru-RU" dirty="0" err="1" smtClean="0"/>
              <a:t>малосимптомное</a:t>
            </a:r>
            <a:r>
              <a:rPr lang="ru-RU" dirty="0" smtClean="0"/>
              <a:t> течение заболевания. </a:t>
            </a:r>
            <a:endParaRPr lang="ru-RU" dirty="0" smtClean="0"/>
          </a:p>
          <a:p>
            <a:r>
              <a:rPr lang="ru-RU" dirty="0" smtClean="0"/>
              <a:t>Формирующиеся </a:t>
            </a:r>
            <a:r>
              <a:rPr lang="ru-RU" dirty="0" smtClean="0"/>
              <a:t>под влиянием длительного воспаления спаечные процессы в брюшине могут значительно изменять положение матки, маточных труб и яичников, что ведет к нарушению репродуктивной функции, повышает риск возникновения внематочной беременности. 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illustrators.ru/uploads/illustration/image/1238045/main_%D0%BF%D0%B5%D1%80%D0%B8%D0%B3%D0%B5%D0%BF%D0%B0%D1%82%D0%B8%D1%8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861048"/>
            <a:ext cx="2419028" cy="241902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476672"/>
            <a:ext cx="8280920" cy="5679653"/>
          </a:xfrm>
        </p:spPr>
        <p:txBody>
          <a:bodyPr/>
          <a:lstStyle/>
          <a:p>
            <a:r>
              <a:rPr lang="ru-RU" sz="2800" b="1" dirty="0" smtClean="0"/>
              <a:t>Перигепатит</a:t>
            </a:r>
            <a:r>
              <a:rPr lang="ru-RU" sz="2800" dirty="0" smtClean="0"/>
              <a:t> </a:t>
            </a:r>
            <a:r>
              <a:rPr lang="ru-RU" dirty="0" smtClean="0"/>
              <a:t>возникает вследствие перехода инфекции на брюшину и фиброзную капсулу, покрывающую печень.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этом случае боль сосредоточена в правом подреберье, которая может </a:t>
            </a:r>
            <a:r>
              <a:rPr lang="ru-RU" dirty="0" err="1" smtClean="0"/>
              <a:t>иррадиировать</a:t>
            </a:r>
            <a:r>
              <a:rPr lang="ru-RU" dirty="0" smtClean="0"/>
              <a:t> в правое плечо и лопатку. </a:t>
            </a:r>
            <a:endParaRPr lang="ru-RU" dirty="0" smtClean="0"/>
          </a:p>
          <a:p>
            <a:r>
              <a:rPr lang="ru-RU" dirty="0" smtClean="0"/>
              <a:t>Характерно </a:t>
            </a:r>
            <a:r>
              <a:rPr lang="ru-RU" dirty="0" smtClean="0"/>
              <a:t>приступообразное течение данной формы. Нередко выявляются симптомы интоксикации и раздражения брюшины. 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548680"/>
            <a:ext cx="8352928" cy="5607645"/>
          </a:xfrm>
        </p:spPr>
        <p:txBody>
          <a:bodyPr/>
          <a:lstStyle/>
          <a:p>
            <a:r>
              <a:rPr lang="ru-RU" dirty="0" smtClean="0"/>
              <a:t>В последнее время получены веские доказательства относительно неблагоприятного влияния </a:t>
            </a:r>
            <a:r>
              <a:rPr lang="ru-RU" dirty="0" err="1" smtClean="0"/>
              <a:t>хламидийной</a:t>
            </a:r>
            <a:r>
              <a:rPr lang="ru-RU" dirty="0" smtClean="0"/>
              <a:t> инфекции на течение беременности, в частности, </a:t>
            </a:r>
            <a:r>
              <a:rPr lang="ru-RU" dirty="0" err="1" smtClean="0"/>
              <a:t>хламидиоз</a:t>
            </a:r>
            <a:r>
              <a:rPr lang="ru-RU" dirty="0" smtClean="0"/>
              <a:t> может быть причиной внематочной беременности, возникновения самопроизвольных абортов, преждевременных родов. </a:t>
            </a:r>
            <a:endParaRPr lang="ru-RU" dirty="0" smtClean="0"/>
          </a:p>
          <a:p>
            <a:r>
              <a:rPr lang="ru-RU" dirty="0" smtClean="0"/>
              <a:t>Доказано </a:t>
            </a:r>
            <a:r>
              <a:rPr lang="ru-RU" dirty="0" smtClean="0"/>
              <a:t>значение данного заболевания в развитии патологии плаценты, </a:t>
            </a:r>
            <a:r>
              <a:rPr lang="ru-RU" dirty="0" err="1" smtClean="0"/>
              <a:t>хориоамнионитов</a:t>
            </a:r>
            <a:r>
              <a:rPr lang="ru-RU" dirty="0" smtClean="0"/>
              <a:t>, гипотрофии плода.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Этиология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Возбудитель заболевания </a:t>
            </a:r>
            <a:r>
              <a:rPr lang="en-US" dirty="0" smtClean="0">
                <a:latin typeface="Calibri" pitchFamily="34" charset="0"/>
              </a:rPr>
              <a:t>Chlamydia </a:t>
            </a:r>
            <a:r>
              <a:rPr lang="en-US" dirty="0" err="1" smtClean="0">
                <a:latin typeface="Calibri" pitchFamily="34" charset="0"/>
              </a:rPr>
              <a:t>trachomatis</a:t>
            </a:r>
            <a:r>
              <a:rPr lang="ru-RU" dirty="0" smtClean="0">
                <a:latin typeface="Calibri" pitchFamily="34" charset="0"/>
              </a:rPr>
              <a:t> – грамотрицательная бактерия с уникальным циклом развития </a:t>
            </a:r>
            <a:r>
              <a:rPr lang="ru-RU" dirty="0" smtClean="0"/>
              <a:t>в </a:t>
            </a:r>
            <a:r>
              <a:rPr lang="ru-RU" dirty="0" err="1" smtClean="0"/>
              <a:t>эукариотических</a:t>
            </a:r>
            <a:r>
              <a:rPr lang="ru-RU" dirty="0" smtClean="0"/>
              <a:t> клетках хозяина. </a:t>
            </a:r>
            <a:endParaRPr lang="ru-RU" dirty="0" smtClean="0"/>
          </a:p>
          <a:p>
            <a:r>
              <a:rPr lang="ru-RU" dirty="0" smtClean="0">
                <a:latin typeface="Calibri" pitchFamily="34" charset="0"/>
              </a:rPr>
              <a:t>Относится к </a:t>
            </a:r>
            <a:r>
              <a:rPr lang="ru-RU" dirty="0" smtClean="0"/>
              <a:t>порядку </a:t>
            </a:r>
            <a:r>
              <a:rPr lang="en-US" dirty="0" err="1" smtClean="0">
                <a:latin typeface="Calibri" pitchFamily="34" charset="0"/>
              </a:rPr>
              <a:t>Chlamydiales</a:t>
            </a:r>
            <a:r>
              <a:rPr lang="en-US" dirty="0" smtClean="0"/>
              <a:t>, </a:t>
            </a:r>
            <a:r>
              <a:rPr lang="ru-RU" dirty="0" smtClean="0"/>
              <a:t>семейству </a:t>
            </a:r>
            <a:r>
              <a:rPr lang="en-US" dirty="0" err="1" smtClean="0">
                <a:latin typeface="Calibri" pitchFamily="34" charset="0"/>
              </a:rPr>
              <a:t>Chlamydiaceae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ru-RU" dirty="0" smtClean="0">
                <a:latin typeface="Calibri" pitchFamily="34" charset="0"/>
              </a:rPr>
              <a:t>роду </a:t>
            </a:r>
            <a:r>
              <a:rPr lang="en-US" dirty="0" smtClean="0">
                <a:latin typeface="Calibri" pitchFamily="34" charset="0"/>
              </a:rPr>
              <a:t>Chlamydia. </a:t>
            </a:r>
            <a:endParaRPr lang="ru-RU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Серотипы </a:t>
            </a:r>
            <a:r>
              <a:rPr lang="ru-RU" dirty="0" smtClean="0">
                <a:latin typeface="Calibri" pitchFamily="34" charset="0"/>
              </a:rPr>
              <a:t>С. </a:t>
            </a:r>
            <a:r>
              <a:rPr lang="en-US" dirty="0" err="1" smtClean="0">
                <a:latin typeface="Calibri" pitchFamily="34" charset="0"/>
              </a:rPr>
              <a:t>trachomatis</a:t>
            </a:r>
            <a:r>
              <a:rPr lang="en-US" dirty="0" smtClean="0">
                <a:latin typeface="Calibri" pitchFamily="34" charset="0"/>
              </a:rPr>
              <a:t> </a:t>
            </a:r>
            <a:r>
              <a:rPr lang="ru-RU" dirty="0" smtClean="0">
                <a:latin typeface="Calibri" pitchFamily="34" charset="0"/>
              </a:rPr>
              <a:t>А, В, </a:t>
            </a:r>
            <a:r>
              <a:rPr lang="ru-RU" dirty="0" err="1" smtClean="0">
                <a:latin typeface="Calibri" pitchFamily="34" charset="0"/>
              </a:rPr>
              <a:t>Ва</a:t>
            </a:r>
            <a:r>
              <a:rPr lang="ru-RU" dirty="0" smtClean="0">
                <a:latin typeface="Calibri" pitchFamily="34" charset="0"/>
              </a:rPr>
              <a:t> и С являются возбудителями трахомы; </a:t>
            </a:r>
            <a:r>
              <a:rPr lang="en-US" dirty="0" smtClean="0">
                <a:latin typeface="Calibri" pitchFamily="34" charset="0"/>
              </a:rPr>
              <a:t>D–K  — </a:t>
            </a:r>
            <a:r>
              <a:rPr lang="ru-RU" dirty="0" err="1" smtClean="0">
                <a:latin typeface="Calibri" pitchFamily="34" charset="0"/>
              </a:rPr>
              <a:t>урогенитального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хламидиоза</a:t>
            </a:r>
            <a:r>
              <a:rPr lang="ru-RU" dirty="0" smtClean="0">
                <a:latin typeface="Calibri" pitchFamily="34" charset="0"/>
              </a:rPr>
              <a:t>; </a:t>
            </a:r>
            <a:r>
              <a:rPr lang="en-US" dirty="0" smtClean="0">
                <a:latin typeface="Calibri" pitchFamily="34" charset="0"/>
              </a:rPr>
              <a:t>L1–L3 — </a:t>
            </a:r>
            <a:r>
              <a:rPr lang="ru-RU" dirty="0" smtClean="0">
                <a:latin typeface="Calibri" pitchFamily="34" charset="0"/>
              </a:rPr>
              <a:t>венерической </a:t>
            </a:r>
            <a:r>
              <a:rPr lang="ru-RU" dirty="0" err="1" smtClean="0">
                <a:latin typeface="Calibri" pitchFamily="34" charset="0"/>
              </a:rPr>
              <a:t>лимфогранулемы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Хламидиоз</a:t>
            </a:r>
            <a:r>
              <a:rPr lang="ru-RU" dirty="0" smtClean="0"/>
              <a:t> у новорождённых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Чаще </a:t>
            </a:r>
            <a:r>
              <a:rPr lang="ru-RU" dirty="0" smtClean="0"/>
              <a:t>всего является следствием инфицирования при прохождении через родовые пути, реже заражение происходит </a:t>
            </a:r>
            <a:r>
              <a:rPr lang="ru-RU" dirty="0" err="1" smtClean="0"/>
              <a:t>антенатально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 smtClean="0"/>
              <a:t>этом </a:t>
            </a:r>
            <a:r>
              <a:rPr lang="ru-RU" dirty="0" err="1" smtClean="0"/>
              <a:t>хламидии</a:t>
            </a:r>
            <a:r>
              <a:rPr lang="ru-RU" dirty="0" smtClean="0"/>
              <a:t> могут поражать конъюнктиву, носоглотку, среднее ухо, трахею, легкие, прямую кишку, уретру и влагалище. </a:t>
            </a:r>
            <a:endParaRPr lang="ru-RU" dirty="0" smtClean="0"/>
          </a:p>
          <a:p>
            <a:r>
              <a:rPr lang="ru-RU" dirty="0" smtClean="0"/>
              <a:t>Наиболее </a:t>
            </a:r>
            <a:r>
              <a:rPr lang="ru-RU" dirty="0" smtClean="0"/>
              <a:t>частой формой </a:t>
            </a:r>
            <a:r>
              <a:rPr lang="ru-RU" dirty="0" err="1" smtClean="0"/>
              <a:t>хламидийной</a:t>
            </a:r>
            <a:r>
              <a:rPr lang="ru-RU" dirty="0" smtClean="0"/>
              <a:t> инфекции у новорожденных является конъюнктивит, проявляющийся в первые дни жизни. Характеризуется покраснением конъюнктивы, серозно-гнойным отделяемым, что приводит к склеиванию век. </a:t>
            </a:r>
            <a:endParaRPr lang="ru-RU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548680"/>
            <a:ext cx="8352928" cy="5607645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Развивающиеся </a:t>
            </a:r>
            <a:r>
              <a:rPr lang="ru-RU" dirty="0" err="1" smtClean="0"/>
              <a:t>вульвовагиниты</a:t>
            </a:r>
            <a:r>
              <a:rPr lang="ru-RU" dirty="0" smtClean="0"/>
              <a:t>, фарингиты, отиты клинически не отличаются от подобных поражений другой этиологии и нередко протекают </a:t>
            </a:r>
            <a:r>
              <a:rPr lang="ru-RU" dirty="0" err="1" smtClean="0"/>
              <a:t>малосимптомно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Наиболее </a:t>
            </a:r>
            <a:r>
              <a:rPr lang="ru-RU" dirty="0" smtClean="0"/>
              <a:t>серьезной формой </a:t>
            </a:r>
            <a:r>
              <a:rPr lang="ru-RU" dirty="0" err="1" smtClean="0"/>
              <a:t>хламидиоза</a:t>
            </a:r>
            <a:r>
              <a:rPr lang="ru-RU" dirty="0" smtClean="0"/>
              <a:t> у новорожденных является пневмония, развивающаяся в течение первых трех месяцев жизни, которая характеризуется частыми приступами кашля, </a:t>
            </a:r>
            <a:r>
              <a:rPr lang="ru-RU" dirty="0" err="1" smtClean="0"/>
              <a:t>тахипноэ</a:t>
            </a:r>
            <a:r>
              <a:rPr lang="ru-RU" dirty="0" smtClean="0"/>
              <a:t>, при этом процесс может протекать </a:t>
            </a:r>
            <a:r>
              <a:rPr lang="ru-RU" dirty="0" err="1" smtClean="0"/>
              <a:t>афебрильно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Описаны </a:t>
            </a:r>
            <a:r>
              <a:rPr lang="ru-RU" dirty="0" smtClean="0"/>
              <a:t>случаи тяжелого течения </a:t>
            </a:r>
            <a:r>
              <a:rPr lang="ru-RU" dirty="0" err="1" smtClean="0"/>
              <a:t>хламидийных</a:t>
            </a:r>
            <a:r>
              <a:rPr lang="ru-RU" dirty="0" smtClean="0"/>
              <a:t> пневмоний, представляющие угрозу для жизни. </a:t>
            </a:r>
            <a:endParaRPr lang="ru-RU" dirty="0" smtClean="0"/>
          </a:p>
          <a:p>
            <a:r>
              <a:rPr lang="ru-RU" dirty="0" smtClean="0"/>
              <a:t>Диагностируется </a:t>
            </a:r>
            <a:r>
              <a:rPr lang="ru-RU" dirty="0" err="1" smtClean="0"/>
              <a:t>хламидийная</a:t>
            </a:r>
            <a:r>
              <a:rPr lang="ru-RU" dirty="0" smtClean="0"/>
              <a:t> пневмония по результатам рентгенологического исследования, которая выявляет инфильтраты, расширение границ легких.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Диагностика </a:t>
            </a:r>
            <a:r>
              <a:rPr lang="ru-RU" dirty="0" err="1" smtClean="0"/>
              <a:t>урогенитального</a:t>
            </a:r>
            <a:r>
              <a:rPr lang="ru-RU" dirty="0" smtClean="0"/>
              <a:t> </a:t>
            </a:r>
            <a:r>
              <a:rPr lang="ru-RU" dirty="0" err="1" smtClean="0"/>
              <a:t>хламидиоза</a:t>
            </a:r>
            <a:r>
              <a:rPr lang="ru-RU" dirty="0" smtClean="0"/>
              <a:t> базируется на результатах лабораторных исследований: </a:t>
            </a:r>
            <a:endParaRPr lang="ru-RU" dirty="0" smtClean="0"/>
          </a:p>
          <a:p>
            <a:r>
              <a:rPr lang="ru-RU" dirty="0" smtClean="0"/>
              <a:t>1. молекулярно-биологические </a:t>
            </a:r>
            <a:r>
              <a:rPr lang="ru-RU" dirty="0" smtClean="0"/>
              <a:t>методы направлены на обнаружение специфических фрагментов ДНК и/ или РНК C. </a:t>
            </a:r>
            <a:r>
              <a:rPr lang="ru-RU" dirty="0" err="1" smtClean="0"/>
              <a:t>trachomatis</a:t>
            </a:r>
            <a:r>
              <a:rPr lang="ru-RU" dirty="0" smtClean="0"/>
              <a:t>. </a:t>
            </a:r>
            <a:endParaRPr lang="ru-RU" dirty="0" smtClean="0"/>
          </a:p>
          <a:p>
            <a:endParaRPr lang="ru-RU" dirty="0" smtClean="0"/>
          </a:p>
        </p:txBody>
      </p:sp>
      <p:pic>
        <p:nvPicPr>
          <p:cNvPr id="10242" name="Picture 2" descr="https://xn----7sbhlbnaoccfgu5c.xn--p1ai/wp-content/uploads/2017/11/tjk_4-1024x6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284984"/>
            <a:ext cx="3560912" cy="23681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476672"/>
            <a:ext cx="8352928" cy="567965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Наиболее распространенный и рекомендуемый метод — </a:t>
            </a:r>
            <a:r>
              <a:rPr lang="ru-RU" dirty="0" err="1" smtClean="0"/>
              <a:t>ПЦР-диагностика</a:t>
            </a:r>
            <a:r>
              <a:rPr lang="ru-RU" dirty="0" smtClean="0"/>
              <a:t> и ее варианты, которые обнаруживают инфекцию по нескольким молекулам ДНК. </a:t>
            </a:r>
          </a:p>
          <a:p>
            <a:r>
              <a:rPr lang="ru-RU" dirty="0" smtClean="0"/>
              <a:t>ПЦР является стандартным методом амплификации ДНК во многих молекулярно-биологических лабораториях. </a:t>
            </a:r>
          </a:p>
          <a:p>
            <a:r>
              <a:rPr lang="ru-RU" dirty="0" smtClean="0"/>
              <a:t>Основу методики составляют повторяющиеся циклы направляемого </a:t>
            </a:r>
            <a:r>
              <a:rPr lang="ru-RU" dirty="0" err="1" smtClean="0"/>
              <a:t>олигонуклеотидами</a:t>
            </a:r>
            <a:r>
              <a:rPr lang="ru-RU" dirty="0" smtClean="0"/>
              <a:t> синтеза ДНК, приводящие к репликации </a:t>
            </a:r>
            <a:r>
              <a:rPr lang="ru-RU" dirty="0" err="1" smtClean="0"/>
              <a:t>in</a:t>
            </a:r>
            <a:r>
              <a:rPr lang="ru-RU" dirty="0" smtClean="0"/>
              <a:t> </a:t>
            </a:r>
            <a:r>
              <a:rPr lang="ru-RU" dirty="0" err="1" smtClean="0"/>
              <a:t>vitro</a:t>
            </a:r>
            <a:r>
              <a:rPr lang="ru-RU" dirty="0" smtClean="0"/>
              <a:t> нуклеотидных последовательностей мишени. </a:t>
            </a:r>
          </a:p>
          <a:p>
            <a:r>
              <a:rPr lang="ru-RU" dirty="0" smtClean="0"/>
              <a:t>Метод </a:t>
            </a:r>
            <a:r>
              <a:rPr lang="ru-RU" dirty="0" smtClean="0"/>
              <a:t>применяется при исследовании как цервикальных и уретральных мазков, так и осадка мочи. Исследование представляет собой </a:t>
            </a:r>
            <a:r>
              <a:rPr lang="ru-RU" dirty="0" err="1" smtClean="0"/>
              <a:t>неинвазивный</a:t>
            </a:r>
            <a:r>
              <a:rPr lang="ru-RU" dirty="0" smtClean="0"/>
              <a:t> метод диагностики или скрининга уретральной инфекции у мужчин, значительно упрощающий обследование; сегодня это наиболее чувствительный метод диагностики генитальной </a:t>
            </a:r>
            <a:r>
              <a:rPr lang="ru-RU" dirty="0" err="1" smtClean="0"/>
              <a:t>хламидийной</a:t>
            </a:r>
            <a:r>
              <a:rPr lang="ru-RU" dirty="0" smtClean="0"/>
              <a:t> инфекции;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404664"/>
            <a:ext cx="8280920" cy="5751661"/>
          </a:xfrm>
        </p:spPr>
        <p:txBody>
          <a:bodyPr>
            <a:normAutofit/>
          </a:bodyPr>
          <a:lstStyle/>
          <a:p>
            <a:r>
              <a:rPr lang="ru-RU" dirty="0" smtClean="0"/>
              <a:t>2. </a:t>
            </a:r>
            <a:r>
              <a:rPr lang="ru-RU" dirty="0" smtClean="0"/>
              <a:t>Выделение </a:t>
            </a:r>
            <a:r>
              <a:rPr lang="ru-RU" dirty="0" smtClean="0"/>
              <a:t>C. </a:t>
            </a:r>
            <a:r>
              <a:rPr lang="ru-RU" dirty="0" err="1" smtClean="0"/>
              <a:t>trachomatis</a:t>
            </a:r>
            <a:r>
              <a:rPr lang="ru-RU" dirty="0" smtClean="0"/>
              <a:t> в культуре </a:t>
            </a:r>
            <a:r>
              <a:rPr lang="ru-RU" dirty="0" smtClean="0"/>
              <a:t>клеток.</a:t>
            </a:r>
          </a:p>
          <a:p>
            <a:endParaRPr lang="ru-RU" dirty="0" smtClean="0"/>
          </a:p>
          <a:p>
            <a:r>
              <a:rPr lang="ru-RU" dirty="0" smtClean="0"/>
              <a:t>Он </a:t>
            </a:r>
            <a:r>
              <a:rPr lang="ru-RU" dirty="0" smtClean="0"/>
              <a:t>обладает 100%-й специфичностью и является золотым стандартом и юридическим стандартом для С.  </a:t>
            </a:r>
            <a:r>
              <a:rPr lang="ru-RU" dirty="0" err="1" smtClean="0"/>
              <a:t>trachomatis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Однако </a:t>
            </a:r>
            <a:r>
              <a:rPr lang="ru-RU" dirty="0" smtClean="0"/>
              <a:t>его использование ограничено вследствие чрезвычайно высокой трудоемкости (расход времени от 42 до 72  ч), дороговизны (оснащенная лаборатория, транспортировка живых организмов), высокой частотой ложноотрицательных результатов, поэтому его не рекомендуют применять в рутинных исследованиях.</a:t>
            </a:r>
            <a:endParaRPr lang="ru-RU" dirty="0"/>
          </a:p>
        </p:txBody>
      </p:sp>
      <p:pic>
        <p:nvPicPr>
          <p:cNvPr id="9218" name="Picture 2" descr="https://folkremedy.ru/assets/i/ai/4/1/6/i/27809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013176"/>
            <a:ext cx="1650722" cy="16136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23528" y="404664"/>
            <a:ext cx="8424936" cy="575166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Такие методики диагностики </a:t>
            </a:r>
            <a:r>
              <a:rPr lang="ru-RU" dirty="0" err="1" smtClean="0"/>
              <a:t>хламидиоза</a:t>
            </a:r>
            <a:r>
              <a:rPr lang="ru-RU" dirty="0" smtClean="0"/>
              <a:t>, как микроскопическое исследование с окраской по Романовскому— </a:t>
            </a:r>
            <a:r>
              <a:rPr lang="ru-RU" dirty="0" err="1" smtClean="0"/>
              <a:t>Гимзе</a:t>
            </a:r>
            <a:r>
              <a:rPr lang="ru-RU" dirty="0" smtClean="0"/>
              <a:t>, прямая </a:t>
            </a:r>
            <a:r>
              <a:rPr lang="ru-RU" dirty="0" err="1" smtClean="0"/>
              <a:t>иммунофлюоресценция</a:t>
            </a:r>
            <a:r>
              <a:rPr lang="ru-RU" dirty="0" smtClean="0"/>
              <a:t>, в настоящее время не применяют из-за их недостаточной чувствительности и специфичности. </a:t>
            </a:r>
            <a:endParaRPr lang="ru-RU" dirty="0" smtClean="0"/>
          </a:p>
          <a:p>
            <a:r>
              <a:rPr lang="ru-RU" dirty="0" smtClean="0"/>
              <a:t>Серодиагностика </a:t>
            </a:r>
            <a:r>
              <a:rPr lang="ru-RU" dirty="0" err="1" smtClean="0"/>
              <a:t>хламидийной</a:t>
            </a:r>
            <a:r>
              <a:rPr lang="ru-RU" dirty="0" smtClean="0"/>
              <a:t> инфекции (реакция связывания комплемента, серодиагностика с </a:t>
            </a:r>
            <a:r>
              <a:rPr lang="ru-RU" dirty="0" err="1" smtClean="0"/>
              <a:t>родоспецифическим</a:t>
            </a:r>
            <a:r>
              <a:rPr lang="ru-RU" dirty="0" smtClean="0"/>
              <a:t> антигеном, а также </a:t>
            </a:r>
            <a:r>
              <a:rPr lang="ru-RU" dirty="0" err="1" smtClean="0"/>
              <a:t>микрометод</a:t>
            </a:r>
            <a:r>
              <a:rPr lang="ru-RU" dirty="0" smtClean="0"/>
              <a:t> реакции непрямой </a:t>
            </a:r>
            <a:r>
              <a:rPr lang="ru-RU" dirty="0" err="1" smtClean="0"/>
              <a:t>иммунофлюоресценции</a:t>
            </a:r>
            <a:r>
              <a:rPr lang="ru-RU" dirty="0" smtClean="0"/>
              <a:t> с типоспецифическими антигенами С. </a:t>
            </a:r>
            <a:r>
              <a:rPr lang="ru-RU" dirty="0" err="1" smtClean="0"/>
              <a:t>trachomatis</a:t>
            </a:r>
            <a:r>
              <a:rPr lang="ru-RU" dirty="0" smtClean="0"/>
              <a:t>) имеет </a:t>
            </a:r>
            <a:r>
              <a:rPr lang="ru-RU" dirty="0" smtClean="0"/>
              <a:t>ограниченную </a:t>
            </a:r>
            <a:r>
              <a:rPr lang="ru-RU" dirty="0" smtClean="0"/>
              <a:t>ценность из-за большого процента ложноположительных результатов. </a:t>
            </a:r>
            <a:endParaRPr lang="ru-RU" dirty="0" smtClean="0"/>
          </a:p>
          <a:p>
            <a:r>
              <a:rPr lang="ru-RU" dirty="0" smtClean="0"/>
              <a:t>Поэтому </a:t>
            </a:r>
            <a:r>
              <a:rPr lang="ru-RU" dirty="0" smtClean="0"/>
              <a:t>они непригодны для диагностики </a:t>
            </a:r>
            <a:r>
              <a:rPr lang="ru-RU" dirty="0" err="1" smtClean="0"/>
              <a:t>урогенитального</a:t>
            </a:r>
            <a:r>
              <a:rPr lang="ru-RU" dirty="0" smtClean="0"/>
              <a:t> </a:t>
            </a:r>
            <a:r>
              <a:rPr lang="ru-RU" dirty="0" err="1" smtClean="0"/>
              <a:t>хламидиоза</a:t>
            </a:r>
            <a:r>
              <a:rPr lang="ru-RU" dirty="0" smtClean="0"/>
              <a:t>, но могут быть полезными при осложненных или хронических инфекциях, а также как методы скрининга больших групп населения с последующим отбором </a:t>
            </a:r>
            <a:r>
              <a:rPr lang="ru-RU" dirty="0" err="1" smtClean="0"/>
              <a:t>серопозитивных</a:t>
            </a:r>
            <a:r>
              <a:rPr lang="ru-RU" dirty="0" smtClean="0"/>
              <a:t> лиц для дальнейшего обследования.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Лечение </a:t>
            </a:r>
            <a:r>
              <a:rPr lang="ru-RU" dirty="0" err="1" smtClean="0"/>
              <a:t>хламидийной</a:t>
            </a:r>
            <a:r>
              <a:rPr lang="ru-RU" dirty="0" smtClean="0"/>
              <a:t> инфекции </a:t>
            </a:r>
            <a:r>
              <a:rPr lang="ru-RU" dirty="0" smtClean="0"/>
              <a:t>проводится согласно клиническим рекомендациям и включает в себя медикаментозную и  </a:t>
            </a:r>
            <a:r>
              <a:rPr lang="ru-RU" dirty="0" err="1" smtClean="0"/>
              <a:t>немедикаментозную</a:t>
            </a:r>
            <a:r>
              <a:rPr lang="ru-RU" dirty="0" smtClean="0"/>
              <a:t> терапию, диетотерапию и симптоматическую терапию.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Для лечения </a:t>
            </a:r>
            <a:r>
              <a:rPr lang="ru-RU" dirty="0" err="1" smtClean="0"/>
              <a:t>неосложнённой</a:t>
            </a:r>
            <a:r>
              <a:rPr lang="ru-RU" dirty="0" smtClean="0"/>
              <a:t> </a:t>
            </a:r>
            <a:r>
              <a:rPr lang="ru-RU" dirty="0" err="1" smtClean="0"/>
              <a:t>хламидийной</a:t>
            </a:r>
            <a:r>
              <a:rPr lang="ru-RU" dirty="0" smtClean="0"/>
              <a:t> инфекции нижних отделов мочеполового тракта применяются следующие препараты:</a:t>
            </a:r>
          </a:p>
          <a:p>
            <a:r>
              <a:rPr lang="ru-RU" i="1" dirty="0" err="1" smtClean="0"/>
              <a:t>д</a:t>
            </a:r>
            <a:r>
              <a:rPr lang="ru-RU" i="1" dirty="0" err="1" smtClean="0"/>
              <a:t>оксициклин</a:t>
            </a:r>
            <a:r>
              <a:rPr lang="ru-RU" i="1" dirty="0" smtClean="0"/>
              <a:t> </a:t>
            </a:r>
            <a:r>
              <a:rPr lang="ru-RU" dirty="0" smtClean="0"/>
              <a:t>100 мг внутрь 2 </a:t>
            </a:r>
            <a:r>
              <a:rPr lang="ru-RU" dirty="0" err="1" smtClean="0"/>
              <a:t>р</a:t>
            </a:r>
            <a:r>
              <a:rPr lang="ru-RU" dirty="0" smtClean="0"/>
              <a:t>/с 7 дней</a:t>
            </a:r>
          </a:p>
          <a:p>
            <a:r>
              <a:rPr lang="ru-RU" i="1" dirty="0" err="1" smtClean="0"/>
              <a:t>а</a:t>
            </a:r>
            <a:r>
              <a:rPr lang="ru-RU" i="1" dirty="0" err="1" smtClean="0"/>
              <a:t>зитромицин</a:t>
            </a:r>
            <a:r>
              <a:rPr lang="ru-RU" i="1" dirty="0" smtClean="0"/>
              <a:t> </a:t>
            </a:r>
            <a:r>
              <a:rPr lang="ru-RU" dirty="0" smtClean="0"/>
              <a:t>1,0 г однократно внутрь</a:t>
            </a:r>
          </a:p>
          <a:p>
            <a:r>
              <a:rPr lang="ru-RU" i="1" dirty="0" err="1" smtClean="0"/>
              <a:t>офлоксацин</a:t>
            </a:r>
            <a:r>
              <a:rPr lang="ru-RU" i="1" dirty="0" smtClean="0"/>
              <a:t> </a:t>
            </a:r>
            <a:r>
              <a:rPr lang="ru-RU" dirty="0" smtClean="0"/>
              <a:t>400 мг внутрь 2 </a:t>
            </a:r>
            <a:r>
              <a:rPr lang="ru-RU" dirty="0" err="1" smtClean="0"/>
              <a:t>р</a:t>
            </a:r>
            <a:r>
              <a:rPr lang="ru-RU" dirty="0" smtClean="0"/>
              <a:t>/с 7 дней</a:t>
            </a:r>
            <a:endParaRPr lang="ru-RU" i="1" dirty="0" smtClean="0"/>
          </a:p>
          <a:p>
            <a:r>
              <a:rPr lang="ru-RU" i="1" dirty="0" err="1" smtClean="0"/>
              <a:t>Левофлоксацин</a:t>
            </a:r>
            <a:r>
              <a:rPr lang="ru-RU" i="1" dirty="0" smtClean="0"/>
              <a:t> </a:t>
            </a:r>
            <a:r>
              <a:rPr lang="ru-RU" dirty="0" smtClean="0"/>
              <a:t>500 мг внутрь 1 </a:t>
            </a:r>
            <a:r>
              <a:rPr lang="ru-RU" dirty="0" err="1" smtClean="0"/>
              <a:t>р</a:t>
            </a:r>
            <a:r>
              <a:rPr lang="ru-RU" dirty="0" smtClean="0"/>
              <a:t>/с 7 дней</a:t>
            </a:r>
            <a:endParaRPr lang="ru-RU" i="1" dirty="0" smtClean="0"/>
          </a:p>
          <a:p>
            <a:r>
              <a:rPr lang="ru-RU" i="1" dirty="0" err="1" smtClean="0"/>
              <a:t>д</a:t>
            </a:r>
            <a:r>
              <a:rPr lang="ru-RU" i="1" dirty="0" err="1" smtClean="0"/>
              <a:t>жозамицин</a:t>
            </a:r>
            <a:r>
              <a:rPr lang="ru-RU" i="1" dirty="0" smtClean="0"/>
              <a:t> </a:t>
            </a:r>
            <a:r>
              <a:rPr lang="ru-RU" dirty="0" smtClean="0"/>
              <a:t>500 мг внутрь 3 </a:t>
            </a:r>
            <a:r>
              <a:rPr lang="ru-RU" dirty="0" err="1" smtClean="0"/>
              <a:t>р</a:t>
            </a:r>
            <a:r>
              <a:rPr lang="ru-RU" dirty="0" smtClean="0"/>
              <a:t>/с 7 дней</a:t>
            </a:r>
            <a:endParaRPr lang="ru-RU" i="1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Для лечения </a:t>
            </a:r>
            <a:r>
              <a:rPr lang="ru-RU" dirty="0" err="1" smtClean="0"/>
              <a:t>хламидиоза</a:t>
            </a:r>
            <a:r>
              <a:rPr lang="ru-RU" dirty="0" smtClean="0"/>
              <a:t> верхних отделов мочеполовой системы, а также органов малого таза и других органов рекомендовано:</a:t>
            </a:r>
          </a:p>
          <a:p>
            <a:r>
              <a:rPr lang="ru-RU" i="1" dirty="0" err="1" smtClean="0"/>
              <a:t>доксициклин</a:t>
            </a:r>
            <a:r>
              <a:rPr lang="ru-RU" i="1" dirty="0" smtClean="0"/>
              <a:t> </a:t>
            </a:r>
            <a:r>
              <a:rPr lang="ru-RU" dirty="0" smtClean="0"/>
              <a:t>100 мг </a:t>
            </a:r>
            <a:r>
              <a:rPr lang="ru-RU" dirty="0" err="1" smtClean="0"/>
              <a:t>внутрб</a:t>
            </a:r>
            <a:r>
              <a:rPr lang="ru-RU" dirty="0" smtClean="0"/>
              <a:t> 2 </a:t>
            </a:r>
            <a:r>
              <a:rPr lang="ru-RU" dirty="0" err="1" smtClean="0"/>
              <a:t>р</a:t>
            </a:r>
            <a:r>
              <a:rPr lang="ru-RU" dirty="0" smtClean="0"/>
              <a:t>/с 14-21 день</a:t>
            </a:r>
            <a:endParaRPr lang="ru-RU" i="1" dirty="0" smtClean="0"/>
          </a:p>
          <a:p>
            <a:r>
              <a:rPr lang="ru-RU" i="1" dirty="0" err="1" smtClean="0"/>
              <a:t>Офлоксацин</a:t>
            </a:r>
            <a:r>
              <a:rPr lang="ru-RU" i="1" dirty="0" smtClean="0"/>
              <a:t> </a:t>
            </a:r>
            <a:r>
              <a:rPr lang="ru-RU" dirty="0" smtClean="0"/>
              <a:t>400 мг внутрь 2 </a:t>
            </a:r>
            <a:r>
              <a:rPr lang="ru-RU" dirty="0" err="1" smtClean="0"/>
              <a:t>р</a:t>
            </a:r>
            <a:r>
              <a:rPr lang="ru-RU" dirty="0" smtClean="0"/>
              <a:t>/с 14-21 день</a:t>
            </a:r>
            <a:endParaRPr lang="ru-RU" i="1" dirty="0" smtClean="0"/>
          </a:p>
          <a:p>
            <a:r>
              <a:rPr lang="ru-RU" i="1" dirty="0" err="1" smtClean="0"/>
              <a:t>д</a:t>
            </a:r>
            <a:r>
              <a:rPr lang="ru-RU" i="1" dirty="0" err="1" smtClean="0"/>
              <a:t>жозамицин</a:t>
            </a:r>
            <a:r>
              <a:rPr lang="ru-RU" i="1" dirty="0" smtClean="0"/>
              <a:t> </a:t>
            </a:r>
            <a:r>
              <a:rPr lang="ru-RU" dirty="0" smtClean="0"/>
              <a:t>500 мг внутрь 3 </a:t>
            </a:r>
            <a:r>
              <a:rPr lang="ru-RU" dirty="0" err="1" smtClean="0"/>
              <a:t>р</a:t>
            </a:r>
            <a:r>
              <a:rPr lang="ru-RU" dirty="0" smtClean="0"/>
              <a:t>/</a:t>
            </a:r>
            <a:r>
              <a:rPr lang="ru-RU" dirty="0" err="1" smtClean="0"/>
              <a:t>д</a:t>
            </a:r>
            <a:r>
              <a:rPr lang="ru-RU" dirty="0" smtClean="0"/>
              <a:t> 14-21 день</a:t>
            </a:r>
            <a:endParaRPr lang="ru-RU" i="1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Для лечения беременных допустимо использование только </a:t>
            </a:r>
            <a:r>
              <a:rPr lang="ru-RU" i="1" dirty="0" err="1" smtClean="0"/>
              <a:t>азитромицина</a:t>
            </a:r>
            <a:r>
              <a:rPr lang="ru-RU" i="1" dirty="0" smtClean="0"/>
              <a:t> </a:t>
            </a:r>
            <a:r>
              <a:rPr lang="ru-RU" dirty="0" smtClean="0"/>
              <a:t>и</a:t>
            </a:r>
            <a:r>
              <a:rPr lang="ru-RU" i="1" dirty="0" smtClean="0"/>
              <a:t> </a:t>
            </a:r>
            <a:r>
              <a:rPr lang="ru-RU" i="1" dirty="0" err="1" smtClean="0"/>
              <a:t>джозамицина</a:t>
            </a:r>
            <a:r>
              <a:rPr lang="ru-RU" i="1" dirty="0" smtClean="0"/>
              <a:t>;</a:t>
            </a:r>
          </a:p>
          <a:p>
            <a:r>
              <a:rPr lang="ru-RU" i="1" dirty="0" smtClean="0"/>
              <a:t> </a:t>
            </a:r>
            <a:r>
              <a:rPr lang="ru-RU" dirty="0" smtClean="0"/>
              <a:t>для детей с массой тела более 45 кг  лечение проводится в соответствии со схемами лечения у взрослых и с учётом противопоказаний.</a:t>
            </a:r>
          </a:p>
          <a:p>
            <a:endParaRPr lang="ru-RU" dirty="0" smtClean="0"/>
          </a:p>
          <a:p>
            <a:r>
              <a:rPr lang="ru-RU" dirty="0" smtClean="0"/>
              <a:t>Для детей с массой тела менее 45 кг показано:</a:t>
            </a:r>
          </a:p>
          <a:p>
            <a:r>
              <a:rPr lang="ru-RU" i="1" dirty="0" err="1" smtClean="0"/>
              <a:t>а</a:t>
            </a:r>
            <a:r>
              <a:rPr lang="ru-RU" i="1" dirty="0" err="1" smtClean="0"/>
              <a:t>зитромицин</a:t>
            </a:r>
            <a:r>
              <a:rPr lang="ru-RU" dirty="0" smtClean="0"/>
              <a:t> 10 мг/кг внутрь 7 дней</a:t>
            </a:r>
            <a:endParaRPr lang="ru-RU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476672"/>
            <a:ext cx="8424936" cy="5679653"/>
          </a:xfrm>
        </p:spPr>
        <p:txBody>
          <a:bodyPr/>
          <a:lstStyle/>
          <a:p>
            <a:r>
              <a:rPr lang="ru-RU" dirty="0" err="1" smtClean="0"/>
              <a:t>Урогенитальный</a:t>
            </a:r>
            <a:r>
              <a:rPr lang="ru-RU" dirty="0" smtClean="0"/>
              <a:t> </a:t>
            </a:r>
            <a:r>
              <a:rPr lang="ru-RU" dirty="0" err="1" smtClean="0"/>
              <a:t>хламидиоз</a:t>
            </a:r>
            <a:r>
              <a:rPr lang="ru-RU" dirty="0" smtClean="0"/>
              <a:t> в первую очередь инфицирует мочеполовые органы (уретру у мужчин, канал шейки матки у женщин), а также способен поражать прямую кишку, заднюю стенку глотки, конъюнктиву глаза, эпителиальные и </a:t>
            </a:r>
            <a:r>
              <a:rPr lang="ru-RU" dirty="0" err="1" smtClean="0"/>
              <a:t>эпителиоидные</a:t>
            </a:r>
            <a:r>
              <a:rPr lang="ru-RU" dirty="0" smtClean="0"/>
              <a:t> клетки различных органов, клетки </a:t>
            </a:r>
            <a:r>
              <a:rPr lang="ru-RU" dirty="0" err="1" smtClean="0"/>
              <a:t>ретикулоэндотелия</a:t>
            </a:r>
            <a:r>
              <a:rPr lang="ru-RU" dirty="0" smtClean="0"/>
              <a:t>, лейкоциты, моноциты, макрофаги. </a:t>
            </a:r>
            <a:endParaRPr lang="ru-RU" dirty="0" smtClean="0"/>
          </a:p>
          <a:p>
            <a:r>
              <a:rPr lang="ru-RU" dirty="0" smtClean="0"/>
              <a:t>Инфекция обычно передается половым путем, а также может быть передана из генитального тракта инфицированной матери новорожденному при прохождении через родовые пути.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</a:t>
            </a:r>
            <a:r>
              <a:rPr lang="ru-RU" dirty="0" err="1" smtClean="0"/>
              <a:t>излеченности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fontAlgn="base"/>
            <a:r>
              <a:rPr lang="ru-RU" dirty="0" smtClean="0"/>
              <a:t>1. </a:t>
            </a:r>
            <a:r>
              <a:rPr lang="ru-RU" dirty="0" smtClean="0"/>
              <a:t>Достигнута </a:t>
            </a:r>
            <a:r>
              <a:rPr lang="ru-RU" dirty="0" err="1" smtClean="0"/>
              <a:t>эрадикация</a:t>
            </a:r>
            <a:r>
              <a:rPr lang="ru-RU" dirty="0" smtClean="0"/>
              <a:t> </a:t>
            </a:r>
            <a:r>
              <a:rPr lang="ru-RU" i="1" dirty="0" smtClean="0"/>
              <a:t>C. </a:t>
            </a:r>
            <a:r>
              <a:rPr lang="ru-RU" i="1" dirty="0" err="1" smtClean="0"/>
              <a:t>trachomatis</a:t>
            </a:r>
            <a:r>
              <a:rPr lang="ru-RU" dirty="0" smtClean="0"/>
              <a:t>;</a:t>
            </a:r>
            <a:endParaRPr lang="ru-RU" dirty="0" smtClean="0"/>
          </a:p>
          <a:p>
            <a:pPr lvl="0" fontAlgn="base"/>
            <a:r>
              <a:rPr lang="ru-RU" dirty="0" smtClean="0"/>
              <a:t>2. Достигнуто исчезновение клинических симптомов заболевания (клиническое выздоровление</a:t>
            </a:r>
            <a:r>
              <a:rPr lang="ru-RU" dirty="0" smtClean="0"/>
              <a:t>).</a:t>
            </a:r>
          </a:p>
          <a:p>
            <a:pPr lvl="0" fontAlgn="base"/>
            <a:endParaRPr lang="ru-RU" dirty="0" smtClean="0"/>
          </a:p>
          <a:p>
            <a:pPr fontAlgn="base"/>
            <a:r>
              <a:rPr lang="ru-RU" dirty="0" smtClean="0"/>
              <a:t>Установление </a:t>
            </a:r>
            <a:r>
              <a:rPr lang="ru-RU" dirty="0" err="1" smtClean="0"/>
              <a:t>излеченности</a:t>
            </a:r>
            <a:r>
              <a:rPr lang="ru-RU" dirty="0" smtClean="0"/>
              <a:t> </a:t>
            </a:r>
            <a:r>
              <a:rPr lang="ru-RU" dirty="0" err="1" smtClean="0"/>
              <a:t>хламидийной</a:t>
            </a:r>
            <a:r>
              <a:rPr lang="ru-RU" dirty="0" smtClean="0"/>
              <a:t> инфекции на основании методов амплификации РНК (</a:t>
            </a:r>
            <a:r>
              <a:rPr lang="en-US" dirty="0" smtClean="0"/>
              <a:t>NASBA</a:t>
            </a:r>
            <a:r>
              <a:rPr lang="ru-RU" dirty="0" smtClean="0"/>
              <a:t>) проводится через 14 дней после окончания лечения, на основании методов амплификации ДНК (ПЦР, ПЦР в реальном времени) -  не ранее, чем через месяц после окончания лечения. При отрицательных результатах обследования пациенты дальнейшему наблюдению не подлежат. </a:t>
            </a:r>
          </a:p>
          <a:p>
            <a:pPr lvl="0" fontAlgn="base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Клинические рекомендации </a:t>
            </a:r>
            <a:r>
              <a:rPr lang="ru-RU" dirty="0" smtClean="0"/>
              <a:t>«</a:t>
            </a:r>
            <a:r>
              <a:rPr lang="ru-RU" dirty="0" err="1" smtClean="0"/>
              <a:t>Хламидийная</a:t>
            </a:r>
            <a:r>
              <a:rPr lang="ru-RU" dirty="0" smtClean="0"/>
              <a:t> инфекция», </a:t>
            </a:r>
            <a:r>
              <a:rPr lang="ru-RU" dirty="0" smtClean="0"/>
              <a:t>РОДВК, 2020</a:t>
            </a:r>
          </a:p>
          <a:p>
            <a:r>
              <a:rPr lang="ru-RU" dirty="0" smtClean="0"/>
              <a:t>Кожные и венерические болезни, учебник, Олисова О.Ю., 2015 г., стр. </a:t>
            </a:r>
            <a:r>
              <a:rPr lang="ru-RU" dirty="0" smtClean="0"/>
              <a:t>245</a:t>
            </a:r>
            <a:endParaRPr lang="ru-RU" dirty="0" smtClean="0"/>
          </a:p>
          <a:p>
            <a:r>
              <a:rPr lang="ru-RU" dirty="0" err="1" smtClean="0"/>
              <a:t>Дерматовенерология</a:t>
            </a:r>
            <a:r>
              <a:rPr lang="ru-RU" dirty="0" smtClean="0"/>
              <a:t>, руководство для врачей общей практики (семейных врачей), Чеботарёв В.В., Байда А.П., Одинец А.В., 2010 г., стр. </a:t>
            </a:r>
            <a:r>
              <a:rPr lang="ru-RU" dirty="0" smtClean="0"/>
              <a:t>277</a:t>
            </a:r>
            <a:endParaRPr lang="ru-RU" dirty="0" smtClean="0"/>
          </a:p>
          <a:p>
            <a:r>
              <a:rPr lang="ru-RU" dirty="0" smtClean="0"/>
              <a:t>Венерология (учение о болезнях, передаваемых при половых контактах), учебное пособие, 3-е издание, Панкратов В.Г.,  2012 г., стр. </a:t>
            </a:r>
            <a:r>
              <a:rPr lang="ru-RU" dirty="0" smtClean="0"/>
              <a:t>111</a:t>
            </a:r>
            <a:endParaRPr lang="ru-RU" dirty="0" smtClean="0"/>
          </a:p>
          <a:p>
            <a:r>
              <a:rPr lang="ru-RU" dirty="0" err="1" smtClean="0"/>
              <a:t>Дерматовенерология</a:t>
            </a:r>
            <a:r>
              <a:rPr lang="ru-RU" dirty="0" smtClean="0"/>
              <a:t>, национальное руководство, краткое издание, Бутов Ю.С., Скрипкин Ю.К., Иванов О.Л., 2013 г., стр. </a:t>
            </a:r>
            <a:r>
              <a:rPr lang="ru-RU" dirty="0" smtClean="0"/>
              <a:t>275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teenhealthmatters.org/wp-content/uploads/2018/04/chlamydia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412776"/>
            <a:ext cx="4505325" cy="4648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476672"/>
            <a:ext cx="8424936" cy="5679653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Хламидии</a:t>
            </a:r>
            <a:r>
              <a:rPr lang="ru-RU" dirty="0" smtClean="0"/>
              <a:t> в прошлом нередко классифицировали как </a:t>
            </a:r>
            <a:r>
              <a:rPr lang="ru-RU" dirty="0" err="1" smtClean="0"/>
              <a:t>атипичные</a:t>
            </a:r>
            <a:r>
              <a:rPr lang="ru-RU" dirty="0" smtClean="0"/>
              <a:t> крупные вирусы. В пользу такой точки зрения свидетельствовали мельчайшие размеры элементарных частиц </a:t>
            </a:r>
            <a:r>
              <a:rPr lang="ru-RU" dirty="0" err="1" smtClean="0"/>
              <a:t>хламидий</a:t>
            </a:r>
            <a:r>
              <a:rPr lang="ru-RU" dirty="0" smtClean="0"/>
              <a:t>, проникающих через фильтры, задерживающие бактерии, отсутствие роста на искусственных питательных средах, облигатный внутриклеточный цикл развития.</a:t>
            </a:r>
          </a:p>
          <a:p>
            <a:r>
              <a:rPr lang="ru-RU" dirty="0" smtClean="0"/>
              <a:t>Однако, в отличие от вирусов </a:t>
            </a:r>
            <a:r>
              <a:rPr lang="ru-RU" dirty="0" err="1" smtClean="0"/>
              <a:t>хламидии</a:t>
            </a:r>
            <a:r>
              <a:rPr lang="ru-RU" dirty="0" smtClean="0"/>
              <a:t> </a:t>
            </a:r>
            <a:r>
              <a:rPr lang="ru-RU" dirty="0" smtClean="0"/>
              <a:t>содержат обе нуклеиновые кислоты (ДНК и РНК), имеют клеточную стенку, сходную по ультраструктуре и химическому составу с таковой у грамотрицательных бактерий, ряд ферментных систем и собственную метаболическую активность, сложную структуру, могут подвергаться L-трансформации.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23528" y="404664"/>
            <a:ext cx="8496944" cy="575166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Главной </a:t>
            </a:r>
            <a:r>
              <a:rPr lang="ru-RU" dirty="0" smtClean="0"/>
              <a:t>биологической особенностью </a:t>
            </a:r>
            <a:r>
              <a:rPr lang="ru-RU" dirty="0" err="1" smtClean="0"/>
              <a:t>хламидий</a:t>
            </a:r>
            <a:r>
              <a:rPr lang="ru-RU" dirty="0" smtClean="0"/>
              <a:t> является их уникальный облигатный внутриклеточный цикл развития, в котором участвуют две формы возбудителя: </a:t>
            </a: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 smtClean="0"/>
              <a:t>)  элементарные тельца (ЭТ), адаптированные к внеклеточному выживанию; они мало подвержены действию антибактериальных препаратов, диаметром 0,2–0,3  мкм, с электронно-плотным нуклеотидом и протопластом, что обеспечивает устойчивость к факторам внешней среды (инфекционная форма заболевания);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/>
              <a:t>)  внутриклеточные </a:t>
            </a:r>
            <a:r>
              <a:rPr lang="ru-RU" dirty="0" err="1" smtClean="0"/>
              <a:t>спороподобные</a:t>
            </a:r>
            <a:r>
              <a:rPr lang="ru-RU" dirty="0" smtClean="0"/>
              <a:t>, </a:t>
            </a:r>
            <a:r>
              <a:rPr lang="ru-RU" dirty="0" err="1" smtClean="0"/>
              <a:t>метаболически</a:t>
            </a:r>
            <a:r>
              <a:rPr lang="ru-RU" dirty="0" smtClean="0"/>
              <a:t> активные (но не вырабатывающие собственной энергии, а живущие за счет энергии клетки-хозяина) ретикулярные (инициальные) тельца (РТ) — форма внутриклеточного существования паразита, обеспечивающая его репродукцию; диаметр их 0,5– 1,0  мкм, без электронно-плотного </a:t>
            </a:r>
            <a:r>
              <a:rPr lang="ru-RU" dirty="0" err="1" smtClean="0"/>
              <a:t>нуклеоида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Патогенез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Посредством специфических рецепторов ЭТ прикрепляются к клеткам эпителия, проникая внутрь их </a:t>
            </a:r>
            <a:r>
              <a:rPr lang="ru-RU" dirty="0" err="1" smtClean="0"/>
              <a:t>фагосом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Здесь </a:t>
            </a:r>
            <a:r>
              <a:rPr lang="ru-RU" dirty="0" smtClean="0"/>
              <a:t>в цитоплазматической вакуоли (</a:t>
            </a:r>
            <a:r>
              <a:rPr lang="ru-RU" dirty="0" err="1" smtClean="0"/>
              <a:t>эндосоме</a:t>
            </a:r>
            <a:r>
              <a:rPr lang="ru-RU" dirty="0" smtClean="0"/>
              <a:t>) ЭТ трансформируются через стадию переходных телец в РТ, а последние подвергаются бинарному делению. </a:t>
            </a:r>
            <a:endParaRPr lang="ru-RU" dirty="0" smtClean="0"/>
          </a:p>
          <a:p>
            <a:r>
              <a:rPr lang="ru-RU" dirty="0" smtClean="0"/>
              <a:t>После </a:t>
            </a:r>
            <a:r>
              <a:rPr lang="ru-RU" dirty="0" smtClean="0"/>
              <a:t>периода роста и деления РТ подвергаются обратной трансформации через стадию переходных телец в ЭТ. В итоге вся вакуоль заполняется ЭТ и превращается во «включение» в цитоплазме клетки-хозяина. </a:t>
            </a: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23528" y="404664"/>
            <a:ext cx="8424936" cy="5751661"/>
          </a:xfrm>
        </p:spPr>
        <p:txBody>
          <a:bodyPr/>
          <a:lstStyle/>
          <a:p>
            <a:r>
              <a:rPr lang="ru-RU" dirty="0" smtClean="0"/>
              <a:t>Полный внутриклеточный цикл развития </a:t>
            </a:r>
            <a:r>
              <a:rPr lang="ru-RU" dirty="0" err="1" smtClean="0"/>
              <a:t>хламидий</a:t>
            </a:r>
            <a:r>
              <a:rPr lang="ru-RU" dirty="0" smtClean="0"/>
              <a:t> при изучении </a:t>
            </a:r>
            <a:r>
              <a:rPr lang="ru-RU" dirty="0" err="1" smtClean="0"/>
              <a:t>in</a:t>
            </a:r>
            <a:r>
              <a:rPr lang="ru-RU" dirty="0" smtClean="0"/>
              <a:t> </a:t>
            </a:r>
            <a:r>
              <a:rPr lang="ru-RU" dirty="0" err="1" smtClean="0"/>
              <a:t>vivo</a:t>
            </a:r>
            <a:r>
              <a:rPr lang="ru-RU" dirty="0" smtClean="0"/>
              <a:t> на культуре продолжается 48–72 ч, в зависимости от штамма </a:t>
            </a:r>
            <a:r>
              <a:rPr lang="ru-RU" dirty="0" err="1" smtClean="0"/>
              <a:t>хламидий</a:t>
            </a:r>
            <a:r>
              <a:rPr lang="ru-RU" dirty="0" smtClean="0"/>
              <a:t>, природы клеток-хозяев и условий среды. </a:t>
            </a:r>
          </a:p>
          <a:p>
            <a:r>
              <a:rPr lang="ru-RU" dirty="0" smtClean="0"/>
              <a:t>После лизиса клетки-хозяина сотни новых ЭТ и РТ выделяются в межклеточные пространства, инфицируя другие клетки.</a:t>
            </a:r>
          </a:p>
          <a:p>
            <a:endParaRPr lang="ru-RU" dirty="0"/>
          </a:p>
        </p:txBody>
      </p:sp>
      <p:pic>
        <p:nvPicPr>
          <p:cNvPr id="47106" name="Picture 2" descr="http://dobrywenerolog.pl/wp-content/uploads/2017/09/chlamydioza-e15197243511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429000"/>
            <a:ext cx="5076900" cy="2538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98</TotalTime>
  <Words>2669</Words>
  <Application>Microsoft Office PowerPoint</Application>
  <PresentationFormat>Экран (4:3)</PresentationFormat>
  <Paragraphs>190</Paragraphs>
  <Slides>52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Начальная</vt:lpstr>
      <vt:lpstr> Хламидийная инфекция</vt:lpstr>
      <vt:lpstr>План</vt:lpstr>
      <vt:lpstr>Хламидиоз</vt:lpstr>
      <vt:lpstr>Этиология</vt:lpstr>
      <vt:lpstr>Слайд 5</vt:lpstr>
      <vt:lpstr>Слайд 6</vt:lpstr>
      <vt:lpstr>Слайд 7</vt:lpstr>
      <vt:lpstr>Патогенез </vt:lpstr>
      <vt:lpstr>Слайд 9</vt:lpstr>
      <vt:lpstr>Слайд 10</vt:lpstr>
      <vt:lpstr>Слайд 11</vt:lpstr>
      <vt:lpstr>Слайд 12</vt:lpstr>
      <vt:lpstr>Классификация </vt:lpstr>
      <vt:lpstr>По классификации МКБ хламидийная инфекция подразделяется на следующие группы:</vt:lpstr>
      <vt:lpstr>Слайд 15</vt:lpstr>
      <vt:lpstr>Клиническая картина</vt:lpstr>
      <vt:lpstr>Хламидийная инфекция у мужчин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Хламидиоз у женщин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Хламидиоз у новорождённых</vt:lpstr>
      <vt:lpstr>Слайд 41</vt:lpstr>
      <vt:lpstr>Диагностика</vt:lpstr>
      <vt:lpstr>Слайд 43</vt:lpstr>
      <vt:lpstr>Слайд 44</vt:lpstr>
      <vt:lpstr>Слайд 45</vt:lpstr>
      <vt:lpstr>Лечение </vt:lpstr>
      <vt:lpstr>Слайд 47</vt:lpstr>
      <vt:lpstr>Слайд 48</vt:lpstr>
      <vt:lpstr>Слайд 49</vt:lpstr>
      <vt:lpstr>Критерии излеченности</vt:lpstr>
      <vt:lpstr>Список литературы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Хламидийная инфекция</dc:title>
  <dc:creator>Admin</dc:creator>
  <cp:lastModifiedBy>Admin</cp:lastModifiedBy>
  <cp:revision>13</cp:revision>
  <dcterms:created xsi:type="dcterms:W3CDTF">2020-05-30T04:49:19Z</dcterms:created>
  <dcterms:modified xsi:type="dcterms:W3CDTF">2020-05-30T06:42:01Z</dcterms:modified>
</cp:coreProperties>
</file>