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96" r:id="rId5"/>
    <p:sldId id="260" r:id="rId6"/>
    <p:sldId id="298" r:id="rId7"/>
    <p:sldId id="297" r:id="rId8"/>
    <p:sldId id="265" r:id="rId9"/>
    <p:sldId id="299" r:id="rId10"/>
    <p:sldId id="266" r:id="rId11"/>
    <p:sldId id="300" r:id="rId12"/>
    <p:sldId id="272"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270"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9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26.02.2024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26.02.2024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26.02.2024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26.02.2024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26.02.2024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26.02.2024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pPr algn="ctr"/>
            <a:r>
              <a:rPr lang="ru-RU"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Федеральное государственное бюджетное образовательное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учреждение высшего профессионального образования</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«Красноярский государственный медицинский университет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имени профессора В. Ф. </a:t>
            </a:r>
            <a:r>
              <a:rPr lang="ru-RU" sz="2200" dirty="0" err="1">
                <a:latin typeface="Times New Roman" panose="02020603050405020304" pitchFamily="18" charset="0"/>
                <a:cs typeface="Times New Roman" panose="02020603050405020304" pitchFamily="18" charset="0"/>
              </a:rPr>
              <a:t>Войно-Ясенецкого</a:t>
            </a:r>
            <a:r>
              <a:rPr lang="ru-RU" sz="2200" dirty="0">
                <a:latin typeface="Times New Roman" panose="02020603050405020304" pitchFamily="18" charset="0"/>
                <a:cs typeface="Times New Roman" panose="02020603050405020304" pitchFamily="18" charset="0"/>
              </a:rPr>
              <a:t>»</a:t>
            </a:r>
          </a:p>
        </p:txBody>
      </p:sp>
      <p:sp>
        <p:nvSpPr>
          <p:cNvPr id="5" name="Объект 4"/>
          <p:cNvSpPr>
            <a:spLocks noGrp="1"/>
          </p:cNvSpPr>
          <p:nvPr>
            <p:ph idx="1"/>
          </p:nvPr>
        </p:nvSpPr>
        <p:spPr/>
        <p:txBody>
          <a:bodyPr>
            <a:normAutofit/>
          </a:bodyPr>
          <a:lstStyle/>
          <a:p>
            <a:pPr marL="0" indent="0" algn="ctr">
              <a:buNone/>
            </a:pPr>
            <a:endParaRPr lang="ru-RU" altLang="ru-RU" sz="2000" dirty="0">
              <a:latin typeface="Times New Roman" panose="02020603050405020304" pitchFamily="18" charset="0"/>
              <a:cs typeface="Times New Roman" panose="02020603050405020304" pitchFamily="18" charset="0"/>
            </a:endParaRPr>
          </a:p>
          <a:p>
            <a:pPr marL="0" indent="0" algn="ctr">
              <a:buNone/>
            </a:pPr>
            <a:r>
              <a:rPr lang="ru-RU" altLang="ru-RU" sz="2000" dirty="0">
                <a:latin typeface="Times New Roman" panose="02020603050405020304" pitchFamily="18" charset="0"/>
                <a:cs typeface="Times New Roman" panose="02020603050405020304" pitchFamily="18" charset="0"/>
              </a:rPr>
              <a:t>Кафедра </a:t>
            </a:r>
            <a:r>
              <a:rPr lang="ru-RU" altLang="ru-RU" sz="2000" dirty="0" smtClean="0">
                <a:latin typeface="Times New Roman" panose="02020603050405020304" pitchFamily="18" charset="0"/>
                <a:cs typeface="Times New Roman" panose="02020603050405020304" pitchFamily="18" charset="0"/>
              </a:rPr>
              <a:t>травматологии, ортопедии и нейрохирургии </a:t>
            </a:r>
            <a:r>
              <a:rPr lang="ru-RU" altLang="ru-RU" sz="2000" dirty="0">
                <a:latin typeface="Times New Roman" panose="02020603050405020304" pitchFamily="18" charset="0"/>
                <a:cs typeface="Times New Roman" panose="02020603050405020304" pitchFamily="18" charset="0"/>
              </a:rPr>
              <a:t>с курсом ПО</a:t>
            </a:r>
            <a:endParaRPr lang="ru-RU" sz="3200" b="1" dirty="0">
              <a:latin typeface="Times New Roman" panose="02020603050405020304" pitchFamily="18" charset="0"/>
              <a:cs typeface="Times New Roman" panose="02020603050405020304" pitchFamily="18" charset="0"/>
            </a:endParaRPr>
          </a:p>
          <a:p>
            <a:pPr marL="0" indent="0" algn="r">
              <a:buNone/>
            </a:pPr>
            <a:r>
              <a:rPr lang="ru-RU" sz="1600" dirty="0" smtClean="0">
                <a:latin typeface="Times New Roman" panose="02020603050405020304" pitchFamily="18" charset="0"/>
                <a:cs typeface="Times New Roman" panose="02020603050405020304" pitchFamily="18" charset="0"/>
              </a:rPr>
              <a:t>Зав. кафедры</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ДМН, Профессор </a:t>
            </a:r>
            <a:r>
              <a:rPr lang="ru-RU" sz="1600" dirty="0" err="1" smtClean="0">
                <a:latin typeface="Times New Roman" panose="02020603050405020304" pitchFamily="18" charset="0"/>
                <a:cs typeface="Times New Roman" panose="02020603050405020304" pitchFamily="18" charset="0"/>
              </a:rPr>
              <a:t>Шнякин</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Павел </a:t>
            </a:r>
            <a:r>
              <a:rPr lang="ru-RU" sz="1600" dirty="0" smtClean="0">
                <a:latin typeface="Times New Roman" panose="02020603050405020304" pitchFamily="18" charset="0"/>
                <a:cs typeface="Times New Roman" panose="02020603050405020304" pitchFamily="18" charset="0"/>
              </a:rPr>
              <a:t>Геннадьевич</a:t>
            </a:r>
          </a:p>
          <a:p>
            <a:pPr marL="0" indent="0" algn="r">
              <a:buNone/>
            </a:pPr>
            <a:r>
              <a:rPr lang="ru-RU" sz="1600" dirty="0" smtClean="0">
                <a:latin typeface="Times New Roman" panose="02020603050405020304" pitchFamily="18" charset="0"/>
                <a:cs typeface="Times New Roman" panose="02020603050405020304" pitchFamily="18" charset="0"/>
              </a:rPr>
              <a:t>Кафедральный руководитель</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ДМН, Профессор </a:t>
            </a:r>
            <a:r>
              <a:rPr lang="ru-RU" sz="1600" dirty="0" err="1" smtClean="0">
                <a:latin typeface="Times New Roman" panose="02020603050405020304" pitchFamily="18" charset="0"/>
                <a:cs typeface="Times New Roman" panose="02020603050405020304" pitchFamily="18" charset="0"/>
              </a:rPr>
              <a:t>Гатиатулин</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Равиль Рафаилович </a:t>
            </a:r>
          </a:p>
          <a:p>
            <a:pPr marL="0" indent="0" algn="ctr">
              <a:buNone/>
            </a:pPr>
            <a:endParaRPr lang="ru-RU" sz="3200" b="1" dirty="0" smtClean="0">
              <a:latin typeface="Times New Roman" panose="02020603050405020304" pitchFamily="18" charset="0"/>
              <a:cs typeface="Times New Roman" panose="02020603050405020304" pitchFamily="18" charset="0"/>
            </a:endParaRPr>
          </a:p>
          <a:p>
            <a:pPr marL="0" indent="0" algn="ctr">
              <a:buNone/>
            </a:pPr>
            <a:r>
              <a:rPr lang="ru-RU" sz="3200" b="1" dirty="0" smtClean="0">
                <a:latin typeface="Times New Roman" panose="02020603050405020304" pitchFamily="18" charset="0"/>
                <a:cs typeface="Times New Roman" panose="02020603050405020304" pitchFamily="18" charset="0"/>
              </a:rPr>
              <a:t>Тема: </a:t>
            </a:r>
            <a:r>
              <a:rPr lang="ru-RU" sz="3200" dirty="0" smtClean="0">
                <a:latin typeface="Times New Roman" panose="02020603050405020304" pitchFamily="18" charset="0"/>
                <a:cs typeface="Times New Roman" panose="02020603050405020304" pitchFamily="18" charset="0"/>
              </a:rPr>
              <a:t>Обзор клинических рекомендаций «</a:t>
            </a:r>
            <a:r>
              <a:rPr lang="ru-RU" dirty="0" smtClean="0"/>
              <a:t>Лечение </a:t>
            </a:r>
            <a:r>
              <a:rPr lang="ru-RU" dirty="0"/>
              <a:t>повреждений </a:t>
            </a:r>
            <a:r>
              <a:rPr lang="ru-RU" dirty="0" smtClean="0"/>
              <a:t>таза»</a:t>
            </a:r>
            <a:endParaRPr lang="ru-RU" sz="3200" dirty="0">
              <a:latin typeface="Times New Roman" panose="02020603050405020304" pitchFamily="18" charset="0"/>
              <a:cs typeface="Times New Roman" panose="02020603050405020304" pitchFamily="18" charset="0"/>
            </a:endParaRPr>
          </a:p>
          <a:p>
            <a:pPr marL="0" indent="0" algn="r">
              <a:buNone/>
            </a:pPr>
            <a:endParaRPr lang="ru-RU" sz="1800" dirty="0" smtClean="0">
              <a:latin typeface="Times New Roman" panose="02020603050405020304" pitchFamily="18" charset="0"/>
              <a:cs typeface="Times New Roman" panose="02020603050405020304" pitchFamily="18" charset="0"/>
            </a:endParaRPr>
          </a:p>
          <a:p>
            <a:pPr marL="0" indent="0" algn="r">
              <a:buNone/>
            </a:pPr>
            <a:r>
              <a:rPr lang="ru-RU" sz="1800" dirty="0" smtClean="0">
                <a:latin typeface="Times New Roman" panose="02020603050405020304" pitchFamily="18" charset="0"/>
                <a:cs typeface="Times New Roman" panose="02020603050405020304" pitchFamily="18" charset="0"/>
              </a:rPr>
              <a:t>Выполнил</a:t>
            </a:r>
            <a:r>
              <a:rPr lang="ru-RU"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Кл. ординатор</a:t>
            </a:r>
            <a:r>
              <a:rPr lang="ru-RU"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1 года обучения</a:t>
            </a:r>
            <a:endParaRPr lang="ru-RU" sz="1800" dirty="0">
              <a:latin typeface="Times New Roman" panose="02020603050405020304" pitchFamily="18" charset="0"/>
              <a:cs typeface="Times New Roman" panose="02020603050405020304" pitchFamily="18" charset="0"/>
            </a:endParaRPr>
          </a:p>
          <a:p>
            <a:pPr marL="0" indent="0" algn="r">
              <a:buNone/>
            </a:pPr>
            <a:r>
              <a:rPr lang="ru-RU" sz="1800" dirty="0" smtClean="0">
                <a:latin typeface="Times New Roman" panose="02020603050405020304" pitchFamily="18" charset="0"/>
                <a:cs typeface="Times New Roman" panose="02020603050405020304" pitchFamily="18" charset="0"/>
              </a:rPr>
              <a:t>Хохлов Максим Дмитриевич</a:t>
            </a: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2445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16632"/>
            <a:ext cx="7427168" cy="850106"/>
          </a:xfrm>
        </p:spPr>
        <p:txBody>
          <a:bodyPr>
            <a:normAutofit fontScale="90000"/>
          </a:bodyPr>
          <a:lstStyle/>
          <a:p>
            <a:r>
              <a:rPr lang="ru-RU" sz="3200" dirty="0" smtClean="0">
                <a:latin typeface="Times New Roman" pitchFamily="18" charset="0"/>
                <a:cs typeface="Times New Roman" pitchFamily="18" charset="0"/>
              </a:rPr>
              <a:t>Диагностика и диагностические критерии</a:t>
            </a: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a:xfrm>
            <a:off x="457200" y="836713"/>
            <a:ext cx="8147248" cy="2304256"/>
          </a:xfrm>
        </p:spPr>
        <p:txBody>
          <a:bodyPr>
            <a:normAutofit fontScale="55000" lnSpcReduction="20000"/>
          </a:bodyPr>
          <a:lstStyle/>
          <a:p>
            <a:pPr>
              <a:buFontTx/>
              <a:buChar char="-"/>
            </a:pPr>
            <a:r>
              <a:rPr lang="ru-RU" dirty="0" err="1"/>
              <a:t>Полипроекционная</a:t>
            </a:r>
            <a:r>
              <a:rPr lang="ru-RU" dirty="0"/>
              <a:t> рентгенография является ведущим методом диагностики повреждений таза. Для создания трехмерного образа повреждения необходимо как минимум две проекции, которые в идеальном случае сделаны под углом близким к 90 градусам друг к другу. При подозрении на повреждение таза, для общей оценки повреждения производят обзорную рентгенографию в прямой проекции в положении больного лежа на спине (Рис. 1-А ), внутренней косой (Рис. 1- Б) и в некоторых случаях наружной косой проекции. При переломах вертлужной впадины применяются дополнительные косые вертлужные проекции запирательная и подвздошная. </a:t>
            </a:r>
            <a:endParaRPr lang="ru-RU" dirty="0">
              <a:latin typeface="Times New Roman" pitchFamily="18" charset="0"/>
              <a:cs typeface="Times New Roman" pitchFamily="18" charset="0"/>
            </a:endParaRPr>
          </a:p>
        </p:txBody>
      </p:sp>
      <p:pic>
        <p:nvPicPr>
          <p:cNvPr id="4" name="Рисунок 3"/>
          <p:cNvPicPr>
            <a:picLocks noChangeAspect="1"/>
          </p:cNvPicPr>
          <p:nvPr/>
        </p:nvPicPr>
        <p:blipFill rotWithShape="1">
          <a:blip r:embed="rId2"/>
          <a:srcRect l="30029" t="26125" r="31904" b="25975"/>
          <a:stretch/>
        </p:blipFill>
        <p:spPr>
          <a:xfrm>
            <a:off x="457192" y="3140969"/>
            <a:ext cx="8219264" cy="3717031"/>
          </a:xfrm>
          <a:prstGeom prst="rect">
            <a:avLst/>
          </a:prstGeom>
        </p:spPr>
      </p:pic>
    </p:spTree>
    <p:extLst>
      <p:ext uri="{BB962C8B-B14F-4D97-AF65-F5344CB8AC3E}">
        <p14:creationId xmlns:p14="http://schemas.microsoft.com/office/powerpoint/2010/main" val="1156850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Применение </a:t>
            </a:r>
            <a:r>
              <a:rPr lang="ru-RU" dirty="0" err="1"/>
              <a:t>томографических</a:t>
            </a:r>
            <a:r>
              <a:rPr lang="ru-RU" dirty="0"/>
              <a:t> (КТ или МРТ) методов исследования значительно повышает точность постановки диагноза и при наличии возможности ее проведения должно быть обязательным во всех случаях, так как чувствительность рентгенографического обследования при невыраженных смещениях тазовых костей составляет 67%.</a:t>
            </a:r>
          </a:p>
        </p:txBody>
      </p:sp>
    </p:spTree>
    <p:extLst>
      <p:ext uri="{BB962C8B-B14F-4D97-AF65-F5344CB8AC3E}">
        <p14:creationId xmlns:p14="http://schemas.microsoft.com/office/powerpoint/2010/main" val="2988966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8003232" cy="778098"/>
          </a:xfrm>
        </p:spPr>
        <p:txBody>
          <a:bodyPr/>
          <a:lstStyle/>
          <a:p>
            <a:r>
              <a:rPr lang="ru-RU" dirty="0" smtClean="0">
                <a:latin typeface="Times New Roman" pitchFamily="18" charset="0"/>
                <a:cs typeface="Times New Roman" pitchFamily="18" charset="0"/>
              </a:rPr>
              <a:t>Лечение</a:t>
            </a:r>
            <a:endParaRPr lang="ru-RU"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70000" lnSpcReduction="20000"/>
          </a:bodyPr>
          <a:lstStyle/>
          <a:p>
            <a:r>
              <a:rPr lang="ru-RU" dirty="0" err="1"/>
              <a:t>Догоспитальная</a:t>
            </a:r>
            <a:r>
              <a:rPr lang="ru-RU" dirty="0"/>
              <a:t> помощь. </a:t>
            </a:r>
            <a:endParaRPr lang="ru-RU" dirty="0" smtClean="0"/>
          </a:p>
          <a:p>
            <a:pPr marL="0" indent="0">
              <a:buNone/>
            </a:pPr>
            <a:r>
              <a:rPr lang="ru-RU" dirty="0" smtClean="0"/>
              <a:t>Фактором</a:t>
            </a:r>
            <a:r>
              <a:rPr lang="ru-RU" dirty="0"/>
              <a:t>, непосредственно влияющим на исход травмы таза, является объем </a:t>
            </a:r>
            <a:r>
              <a:rPr lang="ru-RU" dirty="0" err="1"/>
              <a:t>догоспитальной</a:t>
            </a:r>
            <a:r>
              <a:rPr lang="ru-RU" dirty="0"/>
              <a:t> помощи на месте происшествия, а также во время транспортировки пострадавшего в специализированное лечебное учреждение. Наряду с проведением </a:t>
            </a:r>
            <a:r>
              <a:rPr lang="ru-RU" dirty="0" err="1"/>
              <a:t>инфузионной</a:t>
            </a:r>
            <a:r>
              <a:rPr lang="ru-RU" dirty="0"/>
              <a:t> терапии, объем </a:t>
            </a:r>
            <a:r>
              <a:rPr lang="ru-RU" dirty="0" err="1"/>
              <a:t>догоспитальной</a:t>
            </a:r>
            <a:r>
              <a:rPr lang="ru-RU" dirty="0"/>
              <a:t> помощи должен включать иммобилизацию таза, которая существенно повышает эффективность противошоковой терапии, предотвращает вторичное смещение костных отломков, способствует щадящей транспортировке с места происшествия в больницу, а затем в период пребывания больных в реанимационном отделении, достаточная жесткость иммобилизации таза повышает эффективность противошоковых мероприятий, облегчает выведение больных из шока;</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600689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0000" lnSpcReduction="20000"/>
          </a:bodyPr>
          <a:lstStyle/>
          <a:p>
            <a:r>
              <a:rPr lang="ru-RU" dirty="0"/>
              <a:t>Госпитальная помощь </a:t>
            </a:r>
            <a:endParaRPr lang="ru-RU" dirty="0" smtClean="0"/>
          </a:p>
          <a:p>
            <a:pPr marL="0" indent="0">
              <a:buNone/>
            </a:pPr>
            <a:r>
              <a:rPr lang="ru-RU" dirty="0" smtClean="0"/>
              <a:t>Значительное </a:t>
            </a:r>
            <a:r>
              <a:rPr lang="ru-RU" dirty="0"/>
              <a:t>число травматологов в лечении таких больных различают два периода: острый период, в котором лечение направлено на спасение жизни больного, и восстановительный, цель которого - коррекция смещенных отломков костей таза. В зависимости от конкретных обстоятельств (выраженность кровопотери, наличие или отсутствие повреждений внутренних органов и др.) лечение переломов таза проводят либо одновременно с оказанием неотложной реанимационной помощи, либо после выведения больного из тяжелого состояния. Однако, следует учесть, что сроки выполнения репозиции с использованием стандартных приемов ограничиваются за счет быстрого образования рубцов и появлением </a:t>
            </a:r>
            <a:r>
              <a:rPr lang="ru-RU" dirty="0" err="1"/>
              <a:t>тугоподвижности</a:t>
            </a:r>
            <a:r>
              <a:rPr lang="ru-RU" dirty="0"/>
              <a:t> отломков уже после двух недель после травмы.</a:t>
            </a:r>
          </a:p>
        </p:txBody>
      </p:sp>
    </p:spTree>
    <p:extLst>
      <p:ext uri="{BB962C8B-B14F-4D97-AF65-F5344CB8AC3E}">
        <p14:creationId xmlns:p14="http://schemas.microsoft.com/office/powerpoint/2010/main" val="1428151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07504" y="1600200"/>
            <a:ext cx="8856984" cy="5141168"/>
          </a:xfrm>
        </p:spPr>
        <p:txBody>
          <a:bodyPr>
            <a:normAutofit fontScale="55000" lnSpcReduction="20000"/>
          </a:bodyPr>
          <a:lstStyle/>
          <a:p>
            <a:r>
              <a:rPr lang="ru-RU" dirty="0"/>
              <a:t>Первый (острый) период лечения. В ряду неотложных противошоковых мероприятий у </a:t>
            </a:r>
            <a:r>
              <a:rPr lang="ru-RU" dirty="0" err="1"/>
              <a:t>гемодинамически</a:t>
            </a:r>
            <a:r>
              <a:rPr lang="ru-RU" dirty="0"/>
              <a:t>-нестабильных пациентов стоит экстренная фиксация нестабильных повреждений таза (тип В,С). Конкретная цель – стабилизация тазового кольца и уменьшение патологически увеличенного объема таза, что относится к повреждениям типа В1, В3 и С. Повреждения от бокового сжатия как правило являются </a:t>
            </a:r>
            <a:r>
              <a:rPr lang="ru-RU" dirty="0" err="1"/>
              <a:t>гемодинамически</a:t>
            </a:r>
            <a:r>
              <a:rPr lang="ru-RU" dirty="0"/>
              <a:t> стабильными и не требуют экстренной фиксации за исключением множественных и сочетанных повреждений, когда требуется скорейшая мобилизация пострадавшего для лечения других повреждений. Методом выбора у этих пациентов является стабилизация таза аппаратом наружной фиксации (АНФ). Щипцы Ганца не обеспечивают стабильность, ограничивают мобильность пострадавшего в постели и затрудняют уход, особенно за больными в коме. Ножки щипцов, введенных в толщу ягодичных мышц через толстую клетчатку относительно близко от промежности, быстро инфицируются, а уход за ними достаточно сложен. Наружная стабилизация костей таза посредством АНФ значительно эффективнее, чем щипцами Ганца, и ненамного сложнее. Показания к наложению АНФ по сравнению с тазовыми щипцами более расширенные, 14 благодаря тому, что с их помощью достигаются более точное восстановление тазового кольца и надежная фиксация в двухплоскостном расположении. Важным является понимание того, что надежная стабилизация тазового кольца аппаратами типа «передняя рама» возможна лишь у пострадавших с ротационно-нестабильными повреждениями таза (тип В), при вертикальной нестабильности необходимо сочетание АВФ со скелетным вытяжением, т.к. ни одна передняя конструкция не способна удержать задние отделы таза от смещения.</a:t>
            </a:r>
          </a:p>
        </p:txBody>
      </p:sp>
    </p:spTree>
    <p:extLst>
      <p:ext uri="{BB962C8B-B14F-4D97-AF65-F5344CB8AC3E}">
        <p14:creationId xmlns:p14="http://schemas.microsoft.com/office/powerpoint/2010/main" val="3657878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55000" lnSpcReduction="20000"/>
          </a:bodyPr>
          <a:lstStyle/>
          <a:p>
            <a:r>
              <a:rPr lang="ru-RU" dirty="0"/>
              <a:t>Второй (восстановительный) период лечения. Данные как отечественной, так и зарубежной литературы убедительно свидетельствуют о том, что прогресс достигнут в лечении пострадавших с такими травмами главным образом в первом периоде и в меньшей степени - во втором, восстановительном. В течение последнего десятилетия летальность от шока и кровотечения при сложных </a:t>
            </a:r>
            <a:r>
              <a:rPr lang="ru-RU" dirty="0" err="1"/>
              <a:t>переломовывихах</a:t>
            </a:r>
            <a:r>
              <a:rPr lang="ru-RU" dirty="0"/>
              <a:t> таза снижена почти вдвое и составляет 10-13 %. Результаты восстановительного лечения и реабилитации больных со сложными повреждениями таза ниже, а инвалидность достигает 20-25%. В результате </a:t>
            </a:r>
            <a:r>
              <a:rPr lang="ru-RU" dirty="0" err="1"/>
              <a:t>неустраненных</a:t>
            </a:r>
            <a:r>
              <a:rPr lang="ru-RU" dirty="0"/>
              <a:t> смещений костей таза наблюдаются стойкие статико-динамические и неврологические расстройства, сопровождающиеся выраженным болевым синдромом и полностью или частично лишающие больных трудоспособности. В настоящее время в литературе почти не оспаривается необходимость точного сопоставления отломков при переломах и </a:t>
            </a:r>
            <a:r>
              <a:rPr lang="ru-RU" dirty="0" err="1"/>
              <a:t>переломовывихах</a:t>
            </a:r>
            <a:r>
              <a:rPr lang="ru-RU" dirty="0"/>
              <a:t> таза, однако существует мнение, что нет полной зависимости между степенью анатомического восстановления тазового кольца и функциональными исходами. Удовлетворительной репозицией считается смещение в задних отделах менее 5 мм, в передних менее 15мм, при восстановленной стабильности тазового кольца и асимметрии тазобедренных суставов не более 1см.</a:t>
            </a:r>
          </a:p>
        </p:txBody>
      </p:sp>
    </p:spTree>
    <p:extLst>
      <p:ext uri="{BB962C8B-B14F-4D97-AF65-F5344CB8AC3E}">
        <p14:creationId xmlns:p14="http://schemas.microsoft.com/office/powerpoint/2010/main" val="2182525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0000" lnSpcReduction="20000"/>
          </a:bodyPr>
          <a:lstStyle/>
          <a:p>
            <a:r>
              <a:rPr lang="ru-RU" dirty="0"/>
              <a:t>Лечение повреждений типа А. </a:t>
            </a:r>
            <a:endParaRPr lang="ru-RU" dirty="0" smtClean="0"/>
          </a:p>
          <a:p>
            <a:pPr marL="0" indent="0">
              <a:buNone/>
            </a:pPr>
            <a:r>
              <a:rPr lang="ru-RU" dirty="0" smtClean="0"/>
              <a:t>При </a:t>
            </a:r>
            <a:r>
              <a:rPr lang="ru-RU" dirty="0"/>
              <a:t>стабильных повреждениях таза сохранен связочный комплекс задних отделов таза, задние и передние крестцово-подвздошные связки, крестцово-седалищные связки. Подвздошные кости остаются неподвижными относительно крестца. Основными повреждениями, требующими репозиции в данных случаях, являются переломы со смещением передних отделов таза, например, двусторонние переломы седалищной и лонной костей, отрывные переломы безымянной кости, поперечные переломы крестца с неврологическим дефицитом. Как правило, лечение консервативное – постельный режим до исчезновения болевого синдрома. В редких случаях, когда имеется значительный диастаз между фрагментами, проводится остеосинтез винтами и пластинами.</a:t>
            </a:r>
          </a:p>
        </p:txBody>
      </p:sp>
    </p:spTree>
    <p:extLst>
      <p:ext uri="{BB962C8B-B14F-4D97-AF65-F5344CB8AC3E}">
        <p14:creationId xmlns:p14="http://schemas.microsoft.com/office/powerpoint/2010/main" val="3714908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20000"/>
          </a:bodyPr>
          <a:lstStyle/>
          <a:p>
            <a:r>
              <a:rPr lang="ru-RU" dirty="0"/>
              <a:t>Лечение повреждений типа В. </a:t>
            </a:r>
          </a:p>
          <a:p>
            <a:pPr marL="0" indent="0">
              <a:buNone/>
            </a:pPr>
            <a:r>
              <a:rPr lang="ru-RU" dirty="0" smtClean="0"/>
              <a:t>Принципиальное </a:t>
            </a:r>
            <a:r>
              <a:rPr lang="ru-RU" dirty="0"/>
              <a:t>отличие в лечении ротационных повреждений от вертикально нестабильных заключается в том, что в этих случаях не требуется скелетное вытяжение, и для восстановления стабильности тазового кольца достаточно фиксировать только передние отделы таза. Дополнительная малоинвазивная фиксация задних отделов может быть целесообразна только для более ранней активизации пациента и при невозможности достичь оптимальной для физиологических нагрузок прочности передних отделов таза</a:t>
            </a:r>
          </a:p>
        </p:txBody>
      </p:sp>
    </p:spTree>
    <p:extLst>
      <p:ext uri="{BB962C8B-B14F-4D97-AF65-F5344CB8AC3E}">
        <p14:creationId xmlns:p14="http://schemas.microsoft.com/office/powerpoint/2010/main" val="1006708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4872" y="10313"/>
            <a:ext cx="9129128" cy="4426800"/>
          </a:xfrm>
        </p:spPr>
        <p:txBody>
          <a:bodyPr>
            <a:normAutofit fontScale="55000" lnSpcReduction="20000"/>
          </a:bodyPr>
          <a:lstStyle/>
          <a:p>
            <a:r>
              <a:rPr lang="ru-RU" dirty="0"/>
              <a:t>При повреждениях типа В1 односторонняя «открытая книга» требуется сведение половин таза. Использование гамака или корсета не обеспечивает достаточной стабильности на весь период до сращения отломков, создает дополнительные трудности и дискомфорт при уходе, поэтому большинство авторов предпочитают оперативное лечение – открытый или закрытый остеосинтез передних отделов таза. Выбор остеосинтеза зависит от вида повреждений переднего полукольца. При переломах ветвей лонной кости, предпочтительно применение закрытого остеосинтеза восходящей ветви лонной кости </a:t>
            </a:r>
            <a:r>
              <a:rPr lang="ru-RU" dirty="0" err="1"/>
              <a:t>трансфрактурным</a:t>
            </a:r>
            <a:r>
              <a:rPr lang="ru-RU" dirty="0"/>
              <a:t> винтом, аппаратом внешней фиксации или комбинацией методов. При неудаче закрытой репозиции показано открытое вмешательство надлобковым доступом с фиксацией лонной кости пластиной или винтом. При разрыве лонного сочленения для формирования прочных рубцов необходим плотный равномерный контакт лонных костей на площади не менее 50% лонного сочленения, достигнутый в ближайшие 5-7суток после травмы. Если время упущено или контакт недостаточный существует большая вероятность несостоятельности сращения. Поэтому большинством авторов предпочтение отдается открытой репозиции и внутренней фиксации лонного сочленения пластинами, за исключением случаев инфицирования надлобковой области, когда </a:t>
            </a:r>
            <a:r>
              <a:rPr lang="ru-RU" dirty="0" err="1"/>
              <a:t>чрескостный</a:t>
            </a:r>
            <a:r>
              <a:rPr lang="ru-RU" dirty="0"/>
              <a:t> остеосинтез является методом выбора для окончательной фиксации (Рис4). </a:t>
            </a:r>
          </a:p>
        </p:txBody>
      </p:sp>
      <p:pic>
        <p:nvPicPr>
          <p:cNvPr id="4" name="Рисунок 3"/>
          <p:cNvPicPr>
            <a:picLocks noChangeAspect="1"/>
          </p:cNvPicPr>
          <p:nvPr/>
        </p:nvPicPr>
        <p:blipFill rotWithShape="1">
          <a:blip r:embed="rId2"/>
          <a:srcRect l="13390" t="28003" r="12578" b="22993"/>
          <a:stretch/>
        </p:blipFill>
        <p:spPr>
          <a:xfrm>
            <a:off x="14872" y="4005064"/>
            <a:ext cx="9129128" cy="2852936"/>
          </a:xfrm>
          <a:prstGeom prst="rect">
            <a:avLst/>
          </a:prstGeom>
        </p:spPr>
      </p:pic>
    </p:spTree>
    <p:extLst>
      <p:ext uri="{BB962C8B-B14F-4D97-AF65-F5344CB8AC3E}">
        <p14:creationId xmlns:p14="http://schemas.microsoft.com/office/powerpoint/2010/main" val="623019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9144" y="1"/>
            <a:ext cx="9153144" cy="4509120"/>
          </a:xfrm>
        </p:spPr>
        <p:txBody>
          <a:bodyPr>
            <a:normAutofit fontScale="85000" lnSpcReduction="20000"/>
          </a:bodyPr>
          <a:lstStyle/>
          <a:p>
            <a:r>
              <a:rPr lang="ru-RU" dirty="0"/>
              <a:t>При повреждениях от бокового сжатия типа В2 односторонняя «закрытая книга» требуется разведение половин таза. Использование гамака или корсета приводит к обратному эффекту и не должно применяться. А Б В 16 В положении больного на спине происходит самопроизвольное расправление таза за счет давления на задние ости безымянных костей, поэтому оптимальным способом лечения этого вида повреждений является консервативный. Исключение составляют те случаи, когда необходима ранняя мобилизация больного для лечения других повреждений. Методом выбора является закрытый остеосинтез – введение </a:t>
            </a:r>
            <a:r>
              <a:rPr lang="ru-RU" dirty="0" err="1"/>
              <a:t>трансфрактурного</a:t>
            </a:r>
            <a:r>
              <a:rPr lang="ru-RU" dirty="0"/>
              <a:t> винта в лонную кость или АВФ (Рис5)</a:t>
            </a:r>
          </a:p>
        </p:txBody>
      </p:sp>
      <p:pic>
        <p:nvPicPr>
          <p:cNvPr id="4" name="Рисунок 3"/>
          <p:cNvPicPr>
            <a:picLocks noChangeAspect="1"/>
          </p:cNvPicPr>
          <p:nvPr/>
        </p:nvPicPr>
        <p:blipFill rotWithShape="1">
          <a:blip r:embed="rId2"/>
          <a:srcRect l="14918" t="46667" r="19832" b="25333"/>
          <a:stretch/>
        </p:blipFill>
        <p:spPr>
          <a:xfrm>
            <a:off x="457200" y="4509121"/>
            <a:ext cx="8352928" cy="2016224"/>
          </a:xfrm>
          <a:prstGeom prst="rect">
            <a:avLst/>
          </a:prstGeom>
        </p:spPr>
      </p:pic>
    </p:spTree>
    <p:extLst>
      <p:ext uri="{BB962C8B-B14F-4D97-AF65-F5344CB8AC3E}">
        <p14:creationId xmlns:p14="http://schemas.microsoft.com/office/powerpoint/2010/main" val="510425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План</a:t>
            </a:r>
            <a:endParaRPr lang="ru-RU"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pPr marL="514350" indent="-514350">
              <a:buAutoNum type="arabicPeriod"/>
            </a:pPr>
            <a:r>
              <a:rPr lang="ru-RU" dirty="0" smtClean="0">
                <a:latin typeface="Times New Roman" pitchFamily="18" charset="0"/>
                <a:cs typeface="Times New Roman" pitchFamily="18" charset="0"/>
              </a:rPr>
              <a:t>Актуальность и Эпидемиология</a:t>
            </a:r>
          </a:p>
          <a:p>
            <a:pPr marL="514350" indent="-514350">
              <a:buAutoNum type="arabicPeriod"/>
            </a:pPr>
            <a:r>
              <a:rPr lang="ru-RU" dirty="0" smtClean="0">
                <a:latin typeface="Times New Roman" pitchFamily="18" charset="0"/>
                <a:cs typeface="Times New Roman" pitchFamily="18" charset="0"/>
              </a:rPr>
              <a:t>Классификация</a:t>
            </a:r>
          </a:p>
          <a:p>
            <a:pPr marL="514350" indent="-514350">
              <a:buAutoNum type="arabicPeriod"/>
            </a:pPr>
            <a:r>
              <a:rPr lang="ru-RU" dirty="0" smtClean="0">
                <a:latin typeface="Times New Roman" pitchFamily="18" charset="0"/>
                <a:cs typeface="Times New Roman" pitchFamily="18" charset="0"/>
              </a:rPr>
              <a:t>Клиническая картина</a:t>
            </a:r>
          </a:p>
          <a:p>
            <a:pPr marL="514350" indent="-514350">
              <a:buAutoNum type="arabicPeriod"/>
            </a:pPr>
            <a:r>
              <a:rPr lang="ru-RU" dirty="0">
                <a:latin typeface="Times New Roman" pitchFamily="18" charset="0"/>
                <a:cs typeface="Times New Roman" pitchFamily="18" charset="0"/>
              </a:rPr>
              <a:t>Диагностика и диагностические </a:t>
            </a:r>
            <a:r>
              <a:rPr lang="ru-RU" dirty="0" smtClean="0">
                <a:latin typeface="Times New Roman" pitchFamily="18" charset="0"/>
                <a:cs typeface="Times New Roman" pitchFamily="18" charset="0"/>
              </a:rPr>
              <a:t>критерии</a:t>
            </a:r>
          </a:p>
          <a:p>
            <a:pPr marL="514350" indent="-514350">
              <a:buAutoNum type="arabicPeriod"/>
            </a:pPr>
            <a:r>
              <a:rPr lang="ru-RU" dirty="0" smtClean="0">
                <a:latin typeface="Times New Roman" pitchFamily="18" charset="0"/>
                <a:cs typeface="Times New Roman" pitchFamily="18" charset="0"/>
              </a:rPr>
              <a:t>Лечение</a:t>
            </a:r>
          </a:p>
          <a:p>
            <a:pPr marL="514350" indent="-514350">
              <a:buAutoNum type="arabicPeriod"/>
            </a:pPr>
            <a:r>
              <a:rPr lang="ru-RU" dirty="0" smtClean="0">
                <a:latin typeface="Times New Roman" pitchFamily="18" charset="0"/>
                <a:cs typeface="Times New Roman" pitchFamily="18" charset="0"/>
              </a:rPr>
              <a:t>Источники</a:t>
            </a:r>
          </a:p>
          <a:p>
            <a:pPr marL="514350" indent="-514350">
              <a:buAutoNum type="arabicPeriod"/>
            </a:pP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216528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0000" lnSpcReduction="20000"/>
          </a:bodyPr>
          <a:lstStyle/>
          <a:p>
            <a:r>
              <a:rPr lang="ru-RU" dirty="0"/>
              <a:t>Лечение повреждений типа С. </a:t>
            </a:r>
          </a:p>
          <a:p>
            <a:pPr marL="0" indent="0">
              <a:buNone/>
            </a:pPr>
            <a:r>
              <a:rPr lang="ru-RU" dirty="0" smtClean="0"/>
              <a:t>Принципиальное </a:t>
            </a:r>
            <a:r>
              <a:rPr lang="ru-RU" dirty="0"/>
              <a:t>отличие лечения повреждений таза с вертикальной нестабильностью заключается в необходимости восстановления длины конечности (перемещения смещенной половины таза дистально и кпереди) и обязательной фиксации задних отделов таза. Перемещение может быть осуществлено за счет: скелетного вытяжения, тягой с помощью приспособлений операционного стола, аппаратом внешней фиксации, специальными инструментами во время открытой репозиции. Больные с вертикально-нестабильными повреждениями таза чаще всего являются </a:t>
            </a:r>
            <a:r>
              <a:rPr lang="ru-RU" dirty="0" err="1"/>
              <a:t>гемодинамически</a:t>
            </a:r>
            <a:r>
              <a:rPr lang="ru-RU" dirty="0"/>
              <a:t> нестабильными и нуждаются в противошоковых мероприятиях. Ортопедическая помощь, как правило, разделяется на два этапа.</a:t>
            </a:r>
          </a:p>
        </p:txBody>
      </p:sp>
    </p:spTree>
    <p:extLst>
      <p:ext uri="{BB962C8B-B14F-4D97-AF65-F5344CB8AC3E}">
        <p14:creationId xmlns:p14="http://schemas.microsoft.com/office/powerpoint/2010/main" val="2918670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20528" y="1"/>
            <a:ext cx="9164528" cy="4365104"/>
          </a:xfrm>
        </p:spPr>
        <p:txBody>
          <a:bodyPr/>
          <a:lstStyle/>
          <a:p>
            <a:r>
              <a:rPr lang="ru-RU" dirty="0"/>
              <a:t>В экстренном порядке после устранения грубых смещений скелетным вытяжением накладывают «переднюю раму» аппарата с жесткой фиксацией крыльев подвздошных костей </a:t>
            </a:r>
            <a:r>
              <a:rPr lang="ru-RU" dirty="0" smtClean="0"/>
              <a:t>[рис. 8], </a:t>
            </a:r>
            <a:r>
              <a:rPr lang="ru-RU" dirty="0"/>
              <a:t>Скелетное вытяжения не прекращают до второго, восстановительного этапа.</a:t>
            </a:r>
          </a:p>
        </p:txBody>
      </p:sp>
      <p:pic>
        <p:nvPicPr>
          <p:cNvPr id="4" name="Рисунок 3"/>
          <p:cNvPicPr>
            <a:picLocks noChangeAspect="1"/>
          </p:cNvPicPr>
          <p:nvPr/>
        </p:nvPicPr>
        <p:blipFill rotWithShape="1">
          <a:blip r:embed="rId2"/>
          <a:srcRect l="13373" t="29887" r="14782" b="26286"/>
          <a:stretch/>
        </p:blipFill>
        <p:spPr>
          <a:xfrm>
            <a:off x="0" y="3284984"/>
            <a:ext cx="8708850" cy="2988332"/>
          </a:xfrm>
          <a:prstGeom prst="rect">
            <a:avLst/>
          </a:prstGeom>
        </p:spPr>
      </p:pic>
    </p:spTree>
    <p:extLst>
      <p:ext uri="{BB962C8B-B14F-4D97-AF65-F5344CB8AC3E}">
        <p14:creationId xmlns:p14="http://schemas.microsoft.com/office/powerpoint/2010/main" val="229768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2312"/>
            <a:ext cx="9144000" cy="4578816"/>
          </a:xfrm>
        </p:spPr>
        <p:txBody>
          <a:bodyPr>
            <a:normAutofit fontScale="70000" lnSpcReduction="20000"/>
          </a:bodyPr>
          <a:lstStyle/>
          <a:p>
            <a:r>
              <a:rPr lang="ru-RU" dirty="0"/>
              <a:t>После стабилизации общего состояния больного проводят окончательную репозицию и фиксацию повреждений. Оптимальным является одномоментное восстановление анатомии тазового кольца и внутренняя фиксация. При разрыве крестцово-подвздошного сочленения или переломе боковой массы крестца фиксация может быть выполнена путем введения </a:t>
            </a:r>
            <a:r>
              <a:rPr lang="ru-RU" dirty="0" err="1"/>
              <a:t>илиосакрального</a:t>
            </a:r>
            <a:r>
              <a:rPr lang="ru-RU" dirty="0"/>
              <a:t> винта, остеосинтеза п-образной пластиной, болтом стяжкой, </a:t>
            </a:r>
            <a:r>
              <a:rPr lang="ru-RU" dirty="0" err="1"/>
              <a:t>транспедикулярными</a:t>
            </a:r>
            <a:r>
              <a:rPr lang="ru-RU" dirty="0"/>
              <a:t> системами, а так же кольцевым аппаратом внешней фиксации. При переломе подвздошной кости методом выбора является открытый остеосинтез крыла пластинами и винтами. При невозможности одномоментной репозиции формируется кольцевой аппарат внешней фиксации, в котором сначала разводят опоры друг от друга до получения диастаза </a:t>
            </a:r>
            <a:r>
              <a:rPr lang="ru-RU" dirty="0" smtClean="0"/>
              <a:t>[рис.9 </a:t>
            </a:r>
            <a:r>
              <a:rPr lang="ru-RU" dirty="0"/>
              <a:t>- А], затем низводят половину таза в вертикальном и </a:t>
            </a:r>
            <a:r>
              <a:rPr lang="ru-RU" dirty="0" err="1"/>
              <a:t>переднезаднем</a:t>
            </a:r>
            <a:r>
              <a:rPr lang="ru-RU" dirty="0"/>
              <a:t> направлении </a:t>
            </a:r>
            <a:r>
              <a:rPr lang="ru-RU" dirty="0" smtClean="0"/>
              <a:t>[рис.9 </a:t>
            </a:r>
            <a:r>
              <a:rPr lang="ru-RU" dirty="0"/>
              <a:t>- Б]. После А Б В 19 </a:t>
            </a:r>
            <a:r>
              <a:rPr lang="ru-RU" dirty="0" err="1"/>
              <a:t>рентгенконтроля</a:t>
            </a:r>
            <a:r>
              <a:rPr lang="ru-RU" dirty="0"/>
              <a:t> в двух проекциях производят сведение задних и передних отделов таза </a:t>
            </a:r>
            <a:r>
              <a:rPr lang="ru-RU" dirty="0" smtClean="0"/>
              <a:t>[рис.9 </a:t>
            </a:r>
            <a:r>
              <a:rPr lang="ru-RU" dirty="0"/>
              <a:t>- В].</a:t>
            </a:r>
          </a:p>
        </p:txBody>
      </p:sp>
      <p:pic>
        <p:nvPicPr>
          <p:cNvPr id="4" name="Рисунок 3"/>
          <p:cNvPicPr>
            <a:picLocks noChangeAspect="1"/>
          </p:cNvPicPr>
          <p:nvPr/>
        </p:nvPicPr>
        <p:blipFill rotWithShape="1">
          <a:blip r:embed="rId2"/>
          <a:srcRect l="20649" t="26137" r="23212" b="40909"/>
          <a:stretch/>
        </p:blipFill>
        <p:spPr>
          <a:xfrm>
            <a:off x="0" y="4365104"/>
            <a:ext cx="9144000" cy="2492896"/>
          </a:xfrm>
          <a:prstGeom prst="rect">
            <a:avLst/>
          </a:prstGeom>
        </p:spPr>
      </p:pic>
    </p:spTree>
    <p:extLst>
      <p:ext uri="{BB962C8B-B14F-4D97-AF65-F5344CB8AC3E}">
        <p14:creationId xmlns:p14="http://schemas.microsoft.com/office/powerpoint/2010/main" val="1103100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82336" y="274638"/>
            <a:ext cx="8229600" cy="4525963"/>
          </a:xfrm>
        </p:spPr>
        <p:txBody>
          <a:bodyPr/>
          <a:lstStyle/>
          <a:p>
            <a:r>
              <a:rPr lang="ru-RU" dirty="0"/>
              <a:t>После достижения репозиции создается поддерживающая компрессия на заднем и переднем полукольцах таза аппарата </a:t>
            </a:r>
            <a:r>
              <a:rPr lang="ru-RU" dirty="0" smtClean="0"/>
              <a:t>[рис.10</a:t>
            </a:r>
            <a:r>
              <a:rPr lang="ru-RU" dirty="0"/>
              <a:t>] и при возможности переходят на внутреннюю фиксацию. </a:t>
            </a:r>
          </a:p>
        </p:txBody>
      </p:sp>
      <p:pic>
        <p:nvPicPr>
          <p:cNvPr id="4" name="Рисунок 3"/>
          <p:cNvPicPr>
            <a:picLocks noChangeAspect="1"/>
          </p:cNvPicPr>
          <p:nvPr/>
        </p:nvPicPr>
        <p:blipFill rotWithShape="1">
          <a:blip r:embed="rId2"/>
          <a:srcRect l="20139" t="48900" r="23181" b="22945"/>
          <a:stretch/>
        </p:blipFill>
        <p:spPr>
          <a:xfrm>
            <a:off x="190880" y="3576464"/>
            <a:ext cx="8762240" cy="2448273"/>
          </a:xfrm>
          <a:prstGeom prst="rect">
            <a:avLst/>
          </a:prstGeom>
        </p:spPr>
      </p:pic>
    </p:spTree>
    <p:extLst>
      <p:ext uri="{BB962C8B-B14F-4D97-AF65-F5344CB8AC3E}">
        <p14:creationId xmlns:p14="http://schemas.microsoft.com/office/powerpoint/2010/main" val="1330230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Список литературы</a:t>
            </a:r>
            <a:endParaRPr lang="ru-RU" dirty="0"/>
          </a:p>
        </p:txBody>
      </p:sp>
      <p:sp>
        <p:nvSpPr>
          <p:cNvPr id="3" name="Объект 2"/>
          <p:cNvSpPr>
            <a:spLocks noGrp="1"/>
          </p:cNvSpPr>
          <p:nvPr>
            <p:ph idx="1"/>
          </p:nvPr>
        </p:nvSpPr>
        <p:spPr/>
        <p:txBody>
          <a:bodyPr>
            <a:normAutofit fontScale="70000" lnSpcReduction="20000"/>
          </a:bodyPr>
          <a:lstStyle/>
          <a:p>
            <a:pPr marL="0" indent="0">
              <a:buNone/>
            </a:pPr>
            <a:r>
              <a:rPr lang="ru-RU" dirty="0"/>
              <a:t>1. Лазарев А.Ф. Оперативное лечение повреждений таза: </a:t>
            </a:r>
            <a:r>
              <a:rPr lang="ru-RU" dirty="0" err="1"/>
              <a:t>Автореф</a:t>
            </a:r>
            <a:r>
              <a:rPr lang="ru-RU" dirty="0"/>
              <a:t>. </a:t>
            </a:r>
            <a:r>
              <a:rPr lang="ru-RU" dirty="0" err="1"/>
              <a:t>дис</a:t>
            </a:r>
            <a:r>
              <a:rPr lang="ru-RU" dirty="0"/>
              <a:t>…д-ра </a:t>
            </a:r>
            <a:r>
              <a:rPr lang="ru-RU" dirty="0" err="1"/>
              <a:t>мед.наук</a:t>
            </a:r>
            <a:r>
              <a:rPr lang="ru-RU" dirty="0"/>
              <a:t>. – М., 1992. – 40 с. </a:t>
            </a:r>
            <a:endParaRPr lang="ru-RU" dirty="0" smtClean="0"/>
          </a:p>
          <a:p>
            <a:pPr marL="0" indent="0">
              <a:buNone/>
            </a:pPr>
            <a:r>
              <a:rPr lang="ru-RU" dirty="0" smtClean="0"/>
              <a:t>2</a:t>
            </a:r>
            <a:r>
              <a:rPr lang="ru-RU" dirty="0"/>
              <a:t>. Черкес-Заде Д.И. Лечение застарелых повреждений таза. – </a:t>
            </a:r>
            <a:r>
              <a:rPr lang="ru-RU" dirty="0" err="1"/>
              <a:t>АлмаАта</a:t>
            </a:r>
            <a:r>
              <a:rPr lang="ru-RU" dirty="0"/>
              <a:t>, 1986. – 136 с. </a:t>
            </a:r>
            <a:endParaRPr lang="ru-RU" dirty="0" smtClean="0"/>
          </a:p>
          <a:p>
            <a:pPr marL="0" indent="0">
              <a:buNone/>
            </a:pPr>
            <a:r>
              <a:rPr lang="ru-RU" dirty="0" smtClean="0"/>
              <a:t>3</a:t>
            </a:r>
            <a:r>
              <a:rPr lang="ru-RU" dirty="0"/>
              <a:t>. Мюллер М.Е., </a:t>
            </a:r>
            <a:r>
              <a:rPr lang="ru-RU" dirty="0" err="1"/>
              <a:t>Алльговер</a:t>
            </a:r>
            <a:r>
              <a:rPr lang="ru-RU" dirty="0"/>
              <a:t> М., Шнейдер Р., </a:t>
            </a:r>
            <a:r>
              <a:rPr lang="ru-RU" dirty="0" err="1"/>
              <a:t>Виллингер</a:t>
            </a:r>
            <a:r>
              <a:rPr lang="ru-RU" dirty="0"/>
              <a:t> Х. Руководство по внутреннему остеосинтезу. – М., 1996. – 750 с. </a:t>
            </a:r>
            <a:endParaRPr lang="ru-RU" dirty="0" smtClean="0"/>
          </a:p>
          <a:p>
            <a:pPr marL="0" indent="0">
              <a:buNone/>
            </a:pPr>
            <a:r>
              <a:rPr lang="ru-RU" dirty="0" smtClean="0"/>
              <a:t>4</a:t>
            </a:r>
            <a:r>
              <a:rPr lang="ru-RU" dirty="0"/>
              <a:t>. </a:t>
            </a:r>
            <a:r>
              <a:rPr lang="en-US" dirty="0" err="1"/>
              <a:t>Letournel</a:t>
            </a:r>
            <a:r>
              <a:rPr lang="en-US" dirty="0"/>
              <a:t> E., </a:t>
            </a:r>
            <a:r>
              <a:rPr lang="en-US" dirty="0" err="1"/>
              <a:t>Judet</a:t>
            </a:r>
            <a:r>
              <a:rPr lang="en-US" dirty="0"/>
              <a:t> R. Fractures of the acetabulum. Springer </a:t>
            </a:r>
            <a:r>
              <a:rPr lang="en-US" dirty="0" err="1"/>
              <a:t>Verlag</a:t>
            </a:r>
            <a:r>
              <a:rPr lang="en-US" dirty="0"/>
              <a:t>. Berlin 1981. – 773p </a:t>
            </a:r>
            <a:endParaRPr lang="ru-RU" dirty="0" smtClean="0"/>
          </a:p>
          <a:p>
            <a:pPr marL="0" indent="0">
              <a:buNone/>
            </a:pPr>
            <a:r>
              <a:rPr lang="en-US" dirty="0" smtClean="0"/>
              <a:t>5</a:t>
            </a:r>
            <a:r>
              <a:rPr lang="en-US" dirty="0"/>
              <a:t>. Mears D. </a:t>
            </a:r>
            <a:r>
              <a:rPr lang="en-US" dirty="0" err="1"/>
              <a:t>Rubash</a:t>
            </a:r>
            <a:r>
              <a:rPr lang="en-US" dirty="0"/>
              <a:t> H. Pelvic and acetabular fractures. Slack, </a:t>
            </a:r>
            <a:r>
              <a:rPr lang="en-US" dirty="0" err="1"/>
              <a:t>Thorofare</a:t>
            </a:r>
            <a:r>
              <a:rPr lang="en-US" dirty="0"/>
              <a:t>, NJ </a:t>
            </a:r>
            <a:endParaRPr lang="ru-RU" dirty="0" smtClean="0"/>
          </a:p>
          <a:p>
            <a:pPr marL="0" indent="0">
              <a:buNone/>
            </a:pPr>
            <a:r>
              <a:rPr lang="en-US" dirty="0" smtClean="0"/>
              <a:t>6</a:t>
            </a:r>
            <a:r>
              <a:rPr lang="en-US" dirty="0"/>
              <a:t>. Tile M. Fractures of the pelvis and acetabulum. Williams &amp; Wilkins, 1995, - 480p. </a:t>
            </a:r>
            <a:endParaRPr lang="ru-RU" dirty="0" smtClean="0"/>
          </a:p>
          <a:p>
            <a:pPr marL="0" indent="0">
              <a:buNone/>
            </a:pPr>
            <a:r>
              <a:rPr lang="en-US" dirty="0" smtClean="0"/>
              <a:t>7</a:t>
            </a:r>
            <a:r>
              <a:rPr lang="en-US" dirty="0"/>
              <a:t>. </a:t>
            </a:r>
            <a:r>
              <a:rPr lang="en-US" dirty="0" err="1"/>
              <a:t>Gänsslen</a:t>
            </a:r>
            <a:r>
              <a:rPr lang="en-US" dirty="0"/>
              <a:t> A., </a:t>
            </a:r>
            <a:r>
              <a:rPr lang="en-US" dirty="0" err="1"/>
              <a:t>Pohlemann</a:t>
            </a:r>
            <a:r>
              <a:rPr lang="en-US" dirty="0"/>
              <a:t> T., Paul Ch. Et al/ Epidemiology of pelvic ring injuries // Injury. – 1996.- Vol. 27, Suppl. 1.- S- A19.</a:t>
            </a:r>
            <a:endParaRPr lang="ru-RU" dirty="0"/>
          </a:p>
        </p:txBody>
      </p:sp>
    </p:spTree>
    <p:extLst>
      <p:ext uri="{BB962C8B-B14F-4D97-AF65-F5344CB8AC3E}">
        <p14:creationId xmlns:p14="http://schemas.microsoft.com/office/powerpoint/2010/main" val="1120705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204864"/>
            <a:ext cx="8229600" cy="1143000"/>
          </a:xfrm>
        </p:spPr>
        <p:txBody>
          <a:bodyPr/>
          <a:lstStyle/>
          <a:p>
            <a:r>
              <a:rPr lang="ru-RU" dirty="0" smtClean="0">
                <a:latin typeface="Times New Roman" pitchFamily="18" charset="0"/>
                <a:cs typeface="Times New Roman" pitchFamily="18" charset="0"/>
              </a:rPr>
              <a:t>Спасибо за внимание!</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474770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784976" cy="562074"/>
          </a:xfrm>
        </p:spPr>
        <p:txBody>
          <a:bodyPr>
            <a:normAutofit fontScale="90000"/>
          </a:bodyPr>
          <a:lstStyle/>
          <a:p>
            <a:r>
              <a:rPr lang="ru-RU" dirty="0">
                <a:latin typeface="Times New Roman" pitchFamily="18" charset="0"/>
                <a:cs typeface="Times New Roman" pitchFamily="18" charset="0"/>
              </a:rPr>
              <a:t>Актуальность и Эпидемиология</a:t>
            </a:r>
          </a:p>
        </p:txBody>
      </p:sp>
      <p:sp>
        <p:nvSpPr>
          <p:cNvPr id="3" name="Объект 2"/>
          <p:cNvSpPr>
            <a:spLocks noGrp="1"/>
          </p:cNvSpPr>
          <p:nvPr>
            <p:ph idx="1"/>
          </p:nvPr>
        </p:nvSpPr>
        <p:spPr>
          <a:xfrm>
            <a:off x="179512" y="836712"/>
            <a:ext cx="8964488" cy="6120680"/>
          </a:xfrm>
        </p:spPr>
        <p:txBody>
          <a:bodyPr>
            <a:normAutofit fontScale="70000" lnSpcReduction="20000"/>
          </a:bodyPr>
          <a:lstStyle/>
          <a:p>
            <a:pPr marL="0" indent="0">
              <a:buNone/>
            </a:pPr>
            <a:r>
              <a:rPr lang="ru-RU" dirty="0"/>
              <a:t>Повреждения таза относятся к числу наиболее тяжелых травм. Они составляют 1,7-4% от общего числа травм, причем среди них 20-30 % - это сочетанные повреждения. При таких повреждениях часто наблюдается шок разной степени тяжести, обусловленный в основном массивными внутренними кровотечениями. Топическая диагностика повреждений костей и соединений таза представляет значительные трудности, о чем свидетельствует частота расхождений клинических и патологоанатомических диагнозов, которая достигает 42-54 %. Как правило, наибольшее число не диагностированных повреждений наблюдается при травме заднего отдела (боковые массы крестца, крестцово-подвздошный сустав) тазового кольца. Данные как отечественной, так и зарубежной литературы убедительно свидетельствуют о том, что прогресс в лечении пострадавших достигнут, в основном, в остром периоде травмы и в меньшей степени - во втором, восстановительном. В течение последнего десятилетия летальность от шока и кровотечения при сложных повреждениях таза снижена почти вдвое и составляет 10-13 %. Частота неудовлетворительных исходов лечения подобных повреждений даже в специализированных травматологических отделениях достигает 20-25 % и не имеет особой тенденции к снижению. Инвалидность после консервативного лечения составляет 30-55 %.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4128978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itchFamily="18" charset="0"/>
                <a:cs typeface="Times New Roman" pitchFamily="18" charset="0"/>
              </a:rPr>
              <a:t>Классификация</a:t>
            </a:r>
            <a:endParaRPr lang="ru-RU" dirty="0"/>
          </a:p>
        </p:txBody>
      </p:sp>
      <p:sp>
        <p:nvSpPr>
          <p:cNvPr id="3" name="Объект 2"/>
          <p:cNvSpPr>
            <a:spLocks noGrp="1"/>
          </p:cNvSpPr>
          <p:nvPr>
            <p:ph idx="1"/>
          </p:nvPr>
        </p:nvSpPr>
        <p:spPr/>
        <p:txBody>
          <a:bodyPr/>
          <a:lstStyle/>
          <a:p>
            <a:r>
              <a:rPr lang="ru-RU" dirty="0"/>
              <a:t>Наибольшее признание и распространение получила классификация M. </a:t>
            </a:r>
            <a:r>
              <a:rPr lang="ru-RU" dirty="0" err="1"/>
              <a:t>Tile</a:t>
            </a:r>
            <a:r>
              <a:rPr lang="ru-RU" dirty="0"/>
              <a:t> (1987), модернизированная группой АО (</a:t>
            </a:r>
            <a:r>
              <a:rPr lang="ru-RU" dirty="0" err="1"/>
              <a:t>V.Muller</a:t>
            </a:r>
            <a:r>
              <a:rPr lang="ru-RU" dirty="0"/>
              <a:t>, 1990). В соответствии с этой классификацией повреждения таза делят на 3 группы в зависимости от стабильности заднего отдела таза.</a:t>
            </a:r>
          </a:p>
        </p:txBody>
      </p:sp>
    </p:spTree>
    <p:extLst>
      <p:ext uri="{BB962C8B-B14F-4D97-AF65-F5344CB8AC3E}">
        <p14:creationId xmlns:p14="http://schemas.microsoft.com/office/powerpoint/2010/main" val="2276615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5776" y="260648"/>
            <a:ext cx="4258816" cy="706090"/>
          </a:xfrm>
        </p:spPr>
        <p:txBody>
          <a:bodyPr>
            <a:normAutofit fontScale="90000"/>
          </a:bodyPr>
          <a:lstStyle/>
          <a:p>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179512" y="977018"/>
            <a:ext cx="5400600" cy="5472608"/>
          </a:xfrm>
        </p:spPr>
        <p:txBody>
          <a:bodyPr>
            <a:normAutofit fontScale="77500" lnSpcReduction="20000"/>
          </a:bodyPr>
          <a:lstStyle/>
          <a:p>
            <a:pPr marL="0" indent="0">
              <a:buNone/>
            </a:pPr>
            <a:r>
              <a:rPr lang="ru-RU" dirty="0"/>
              <a:t>А — задний комплекс стабильный, с минимальным смещением и, как правило, без нарушения целости тазового кольца </a:t>
            </a:r>
            <a:endParaRPr lang="ru-RU" dirty="0" smtClean="0"/>
          </a:p>
          <a:p>
            <a:pPr marL="0" indent="0">
              <a:buNone/>
            </a:pPr>
            <a:r>
              <a:rPr lang="ru-RU" dirty="0" smtClean="0"/>
              <a:t>А1 </a:t>
            </a:r>
            <a:r>
              <a:rPr lang="ru-RU" dirty="0"/>
              <a:t>- отрывные переломы безымянной кости </a:t>
            </a:r>
            <a:endParaRPr lang="ru-RU" dirty="0" smtClean="0"/>
          </a:p>
          <a:p>
            <a:pPr marL="0" indent="0">
              <a:buNone/>
            </a:pPr>
            <a:r>
              <a:rPr lang="ru-RU" dirty="0" smtClean="0"/>
              <a:t>А2 </a:t>
            </a:r>
            <a:r>
              <a:rPr lang="ru-RU" dirty="0"/>
              <a:t>- повреждение переднего полукольца при стабильном заднем полукольце. Часто лишь при помощи КТ может быть выявлено сочетанное повреждение заднего комплекса, при котором, однако, смещение отсутствует и тазовое кольцо стабильно </a:t>
            </a:r>
            <a:endParaRPr lang="ru-RU" dirty="0" smtClean="0"/>
          </a:p>
          <a:p>
            <a:pPr marL="0" indent="0">
              <a:buNone/>
            </a:pPr>
            <a:r>
              <a:rPr lang="ru-RU" dirty="0" smtClean="0"/>
              <a:t>A3 </a:t>
            </a:r>
            <a:r>
              <a:rPr lang="ru-RU" dirty="0"/>
              <a:t>- поперечные переломы крестца и копчика </a:t>
            </a:r>
            <a:endParaRPr lang="ru-RU" dirty="0" smtClean="0"/>
          </a:p>
          <a:p>
            <a:pPr marL="0" indent="0">
              <a:buNone/>
            </a:pPr>
            <a:endParaRPr lang="ru-RU" dirty="0">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7184" y="988409"/>
            <a:ext cx="2387264" cy="5310645"/>
          </a:xfrm>
          <a:prstGeom prst="rect">
            <a:avLst/>
          </a:prstGeom>
        </p:spPr>
      </p:pic>
    </p:spTree>
    <p:extLst>
      <p:ext uri="{BB962C8B-B14F-4D97-AF65-F5344CB8AC3E}">
        <p14:creationId xmlns:p14="http://schemas.microsoft.com/office/powerpoint/2010/main" val="4179449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457200" y="1600200"/>
            <a:ext cx="5410944" cy="5141168"/>
          </a:xfrm>
        </p:spPr>
        <p:txBody>
          <a:bodyPr>
            <a:normAutofit fontScale="62500" lnSpcReduction="20000"/>
          </a:bodyPr>
          <a:lstStyle/>
          <a:p>
            <a:pPr marL="0" indent="0">
              <a:buNone/>
            </a:pPr>
            <a:r>
              <a:rPr lang="ru-RU" dirty="0"/>
              <a:t>Выявляемые клинически нестабильные повреждения тазового кольца проявляются либо в виде ротационной нестабильности - тип В, либо в ее сочетании с вертикальной нестабильностью - тип С. </a:t>
            </a:r>
          </a:p>
          <a:p>
            <a:pPr marL="0" indent="0">
              <a:buNone/>
            </a:pPr>
            <a:r>
              <a:rPr lang="ru-RU" dirty="0"/>
              <a:t>В1 («открытая книга») имеется неполное одностороннее повреждение заднего полукольца с наружной ротацией половины таза. Частичный разрыв крестцово-подвздошного сочленения или перелом боковой массы крестца ниже уровня S2 позвонка. </a:t>
            </a:r>
          </a:p>
          <a:p>
            <a:pPr marL="0" indent="0">
              <a:buNone/>
            </a:pPr>
            <a:r>
              <a:rPr lang="ru-RU" dirty="0"/>
              <a:t>В 2 (боковая компрессия)– имеется неполное повреждение заднего полукольца с внутренней ротацией половины таза. Перелом боковой массы крестца на уровне S1,S2 или перелом крыла подвздошной кости. </a:t>
            </a:r>
          </a:p>
          <a:p>
            <a:pPr marL="0" indent="0">
              <a:buNone/>
            </a:pPr>
            <a:r>
              <a:rPr lang="ru-RU" dirty="0"/>
              <a:t>В 3 – двустороннее неполное повреждение задних отделов таза.</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1585320"/>
            <a:ext cx="2160240" cy="5029309"/>
          </a:xfrm>
          <a:prstGeom prst="rect">
            <a:avLst/>
          </a:prstGeom>
        </p:spPr>
      </p:pic>
    </p:spTree>
    <p:extLst>
      <p:ext uri="{BB962C8B-B14F-4D97-AF65-F5344CB8AC3E}">
        <p14:creationId xmlns:p14="http://schemas.microsoft.com/office/powerpoint/2010/main" val="1327892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457200" y="1600200"/>
            <a:ext cx="6059016" cy="5069160"/>
          </a:xfrm>
        </p:spPr>
        <p:txBody>
          <a:bodyPr>
            <a:normAutofit fontScale="55000" lnSpcReduction="20000"/>
          </a:bodyPr>
          <a:lstStyle/>
          <a:p>
            <a:r>
              <a:rPr lang="ru-RU" dirty="0"/>
              <a:t>Двусторонняя наружная или внутренняя ротация половин таза или сочетание наружной и внутренней ротации («смятая книга»). Смещение половины таза кзади и кверху в вертикальной плоскости возможно лишь при разрыве заднего крестцово-подвздошного комплекса и повреждении диафрагмы тазового дна</a:t>
            </a:r>
            <a:r>
              <a:rPr lang="ru-RU" dirty="0" smtClean="0"/>
              <a:t>.</a:t>
            </a:r>
          </a:p>
          <a:p>
            <a:r>
              <a:rPr lang="ru-RU" dirty="0" smtClean="0"/>
              <a:t> </a:t>
            </a:r>
            <a:r>
              <a:rPr lang="ru-RU" dirty="0"/>
              <a:t>С – повреждение задних отделов таза с вертикальной нестабильностью, полное разобщение половины таза от осевого скелета. </a:t>
            </a:r>
            <a:endParaRPr lang="ru-RU" dirty="0" smtClean="0"/>
          </a:p>
          <a:p>
            <a:r>
              <a:rPr lang="ru-RU" dirty="0" smtClean="0"/>
              <a:t>С </a:t>
            </a:r>
            <a:r>
              <a:rPr lang="ru-RU" dirty="0"/>
              <a:t>1 – односторонний отрыв половины таза от осевого скелета. Повреждение крестцово-подвздошного сочленения, перелом крестца, подвздошной кости или сочетанием этих повреждений. </a:t>
            </a:r>
            <a:endParaRPr lang="ru-RU" dirty="0" smtClean="0"/>
          </a:p>
          <a:p>
            <a:r>
              <a:rPr lang="ru-RU" dirty="0" smtClean="0"/>
              <a:t>С </a:t>
            </a:r>
            <a:r>
              <a:rPr lang="ru-RU" dirty="0"/>
              <a:t>2 – двустороннее повреждение - односторонний полный отрыв заднего отдела таза от осевого скелета, на противоположной стороне – одно из видов ротационного повреждения. </a:t>
            </a:r>
            <a:endParaRPr lang="ru-RU" dirty="0" smtClean="0"/>
          </a:p>
          <a:p>
            <a:r>
              <a:rPr lang="ru-RU" dirty="0" smtClean="0"/>
              <a:t>С </a:t>
            </a:r>
            <a:r>
              <a:rPr lang="ru-RU" dirty="0"/>
              <a:t>3 – двусторонний полный отрыв половин таза от осевого скелета.</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1700808"/>
            <a:ext cx="1944216" cy="4529718"/>
          </a:xfrm>
          <a:prstGeom prst="rect">
            <a:avLst/>
          </a:prstGeom>
        </p:spPr>
      </p:pic>
    </p:spTree>
    <p:extLst>
      <p:ext uri="{BB962C8B-B14F-4D97-AF65-F5344CB8AC3E}">
        <p14:creationId xmlns:p14="http://schemas.microsoft.com/office/powerpoint/2010/main" val="1868355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260648"/>
            <a:ext cx="5842992" cy="706090"/>
          </a:xfrm>
        </p:spPr>
        <p:txBody>
          <a:bodyPr>
            <a:normAutofit fontScale="90000"/>
          </a:bodyPr>
          <a:lstStyle/>
          <a:p>
            <a:r>
              <a:rPr lang="ru-RU" dirty="0" smtClean="0">
                <a:latin typeface="Times New Roman" pitchFamily="18" charset="0"/>
                <a:cs typeface="Times New Roman" pitchFamily="18" charset="0"/>
              </a:rPr>
              <a:t>Клиническая картина</a:t>
            </a: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107504" y="1600200"/>
            <a:ext cx="8928992" cy="5141168"/>
          </a:xfrm>
        </p:spPr>
        <p:txBody>
          <a:bodyPr>
            <a:normAutofit fontScale="40000" lnSpcReduction="20000"/>
          </a:bodyPr>
          <a:lstStyle/>
          <a:p>
            <a:pPr marL="0" indent="0">
              <a:buNone/>
            </a:pPr>
            <a:r>
              <a:rPr lang="ru-RU" dirty="0"/>
              <a:t>К местным симптомам переломов костей таза относятся: </a:t>
            </a:r>
            <a:endParaRPr lang="ru-RU" dirty="0" smtClean="0"/>
          </a:p>
          <a:p>
            <a:r>
              <a:rPr lang="ru-RU" dirty="0" smtClean="0"/>
              <a:t>симптом </a:t>
            </a:r>
            <a:r>
              <a:rPr lang="ru-RU" dirty="0" err="1"/>
              <a:t>Н.М.Волковича</a:t>
            </a:r>
            <a:r>
              <a:rPr lang="ru-RU" dirty="0"/>
              <a:t> - вынужденное положение пострадавшего лежа с полусогнутыми в коленных и тазобедренных суставах ногами с отведением и ротацией бедер наружу, </a:t>
            </a:r>
            <a:endParaRPr lang="ru-RU" dirty="0" smtClean="0"/>
          </a:p>
          <a:p>
            <a:r>
              <a:rPr lang="ru-RU" dirty="0" smtClean="0"/>
              <a:t>симптом </a:t>
            </a:r>
            <a:r>
              <a:rPr lang="ru-RU" dirty="0" err="1"/>
              <a:t>Вернея</a:t>
            </a:r>
            <a:r>
              <a:rPr lang="ru-RU" dirty="0"/>
              <a:t> – боль в месте перелома усиливается при встречном сдавлении правой – левой половины таза, </a:t>
            </a:r>
            <a:endParaRPr lang="ru-RU" dirty="0" smtClean="0"/>
          </a:p>
          <a:p>
            <a:r>
              <a:rPr lang="ru-RU" dirty="0" smtClean="0"/>
              <a:t>симптом </a:t>
            </a:r>
            <a:r>
              <a:rPr lang="ru-RU" dirty="0" err="1"/>
              <a:t>Ларрея</a:t>
            </a:r>
            <a:r>
              <a:rPr lang="ru-RU" dirty="0"/>
              <a:t> – усиление болей при разведении крыльев подвздошных костей, </a:t>
            </a:r>
            <a:endParaRPr lang="ru-RU" dirty="0" smtClean="0"/>
          </a:p>
          <a:p>
            <a:r>
              <a:rPr lang="ru-RU" dirty="0" smtClean="0"/>
              <a:t>симптом </a:t>
            </a:r>
            <a:r>
              <a:rPr lang="ru-RU" dirty="0" err="1"/>
              <a:t>Стаддарта</a:t>
            </a:r>
            <a:r>
              <a:rPr lang="ru-RU" dirty="0"/>
              <a:t> - болей в крестцово-подвздошном суставе при сведении и разведении подвздошных костей, </a:t>
            </a:r>
            <a:endParaRPr lang="ru-RU" dirty="0" smtClean="0"/>
          </a:p>
          <a:p>
            <a:r>
              <a:rPr lang="ru-RU" dirty="0" smtClean="0"/>
              <a:t>асимметрия </a:t>
            </a:r>
            <a:r>
              <a:rPr lang="ru-RU" dirty="0"/>
              <a:t>таза, </a:t>
            </a:r>
            <a:endParaRPr lang="ru-RU" dirty="0" smtClean="0"/>
          </a:p>
          <a:p>
            <a:r>
              <a:rPr lang="ru-RU" dirty="0" smtClean="0"/>
              <a:t>патологическая </a:t>
            </a:r>
            <a:r>
              <a:rPr lang="ru-RU" dirty="0"/>
              <a:t>подвижность при боковом сжатии и разведении крыльев таза, </a:t>
            </a:r>
            <a:endParaRPr lang="ru-RU" dirty="0" smtClean="0"/>
          </a:p>
          <a:p>
            <a:r>
              <a:rPr lang="ru-RU" dirty="0" smtClean="0"/>
              <a:t>кровоподтеки </a:t>
            </a:r>
            <a:r>
              <a:rPr lang="ru-RU" dirty="0"/>
              <a:t>в промежности и области мошонки, </a:t>
            </a:r>
            <a:endParaRPr lang="ru-RU" dirty="0" smtClean="0"/>
          </a:p>
          <a:p>
            <a:r>
              <a:rPr lang="ru-RU" dirty="0" smtClean="0"/>
              <a:t>гематома </a:t>
            </a:r>
            <a:r>
              <a:rPr lang="ru-RU" dirty="0"/>
              <a:t>и отек мягких тканей в области перелома, </a:t>
            </a:r>
            <a:endParaRPr lang="ru-RU" dirty="0" smtClean="0"/>
          </a:p>
          <a:p>
            <a:r>
              <a:rPr lang="ru-RU" dirty="0" smtClean="0"/>
              <a:t>боль </a:t>
            </a:r>
            <a:r>
              <a:rPr lang="ru-RU" dirty="0"/>
              <a:t>в промежности, паховой, лобковой, крестцовой областях. Боль усиливаются при движениях ногой, пальпации и сдавлении и разведении крыльев таза, </a:t>
            </a:r>
            <a:endParaRPr lang="ru-RU" dirty="0" smtClean="0"/>
          </a:p>
          <a:p>
            <a:r>
              <a:rPr lang="ru-RU" dirty="0" smtClean="0"/>
              <a:t>при </a:t>
            </a:r>
            <a:r>
              <a:rPr lang="ru-RU" dirty="0"/>
              <a:t>подвижности костных отломков определяется костная крепитация, </a:t>
            </a:r>
            <a:endParaRPr lang="ru-RU" dirty="0" smtClean="0"/>
          </a:p>
          <a:p>
            <a:r>
              <a:rPr lang="ru-RU" dirty="0" smtClean="0"/>
              <a:t>при </a:t>
            </a:r>
            <a:r>
              <a:rPr lang="ru-RU" dirty="0"/>
              <a:t>отрыве </a:t>
            </a:r>
            <a:r>
              <a:rPr lang="ru-RU" dirty="0" err="1"/>
              <a:t>передне</a:t>
            </a:r>
            <a:r>
              <a:rPr lang="ru-RU" dirty="0"/>
              <a:t>-верхней ости наблюдается визуальное укорочение конечности, обусловленное смещением отломка кнаружи и книзу и симптом заднего хода (при движении ногой назад пациент испытывает меньшую боль, поэтому ходит спиной вперед). </a:t>
            </a:r>
            <a:endParaRPr lang="ru-RU" dirty="0" smtClean="0"/>
          </a:p>
          <a:p>
            <a:r>
              <a:rPr lang="ru-RU" dirty="0" smtClean="0"/>
              <a:t>наличие </a:t>
            </a:r>
            <a:r>
              <a:rPr lang="ru-RU" dirty="0"/>
              <a:t>неврологического дефицита функции L5-S5 корешков может свидетельствовать о повреждении тазового кольца и переломов крестца, </a:t>
            </a:r>
            <a:endParaRPr lang="ru-RU" dirty="0" smtClean="0"/>
          </a:p>
          <a:p>
            <a:r>
              <a:rPr lang="ru-RU" dirty="0" smtClean="0"/>
              <a:t>иногда </a:t>
            </a:r>
            <a:r>
              <a:rPr lang="ru-RU" dirty="0"/>
              <a:t>переломы костей таза сопровождаются признаками повреждения внутренних органов (клиникой «острого живота»), которые могут быть обусловлены как травмой внутренних органов, так и забрюшинной гематомой при переломе костей таза в задних отделах или гематомой в передней брюшной стенке при переломе лобковых костей, </a:t>
            </a:r>
            <a:endParaRPr lang="ru-RU" dirty="0" smtClean="0"/>
          </a:p>
          <a:p>
            <a:r>
              <a:rPr lang="ru-RU" dirty="0" smtClean="0"/>
              <a:t>при </a:t>
            </a:r>
            <a:r>
              <a:rPr lang="ru-RU" dirty="0"/>
              <a:t>повреждении уретры развивается: задержка мочи, кровотечение из мочеиспускательного канала, кровоподтек в области промежности. При 8 разрывах мочевого пузыря возникают нарушения мочеиспускания, развивается гематурия.</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4063075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fontScale="70000" lnSpcReduction="20000"/>
          </a:bodyPr>
          <a:lstStyle/>
          <a:p>
            <a:r>
              <a:rPr lang="ru-RU" dirty="0"/>
              <a:t>Обязательно при повреждении таза вагинальное и ректальное исследование. При этом определяется гематома, выступающие костные отломки. Через влагалище пальпируются сместившиеся отломки лонных седалищных костей, области вертлужной впадины. Травматический шок часто сопровождает повреждения таза, он обусловлен болевыми раздражениями и кровопотерей в клетчатку обширного забрюшинного пространства, оно вмещает до 3-5,5 литра крови. Обычно, забрюшинные (</a:t>
            </a:r>
            <a:r>
              <a:rPr lang="ru-RU" dirty="0" err="1"/>
              <a:t>внутритазовые</a:t>
            </a:r>
            <a:r>
              <a:rPr lang="ru-RU" dirty="0"/>
              <a:t> гематомы) располагаются в области малого и большого таза, а при обильном продолжающемся кровотечении распространяются до почек, диафрагмы. Они считаются обширными, если доходят до верхнего полюса почек, средними – когда достигают нижнего полюса почек.</a:t>
            </a:r>
          </a:p>
        </p:txBody>
      </p:sp>
    </p:spTree>
    <p:extLst>
      <p:ext uri="{BB962C8B-B14F-4D97-AF65-F5344CB8AC3E}">
        <p14:creationId xmlns:p14="http://schemas.microsoft.com/office/powerpoint/2010/main" val="337122720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892</TotalTime>
  <Words>2581</Words>
  <Application>Microsoft Office PowerPoint</Application>
  <PresentationFormat>Экран (4:3)</PresentationFormat>
  <Paragraphs>81</Paragraphs>
  <Slides>25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25</vt:i4>
      </vt:variant>
    </vt:vector>
  </HeadingPairs>
  <TitlesOfParts>
    <vt:vector size="29" baseType="lpstr">
      <vt:lpstr>Arial</vt:lpstr>
      <vt:lpstr>Calibri</vt:lpstr>
      <vt:lpstr>Times New Roman</vt:lpstr>
      <vt:lpstr>Тема Office</vt:lpstr>
      <vt:lpstr> Федеральное государственное бюджетное образовательное                 учреждение высшего профессионального образования        «Красноярский государственный медицинский университет                       имени профессора В. Ф. Войно-Ясенецкого»</vt:lpstr>
      <vt:lpstr>План</vt:lpstr>
      <vt:lpstr>Актуальность и Эпидемиология</vt:lpstr>
      <vt:lpstr>Классификация</vt:lpstr>
      <vt:lpstr>Презентация PowerPoint</vt:lpstr>
      <vt:lpstr>Презентация PowerPoint</vt:lpstr>
      <vt:lpstr>Презентация PowerPoint</vt:lpstr>
      <vt:lpstr>Клиническая картина</vt:lpstr>
      <vt:lpstr>Презентация PowerPoint</vt:lpstr>
      <vt:lpstr>Диагностика и диагностические критерии</vt:lpstr>
      <vt:lpstr>Презентация PowerPoint</vt:lpstr>
      <vt:lpstr>Лечение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Список литературы</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Федеральное государственное бюджетное образовательное                 учреждение высшего профессионального образования        «Красноярский государственный медицинский университет                       имени профессора В. Ф. Войно-Ясенецкого»</dc:title>
  <dc:creator>Мед Сестра</dc:creator>
  <cp:lastModifiedBy>Beria Loliconchic</cp:lastModifiedBy>
  <cp:revision>78</cp:revision>
  <dcterms:created xsi:type="dcterms:W3CDTF">2023-06-13T03:49:10Z</dcterms:created>
  <dcterms:modified xsi:type="dcterms:W3CDTF">2024-02-26T05:06:32Z</dcterms:modified>
</cp:coreProperties>
</file>