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76" r:id="rId10"/>
    <p:sldId id="262" r:id="rId11"/>
    <p:sldId id="263" r:id="rId12"/>
    <p:sldId id="264" r:id="rId13"/>
    <p:sldId id="277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4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5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7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8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770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684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31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0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3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1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1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8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8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DE2FCE-0FFB-400C-802D-6ADBA9BE624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28584B-E191-4E6C-BBE3-9CCDCFC0A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0238" y="818866"/>
            <a:ext cx="8821559" cy="3030469"/>
          </a:xfrm>
        </p:spPr>
        <p:txBody>
          <a:bodyPr/>
          <a:lstStyle/>
          <a:p>
            <a:r>
              <a:rPr lang="ru-RU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Осложнения </a:t>
            </a:r>
            <a:br>
              <a:rPr lang="ru-RU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</a:t>
            </a:r>
            <a:r>
              <a:rPr lang="ru-RU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блефаропластики</a:t>
            </a:r>
            <a:endParaRPr lang="ru-RU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094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Орбитальное кровоизлияние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8" y="2224585"/>
            <a:ext cx="10440536" cy="4339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Орбитальное кровоизлияние считается самым страшным последствием </a:t>
            </a:r>
            <a:r>
              <a:rPr lang="ru-RU" dirty="0" err="1"/>
              <a:t>блефаропластики</a:t>
            </a:r>
            <a:r>
              <a:rPr lang="ru-RU" dirty="0"/>
              <a:t>, так как оно грозит полной потерей зрения.</a:t>
            </a:r>
          </a:p>
          <a:p>
            <a:r>
              <a:rPr lang="ru-RU" b="1" dirty="0"/>
              <a:t>Привести к такому осложнению может ошибка хирурга или проведение операции пациенту с такими противопоказаниями:</a:t>
            </a:r>
            <a:endParaRPr lang="ru-RU" dirty="0"/>
          </a:p>
          <a:p>
            <a:pPr lvl="0"/>
            <a:r>
              <a:rPr lang="ru-RU" dirty="0"/>
              <a:t>гипертония;</a:t>
            </a:r>
          </a:p>
          <a:p>
            <a:pPr lvl="0"/>
            <a:r>
              <a:rPr lang="ru-RU" dirty="0"/>
              <a:t>прием перед операцией антикоагулянтов или спиртных напитков;</a:t>
            </a:r>
          </a:p>
          <a:p>
            <a:pPr lvl="0"/>
            <a:r>
              <a:rPr lang="ru-RU" dirty="0"/>
              <a:t>проведение длительной и сложной операции.</a:t>
            </a:r>
          </a:p>
          <a:p>
            <a:r>
              <a:rPr lang="ru-RU" dirty="0"/>
              <a:t>Такое состояние, как правило, проявляется уже в первые сутки после коррекции век. Лечить его очень сложно.</a:t>
            </a:r>
          </a:p>
          <a:p>
            <a:r>
              <a:rPr lang="ru-RU" dirty="0"/>
              <a:t>Наиболее эффективной терапией является повторное хирургическое вмешательство, однако в тяжелых случаях нет гарантий к восстановлению утраченного зрения.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58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/>
              <a:t>ПОЗДНИЕ ОСЛОЖНЕНИЯ ПОСЛЕ ОПЕРАЦИИ БЛЕФАРОПЛАСТИКИ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6" y="2603500"/>
            <a:ext cx="11163868" cy="4254500"/>
          </a:xfrm>
        </p:spPr>
        <p:txBody>
          <a:bodyPr>
            <a:normAutofit/>
          </a:bodyPr>
          <a:lstStyle/>
          <a:p>
            <a:r>
              <a:rPr lang="ru-RU" b="1" dirty="0"/>
              <a:t>После операции по коррекции век (через 2-3) месяца у пациента могут возникнуть такие поздние осложнения:</a:t>
            </a:r>
            <a:endParaRPr lang="ru-RU" dirty="0"/>
          </a:p>
          <a:p>
            <a:pPr lvl="0"/>
            <a:r>
              <a:rPr lang="ru-RU" b="1" dirty="0"/>
              <a:t>Образование слишком грубых рубцов в месте разреза.</a:t>
            </a:r>
            <a:r>
              <a:rPr lang="ru-RU" dirty="0"/>
              <a:t> Они могут появляться из-за расхождения швов или недостаточно правильного зашивания самой раны. При этом такие рубцы будут сильно видны, поэтому их нужно заново иссекать и сшивать. Для того чтобы они не возникали, сразу же после </a:t>
            </a:r>
            <a:r>
              <a:rPr lang="ru-RU" dirty="0" err="1"/>
              <a:t>блефаропластики</a:t>
            </a:r>
            <a:r>
              <a:rPr lang="ru-RU" dirty="0"/>
              <a:t> их нужно смазывать заживляющими и рассасывающими мазями.</a:t>
            </a:r>
          </a:p>
          <a:p>
            <a:pPr lvl="0"/>
            <a:r>
              <a:rPr lang="ru-RU" b="1" dirty="0" err="1"/>
              <a:t>Блефароптоз</a:t>
            </a:r>
            <a:r>
              <a:rPr lang="ru-RU" b="1" dirty="0"/>
              <a:t> – это сильное утяжеление кожи в верхних веках.</a:t>
            </a:r>
            <a:r>
              <a:rPr lang="ru-RU" dirty="0"/>
              <a:t> Такое осложнение довольно редкостное и чаще всего наблюдается у пожилых пациентов. Возникает оно из-за некачественно сделанной операции. Для устранения </a:t>
            </a:r>
            <a:r>
              <a:rPr lang="ru-RU" dirty="0" err="1"/>
              <a:t>блефароптоза</a:t>
            </a:r>
            <a:r>
              <a:rPr lang="ru-RU" dirty="0"/>
              <a:t> необходимо проводить повторную </a:t>
            </a:r>
            <a:r>
              <a:rPr lang="ru-RU" dirty="0" err="1"/>
              <a:t>блефаропластику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5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/>
              <a:t>ИНФИЦИРОВАНИЕ ПОСЛЕОПЕРАЦИОННЫХ РАН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4" y="2292824"/>
            <a:ext cx="11136572" cy="390326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 </a:t>
            </a:r>
            <a:r>
              <a:rPr lang="ru-RU" sz="2000" dirty="0"/>
              <a:t>нарушении стерильности во время проведения этого оперативного вмешательства у пациента есть риск занесения инфекции в рану.</a:t>
            </a:r>
          </a:p>
          <a:p>
            <a:r>
              <a:rPr lang="ru-RU" sz="2000" dirty="0"/>
              <a:t>Такое состояние проявляться в виде воспалительного процесса, высокой температуры и выделений гноя из швов.</a:t>
            </a:r>
          </a:p>
          <a:p>
            <a:r>
              <a:rPr lang="ru-RU" sz="2000" i="1" dirty="0"/>
              <a:t>Важно знать, что инфицирование требует немедленного медикаментозного лечения, в частности приема сильных антибиотиков.</a:t>
            </a:r>
            <a:endParaRPr lang="ru-RU" sz="2000" dirty="0"/>
          </a:p>
          <a:p>
            <a:r>
              <a:rPr lang="ru-RU" sz="2000" dirty="0"/>
              <a:t>Также, при попадании инфекции в рану, последняя будет намного дольше заживать.</a:t>
            </a:r>
          </a:p>
          <a:p>
            <a:pPr lvl="0"/>
            <a:r>
              <a:rPr lang="ru-RU" sz="2000" b="1" dirty="0"/>
              <a:t>Образование асимметрии глаз может случиться при неудачном наложении </a:t>
            </a:r>
            <a:r>
              <a:rPr lang="ru-RU" sz="2000" b="1" dirty="0" err="1"/>
              <a:t>швов.</a:t>
            </a:r>
            <a:r>
              <a:rPr lang="ru-RU" sz="2000" dirty="0" err="1"/>
              <a:t>Устраняется</a:t>
            </a:r>
            <a:r>
              <a:rPr lang="ru-RU" sz="2000" dirty="0"/>
              <a:t> такое осложнение путем проведения вторичной </a:t>
            </a:r>
            <a:r>
              <a:rPr lang="ru-RU" sz="2000" dirty="0" err="1"/>
              <a:t>блефаропластики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61618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81" y="2985898"/>
            <a:ext cx="3856970" cy="31010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660" y="2685422"/>
            <a:ext cx="4935940" cy="370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371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910" y="2320119"/>
            <a:ext cx="11095630" cy="4537881"/>
          </a:xfrm>
        </p:spPr>
        <p:txBody>
          <a:bodyPr>
            <a:noAutofit/>
          </a:bodyPr>
          <a:lstStyle/>
          <a:p>
            <a:pPr lvl="0"/>
            <a:r>
              <a:rPr lang="ru-RU" sz="2000" b="1" dirty="0"/>
              <a:t>Сухой </a:t>
            </a:r>
            <a:r>
              <a:rPr lang="ru-RU" sz="2000" b="1" dirty="0" err="1"/>
              <a:t>кератоконъюктивит</a:t>
            </a:r>
            <a:r>
              <a:rPr lang="ru-RU" sz="2000" b="1" dirty="0"/>
              <a:t> довольно частый спутник операций на глазах.</a:t>
            </a:r>
            <a:r>
              <a:rPr lang="ru-RU" sz="2000" dirty="0"/>
              <a:t> Для его лечения можно применять специальные глазные капли.</a:t>
            </a:r>
          </a:p>
          <a:p>
            <a:r>
              <a:rPr lang="ru-RU" sz="2000" dirty="0"/>
              <a:t>Для его полного устранения желательно делать повторную коррекцию разреза глаз.</a:t>
            </a:r>
          </a:p>
          <a:p>
            <a:pPr lvl="0"/>
            <a:r>
              <a:rPr lang="ru-RU" sz="2000" dirty="0"/>
              <a:t>Потеря зрения присуща пожилым пациентам, которые соглашались на операцию при высоком давлении, что спровоцировало появление гематомы. К счастью, такие плачевные последствия встречаются довольно редко.</a:t>
            </a:r>
          </a:p>
          <a:p>
            <a:pPr lvl="0"/>
            <a:r>
              <a:rPr lang="ru-RU" sz="2000" b="1" dirty="0"/>
              <a:t>Расхождение швов.</a:t>
            </a:r>
            <a:r>
              <a:rPr lang="ru-RU" sz="2000" dirty="0"/>
              <a:t> Обычно это случается при их неправильном наложении еще во время операции. В таком состоянии пациент подвергается риску, ведь из-за расхождения швов у него может начаться заражение раны или образоваться отек. Лучшим методом для устранения расхождения швов является их повторное сшивание, однако при этом риск образования большого рубца только увеличивается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735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2251881"/>
            <a:ext cx="11191164" cy="4421874"/>
          </a:xfrm>
        </p:spPr>
        <p:txBody>
          <a:bodyPr>
            <a:noAutofit/>
          </a:bodyPr>
          <a:lstStyle/>
          <a:p>
            <a:pPr lvl="0"/>
            <a:r>
              <a:rPr lang="ru-RU" sz="2000" dirty="0"/>
              <a:t>Появление слезоточивости может возникнуть в том случае, когда слезные точки перемещаются наружу, поэтому зажившие ткани будут сужать проточные каналы глаз.</a:t>
            </a:r>
          </a:p>
          <a:p>
            <a:pPr lvl="0"/>
            <a:r>
              <a:rPr lang="ru-RU" sz="2000" b="1" dirty="0"/>
              <a:t>Киста – это незлокачественное образование, которое отделяется от других тканей плотной капсулой.</a:t>
            </a:r>
            <a:r>
              <a:rPr lang="ru-RU" sz="2000" dirty="0"/>
              <a:t> Она может образоваться на шве от раны. Киста нуждается в хирургическом устранении, так как самостоятельно она не рассасывается.</a:t>
            </a:r>
          </a:p>
          <a:p>
            <a:pPr lvl="0"/>
            <a:r>
              <a:rPr lang="ru-RU" sz="2000" b="1" dirty="0"/>
              <a:t>«Горячие» или воспаленные глаза возникают у пациента при частых </a:t>
            </a:r>
            <a:r>
              <a:rPr lang="ru-RU" sz="2000" b="1" dirty="0" err="1"/>
              <a:t>блефаропластиках.</a:t>
            </a:r>
            <a:r>
              <a:rPr lang="ru-RU" sz="2000" dirty="0" err="1"/>
              <a:t>При</a:t>
            </a:r>
            <a:r>
              <a:rPr lang="ru-RU" sz="2000" dirty="0"/>
              <a:t> этом их века будут неплотно закрываться, что приведет к сухости и воспалению. К сожалению, такое состояние можно устранить только повторной операцией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7037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609416" cy="4254500"/>
          </a:xfrm>
        </p:spPr>
        <p:txBody>
          <a:bodyPr/>
          <a:lstStyle/>
          <a:p>
            <a:pPr lvl="0"/>
            <a:r>
              <a:rPr lang="ru-RU" sz="2000" b="1" dirty="0"/>
              <a:t>Эктропион – это одно из самых частых поздних осложнений.</a:t>
            </a:r>
            <a:r>
              <a:rPr lang="ru-RU" sz="2000" dirty="0"/>
              <a:t> К его появлению приводит наличие открытых участков склеры, которые привели к деформации век. Для устранения такого состояния пациенту нужно делать специальную лечебную гимнастику и массаж век</a:t>
            </a:r>
            <a:r>
              <a:rPr lang="ru-RU" sz="2000" dirty="0" smtClean="0"/>
              <a:t>.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Гиперпигментация может возникнуть при сильных кровоподтеках и отложении красных продуктов от разложения крови, что вызовет окрашивание кожи. Если вовремя не лечить такое состояние, то веки могут потемнеть.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30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К сожалению, большинство осложнений от </a:t>
            </a:r>
            <a:r>
              <a:rPr lang="ru-RU" sz="2000" dirty="0" err="1"/>
              <a:t>блефаропластики</a:t>
            </a:r>
            <a:r>
              <a:rPr lang="ru-RU" sz="2000" dirty="0"/>
              <a:t> требуют повторной коррекции век, однако лучше сразу устранить такие дефекты, чем впоследствии страдать от симптомов неудачной операции.</a:t>
            </a:r>
          </a:p>
          <a:p>
            <a:r>
              <a:rPr lang="ru-RU" sz="2000" b="1" dirty="0"/>
              <a:t>Рассмотрим более подробно, что нужно делать при отдельных осложнениях:</a:t>
            </a:r>
            <a:endParaRPr lang="ru-RU" sz="2000" dirty="0"/>
          </a:p>
          <a:p>
            <a:pPr lvl="0"/>
            <a:r>
              <a:rPr lang="ru-RU" sz="2000" dirty="0"/>
              <a:t>При обильном кровотечении доктора должны провести пациенту пункцию, с помощью которой они удалят излишки крови.</a:t>
            </a:r>
          </a:p>
          <a:p>
            <a:r>
              <a:rPr lang="ru-RU" sz="2000" b="1" dirty="0" smtClean="0"/>
              <a:t>Важно </a:t>
            </a:r>
            <a:r>
              <a:rPr lang="ru-RU" sz="2000" b="1" dirty="0"/>
              <a:t>знать, что если вовремя не устранить гематому такого вида, то у пациента может быть потеря зрения и тромбоз артерий сетчатки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0667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2306471"/>
            <a:ext cx="10536071" cy="4271749"/>
          </a:xfrm>
        </p:spPr>
        <p:txBody>
          <a:bodyPr/>
          <a:lstStyle/>
          <a:p>
            <a:pPr lvl="0"/>
            <a:r>
              <a:rPr lang="ru-RU" sz="2000" dirty="0"/>
              <a:t>При образовании большой гематомы рекомендуется удалить кровоточащий сосуд, поскольку если этого не сделать, то в дальнейшем у пациента может быть уплотнение век и проблемы с нормальным закрыванием глаз</a:t>
            </a:r>
            <a:r>
              <a:rPr lang="ru-RU" sz="2000" dirty="0" smtClean="0"/>
              <a:t>.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При возникновении у больного наиболее опасного вида гематомы (ретробульбарной), необходимо срочно провести осмотр у офтальмолога. Также нужно провести процедуру под названием тонометрия, которая заключается в контроле кровообращения в сетчатке. После этого лечащий врач должен назначить </a:t>
            </a:r>
            <a:r>
              <a:rPr lang="ru-RU" sz="2000" dirty="0" err="1"/>
              <a:t>противоотечную</a:t>
            </a:r>
            <a:r>
              <a:rPr lang="ru-RU" sz="2000" dirty="0"/>
              <a:t> терапию.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614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2603499"/>
            <a:ext cx="11327642" cy="4056607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/>
              <a:t>При вывороте нижнего века необходимо назначить консервативное лечение, которое заключается в накладывании поддерживающих швов и выполнении специального массажа.</a:t>
            </a:r>
          </a:p>
          <a:p>
            <a:pPr lvl="0"/>
            <a:r>
              <a:rPr lang="ru-RU" sz="8000" dirty="0"/>
              <a:t>При воспалении глаз рекомендуется применять противовоспалительные капли.</a:t>
            </a:r>
          </a:p>
          <a:p>
            <a:r>
              <a:rPr lang="ru-RU" sz="8000" b="1" dirty="0"/>
              <a:t>Также, в случае заражения раны и ее нагноения пациенту нужно назначить такие группы лекарственных препаратов:</a:t>
            </a:r>
            <a:endParaRPr lang="ru-RU" sz="8000" dirty="0"/>
          </a:p>
          <a:p>
            <a:pPr lvl="0"/>
            <a:r>
              <a:rPr lang="ru-RU" sz="8000" dirty="0"/>
              <a:t>обезболивающие лекарства;</a:t>
            </a:r>
          </a:p>
          <a:p>
            <a:pPr lvl="0"/>
            <a:r>
              <a:rPr lang="ru-RU" sz="8000" dirty="0"/>
              <a:t>противовоспалительные препараты;</a:t>
            </a:r>
          </a:p>
          <a:p>
            <a:pPr lvl="0"/>
            <a:r>
              <a:rPr lang="ru-RU" sz="8000" dirty="0" err="1"/>
              <a:t>противоотечные</a:t>
            </a:r>
            <a:r>
              <a:rPr lang="ru-RU" sz="8000" dirty="0"/>
              <a:t> лекарства;</a:t>
            </a:r>
          </a:p>
          <a:p>
            <a:pPr lvl="0"/>
            <a:r>
              <a:rPr lang="ru-RU" sz="8000" dirty="0"/>
              <a:t>жаропонижающие (анальгезирующие) препараты;</a:t>
            </a:r>
          </a:p>
          <a:p>
            <a:pPr lvl="0"/>
            <a:r>
              <a:rPr lang="ru-RU" sz="8000" dirty="0"/>
              <a:t>антибактериальные лекарства (антибиотики широкого спектра действия</a:t>
            </a:r>
            <a:r>
              <a:rPr lang="ru-RU" sz="8000" dirty="0" smtClean="0"/>
              <a:t>).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68184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640" y="2603500"/>
            <a:ext cx="8997974" cy="3565288"/>
          </a:xfrm>
        </p:spPr>
        <p:txBody>
          <a:bodyPr>
            <a:noAutofit/>
          </a:bodyPr>
          <a:lstStyle/>
          <a:p>
            <a:r>
              <a:rPr lang="ru-RU" sz="2000" dirty="0"/>
              <a:t>Последствия после </a:t>
            </a:r>
            <a:r>
              <a:rPr lang="ru-RU" sz="2000" dirty="0" err="1"/>
              <a:t>блефаропластики</a:t>
            </a:r>
            <a:r>
              <a:rPr lang="ru-RU" sz="2000" dirty="0"/>
              <a:t> связаны с </a:t>
            </a:r>
            <a:r>
              <a:rPr lang="ru-RU" sz="2000" dirty="0" err="1"/>
              <a:t>травматизацией</a:t>
            </a:r>
            <a:r>
              <a:rPr lang="ru-RU" sz="2000" dirty="0"/>
              <a:t> кожи верхних и нижних век после разрезов, накладывания швов или воздействия лазером. </a:t>
            </a:r>
            <a:endParaRPr lang="ru-RU" sz="2000" dirty="0" smtClean="0"/>
          </a:p>
          <a:p>
            <a:r>
              <a:rPr lang="ru-RU" sz="2000" dirty="0" smtClean="0"/>
              <a:t>Это </a:t>
            </a:r>
            <a:r>
              <a:rPr lang="ru-RU" sz="2000" dirty="0"/>
              <a:t>осложнения, которые являются последствием воздействия травмирующего фактора на кожу и подкожную клетчатку век. К ним относятся:  </a:t>
            </a:r>
            <a:endParaRPr lang="ru-RU" sz="2000" dirty="0" smtClean="0"/>
          </a:p>
          <a:p>
            <a:r>
              <a:rPr lang="ru-RU" sz="2000" dirty="0"/>
              <a:t> </a:t>
            </a:r>
            <a:r>
              <a:rPr lang="ru-RU" sz="2000" dirty="0"/>
              <a:t> По времени существуют </a:t>
            </a:r>
            <a:endParaRPr lang="ru-RU" sz="2000" dirty="0"/>
          </a:p>
          <a:p>
            <a:r>
              <a:rPr lang="ru-RU" sz="2000" dirty="0" smtClean="0"/>
              <a:t>РАННИЕ</a:t>
            </a:r>
            <a:r>
              <a:rPr lang="ru-RU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развиваются </a:t>
            </a:r>
            <a:r>
              <a:rPr lang="ru-RU" sz="2000" dirty="0"/>
              <a:t>в течение нескольких суток после операции</a:t>
            </a:r>
            <a:endParaRPr lang="ru-RU" sz="2000" dirty="0"/>
          </a:p>
          <a:p>
            <a:r>
              <a:rPr lang="ru-RU" sz="2000" dirty="0"/>
              <a:t> ПОЗДНИЕ 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4541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cap="all" dirty="0"/>
              <a:t>МОЖНО ЛИ ПРЕДУПРЕДИТЬ ПОСЛЕДСТВИЯ</a:t>
            </a:r>
            <a:endParaRPr lang="ru-RU" sz="8000" dirty="0"/>
          </a:p>
          <a:p>
            <a:r>
              <a:rPr lang="ru-RU" sz="8000" b="1" dirty="0"/>
              <a:t>Для того чтобы не допустить развития вышеприведенных осложнений, следует придерживаться таких рекомендаций:</a:t>
            </a:r>
            <a:endParaRPr lang="ru-RU" sz="8000" dirty="0"/>
          </a:p>
          <a:p>
            <a:pPr lvl="0"/>
            <a:r>
              <a:rPr lang="ru-RU" sz="8000" dirty="0"/>
              <a:t>Выбирать профессиональную клинику и опытного врача для проведения коррекции век.</a:t>
            </a:r>
          </a:p>
          <a:p>
            <a:pPr lvl="0"/>
            <a:r>
              <a:rPr lang="ru-RU" sz="8000" dirty="0"/>
              <a:t>Не проводить </a:t>
            </a:r>
            <a:r>
              <a:rPr lang="ru-RU" sz="8000" dirty="0" err="1"/>
              <a:t>блефаропластику</a:t>
            </a:r>
            <a:r>
              <a:rPr lang="ru-RU" sz="8000" dirty="0"/>
              <a:t> при наличии хотя бы одного из противопоказаний.</a:t>
            </a:r>
          </a:p>
          <a:p>
            <a:pPr lvl="0"/>
            <a:r>
              <a:rPr lang="ru-RU" sz="8000" b="1" dirty="0"/>
              <a:t>Не принимать за неделю до операции медикаментозные препараты, которые могут поспособствовать разжижению крови, повышению артериального давления и т.п.</a:t>
            </a:r>
            <a:r>
              <a:rPr lang="ru-RU" sz="8000" dirty="0"/>
              <a:t> Также важно не пить никакие спиртные напитки за пять дней до оперативного вмешательства.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955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36" y="2603500"/>
            <a:ext cx="10986448" cy="4254500"/>
          </a:xfrm>
        </p:spPr>
        <p:txBody>
          <a:bodyPr>
            <a:normAutofit/>
          </a:bodyPr>
          <a:lstStyle/>
          <a:p>
            <a:pPr lvl="0"/>
            <a:r>
              <a:rPr lang="ru-RU" sz="2200" dirty="0"/>
              <a:t>Перед операцией рекомендуется проконсультироваться с несколькими врачами и услышать их мнение о том, действительно ли нужна вам </a:t>
            </a:r>
            <a:r>
              <a:rPr lang="ru-RU" sz="2200" dirty="0" err="1"/>
              <a:t>блефаропластика</a:t>
            </a:r>
            <a:r>
              <a:rPr lang="ru-RU" sz="2200" dirty="0"/>
              <a:t>.</a:t>
            </a:r>
          </a:p>
          <a:p>
            <a:pPr lvl="0"/>
            <a:r>
              <a:rPr lang="ru-RU" sz="2200" dirty="0"/>
              <a:t>После коррекции век очень важно следовать всем советам врача и выполнять лечебные процедуры.</a:t>
            </a:r>
          </a:p>
          <a:p>
            <a:r>
              <a:rPr lang="ru-RU" sz="2200" b="1" dirty="0"/>
              <a:t>К сожалению, нельзя предугадать, а тем более предупредить все возможные осложнения после проведения данного оперативного вмешательства.</a:t>
            </a:r>
            <a:endParaRPr lang="ru-RU" sz="2200" dirty="0"/>
          </a:p>
          <a:p>
            <a:r>
              <a:rPr lang="ru-RU" sz="2200" dirty="0"/>
              <a:t>Объясняется это индивидуальностью каждого отдельного организма и его непредвиденной реакцией на повреждения.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3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Благодарю за внимание!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544" y="4311650"/>
            <a:ext cx="5848065" cy="22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ВОЗМОЖНЫЕ Эта категория осложнений после </a:t>
            </a:r>
            <a:r>
              <a:rPr lang="ru-RU" sz="2000" dirty="0" err="1"/>
              <a:t>блефаропластики</a:t>
            </a:r>
            <a:r>
              <a:rPr lang="ru-RU" sz="2000" dirty="0"/>
              <a:t>, которые возникают далеко не всегда, а только при неправильном ведении послеоперационного и реабилитационного периода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390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2603499"/>
            <a:ext cx="11655187" cy="4111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r>
              <a:rPr lang="ru-RU" sz="2000" b="1" cap="all" dirty="0" smtClean="0"/>
              <a:t>ОТЕК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Отек мягких тканей присущ всем без исключения хирургическим вмешательствам, которые заключаются в повреждении целостности мягких тканей.</a:t>
            </a:r>
          </a:p>
          <a:p>
            <a:pPr marL="0" indent="0">
              <a:buNone/>
            </a:pPr>
            <a:r>
              <a:rPr lang="ru-RU" sz="2000" dirty="0" smtClean="0"/>
              <a:t>При </a:t>
            </a:r>
            <a:r>
              <a:rPr lang="ru-RU" sz="2000" dirty="0"/>
              <a:t>отеке у пациента (в пораженной зоне кожи) усиливается проницаемость сосудов, что приводит к припухлости.</a:t>
            </a:r>
          </a:p>
          <a:p>
            <a:r>
              <a:rPr lang="ru-RU" sz="2000" b="1" dirty="0"/>
              <a:t>Такое состояние считается нормой после данной операции. Длиться оно от двух до семи дней. Отеки также могут провоцировать нарушение зрения и головную боль.</a:t>
            </a:r>
            <a:endParaRPr lang="ru-RU" sz="2000" dirty="0"/>
          </a:p>
          <a:p>
            <a:r>
              <a:rPr lang="ru-RU" sz="2000" dirty="0"/>
              <a:t>Для того чтобы от них избавиться, необходимо пользоваться противовоспалительными мазями и гелями, которые пропишет лечащий врач.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192" y="486770"/>
            <a:ext cx="2207811" cy="29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7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Гематома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2047164"/>
            <a:ext cx="11586949" cy="44764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Гематома может развиться в первые часы после операции либо через несколько суток после ее проведения.</a:t>
            </a:r>
          </a:p>
          <a:p>
            <a:r>
              <a:rPr lang="ru-RU" b="1" dirty="0"/>
              <a:t>Различают три вида гематом:</a:t>
            </a:r>
            <a:endParaRPr lang="ru-RU" dirty="0"/>
          </a:p>
          <a:p>
            <a:pPr lvl="0"/>
            <a:r>
              <a:rPr lang="ru-RU" b="1" dirty="0"/>
              <a:t>подкожная</a:t>
            </a:r>
            <a:r>
              <a:rPr lang="ru-RU" dirty="0"/>
              <a:t> – характеризуется скоплением сукровицы сразу под верхним слоем кожи из-за нарушения функций сосудов. Она устраняется с помощью катетера, который вводиться под кожу и откачивает лишнюю жидкость;</a:t>
            </a:r>
          </a:p>
          <a:p>
            <a:pPr lvl="0"/>
            <a:r>
              <a:rPr lang="ru-RU" b="1" dirty="0"/>
              <a:t>напряженная</a:t>
            </a:r>
            <a:r>
              <a:rPr lang="ru-RU" dirty="0"/>
              <a:t> – сопровождается обильным подкожным кровотечением. Ее необходимо срочно устранять путем восстановления пораженного сосуда;</a:t>
            </a:r>
          </a:p>
          <a:p>
            <a:pPr lvl="0"/>
            <a:r>
              <a:rPr lang="ru-RU" b="1" dirty="0"/>
              <a:t>ретробульбарная</a:t>
            </a:r>
            <a:r>
              <a:rPr lang="ru-RU" dirty="0"/>
              <a:t> – это самая опасная гематома, которая может развиться из-за повреждения крупного сосуда. При этом у пациентов будет наблюдаться скопление крови под глазным яблоком. Это может привести к нарушению зрения и боли. Устраняется такая гематома хирургическим путем.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93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Диплопия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i="1" dirty="0"/>
              <a:t>Диплопия выражается в нарушении работы двигательных мышц глаза, которая может возникнуть после </a:t>
            </a:r>
            <a:r>
              <a:rPr lang="ru-RU" sz="2400" i="1" dirty="0" err="1"/>
              <a:t>блефаропластики</a:t>
            </a:r>
            <a:r>
              <a:rPr lang="ru-RU" sz="2400" i="1" dirty="0"/>
              <a:t>.</a:t>
            </a:r>
            <a:endParaRPr lang="ru-RU" sz="2400" dirty="0"/>
          </a:p>
          <a:p>
            <a:r>
              <a:rPr lang="ru-RU" sz="2400" dirty="0"/>
              <a:t>Ее признаки возникают почти сразу после проведения операции.</a:t>
            </a:r>
          </a:p>
          <a:p>
            <a:r>
              <a:rPr lang="ru-RU" sz="2400" dirty="0"/>
              <a:t>Чаще всего при диплопии нарушается работа косой мышцы глаза. Как правило, такое состояние проходит само спустя 1-2 месяца.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558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Кровотечение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910" y="2603500"/>
            <a:ext cx="10822675" cy="4479688"/>
          </a:xfrm>
        </p:spPr>
        <p:txBody>
          <a:bodyPr>
            <a:noAutofit/>
          </a:bodyPr>
          <a:lstStyle/>
          <a:p>
            <a:r>
              <a:rPr lang="ru-RU" sz="2000" dirty="0"/>
              <a:t>Кровотечение – это самое частое осложнение, которое наблюдается после </a:t>
            </a:r>
            <a:r>
              <a:rPr lang="ru-RU" sz="2000" dirty="0" err="1"/>
              <a:t>блефаропластики</a:t>
            </a:r>
            <a:r>
              <a:rPr lang="ru-RU" sz="2000" dirty="0"/>
              <a:t>. Также оно может возникнуть и во время самой операции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i="1" dirty="0"/>
              <a:t>Объясняется частое кровотечение тем, что в глазу расположено очень много сосудов и мелких капилляров, которые даже при малейшем повреждении могут сильно нарушиться и кровоточить</a:t>
            </a:r>
            <a:r>
              <a:rPr lang="ru-RU" sz="2000" i="1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Опасность такого состояния в том, что пациент может потерять слишком много крови, поэтому ему потребуется дополнительное переливание плазмы или крови. Это в свою очередь грозит заражением крови.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275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Выворот нижнего 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2224585"/>
            <a:ext cx="10836321" cy="4135272"/>
          </a:xfrm>
        </p:spPr>
        <p:txBody>
          <a:bodyPr>
            <a:normAutofit/>
          </a:bodyPr>
          <a:lstStyle/>
          <a:p>
            <a:r>
              <a:rPr lang="ru-RU" dirty="0"/>
              <a:t>Из-за того, что в данной операции может вырезаться очень много кожи, иногда после ее проведения у пациентов наблюдается выворот нижнего века. При этом сам глаз не может до конца закрыться, что приводит к его сухости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Для того чтобы устранить такое состояние, необходимо:</a:t>
            </a:r>
            <a:endParaRPr lang="ru-RU" dirty="0"/>
          </a:p>
          <a:p>
            <a:pPr lvl="0"/>
            <a:r>
              <a:rPr lang="ru-RU" dirty="0"/>
              <a:t>проводить дополнительную операцию;</a:t>
            </a:r>
          </a:p>
          <a:p>
            <a:pPr lvl="0"/>
            <a:r>
              <a:rPr lang="ru-RU" dirty="0"/>
              <a:t>делать специальный массаж для глаза, чтобы поддерживать и растягивать тонус мышц.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86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38" y="2804970"/>
            <a:ext cx="4368757" cy="304065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660" y="2496498"/>
            <a:ext cx="48863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80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696</TotalTime>
  <Words>979</Words>
  <Application>Microsoft Office PowerPoint</Application>
  <PresentationFormat>Широкоэкранный</PresentationFormat>
  <Paragraphs>98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Ион (конференц-зал)</vt:lpstr>
      <vt:lpstr>Осложнения  после блефаропластики</vt:lpstr>
      <vt:lpstr>Презентация PowerPoint</vt:lpstr>
      <vt:lpstr>Презентация PowerPoint</vt:lpstr>
      <vt:lpstr>Ранние</vt:lpstr>
      <vt:lpstr>Гематома</vt:lpstr>
      <vt:lpstr>Диплопия</vt:lpstr>
      <vt:lpstr>Кровотечение</vt:lpstr>
      <vt:lpstr>Выворот нижнего века</vt:lpstr>
      <vt:lpstr>Презентация PowerPoint</vt:lpstr>
      <vt:lpstr>Орбитальное кровоизлияние</vt:lpstr>
      <vt:lpstr>ПОЗДНИЕ ОСЛОЖНЕНИЯ ПОСЛЕ ОПЕРАЦИИ БЛЕФАРОПЛАСТИКИ </vt:lpstr>
      <vt:lpstr>ИНФИЦИРОВАНИЕ ПОСЛЕОПЕРАЦИОННЫХ РАН 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делать?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Осложнения  после блефаропластики</dc:title>
  <dc:creator>Microsoft Office</dc:creator>
  <cp:lastModifiedBy>Microsoft Office</cp:lastModifiedBy>
  <cp:revision>8</cp:revision>
  <dcterms:created xsi:type="dcterms:W3CDTF">2017-10-18T14:26:09Z</dcterms:created>
  <dcterms:modified xsi:type="dcterms:W3CDTF">2017-10-19T02:02:36Z</dcterms:modified>
</cp:coreProperties>
</file>