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3" r:id="rId3"/>
    <p:sldId id="257" r:id="rId4"/>
    <p:sldId id="282" r:id="rId5"/>
    <p:sldId id="258" r:id="rId6"/>
    <p:sldId id="284" r:id="rId7"/>
    <p:sldId id="275" r:id="rId8"/>
    <p:sldId id="259" r:id="rId9"/>
    <p:sldId id="285" r:id="rId10"/>
    <p:sldId id="276" r:id="rId11"/>
    <p:sldId id="260" r:id="rId12"/>
    <p:sldId id="277" r:id="rId13"/>
    <p:sldId id="286" r:id="rId14"/>
    <p:sldId id="261" r:id="rId15"/>
    <p:sldId id="278" r:id="rId16"/>
    <p:sldId id="287" r:id="rId17"/>
    <p:sldId id="288" r:id="rId18"/>
    <p:sldId id="262" r:id="rId19"/>
    <p:sldId id="281" r:id="rId20"/>
    <p:sldId id="263" r:id="rId21"/>
    <p:sldId id="280" r:id="rId22"/>
    <p:sldId id="279" r:id="rId23"/>
    <p:sldId id="291" r:id="rId24"/>
    <p:sldId id="264" r:id="rId25"/>
    <p:sldId id="265" r:id="rId26"/>
    <p:sldId id="266" r:id="rId27"/>
    <p:sldId id="292" r:id="rId28"/>
    <p:sldId id="297" r:id="rId29"/>
    <p:sldId id="267" r:id="rId30"/>
    <p:sldId id="268" r:id="rId31"/>
    <p:sldId id="293" r:id="rId32"/>
    <p:sldId id="294" r:id="rId33"/>
    <p:sldId id="272" r:id="rId34"/>
    <p:sldId id="273" r:id="rId35"/>
    <p:sldId id="269" r:id="rId36"/>
    <p:sldId id="270" r:id="rId37"/>
    <p:sldId id="295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06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832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426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62203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75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62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63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35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34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65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98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70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039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0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9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98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1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93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429684" cy="367240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Методы простейшей физиотерапии. </a:t>
            </a:r>
            <a:b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Гирудотерапия.</a:t>
            </a: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5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/>
        </p:nvSpPr>
        <p:spPr>
          <a:xfrm>
            <a:off x="5220072" y="5013176"/>
            <a:ext cx="374916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Преподаватель: </a:t>
            </a:r>
            <a:r>
              <a:rPr lang="ru-RU" sz="2800" b="1" i="1" dirty="0" smtClean="0">
                <a:latin typeface="Comic Sans MS" panose="030F0702030302020204" pitchFamily="66" charset="0"/>
              </a:rPr>
              <a:t>Битковская В.Г.</a:t>
            </a:r>
            <a:endParaRPr lang="ru-RU" sz="2800" b="1" i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264" y="5013176"/>
            <a:ext cx="8786842" cy="16561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400" b="1" i="1" dirty="0" smtClean="0">
                <a:latin typeface="Century Gothic" panose="020B0502020202020204" pitchFamily="34" charset="0"/>
              </a:rPr>
              <a:t>Возможные осложнения:</a:t>
            </a:r>
          </a:p>
          <a:p>
            <a:r>
              <a:rPr lang="ru-RU" sz="2200" dirty="0" smtClean="0">
                <a:latin typeface="Century Gothic" panose="020B0502020202020204" pitchFamily="34" charset="0"/>
              </a:rPr>
              <a:t>Обморожение – проводить контроль времени и правильное приготовление (нельзя замораживать воду, налитую в пузырь).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967"/>
            <a:ext cx="7810956" cy="7331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пузыря со льдом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74" y="1318152"/>
            <a:ext cx="8249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>
                <a:latin typeface="Century Gothic" panose="020B0502020202020204" pitchFamily="34" charset="0"/>
              </a:rPr>
              <a:t>Экспозиция:</a:t>
            </a:r>
            <a:r>
              <a:rPr lang="ru-RU" i="1" dirty="0"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r>
              <a:rPr lang="ru-RU" sz="2200" dirty="0">
                <a:latin typeface="Century Gothic" panose="020B0502020202020204" pitchFamily="34" charset="0"/>
              </a:rPr>
              <a:t>2 часа, по 20-30 минут с перерывами на 10-15минут.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9520" y="3531777"/>
            <a:ext cx="2899586" cy="190728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017" y="3413450"/>
            <a:ext cx="1854074" cy="185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420888"/>
            <a:ext cx="2088232" cy="1740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24" y="61290"/>
            <a:ext cx="7355160" cy="582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горчичников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186766" cy="2644346"/>
          </a:xfrm>
        </p:spPr>
        <p:txBody>
          <a:bodyPr>
            <a:normAutofit fontScale="92500" lnSpcReduction="10000"/>
          </a:bodyPr>
          <a:lstStyle/>
          <a:p>
            <a:pPr indent="342900"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Механизм действия</a:t>
            </a:r>
            <a:r>
              <a:rPr lang="ru-RU" dirty="0" smtClean="0">
                <a:latin typeface="Century Gothic" panose="020B0502020202020204" pitchFamily="34" charset="0"/>
              </a:rPr>
              <a:t>: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при соприкосновении горчицы с водой температуры 40-45</a:t>
            </a:r>
            <a:r>
              <a:rPr lang="ru-RU" baseline="30000" dirty="0" smtClean="0">
                <a:latin typeface="Century Gothic" panose="020B0502020202020204" pitchFamily="34" charset="0"/>
              </a:rPr>
              <a:t>0</a:t>
            </a:r>
            <a:r>
              <a:rPr lang="ru-RU" dirty="0" smtClean="0">
                <a:latin typeface="Century Gothic" panose="020B0502020202020204" pitchFamily="34" charset="0"/>
              </a:rPr>
              <a:t>С происходит выделение эфирного масла, вызывающего местное кровенаполнение сосудов кожи за счет раздражающего действия.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Рефлекторное воздействие на сосуды внутренних органов вызывает болеутоляющий эффект, ускоряет рассасывание воспалительных процессов.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140968"/>
            <a:ext cx="1785380" cy="346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875" y="4538639"/>
            <a:ext cx="142876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19" y="5229200"/>
            <a:ext cx="164307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635" y="3717032"/>
            <a:ext cx="4215824" cy="277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9424" y="61290"/>
            <a:ext cx="7355160" cy="582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горчичников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77292"/>
              </p:ext>
            </p:extLst>
          </p:nvPr>
        </p:nvGraphicFramePr>
        <p:xfrm>
          <a:off x="0" y="732612"/>
          <a:ext cx="9144000" cy="6125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120"/>
                <a:gridCol w="3491880"/>
              </a:tblGrid>
              <a:tr h="49398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Показания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Противопоказания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631405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воспалительные заболевания органов дыхания – на грудную клетку, исключив позвоночник, молочные железы;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боли в сердце (приступ стенокардии) – на область сердца;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гипертонический криз – на затылок, икроножные мышцы;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миозиты, невриты – на болезненный участок;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профилактика застойной пневмонии у обездвиженных пациентов – на грудную клетку.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гипертермия выше 38</a:t>
                      </a:r>
                      <a:r>
                        <a:rPr kumimoji="0" lang="ru-RU" sz="2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легочное кровохарканье, кровотечение;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злокачественные новообразования;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заболевания кожи;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резкое снижение кожной чувствительности;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аллергия на горчицу.</a:t>
                      </a:r>
                      <a:endParaRPr lang="ru-RU" sz="22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276" y="980728"/>
            <a:ext cx="6408712" cy="5977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Century Gothic" panose="020B0502020202020204" pitchFamily="34" charset="0"/>
              </a:rPr>
              <a:t>Экспозиция:</a:t>
            </a:r>
            <a:r>
              <a:rPr lang="ru-RU" sz="3200" i="1" dirty="0" smtClean="0"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на 15 минут.</a:t>
            </a:r>
            <a:r>
              <a:rPr lang="ru-RU" sz="2400" b="1" i="1" dirty="0" smtClean="0"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>
              <a:buNone/>
            </a:pPr>
            <a:endParaRPr lang="ru-RU" b="1" i="1" dirty="0" smtClean="0">
              <a:latin typeface="Century Gothic" panose="020B0502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10228" y="4869160"/>
            <a:ext cx="5699157" cy="1428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Возможные осложнения: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химический ожог кожи;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аллергическая реакция.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9424" y="61290"/>
            <a:ext cx="7355160" cy="5825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горчичников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01" b="6800"/>
          <a:stretch/>
        </p:blipFill>
        <p:spPr>
          <a:xfrm>
            <a:off x="6228184" y="3840071"/>
            <a:ext cx="2664296" cy="133291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715" b="18926"/>
          <a:stretch/>
        </p:blipFill>
        <p:spPr>
          <a:xfrm>
            <a:off x="4997808" y="5441079"/>
            <a:ext cx="3240360" cy="1329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006" y="1672653"/>
            <a:ext cx="1854074" cy="185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14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790" y="5153424"/>
            <a:ext cx="2914370" cy="16749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28" y="49083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медицинских банок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428" y="703115"/>
            <a:ext cx="9114572" cy="2835727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Механизм действия</a:t>
            </a:r>
            <a:r>
              <a:rPr lang="ru-RU" dirty="0" smtClean="0">
                <a:latin typeface="Century Gothic" panose="020B0502020202020204" pitchFamily="34" charset="0"/>
              </a:rPr>
              <a:t>: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создаваемый вакуум в банке (</a:t>
            </a:r>
            <a:r>
              <a:rPr lang="ru-RU" dirty="0" err="1" smtClean="0">
                <a:latin typeface="Century Gothic" panose="020B0502020202020204" pitchFamily="34" charset="0"/>
              </a:rPr>
              <a:t>вакуумтерапия</a:t>
            </a:r>
            <a:r>
              <a:rPr lang="ru-RU" dirty="0" smtClean="0">
                <a:latin typeface="Century Gothic" panose="020B0502020202020204" pitchFamily="34" charset="0"/>
              </a:rPr>
              <a:t>) рефлекторно вызывает расширение кровеносных сосудов, местный приток крови и лимфы коже из глубжележащих тканей.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dirty="0" err="1" smtClean="0">
                <a:latin typeface="Century Gothic" panose="020B0502020202020204" pitchFamily="34" charset="0"/>
              </a:rPr>
              <a:t>Геморрагичсекие</a:t>
            </a:r>
            <a:r>
              <a:rPr lang="ru-RU" dirty="0" smtClean="0">
                <a:latin typeface="Century Gothic" panose="020B0502020202020204" pitchFamily="34" charset="0"/>
              </a:rPr>
              <a:t> пятна </a:t>
            </a:r>
            <a:r>
              <a:rPr lang="ru-RU" b="1" i="1" dirty="0" smtClean="0">
                <a:latin typeface="Century Gothic" panose="020B0502020202020204" pitchFamily="34" charset="0"/>
              </a:rPr>
              <a:t>– экстравазаты</a:t>
            </a:r>
            <a:r>
              <a:rPr lang="ru-RU" i="1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- содержат субстраты собственной крови. </a:t>
            </a:r>
            <a:r>
              <a:rPr lang="ru-RU" dirty="0">
                <a:latin typeface="Century Gothic" panose="020B0502020202020204" pitchFamily="34" charset="0"/>
              </a:rPr>
              <a:t>Происходит локальное образование биологически активных веществ. </a:t>
            </a:r>
            <a:endParaRPr lang="ru-RU" dirty="0" smtClean="0">
              <a:latin typeface="Century Gothic" panose="020B0502020202020204" pitchFamily="34" charset="0"/>
            </a:endParaRPr>
          </a:p>
          <a:p>
            <a:pPr marL="0" indent="342900">
              <a:spcBef>
                <a:spcPts val="0"/>
              </a:spcBef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Аутогемотерапия</a:t>
            </a:r>
            <a:r>
              <a:rPr lang="ru-RU" dirty="0" smtClean="0">
                <a:latin typeface="Century Gothic" panose="020B0502020202020204" pitchFamily="34" charset="0"/>
              </a:rPr>
              <a:t> – способствует повышению иммунитета и собственных ресурсов организма.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t="17069" b="19933"/>
          <a:stretch/>
        </p:blipFill>
        <p:spPr bwMode="auto">
          <a:xfrm>
            <a:off x="635300" y="3939360"/>
            <a:ext cx="1944216" cy="133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0883" y="3835938"/>
            <a:ext cx="1410764" cy="12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0979" y="3616543"/>
            <a:ext cx="3422391" cy="213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0925" y="5276506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28" y="49083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медицинских банок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7218307"/>
              </p:ext>
            </p:extLst>
          </p:nvPr>
        </p:nvGraphicFramePr>
        <p:xfrm>
          <a:off x="-16370" y="620688"/>
          <a:ext cx="9144000" cy="626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418"/>
                <a:gridCol w="4123582"/>
              </a:tblGrid>
              <a:tr h="39921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Показания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Противопоказания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8380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воспалительные заболевания органов дыхания – на грудную клетку, исключив позвоночник, лопатки, молочные железы; 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профилактика застойной пневмонии у обездвиженных пациентов – на грудную клетку;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баночный массаж – вызывает улучшение периферической циркуляции крови, устранение застойных явлений, активизацию обмена веществ и кожного дыхания.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гипертермия выше 38</a:t>
                      </a:r>
                      <a:r>
                        <a:rPr lang="ru-RU" sz="2100" baseline="30000" dirty="0" smtClean="0">
                          <a:latin typeface="Century Gothic" panose="020B0502020202020204" pitchFamily="34" charset="0"/>
                        </a:rPr>
                        <a:t>0</a:t>
                      </a: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С;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легочное кровотечение;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злокачественные новообразования;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заболевания кожи;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заболевания крови;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сердечные аритмии;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тромбофлебит;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наличие отеков;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судороги, психомоторное возбуждение;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общее истощение организма;</a:t>
                      </a:r>
                    </a:p>
                    <a:p>
                      <a:pPr marL="342900" lvl="0" indent="-34290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100" dirty="0" smtClean="0">
                          <a:latin typeface="Century Gothic" panose="020B0502020202020204" pitchFamily="34" charset="0"/>
                        </a:rPr>
                        <a:t>беременность.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408" y="5229200"/>
            <a:ext cx="8229600" cy="1296144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latin typeface="Century Gothic" panose="020B0502020202020204" pitchFamily="34" charset="0"/>
              </a:rPr>
              <a:t>Возможные осложнения:</a:t>
            </a:r>
            <a:endParaRPr lang="ru-RU" sz="2800" dirty="0" smtClean="0">
              <a:latin typeface="Century Gothic" panose="020B0502020202020204" pitchFamily="34" charset="0"/>
            </a:endParaRPr>
          </a:p>
          <a:p>
            <a:pPr marL="0" lvl="0"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>
                <a:latin typeface="Century Gothic" panose="020B0502020202020204" pitchFamily="34" charset="0"/>
              </a:rPr>
              <a:t>гематомы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428" y="49083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медицинских банок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9428" y="1052736"/>
            <a:ext cx="911457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>
              <a:lnSpc>
                <a:spcPct val="120000"/>
              </a:lnSpc>
              <a:spcBef>
                <a:spcPts val="0"/>
              </a:spcBef>
              <a:buFont typeface="Wingdings 3" charset="2"/>
              <a:buNone/>
            </a:pPr>
            <a:r>
              <a:rPr lang="ru-RU" sz="2800" b="1" i="1" dirty="0" smtClean="0">
                <a:latin typeface="Century Gothic" panose="020B0502020202020204" pitchFamily="34" charset="0"/>
              </a:rPr>
              <a:t>Экспозиция при постановке на грудную клетку:</a:t>
            </a:r>
            <a:r>
              <a:rPr lang="ru-RU" sz="2800" i="1" dirty="0" smtClean="0">
                <a:latin typeface="Century Gothic" panose="020B0502020202020204" pitchFamily="34" charset="0"/>
              </a:rPr>
              <a:t> </a:t>
            </a:r>
            <a:r>
              <a:rPr lang="ru-RU" sz="2800" dirty="0" smtClean="0">
                <a:latin typeface="Century Gothic" panose="020B0502020202020204" pitchFamily="34" charset="0"/>
              </a:rPr>
              <a:t>на 15 минут.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132" y="2132856"/>
            <a:ext cx="1854074" cy="185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714" y="3814191"/>
            <a:ext cx="1929502" cy="14471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5" r="29457"/>
          <a:stretch/>
        </p:blipFill>
        <p:spPr>
          <a:xfrm>
            <a:off x="6804248" y="3956973"/>
            <a:ext cx="2068648" cy="28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0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Компрессы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998" y="1772816"/>
            <a:ext cx="8599322" cy="2808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i="1" dirty="0" smtClean="0">
                <a:latin typeface="Century Gothic" panose="020B0502020202020204" pitchFamily="34" charset="0"/>
              </a:rPr>
              <a:t>Виды компрессов:</a:t>
            </a:r>
          </a:p>
          <a:p>
            <a:pPr lvl="0"/>
            <a:r>
              <a:rPr lang="ru-RU" sz="2400" dirty="0" smtClean="0">
                <a:latin typeface="Century Gothic" panose="020B0502020202020204" pitchFamily="34" charset="0"/>
              </a:rPr>
              <a:t>общие (укутывание) и местные (на ограниченные участок тела);</a:t>
            </a:r>
          </a:p>
          <a:p>
            <a:pPr lvl="0"/>
            <a:r>
              <a:rPr lang="ru-RU" sz="2400" dirty="0" smtClean="0">
                <a:latin typeface="Century Gothic" panose="020B0502020202020204" pitchFamily="34" charset="0"/>
              </a:rPr>
              <a:t>сухие и влажные (холодный, горячий, согревающий, лекарственный).</a:t>
            </a:r>
          </a:p>
          <a:p>
            <a:pPr>
              <a:buNone/>
            </a:pPr>
            <a:endParaRPr lang="ru-RU" sz="17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312" y="796908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>
                <a:latin typeface="Century Gothic" panose="020B0502020202020204" pitchFamily="34" charset="0"/>
              </a:rPr>
              <a:t>- многослойные лечебные повязки.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516" y="3723469"/>
            <a:ext cx="1795476" cy="3160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47" t="16010"/>
          <a:stretch/>
        </p:blipFill>
        <p:spPr>
          <a:xfrm>
            <a:off x="899592" y="4032650"/>
            <a:ext cx="4335136" cy="2850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560" y="3863328"/>
            <a:ext cx="25136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145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7013"/>
            <a:ext cx="7812360" cy="548680"/>
          </a:xfrm>
        </p:spPr>
        <p:txBody>
          <a:bodyPr>
            <a:noAutofit/>
          </a:bodyPr>
          <a:lstStyle/>
          <a:p>
            <a:r>
              <a:rPr lang="ru-RU" sz="2700" b="1" dirty="0" smtClean="0"/>
              <a:t> </a:t>
            </a:r>
            <a:r>
              <a:rPr lang="ru-RU" sz="27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Холодный компресс (холодная примочка</a:t>
            </a:r>
            <a:r>
              <a:rPr lang="ru-RU" sz="27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)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686800" cy="3485570"/>
          </a:xfrm>
        </p:spPr>
        <p:txBody>
          <a:bodyPr>
            <a:normAutofit fontScale="70000" lnSpcReduction="20000"/>
          </a:bodyPr>
          <a:lstStyle/>
          <a:p>
            <a:pPr marL="0" indent="457200">
              <a:buNone/>
            </a:pPr>
            <a:r>
              <a:rPr lang="ru-RU" sz="3800" dirty="0" smtClean="0">
                <a:latin typeface="Century Gothic" panose="020B0502020202020204" pitchFamily="34" charset="0"/>
              </a:rPr>
              <a:t>Применяется в виде салфетки, сложенной в несколько слоев и смоченной в воде 12-14</a:t>
            </a:r>
            <a:r>
              <a:rPr lang="ru-RU" sz="3800" baseline="30000" dirty="0" smtClean="0">
                <a:latin typeface="Century Gothic" panose="020B0502020202020204" pitchFamily="34" charset="0"/>
              </a:rPr>
              <a:t>0</a:t>
            </a:r>
            <a:r>
              <a:rPr lang="ru-RU" sz="3800" dirty="0" smtClean="0">
                <a:latin typeface="Century Gothic" panose="020B0502020202020204" pitchFamily="34" charset="0"/>
              </a:rPr>
              <a:t>С.</a:t>
            </a:r>
          </a:p>
          <a:p>
            <a:pPr marL="0" indent="457200">
              <a:buNone/>
            </a:pPr>
            <a:endParaRPr lang="ru-RU" sz="1300" dirty="0" smtClean="0">
              <a:latin typeface="Century Gothic" panose="020B0502020202020204" pitchFamily="34" charset="0"/>
            </a:endParaRPr>
          </a:p>
          <a:p>
            <a:pPr marL="0" indent="457200">
              <a:buNone/>
            </a:pPr>
            <a:r>
              <a:rPr lang="ru-RU" sz="3800" b="1" i="1" dirty="0" smtClean="0">
                <a:latin typeface="Century Gothic" panose="020B0502020202020204" pitchFamily="34" charset="0"/>
              </a:rPr>
              <a:t>Показания:</a:t>
            </a:r>
            <a:endParaRPr lang="ru-RU" sz="3800" dirty="0" smtClean="0">
              <a:latin typeface="Century Gothic" panose="020B0502020202020204" pitchFamily="34" charset="0"/>
            </a:endParaRPr>
          </a:p>
          <a:p>
            <a:pPr lvl="0" indent="457200"/>
            <a:r>
              <a:rPr lang="ru-RU" sz="3400" dirty="0" smtClean="0">
                <a:latin typeface="Century Gothic" panose="020B0502020202020204" pitchFamily="34" charset="0"/>
              </a:rPr>
              <a:t>ушибы в первые часы и сутки – к болезненному участку;</a:t>
            </a:r>
          </a:p>
          <a:p>
            <a:pPr lvl="0" indent="457200"/>
            <a:r>
              <a:rPr lang="ru-RU" sz="3400" dirty="0" smtClean="0">
                <a:latin typeface="Century Gothic" panose="020B0502020202020204" pitchFamily="34" charset="0"/>
              </a:rPr>
              <a:t>носовое кровотечение -  на область переносицы и затылок;</a:t>
            </a:r>
          </a:p>
          <a:p>
            <a:pPr lvl="0" indent="457200"/>
            <a:r>
              <a:rPr lang="ru-RU" sz="3400" dirty="0" smtClean="0">
                <a:latin typeface="Century Gothic" panose="020B0502020202020204" pitchFamily="34" charset="0"/>
              </a:rPr>
              <a:t>лихорадка во 2 периоде – на лоб.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9185" y="4406367"/>
            <a:ext cx="3623295" cy="2035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3101" y="4406367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5974" y="513370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sz="2400" b="1" i="1" dirty="0">
                <a:latin typeface="Century Gothic" panose="020B0502020202020204" pitchFamily="34" charset="0"/>
              </a:rPr>
              <a:t>Экспозиция:</a:t>
            </a:r>
            <a:r>
              <a:rPr lang="ru-RU" sz="2400" i="1" dirty="0">
                <a:latin typeface="Century Gothic" panose="020B0502020202020204" pitchFamily="34" charset="0"/>
              </a:rPr>
              <a:t> </a:t>
            </a:r>
            <a:endParaRPr lang="ru-RU" sz="2400" i="1" dirty="0" smtClean="0">
              <a:latin typeface="Century Gothic" panose="020B0502020202020204" pitchFamily="34" charset="0"/>
            </a:endParaRPr>
          </a:p>
          <a:p>
            <a:pPr indent="457200"/>
            <a:r>
              <a:rPr lang="ru-RU" sz="2400" dirty="0" smtClean="0">
                <a:latin typeface="Century Gothic" panose="020B0502020202020204" pitchFamily="34" charset="0"/>
              </a:rPr>
              <a:t>от </a:t>
            </a:r>
            <a:r>
              <a:rPr lang="ru-RU" sz="2400" dirty="0">
                <a:latin typeface="Century Gothic" panose="020B0502020202020204" pitchFamily="34" charset="0"/>
              </a:rPr>
              <a:t>5 до 60 минут, меняя салфетки через каждые 2-3 минуты.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837" y="26967"/>
            <a:ext cx="7055380" cy="67202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Горячий компресс (припарка)</a:t>
            </a:r>
            <a:b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6" y="1263545"/>
            <a:ext cx="9133333" cy="1592099"/>
          </a:xfrm>
        </p:spPr>
        <p:txBody>
          <a:bodyPr>
            <a:noAutofit/>
          </a:bodyPr>
          <a:lstStyle/>
          <a:p>
            <a:pPr indent="342906"/>
            <a:r>
              <a:rPr lang="ru-RU" sz="2400" dirty="0" smtClean="0">
                <a:latin typeface="Century Gothic" panose="020B0502020202020204" pitchFamily="34" charset="0"/>
              </a:rPr>
              <a:t>Расширение сосудов кожи и прилив крови вызывает местное рассасывающее и болеутоляющее действие. </a:t>
            </a:r>
          </a:p>
          <a:p>
            <a:pPr indent="342906"/>
            <a:r>
              <a:rPr lang="ru-RU" sz="2400" dirty="0" smtClean="0">
                <a:latin typeface="Century Gothic" panose="020B0502020202020204" pitchFamily="34" charset="0"/>
              </a:rPr>
              <a:t>Применяется в виде салфетки, сложенной в несколько слоев и смоченной в горячей воде 50-60</a:t>
            </a:r>
            <a:r>
              <a:rPr lang="ru-RU" sz="2400" baseline="30000" dirty="0" smtClean="0">
                <a:latin typeface="Century Gothic" panose="020B0502020202020204" pitchFamily="34" charset="0"/>
              </a:rPr>
              <a:t>0</a:t>
            </a:r>
            <a:r>
              <a:rPr lang="ru-RU" sz="2400" dirty="0" smtClean="0">
                <a:latin typeface="Century Gothic" panose="020B0502020202020204" pitchFamily="34" charset="0"/>
              </a:rPr>
              <a:t>С, обернутой сверху клеенкой. Смена салфетки производится через каждые 5-10 минут. </a:t>
            </a:r>
            <a:r>
              <a:rPr lang="ru-RU" sz="2400" b="1" i="1" dirty="0" smtClean="0">
                <a:latin typeface="Century Gothic" panose="020B0502020202020204" pitchFamily="34" charset="0"/>
              </a:rPr>
              <a:t> 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indent="342906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203" y="836712"/>
            <a:ext cx="41408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/>
            <a:r>
              <a:rPr lang="ru-RU" sz="2400" b="1" i="1" dirty="0">
                <a:latin typeface="Century Gothic" panose="020B0502020202020204" pitchFamily="34" charset="0"/>
              </a:rPr>
              <a:t>Механизм действия</a:t>
            </a:r>
            <a:r>
              <a:rPr lang="ru-RU" sz="2400" dirty="0">
                <a:latin typeface="Century Gothic" panose="020B0502020202020204" pitchFamily="34" charset="0"/>
              </a:rPr>
              <a:t>: </a:t>
            </a:r>
          </a:p>
        </p:txBody>
      </p:sp>
      <p:pic>
        <p:nvPicPr>
          <p:cNvPr id="5" name="Picture 2" descr="D:\Documents and Settings\Евгения\Рабочий стол\i (2).jpg"/>
          <p:cNvPicPr>
            <a:picLocks noChangeAspect="1" noChangeArrowheads="1"/>
          </p:cNvPicPr>
          <p:nvPr/>
        </p:nvPicPr>
        <p:blipFill rotWithShape="1">
          <a:blip r:embed="rId2" cstate="print"/>
          <a:srcRect l="3138" r="2363"/>
          <a:stretch/>
        </p:blipFill>
        <p:spPr bwMode="auto">
          <a:xfrm>
            <a:off x="3707904" y="4365104"/>
            <a:ext cx="3750098" cy="2232248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3269" y="3933056"/>
            <a:ext cx="1389465" cy="13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05"/>
            <a:ext cx="8229600" cy="78579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Физиотерапия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262" y="789779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Century Gothic" panose="020B0502020202020204" pitchFamily="34" charset="0"/>
              </a:rPr>
              <a:t>– целенаправленное профилактическое, лечебное и реабилитационное воздействие на организм различными природными и искусственно создаваемыми факторами.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2198" y="1960490"/>
            <a:ext cx="4252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>
                <a:latin typeface="Century Gothic" panose="020B0502020202020204" pitchFamily="34" charset="0"/>
              </a:rPr>
              <a:t>Факторы воздействия: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-148022" y="2409855"/>
            <a:ext cx="8964488" cy="803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b="1" i="1" dirty="0" smtClean="0">
                <a:latin typeface="Century Gothic" panose="020B0502020202020204" pitchFamily="34" charset="0"/>
              </a:rPr>
              <a:t>природные факторы</a:t>
            </a:r>
            <a:r>
              <a:rPr lang="ru-RU" dirty="0" smtClean="0">
                <a:latin typeface="Century Gothic" panose="020B0502020202020204" pitchFamily="34" charset="0"/>
              </a:rPr>
              <a:t>: вода, солнечная энергия, атмосферное давление, лечебные грязи, пиявки;</a:t>
            </a:r>
          </a:p>
          <a:p>
            <a:pPr>
              <a:buFont typeface="Wingdings 3" charset="2"/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876" y="4223407"/>
            <a:ext cx="2143125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987" y="3212976"/>
            <a:ext cx="1428750" cy="1428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5162" y="3446312"/>
            <a:ext cx="2358068" cy="1518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649" y="5130472"/>
            <a:ext cx="2479885" cy="1638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535" y="2828012"/>
            <a:ext cx="2223844" cy="2164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8" r="7003"/>
          <a:stretch/>
        </p:blipFill>
        <p:spPr>
          <a:xfrm>
            <a:off x="5402062" y="4806696"/>
            <a:ext cx="2268760" cy="19520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27" t="24018" r="15577" b="-1338"/>
          <a:stretch/>
        </p:blipFill>
        <p:spPr>
          <a:xfrm>
            <a:off x="7536608" y="4578934"/>
            <a:ext cx="1279858" cy="101121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8837" y="5782706"/>
            <a:ext cx="1880842" cy="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4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Согревающий компресс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6072206"/>
          </a:xfrm>
        </p:spPr>
        <p:txBody>
          <a:bodyPr>
            <a:normAutofit/>
          </a:bodyPr>
          <a:lstStyle/>
          <a:p>
            <a:pPr indent="342906"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Механизм действия:</a:t>
            </a:r>
            <a:r>
              <a:rPr lang="ru-RU" i="1" dirty="0" smtClean="0">
                <a:latin typeface="Century Gothic" panose="020B0502020202020204" pitchFamily="34" charset="0"/>
              </a:rPr>
              <a:t> </a:t>
            </a:r>
          </a:p>
          <a:p>
            <a:pPr indent="342906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длительное расширение кровеносных сосудов увеличивает кровенаполнение кожи и глубжележащих органов и приводит к уменьшению венозного застоя, воспалительной инфильтрации, отечности тканей.  Оказывает болеутоляющий и рассасывающий эффект. </a:t>
            </a:r>
          </a:p>
          <a:p>
            <a:pPr indent="342906">
              <a:buNone/>
            </a:pPr>
            <a:endParaRPr lang="ru-RU" b="1" i="1" dirty="0" smtClean="0">
              <a:latin typeface="Century Gothic" panose="020B0502020202020204" pitchFamily="34" charset="0"/>
            </a:endParaRPr>
          </a:p>
          <a:p>
            <a:pPr indent="342906"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Слои согревающего компресса:</a:t>
            </a:r>
            <a:endParaRPr lang="ru-RU" dirty="0" smtClean="0">
              <a:latin typeface="Century Gothic" panose="020B0502020202020204" pitchFamily="34" charset="0"/>
            </a:endParaRPr>
          </a:p>
          <a:p>
            <a:pPr lvl="0" indent="342906"/>
            <a:r>
              <a:rPr lang="ru-RU" b="1" i="1" dirty="0" smtClean="0">
                <a:latin typeface="Century Gothic" panose="020B0502020202020204" pitchFamily="34" charset="0"/>
              </a:rPr>
              <a:t>лечебный (влажный)</a:t>
            </a:r>
            <a:r>
              <a:rPr lang="ru-RU" dirty="0" smtClean="0">
                <a:latin typeface="Century Gothic" panose="020B0502020202020204" pitchFamily="34" charset="0"/>
              </a:rPr>
              <a:t> – марля, сложенная в 8 слоёв и </a:t>
            </a:r>
            <a:r>
              <a:rPr lang="ru-RU" dirty="0" err="1" smtClean="0">
                <a:latin typeface="Century Gothic" panose="020B0502020202020204" pitchFamily="34" charset="0"/>
              </a:rPr>
              <a:t>смоченая</a:t>
            </a:r>
            <a:r>
              <a:rPr lang="ru-RU" dirty="0" smtClean="0">
                <a:latin typeface="Century Gothic" panose="020B0502020202020204" pitchFamily="34" charset="0"/>
              </a:rPr>
              <a:t> в воде комнатной температуры (водный компресс) или в 40- 46% растворе этилового спирта (</a:t>
            </a:r>
            <a:r>
              <a:rPr lang="ru-RU" dirty="0" err="1" smtClean="0">
                <a:latin typeface="Century Gothic" panose="020B0502020202020204" pitchFamily="34" charset="0"/>
              </a:rPr>
              <a:t>полуспиртовый</a:t>
            </a:r>
            <a:r>
              <a:rPr lang="ru-RU" dirty="0" smtClean="0">
                <a:latin typeface="Century Gothic" panose="020B0502020202020204" pitchFamily="34" charset="0"/>
              </a:rPr>
              <a:t> компресс);</a:t>
            </a:r>
          </a:p>
          <a:p>
            <a:pPr lvl="0" indent="342906"/>
            <a:r>
              <a:rPr lang="ru-RU" b="1" i="1" dirty="0" smtClean="0">
                <a:latin typeface="Century Gothic" panose="020B0502020202020204" pitchFamily="34" charset="0"/>
              </a:rPr>
              <a:t>изолирующий</a:t>
            </a:r>
            <a:r>
              <a:rPr lang="ru-RU" dirty="0" smtClean="0">
                <a:latin typeface="Century Gothic" panose="020B0502020202020204" pitchFamily="34" charset="0"/>
              </a:rPr>
              <a:t> – компрессная бумага (клеенка);</a:t>
            </a:r>
          </a:p>
          <a:p>
            <a:pPr lvl="0" indent="342906"/>
            <a:r>
              <a:rPr lang="ru-RU" b="1" i="1" dirty="0" smtClean="0">
                <a:latin typeface="Century Gothic" panose="020B0502020202020204" pitchFamily="34" charset="0"/>
              </a:rPr>
              <a:t>согревающий</a:t>
            </a:r>
            <a:r>
              <a:rPr lang="ru-RU" dirty="0" smtClean="0">
                <a:latin typeface="Century Gothic" panose="020B0502020202020204" pitchFamily="34" charset="0"/>
              </a:rPr>
              <a:t> – вата;</a:t>
            </a:r>
          </a:p>
          <a:p>
            <a:pPr lvl="0" indent="342906"/>
            <a:r>
              <a:rPr lang="ru-RU" b="1" i="1" dirty="0" smtClean="0">
                <a:latin typeface="Century Gothic" panose="020B0502020202020204" pitchFamily="34" charset="0"/>
              </a:rPr>
              <a:t>фиксирующий</a:t>
            </a:r>
            <a:r>
              <a:rPr lang="ru-RU" dirty="0" smtClean="0">
                <a:latin typeface="Century Gothic" panose="020B0502020202020204" pitchFamily="34" charset="0"/>
              </a:rPr>
              <a:t> – бинт.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/>
          <a:srcRect l="4800" r="44001" b="77698"/>
          <a:stretch/>
        </p:blipFill>
        <p:spPr bwMode="auto">
          <a:xfrm>
            <a:off x="6166520" y="5515203"/>
            <a:ext cx="2520280" cy="133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57163"/>
            <a:ext cx="450059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57562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643446"/>
            <a:ext cx="157163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Согревающий компресс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280" y="548680"/>
            <a:ext cx="8943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Century Gothic" panose="020B0502020202020204" pitchFamily="34" charset="0"/>
              </a:rPr>
              <a:t>Необходимое условие: </a:t>
            </a:r>
            <a:endParaRPr lang="ru-RU" sz="2000" b="1" i="1" dirty="0" smtClean="0">
              <a:latin typeface="Century Gothic" panose="020B0502020202020204" pitchFamily="34" charset="0"/>
            </a:endParaRPr>
          </a:p>
          <a:p>
            <a:endParaRPr lang="ru-RU" sz="2000" b="1" i="1" dirty="0" smtClean="0">
              <a:latin typeface="Century Gothic" panose="020B0502020202020204" pitchFamily="34" charset="0"/>
            </a:endParaRPr>
          </a:p>
          <a:p>
            <a:r>
              <a:rPr lang="ru-RU" sz="2000" dirty="0" smtClean="0">
                <a:latin typeface="Century Gothic" panose="020B0502020202020204" pitchFamily="34" charset="0"/>
              </a:rPr>
              <a:t>каждый </a:t>
            </a:r>
            <a:r>
              <a:rPr lang="ru-RU" sz="2000" dirty="0">
                <a:latin typeface="Century Gothic" panose="020B0502020202020204" pitchFamily="34" charset="0"/>
              </a:rPr>
              <a:t>последующий слой должен перекрывать предыдущий на 1,5- 2 см. Контроль правильности наложения компресса проводится через 1 час после наложения – нижний слой должен быть тёплым и влажным.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6552954"/>
              </p:ext>
            </p:extLst>
          </p:nvPr>
        </p:nvGraphicFramePr>
        <p:xfrm>
          <a:off x="0" y="764704"/>
          <a:ext cx="9144000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418"/>
                <a:gridCol w="4123582"/>
              </a:tblGrid>
              <a:tr h="70723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Показания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Противопоказания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97423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ушибы через сутки после травмы;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воспалительные процессы на коже и в подкожно-жировом слое;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воспаление среднего уха (отит) – на заушную область;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err="1" smtClean="0">
                          <a:latin typeface="Century Gothic" panose="020B0502020202020204" pitchFamily="34" charset="0"/>
                        </a:rPr>
                        <a:t>постинъекционный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 инфильтрат.</a:t>
                      </a:r>
                      <a:endParaRPr lang="ru-RU" sz="21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травмы и ушибы в первые сутки;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гипертермия выше 38</a:t>
                      </a:r>
                      <a:r>
                        <a:rPr lang="ru-RU" sz="2400" baseline="30000" dirty="0" smtClean="0">
                          <a:latin typeface="Century Gothic" panose="020B0502020202020204" pitchFamily="34" charset="0"/>
                        </a:rPr>
                        <a:t>0</a:t>
                      </a: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С;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заболевания и повреждения кожи;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кровотечения;</a:t>
                      </a:r>
                    </a:p>
                    <a:p>
                      <a:pPr marL="342900" lvl="0" indent="-342900">
                        <a:spcBef>
                          <a:spcPts val="18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опухолевый процесс.</a:t>
                      </a:r>
                      <a:endParaRPr lang="ru-RU" sz="21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Согревающий компресс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619" y="4581128"/>
            <a:ext cx="82296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Возможные осложнения:</a:t>
            </a:r>
            <a:endParaRPr lang="ru-RU" dirty="0" smtClean="0">
              <a:latin typeface="Century Gothic" panose="020B0502020202020204" pitchFamily="34" charset="0"/>
            </a:endParaRPr>
          </a:p>
          <a:p>
            <a:pPr lvl="0"/>
            <a:r>
              <a:rPr lang="ru-RU" dirty="0" smtClean="0">
                <a:latin typeface="Century Gothic" panose="020B0502020202020204" pitchFamily="34" charset="0"/>
              </a:rPr>
              <a:t>раздражения кожи – делать перерывы между компрессами на 2 часа;</a:t>
            </a:r>
          </a:p>
          <a:p>
            <a:pPr lvl="0"/>
            <a:r>
              <a:rPr lang="ru-RU" dirty="0" smtClean="0">
                <a:latin typeface="Century Gothic" panose="020B0502020202020204" pitchFamily="34" charset="0"/>
              </a:rPr>
              <a:t>химический ожог – не накладывать компресс на участок, смазанный йодом.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48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Согревающий компресс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2" y="652659"/>
            <a:ext cx="8456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latin typeface="Century Gothic" panose="020B0502020202020204" pitchFamily="34" charset="0"/>
              </a:rPr>
              <a:t>Экспозиция: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entury Gothic" panose="020B0502020202020204" pitchFamily="34" charset="0"/>
              </a:rPr>
              <a:t>водный компресс – на 8 – 12 часов.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Century Gothic" panose="020B0502020202020204" pitchFamily="34" charset="0"/>
              </a:rPr>
              <a:t>полуспиртовый</a:t>
            </a:r>
            <a:r>
              <a:rPr lang="ru-RU" sz="2000" dirty="0">
                <a:latin typeface="Century Gothic" panose="020B0502020202020204" pitchFamily="34" charset="0"/>
              </a:rPr>
              <a:t> компресс – на 6 – 8 часов.</a:t>
            </a:r>
          </a:p>
          <a:p>
            <a:pPr indent="457200"/>
            <a:r>
              <a:rPr lang="ru-RU" sz="2000" i="1" dirty="0">
                <a:latin typeface="Century Gothic" panose="020B0502020202020204" pitchFamily="34" charset="0"/>
              </a:rPr>
              <a:t>Примечание:</a:t>
            </a:r>
            <a:r>
              <a:rPr lang="ru-RU" sz="2000" dirty="0">
                <a:latin typeface="Century Gothic" panose="020B0502020202020204" pitchFamily="34" charset="0"/>
              </a:rPr>
              <a:t> контроль правильности наложения компресса проводится через 1 час после наложения – нижний слой должен быть тёплым и влажным.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150" y="3620507"/>
            <a:ext cx="1914255" cy="1921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677235"/>
            <a:ext cx="1389465" cy="13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2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Лекарственный компресс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1928826"/>
          </a:xfrm>
        </p:spPr>
        <p:txBody>
          <a:bodyPr>
            <a:normAutofit/>
          </a:bodyPr>
          <a:lstStyle/>
          <a:p>
            <a:pPr indent="342900">
              <a:lnSpc>
                <a:spcPct val="120000"/>
              </a:lnSpc>
              <a:buNone/>
            </a:pPr>
            <a:r>
              <a:rPr lang="ru-RU" sz="2200" dirty="0" smtClean="0">
                <a:latin typeface="Century Gothic" panose="020B0502020202020204" pitchFamily="34" charset="0"/>
              </a:rPr>
              <a:t>Применяют те же слои, что и в согревающем компрессе. Первый слой смачивается в лекарственном веществе, назначенном врачом (раствор </a:t>
            </a:r>
            <a:r>
              <a:rPr lang="ru-RU" sz="2200" dirty="0" err="1" smtClean="0">
                <a:latin typeface="Century Gothic" panose="020B0502020202020204" pitchFamily="34" charset="0"/>
              </a:rPr>
              <a:t>димексида</a:t>
            </a:r>
            <a:r>
              <a:rPr lang="ru-RU" sz="2200" dirty="0" smtClean="0">
                <a:latin typeface="Century Gothic" panose="020B0502020202020204" pitchFamily="34" charset="0"/>
              </a:rPr>
              <a:t>,  медицинская желчь, меновазин).</a:t>
            </a:r>
            <a:endParaRPr lang="ru-RU" sz="22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 descr="D:\Documents and Settings\Евгения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192" y="4077072"/>
            <a:ext cx="3257566" cy="214313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925593"/>
            <a:ext cx="2840360" cy="2062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04414"/>
            <a:ext cx="1905000" cy="190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106" y="4437112"/>
            <a:ext cx="1925355" cy="1925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59" y="0"/>
            <a:ext cx="5114932" cy="54868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Гирудотерапия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753" y="2978082"/>
            <a:ext cx="1707969" cy="119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 rotWithShape="1">
          <a:blip r:embed="rId3" cstate="print"/>
          <a:srcRect t="12071" b="18872"/>
          <a:stretch/>
        </p:blipFill>
        <p:spPr bwMode="auto">
          <a:xfrm>
            <a:off x="7119127" y="1339971"/>
            <a:ext cx="1604475" cy="94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492896"/>
            <a:ext cx="12144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704212"/>
            <a:ext cx="76715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- применение </a:t>
            </a:r>
            <a:r>
              <a:rPr lang="ru-RU" sz="2400" dirty="0">
                <a:latin typeface="Century Gothic" panose="020B0502020202020204" pitchFamily="34" charset="0"/>
              </a:rPr>
              <a:t>медицинских пиявок с лечебной или профилактической  целью. Древнейший метод лечения.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214116" y="2291601"/>
            <a:ext cx="8370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Пиявка </a:t>
            </a:r>
            <a:r>
              <a:rPr lang="ru-RU" sz="2000" dirty="0">
                <a:latin typeface="Century Gothic" panose="020B0502020202020204" pitchFamily="34" charset="0"/>
              </a:rPr>
              <a:t>(лат. </a:t>
            </a:r>
            <a:r>
              <a:rPr lang="en-US" sz="2000" dirty="0" err="1">
                <a:latin typeface="Century Gothic" panose="020B0502020202020204" pitchFamily="34" charset="0"/>
              </a:rPr>
              <a:t>hirudo</a:t>
            </a:r>
            <a:r>
              <a:rPr lang="ru-RU" sz="2000" dirty="0">
                <a:latin typeface="Century Gothic" panose="020B0502020202020204" pitchFamily="34" charset="0"/>
              </a:rPr>
              <a:t>) – вид кольчатых пресноводных червей.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5915" y="3119802"/>
            <a:ext cx="5035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None/>
            </a:pPr>
            <a:r>
              <a:rPr lang="ru-RU" sz="2000" dirty="0">
                <a:latin typeface="Century Gothic" panose="020B0502020202020204" pitchFamily="34" charset="0"/>
              </a:rPr>
              <a:t>Хранятся пиявки до применения при комнатной температуре в прохладном затемненном месте, исключив шум и резкие запахи.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677756"/>
            <a:ext cx="64988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None/>
            </a:pPr>
            <a:r>
              <a:rPr lang="ru-RU" sz="2000" dirty="0">
                <a:latin typeface="Century Gothic" panose="020B0502020202020204" pitchFamily="34" charset="0"/>
              </a:rPr>
              <a:t>В ротовой полости пиявки 3 челюсти с хитиновыми зубчиками.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indent="360000">
              <a:buNone/>
            </a:pPr>
            <a:endParaRPr lang="ru-RU" sz="2000" dirty="0">
              <a:latin typeface="Century Gothic" panose="020B0502020202020204" pitchFamily="34" charset="0"/>
            </a:endParaRPr>
          </a:p>
          <a:p>
            <a:pPr indent="36000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На </a:t>
            </a:r>
            <a:r>
              <a:rPr lang="ru-RU" sz="2000" dirty="0">
                <a:latin typeface="Century Gothic" panose="020B0502020202020204" pitchFamily="34" charset="0"/>
              </a:rPr>
              <a:t>сеанс обычно применяют 5- 7 особей.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indent="36000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Насытившись</a:t>
            </a:r>
            <a:r>
              <a:rPr lang="ru-RU" sz="2000" dirty="0">
                <a:latin typeface="Century Gothic" panose="020B0502020202020204" pitchFamily="34" charset="0"/>
              </a:rPr>
              <a:t>, пиявка отпадает самостоятельно через 30-60 минут.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558" y="4110924"/>
            <a:ext cx="1472442" cy="1365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888" y="5120875"/>
            <a:ext cx="1905000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2936" y="4423406"/>
            <a:ext cx="1317526" cy="115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4" y="629860"/>
            <a:ext cx="8229600" cy="46204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Механизм действия:</a:t>
            </a:r>
            <a:r>
              <a:rPr lang="ru-RU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24" y="1091908"/>
            <a:ext cx="9136276" cy="5766092"/>
          </a:xfrm>
        </p:spPr>
        <p:txBody>
          <a:bodyPr>
            <a:normAutofit fontScale="625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/>
              <a:t>Механическое действие (</a:t>
            </a:r>
            <a:r>
              <a:rPr lang="ru-RU" sz="3300" b="1" dirty="0" err="1" smtClean="0"/>
              <a:t>кровоизвлечение</a:t>
            </a:r>
            <a:r>
              <a:rPr lang="ru-RU" sz="3300" b="1" dirty="0" smtClean="0"/>
              <a:t>) </a:t>
            </a:r>
            <a:r>
              <a:rPr lang="ru-RU" sz="3300" dirty="0" smtClean="0"/>
              <a:t>- зубчиками пиявка прокусывает кожу человека, высасывает кровь в объёме 5- 15 мл.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/>
              <a:t>Это свойство применяется для разгрузки кровотока и уменьшения нагрузки на орган. 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300" b="1" dirty="0" smtClean="0"/>
              <a:t>Биологическое действие</a:t>
            </a:r>
            <a:r>
              <a:rPr lang="ru-RU" sz="3300" dirty="0" smtClean="0"/>
              <a:t> - с секретом слюнных желез пиявки в кровоток человека попадают биологически активные вещества:</a:t>
            </a:r>
          </a:p>
          <a:p>
            <a:pPr marL="720000" lvl="0">
              <a:lnSpc>
                <a:spcPct val="120000"/>
              </a:lnSpc>
            </a:pPr>
            <a:r>
              <a:rPr lang="ru-RU" sz="3300" b="1" i="1" dirty="0" smtClean="0"/>
              <a:t>гирудин</a:t>
            </a:r>
            <a:r>
              <a:rPr lang="ru-RU" sz="3300" dirty="0" smtClean="0"/>
              <a:t> – вещество, тормозящее свертывание крови (</a:t>
            </a:r>
            <a:r>
              <a:rPr lang="ru-RU" sz="3300" dirty="0" err="1" smtClean="0"/>
              <a:t>тромболитический</a:t>
            </a:r>
            <a:r>
              <a:rPr lang="ru-RU" sz="3300" dirty="0" smtClean="0"/>
              <a:t> эффект).  </a:t>
            </a:r>
          </a:p>
          <a:p>
            <a:pPr marL="720000" lvl="0">
              <a:lnSpc>
                <a:spcPct val="120000"/>
              </a:lnSpc>
            </a:pPr>
            <a:r>
              <a:rPr lang="ru-RU" sz="3300" b="1" i="1" dirty="0" err="1" smtClean="0"/>
              <a:t>гиалуронидаза</a:t>
            </a:r>
            <a:r>
              <a:rPr lang="ru-RU" sz="3300" dirty="0" smtClean="0"/>
              <a:t> – вещество, изменяющее тканевую проницаемость (</a:t>
            </a:r>
            <a:r>
              <a:rPr lang="ru-RU" sz="3300" dirty="0" err="1" smtClean="0"/>
              <a:t>пртивоотечный</a:t>
            </a:r>
            <a:r>
              <a:rPr lang="ru-RU" sz="3300" dirty="0" smtClean="0"/>
              <a:t>, дренирующий эффект). </a:t>
            </a:r>
          </a:p>
          <a:p>
            <a:pPr marL="720000" lvl="0">
              <a:lnSpc>
                <a:spcPct val="120000"/>
              </a:lnSpc>
            </a:pPr>
            <a:r>
              <a:rPr lang="ru-RU" sz="3300" dirty="0" smtClean="0"/>
              <a:t>вещества, обладающие </a:t>
            </a:r>
            <a:r>
              <a:rPr lang="ru-RU" sz="3300" b="1" i="1" dirty="0" smtClean="0"/>
              <a:t>анальгезирующим</a:t>
            </a:r>
            <a:r>
              <a:rPr lang="ru-RU" sz="3300" dirty="0" smtClean="0"/>
              <a:t> (обезболивающим), </a:t>
            </a:r>
            <a:r>
              <a:rPr lang="ru-RU" sz="3300" b="1" i="1" dirty="0" smtClean="0"/>
              <a:t>бактерицидным</a:t>
            </a:r>
            <a:r>
              <a:rPr lang="ru-RU" sz="3300" dirty="0" smtClean="0"/>
              <a:t> (</a:t>
            </a:r>
            <a:r>
              <a:rPr lang="ru-RU" sz="3300" dirty="0" err="1" smtClean="0"/>
              <a:t>антимикробным</a:t>
            </a:r>
            <a:r>
              <a:rPr lang="ru-RU" sz="3300" dirty="0" smtClean="0"/>
              <a:t>), </a:t>
            </a:r>
            <a:r>
              <a:rPr lang="ru-RU" sz="3300" b="1" i="1" dirty="0" smtClean="0"/>
              <a:t>иммуностимулирующим</a:t>
            </a:r>
            <a:r>
              <a:rPr lang="ru-RU" sz="3300" dirty="0" smtClean="0"/>
              <a:t>, </a:t>
            </a:r>
            <a:r>
              <a:rPr lang="ru-RU" sz="3300" b="1" i="1" dirty="0" smtClean="0"/>
              <a:t>противовоспалительным</a:t>
            </a:r>
            <a:r>
              <a:rPr lang="ru-RU" sz="3300" dirty="0" smtClean="0"/>
              <a:t> действиями.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ru-RU" sz="3300" b="1" dirty="0" smtClean="0"/>
              <a:t>Рефлекторное действие </a:t>
            </a:r>
            <a:r>
              <a:rPr lang="ru-RU" sz="3300" dirty="0" smtClean="0"/>
              <a:t>- пиявка прокусывает кожу только в биологически активных точках (точках акупунктуры).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19159" y="0"/>
            <a:ext cx="5114932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Гирудотерапия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1116666"/>
              </p:ext>
            </p:extLst>
          </p:nvPr>
        </p:nvGraphicFramePr>
        <p:xfrm>
          <a:off x="0" y="836712"/>
          <a:ext cx="9144000" cy="591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4088"/>
                <a:gridCol w="3779912"/>
              </a:tblGrid>
              <a:tr h="72008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Показания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Противопоказания</a:t>
                      </a:r>
                      <a:endParaRPr lang="ru-RU" sz="22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519742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i="1" dirty="0" smtClean="0">
                          <a:latin typeface="Century Gothic" panose="020B0502020202020204" pitchFamily="34" charset="0"/>
                        </a:rPr>
                        <a:t>Для </a:t>
                      </a:r>
                      <a:r>
                        <a:rPr lang="ru-RU" sz="2400" i="1" dirty="0" err="1" smtClean="0">
                          <a:latin typeface="Century Gothic" panose="020B0502020202020204" pitchFamily="34" charset="0"/>
                        </a:rPr>
                        <a:t>кровоизвлечения</a:t>
                      </a:r>
                      <a:r>
                        <a:rPr lang="ru-RU" sz="2400" i="1" dirty="0" smtClean="0">
                          <a:latin typeface="Century Gothic" panose="020B0502020202020204" pitchFamily="34" charset="0"/>
                        </a:rPr>
                        <a:t>:</a:t>
                      </a:r>
                      <a:endParaRPr lang="ru-RU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7200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гипертензия;</a:t>
                      </a:r>
                    </a:p>
                    <a:p>
                      <a:pPr marL="7200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глаукома;</a:t>
                      </a:r>
                    </a:p>
                    <a:p>
                      <a:pPr marL="7200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интоксикация организма;</a:t>
                      </a:r>
                    </a:p>
                    <a:p>
                      <a:pPr marL="7200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застойные явления в печени.</a:t>
                      </a:r>
                    </a:p>
                    <a:p>
                      <a:pPr lvl="0">
                        <a:buNone/>
                      </a:pPr>
                      <a:endParaRPr lang="ru-RU" sz="2400" dirty="0" smtClean="0">
                        <a:latin typeface="Century Gothic" panose="020B0502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2400" i="1" dirty="0" smtClean="0">
                          <a:latin typeface="Century Gothic" panose="020B0502020202020204" pitchFamily="34" charset="0"/>
                        </a:rPr>
                        <a:t>Для снижения свертываемости крови (</a:t>
                      </a:r>
                      <a:r>
                        <a:rPr lang="ru-RU" sz="2400" i="1" dirty="0" err="1" smtClean="0">
                          <a:latin typeface="Century Gothic" panose="020B0502020202020204" pitchFamily="34" charset="0"/>
                        </a:rPr>
                        <a:t>антикоагуляция</a:t>
                      </a:r>
                      <a:r>
                        <a:rPr lang="ru-RU" sz="2400" i="1" dirty="0" smtClean="0">
                          <a:latin typeface="Century Gothic" panose="020B0502020202020204" pitchFamily="34" charset="0"/>
                        </a:rPr>
                        <a:t>):</a:t>
                      </a:r>
                      <a:endParaRPr lang="ru-RU" sz="2400" dirty="0" smtClean="0">
                        <a:latin typeface="Century Gothic" panose="020B0502020202020204" pitchFamily="34" charset="0"/>
                      </a:endParaRPr>
                    </a:p>
                    <a:p>
                      <a:pPr marL="720000" lvl="0" indent="-342900" algn="l" defTabSz="45720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инфаркт миокарда;</a:t>
                      </a:r>
                    </a:p>
                    <a:p>
                      <a:pPr marL="720000" lvl="0" indent="-342900" algn="l" defTabSz="45720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стенокаодия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720000" lvl="0" indent="-342900" algn="l" defTabSz="45720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тромбофлебиты, тромбозы вен;</a:t>
                      </a:r>
                    </a:p>
                    <a:p>
                      <a:pPr marL="720000" lvl="0" indent="-342900" algn="l" defTabSz="457207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геморрой.</a:t>
                      </a:r>
                      <a:endParaRPr lang="ru-RU" sz="21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пониженная свёртываемость крови;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гипотензия;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кровотечение;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анемия;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лечение антикоагулянтами;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пиодермия (гнойные элементы на коже);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беременность.</a:t>
                      </a:r>
                      <a:endParaRPr lang="ru-RU" sz="21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3974" y="0"/>
            <a:ext cx="7055380" cy="60001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Гирудотерапия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2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055380" cy="1124744"/>
          </a:xfrm>
        </p:spPr>
        <p:txBody>
          <a:bodyPr/>
          <a:lstStyle/>
          <a:p>
            <a:pPr algn="ctr"/>
            <a:r>
              <a:rPr lang="ru-RU" dirty="0" smtClean="0"/>
              <a:t>Места постановки пиявок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alon38.ru/images/girud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90574"/>
            <a:ext cx="7620000" cy="6067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539552" y="1772816"/>
            <a:ext cx="8429684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Возможные осложнения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: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обморок, гипотензия  – требуется наблюдение за АД;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аллергическая реакция – предварительно собрать анамнез;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длительное кровотечение из ранок, нагноение ранок  – наложение повязки, соблюдение асептики.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6928" y="116632"/>
            <a:ext cx="5114932" cy="5486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Гирудотерапия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05"/>
            <a:ext cx="8229600" cy="78579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Физиотерапия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100" y="1334738"/>
            <a:ext cx="8964488" cy="108012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latin typeface="Century Gothic" panose="020B0502020202020204" pitchFamily="34" charset="0"/>
              </a:rPr>
              <a:t>физические природные факторы, используемые человеком</a:t>
            </a:r>
            <a:r>
              <a:rPr lang="ru-RU" dirty="0" smtClean="0">
                <a:latin typeface="Century Gothic" panose="020B0502020202020204" pitchFamily="34" charset="0"/>
              </a:rPr>
              <a:t>: тепло, холод, кислород, электричество,  химические вещества, ультразвук и др.</a:t>
            </a:r>
          </a:p>
          <a:p>
            <a:pPr lvl="0">
              <a:buNone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2965" y="882165"/>
            <a:ext cx="4252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>
                <a:latin typeface="Century Gothic" panose="020B0502020202020204" pitchFamily="34" charset="0"/>
              </a:rPr>
              <a:t>Факторы воздействия: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84" r="19471"/>
          <a:stretch/>
        </p:blipFill>
        <p:spPr>
          <a:xfrm>
            <a:off x="417224" y="2650691"/>
            <a:ext cx="1872208" cy="2155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90"/>
          <a:stretch/>
        </p:blipFill>
        <p:spPr>
          <a:xfrm>
            <a:off x="2652965" y="2339489"/>
            <a:ext cx="1847850" cy="2025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001"/>
          <a:stretch/>
        </p:blipFill>
        <p:spPr>
          <a:xfrm>
            <a:off x="4665093" y="2283587"/>
            <a:ext cx="3803829" cy="10041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50" b="14951"/>
          <a:stretch/>
        </p:blipFill>
        <p:spPr>
          <a:xfrm>
            <a:off x="550105" y="5078307"/>
            <a:ext cx="2286000" cy="1584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156" y="4488333"/>
            <a:ext cx="2289233" cy="22892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1136" y="4349695"/>
            <a:ext cx="2275132" cy="2375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0764" y="3728402"/>
            <a:ext cx="1305979" cy="16492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0586" y="3346434"/>
            <a:ext cx="1285800" cy="1741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0684" y="3789040"/>
            <a:ext cx="8964488" cy="2852935"/>
          </a:xfrm>
        </p:spPr>
        <p:txBody>
          <a:bodyPr>
            <a:noAutofit/>
          </a:bodyPr>
          <a:lstStyle/>
          <a:p>
            <a:pPr marL="0" indent="342906">
              <a:buNone/>
            </a:pPr>
            <a:r>
              <a:rPr lang="ru-RU" sz="2400" dirty="0" smtClean="0"/>
              <a:t>Кислород применяется в виде кислородно-воздушной смеси в концентрации 40-60% (исключение – отравление угарным газом – концентрация 90-95%). </a:t>
            </a:r>
          </a:p>
          <a:p>
            <a:pPr marL="0" indent="342906">
              <a:buNone/>
            </a:pPr>
            <a:r>
              <a:rPr lang="ru-RU" sz="2400" dirty="0" smtClean="0"/>
              <a:t>Применяется кислород только в увлажненном виде, пропуская его через дистиллированную воду (при отеке легких используют 96% этиловый спирт  - как </a:t>
            </a:r>
            <a:r>
              <a:rPr lang="ru-RU" sz="2400" dirty="0" err="1" smtClean="0"/>
              <a:t>пеногаситель</a:t>
            </a:r>
            <a:r>
              <a:rPr lang="ru-RU" sz="2400" dirty="0" smtClean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59978"/>
            <a:ext cx="8435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2400" b="1" dirty="0">
                <a:latin typeface="Century Gothic" panose="020B0502020202020204" pitchFamily="34" charset="0"/>
              </a:rPr>
              <a:t>– </a:t>
            </a:r>
            <a:r>
              <a:rPr lang="ru-RU" sz="2400" dirty="0">
                <a:latin typeface="Century Gothic" panose="020B0502020202020204" pitchFamily="34" charset="0"/>
              </a:rPr>
              <a:t>применение кислорода с лечебной или профилактической целью.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16832"/>
            <a:ext cx="54726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>
                <a:latin typeface="Century Gothic" panose="020B0502020202020204" pitchFamily="34" charset="0"/>
              </a:rPr>
              <a:t>Показания для оксигенотерапии: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576000" lvl="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Gothic" panose="020B0502020202020204" pitchFamily="34" charset="0"/>
              </a:rPr>
              <a:t>гипоксия;</a:t>
            </a:r>
          </a:p>
          <a:p>
            <a:pPr marL="576000" lvl="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Gothic" panose="020B0502020202020204" pitchFamily="34" charset="0"/>
              </a:rPr>
              <a:t>интоксикация</a:t>
            </a:r>
            <a:r>
              <a:rPr lang="ru-RU" sz="2000" dirty="0">
                <a:latin typeface="Century Gothic" panose="020B0502020202020204" pitchFamily="34" charset="0"/>
              </a:rPr>
              <a:t>;</a:t>
            </a:r>
          </a:p>
          <a:p>
            <a:pPr marL="57600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Gothic" panose="020B0502020202020204" pitchFamily="34" charset="0"/>
              </a:rPr>
              <a:t>сердечно-легочная патология;</a:t>
            </a:r>
          </a:p>
          <a:p>
            <a:pPr marL="576000" lvl="0" indent="-285750">
              <a:buFont typeface="Wingdings" panose="05000000000000000000" pitchFamily="2" charset="2"/>
              <a:buChar char="ü"/>
            </a:pPr>
            <a:r>
              <a:rPr lang="ru-RU" sz="2000" dirty="0">
                <a:latin typeface="Century Gothic" panose="020B0502020202020204" pitchFamily="34" charset="0"/>
              </a:rPr>
              <a:t>постоперационный период.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24683"/>
            <a:ext cx="3425142" cy="2278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65" y="664149"/>
            <a:ext cx="4583865" cy="6429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entury Gothic" panose="020B0502020202020204" pitchFamily="34" charset="0"/>
              </a:rPr>
              <a:t>Виды оксигенотерапии: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8105"/>
            <a:ext cx="5580112" cy="4579895"/>
          </a:xfrm>
        </p:spPr>
        <p:txBody>
          <a:bodyPr>
            <a:normAutofit/>
          </a:bodyPr>
          <a:lstStyle/>
          <a:p>
            <a:pPr lvl="0">
              <a:spcBef>
                <a:spcPts val="3000"/>
              </a:spcBef>
              <a:spcAft>
                <a:spcPts val="600"/>
              </a:spcAft>
            </a:pPr>
            <a:r>
              <a:rPr lang="ru-RU" sz="2400" dirty="0" smtClean="0">
                <a:latin typeface="Century Gothic" panose="020B0502020202020204" pitchFamily="34" charset="0"/>
              </a:rPr>
              <a:t>при помощи кислородной маски;</a:t>
            </a:r>
          </a:p>
          <a:p>
            <a:pPr lvl="0">
              <a:spcBef>
                <a:spcPts val="3000"/>
              </a:spcBef>
              <a:spcAft>
                <a:spcPts val="600"/>
              </a:spcAft>
            </a:pPr>
            <a:r>
              <a:rPr lang="ru-RU" sz="2400" dirty="0" smtClean="0">
                <a:latin typeface="Century Gothic" panose="020B0502020202020204" pitchFamily="34" charset="0"/>
              </a:rPr>
              <a:t>через носовой катетер или носовую канюлю;</a:t>
            </a:r>
          </a:p>
          <a:p>
            <a:pPr lvl="0">
              <a:spcBef>
                <a:spcPts val="3000"/>
              </a:spcBef>
              <a:spcAft>
                <a:spcPts val="600"/>
              </a:spcAft>
            </a:pPr>
            <a:r>
              <a:rPr lang="ru-RU" sz="2400" dirty="0" smtClean="0">
                <a:latin typeface="Century Gothic" panose="020B0502020202020204" pitchFamily="34" charset="0"/>
              </a:rPr>
              <a:t>через </a:t>
            </a:r>
            <a:r>
              <a:rPr lang="ru-RU" sz="2400" dirty="0" err="1" smtClean="0">
                <a:latin typeface="Century Gothic" panose="020B0502020202020204" pitchFamily="34" charset="0"/>
              </a:rPr>
              <a:t>интубационную</a:t>
            </a:r>
            <a:r>
              <a:rPr lang="ru-RU" sz="2400" dirty="0" smtClean="0">
                <a:latin typeface="Century Gothic" panose="020B0502020202020204" pitchFamily="34" charset="0"/>
              </a:rPr>
              <a:t> трубку;</a:t>
            </a:r>
          </a:p>
          <a:p>
            <a:pPr lvl="0">
              <a:spcBef>
                <a:spcPts val="3000"/>
              </a:spcBef>
              <a:spcAft>
                <a:spcPts val="600"/>
              </a:spcAft>
            </a:pPr>
            <a:r>
              <a:rPr lang="ru-RU" sz="2400" dirty="0" smtClean="0">
                <a:latin typeface="Century Gothic" panose="020B0502020202020204" pitchFamily="34" charset="0"/>
              </a:rPr>
              <a:t>через </a:t>
            </a:r>
            <a:r>
              <a:rPr lang="ru-RU" sz="2400" dirty="0" err="1" smtClean="0">
                <a:latin typeface="Century Gothic" panose="020B0502020202020204" pitchFamily="34" charset="0"/>
              </a:rPr>
              <a:t>трахеостомическую</a:t>
            </a:r>
            <a:r>
              <a:rPr lang="ru-RU" sz="2400" dirty="0" smtClean="0">
                <a:latin typeface="Century Gothic" panose="020B0502020202020204" pitchFamily="34" charset="0"/>
              </a:rPr>
              <a:t> трубку;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41723"/>
            <a:ext cx="171452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9364" y="2734686"/>
            <a:ext cx="1428760" cy="17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17408"/>
          <a:stretch/>
        </p:blipFill>
        <p:spPr bwMode="auto">
          <a:xfrm>
            <a:off x="7016871" y="3789040"/>
            <a:ext cx="1645922" cy="16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0" y="1490326"/>
            <a:ext cx="7215238" cy="535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Ингалляционная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– через дыхательные пути: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576" y="5043445"/>
            <a:ext cx="2119688" cy="1589766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5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65" y="664149"/>
            <a:ext cx="4583865" cy="6429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entury Gothic" panose="020B0502020202020204" pitchFamily="34" charset="0"/>
              </a:rPr>
              <a:t>Виды оксигенотерапии: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30655"/>
            <a:ext cx="4672002" cy="3016926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ru-RU" sz="2400" dirty="0" smtClean="0">
                <a:latin typeface="Century Gothic" panose="020B0502020202020204" pitchFamily="34" charset="0"/>
              </a:rPr>
              <a:t>при помощи кислородной подушки;</a:t>
            </a:r>
          </a:p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ru-RU" sz="2400" dirty="0" smtClean="0">
                <a:latin typeface="Century Gothic" panose="020B0502020202020204" pitchFamily="34" charset="0"/>
              </a:rPr>
              <a:t>при помощи кислородной  палатки (редко – у детей);</a:t>
            </a:r>
          </a:p>
          <a:p>
            <a:pPr>
              <a:spcBef>
                <a:spcPts val="1800"/>
              </a:spcBef>
            </a:pP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1251" y="5517232"/>
            <a:ext cx="16002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822" y="2350873"/>
            <a:ext cx="2301875" cy="2041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853" y="2500306"/>
            <a:ext cx="1285884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-53987" y="1821381"/>
            <a:ext cx="7215238" cy="535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Ингалляционная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– через дыхательные пути: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126" y="4297461"/>
            <a:ext cx="2143125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49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1370" y="2139567"/>
            <a:ext cx="4757155" cy="4710947"/>
          </a:xfrm>
        </p:spPr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ru-RU" sz="2200" dirty="0" smtClean="0">
                <a:latin typeface="Century Gothic" panose="020B0502020202020204" pitchFamily="34" charset="0"/>
              </a:rPr>
              <a:t>парентерально </a:t>
            </a:r>
            <a:r>
              <a:rPr lang="ru-RU" sz="2200" dirty="0" smtClean="0">
                <a:latin typeface="Century Gothic" panose="020B0502020202020204" pitchFamily="34" charset="0"/>
              </a:rPr>
              <a:t>– инъекции в раневой канал;</a:t>
            </a:r>
          </a:p>
          <a:p>
            <a:pPr lvl="0">
              <a:spcBef>
                <a:spcPts val="1800"/>
              </a:spcBef>
            </a:pPr>
            <a:endParaRPr lang="ru-RU" sz="2200" dirty="0" smtClean="0">
              <a:latin typeface="Century Gothic" panose="020B0502020202020204" pitchFamily="34" charset="0"/>
            </a:endParaRPr>
          </a:p>
          <a:p>
            <a:pPr lvl="0">
              <a:spcBef>
                <a:spcPts val="1800"/>
              </a:spcBef>
            </a:pPr>
            <a:r>
              <a:rPr lang="ru-RU" sz="2200" dirty="0" smtClean="0">
                <a:latin typeface="Century Gothic" panose="020B0502020202020204" pitchFamily="34" charset="0"/>
              </a:rPr>
              <a:t>наружно – кислородная ванна,  барокамера (гипербарическая </a:t>
            </a:r>
            <a:r>
              <a:rPr lang="ru-RU" sz="2200" dirty="0" err="1" smtClean="0">
                <a:latin typeface="Century Gothic" panose="020B0502020202020204" pitchFamily="34" charset="0"/>
              </a:rPr>
              <a:t>оксигенация</a:t>
            </a:r>
            <a:r>
              <a:rPr lang="ru-RU" sz="2200" dirty="0" smtClean="0">
                <a:latin typeface="Century Gothic" panose="020B0502020202020204" pitchFamily="34" charset="0"/>
              </a:rPr>
              <a:t>).</a:t>
            </a:r>
          </a:p>
          <a:p>
            <a:pPr>
              <a:spcBef>
                <a:spcPts val="1800"/>
              </a:spcBef>
            </a:pPr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11865" y="664149"/>
            <a:ext cx="4583865" cy="64291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Century Gothic" panose="020B0502020202020204" pitchFamily="34" charset="0"/>
              </a:rPr>
              <a:t>Виды оксигенотерапии:</a:t>
            </a:r>
            <a:endParaRPr lang="ru-RU" sz="2800" dirty="0">
              <a:latin typeface="Century Gothic" panose="020B0502020202020204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99684" y="1259315"/>
            <a:ext cx="7215238" cy="535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Неингалляционная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rPr>
              <a:t> – минуя дыхательные пути: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221088"/>
            <a:ext cx="2615803" cy="19113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00808"/>
            <a:ext cx="2103166" cy="210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80" y="764704"/>
            <a:ext cx="5121688" cy="60908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Подача кислорода в стационаре осуществляется</a:t>
            </a:r>
            <a:r>
              <a:rPr lang="ru-RU" i="1" dirty="0" smtClean="0">
                <a:latin typeface="Century Gothic" panose="020B0502020202020204" pitchFamily="34" charset="0"/>
              </a:rPr>
              <a:t> </a:t>
            </a:r>
          </a:p>
          <a:p>
            <a:pPr>
              <a:buNone/>
            </a:pPr>
            <a:endParaRPr lang="ru-RU" i="1" dirty="0" smtClean="0">
              <a:latin typeface="Century Gothic" panose="020B0502020202020204" pitchFamily="34" charset="0"/>
            </a:endParaRPr>
          </a:p>
          <a:p>
            <a:r>
              <a:rPr lang="ru-RU" b="1" i="1" dirty="0" smtClean="0">
                <a:latin typeface="Century Gothic" panose="020B0502020202020204" pitchFamily="34" charset="0"/>
              </a:rPr>
              <a:t>централизованно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(через единую систему жизнеобеспечения, подведенную к кровати пациента) </a:t>
            </a: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r>
              <a:rPr lang="ru-RU" b="1" i="1" dirty="0" smtClean="0">
                <a:latin typeface="Century Gothic" panose="020B0502020202020204" pitchFamily="34" charset="0"/>
              </a:rPr>
              <a:t>децентрализовано</a:t>
            </a:r>
            <a:r>
              <a:rPr lang="ru-RU" dirty="0" smtClean="0">
                <a:latin typeface="Century Gothic" panose="020B0502020202020204" pitchFamily="34" charset="0"/>
              </a:rPr>
              <a:t> (от кислородного баллона или с помощью подушки).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9581" y="4365104"/>
            <a:ext cx="2268802" cy="238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3982" y="788822"/>
            <a:ext cx="1981200" cy="2381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785" y="1346607"/>
            <a:ext cx="16383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786" y="2414479"/>
            <a:ext cx="1246810" cy="17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Century Gothic" panose="020B0502020202020204" pitchFamily="34" charset="0"/>
              </a:rPr>
              <a:t>Осложнения при подаче кислорода:</a:t>
            </a:r>
          </a:p>
          <a:p>
            <a:pPr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lvl="0"/>
            <a:r>
              <a:rPr lang="ru-RU" sz="2400" dirty="0" smtClean="0">
                <a:latin typeface="Century Gothic" panose="020B0502020202020204" pitchFamily="34" charset="0"/>
              </a:rPr>
              <a:t>кислородное отравление (кашель, беспокойство, рвота, заторможенность, а в дальнейшем – судороги, остановка дыхания);</a:t>
            </a:r>
          </a:p>
          <a:p>
            <a:pPr lvl="0"/>
            <a:endParaRPr lang="ru-RU" sz="2400" dirty="0" smtClean="0">
              <a:latin typeface="Century Gothic" panose="020B0502020202020204" pitchFamily="34" charset="0"/>
            </a:endParaRPr>
          </a:p>
          <a:p>
            <a:pPr lvl="0"/>
            <a:r>
              <a:rPr lang="ru-RU" sz="2400" dirty="0" smtClean="0">
                <a:latin typeface="Century Gothic" panose="020B0502020202020204" pitchFamily="34" charset="0"/>
              </a:rPr>
              <a:t>взрыв кислородного баллона.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6939"/>
            <a:ext cx="7913710" cy="92867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Century Gothic" panose="020B0502020202020204" pitchFamily="34" charset="0"/>
              </a:rPr>
              <a:t>Правила техники безопасности </a:t>
            </a:r>
            <a:br>
              <a:rPr lang="ru-RU" sz="2400" b="1" i="1" dirty="0" smtClean="0">
                <a:latin typeface="Century Gothic" panose="020B0502020202020204" pitchFamily="34" charset="0"/>
              </a:rPr>
            </a:br>
            <a:r>
              <a:rPr lang="ru-RU" sz="2400" b="1" i="1" dirty="0" smtClean="0">
                <a:latin typeface="Century Gothic" panose="020B0502020202020204" pitchFamily="34" charset="0"/>
              </a:rPr>
              <a:t>при работе с кислородным баллоном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372" y="1599165"/>
            <a:ext cx="7355685" cy="5251697"/>
          </a:xfrm>
        </p:spPr>
        <p:txBody>
          <a:bodyPr>
            <a:noAutofit/>
          </a:bodyPr>
          <a:lstStyle/>
          <a:p>
            <a:pPr marL="0" lvl="0" indent="342906"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Кислородный баллон синего цвета, устанавливается в металлическое гнездо и закрепляется ремнями или цепью.</a:t>
            </a:r>
          </a:p>
          <a:p>
            <a:pPr marL="0" lvl="0" indent="342906"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Баллон имеет клеймо с указанием товарного знака завода-изготовителя, номера, массы, года изготовления, срока технического освидетельствования.</a:t>
            </a:r>
          </a:p>
          <a:p>
            <a:pPr marL="0" lvl="0" indent="342906">
              <a:spcBef>
                <a:spcPts val="1200"/>
              </a:spcBef>
            </a:pPr>
            <a:r>
              <a:rPr lang="ru-RU" sz="2400" dirty="0" smtClean="0"/>
              <a:t>Устанавливать баллон необходимо на расстоянии</a:t>
            </a:r>
          </a:p>
          <a:p>
            <a:pPr marL="0" lvl="0" indent="342906">
              <a:spcBef>
                <a:spcPts val="1200"/>
              </a:spcBef>
              <a:buNone/>
            </a:pPr>
            <a:r>
              <a:rPr lang="ru-RU" sz="2400" dirty="0" smtClean="0"/>
              <a:t> не менее 1м от отопительных приборов и в 5м от открытых источников огня.</a:t>
            </a:r>
          </a:p>
          <a:p>
            <a:pPr marL="0" lvl="0" indent="342906">
              <a:spcBef>
                <a:spcPts val="1200"/>
              </a:spcBef>
              <a:spcAft>
                <a:spcPts val="600"/>
              </a:spcAft>
            </a:pPr>
            <a:r>
              <a:rPr lang="ru-RU" sz="2400" dirty="0" smtClean="0"/>
              <a:t>Баллон должен быть защищен от воздействия прямых солнечных лучей.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7192" y="2780287"/>
            <a:ext cx="2026808" cy="165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8172" y="1050753"/>
            <a:ext cx="2133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1238" y="5912428"/>
            <a:ext cx="1369584" cy="109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5556" y="5025704"/>
            <a:ext cx="1316307" cy="12968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9895" y="4603950"/>
            <a:ext cx="1059463" cy="1059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6649196" y="4720593"/>
            <a:ext cx="2494804" cy="211280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810586" y="4742440"/>
            <a:ext cx="2333414" cy="210092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65609"/>
            <a:ext cx="6551712" cy="5392391"/>
          </a:xfrm>
        </p:spPr>
        <p:txBody>
          <a:bodyPr>
            <a:noAutofit/>
          </a:bodyPr>
          <a:lstStyle/>
          <a:p>
            <a:pPr marL="0" lvl="0" indent="342906">
              <a:spcBef>
                <a:spcPts val="1800"/>
              </a:spcBef>
            </a:pPr>
            <a:r>
              <a:rPr lang="ru-RU" sz="2400" dirty="0" smtClean="0"/>
              <a:t>Исключить попадание масла на штуцер баллона, запрещено смазывать жирным кремом руки при работе с кислородом.</a:t>
            </a:r>
          </a:p>
          <a:p>
            <a:pPr marL="0" lvl="0" indent="342906">
              <a:spcBef>
                <a:spcPts val="1800"/>
              </a:spcBef>
            </a:pPr>
            <a:r>
              <a:rPr lang="ru-RU" sz="2400" dirty="0" smtClean="0"/>
              <a:t>Выпускать кислород только через редуктор с манометром.</a:t>
            </a:r>
          </a:p>
          <a:p>
            <a:pPr marL="0" lvl="0" indent="342906">
              <a:spcBef>
                <a:spcPts val="1800"/>
              </a:spcBef>
            </a:pPr>
            <a:r>
              <a:rPr lang="ru-RU" sz="2400" dirty="0" smtClean="0"/>
              <a:t>В момент работы с баллоном становиться в стороне от выходного отверстия редуктора.</a:t>
            </a:r>
          </a:p>
          <a:p>
            <a:pPr marL="0" lvl="0" indent="342906">
              <a:spcBef>
                <a:spcPts val="1800"/>
              </a:spcBef>
            </a:pPr>
            <a:r>
              <a:rPr lang="ru-RU" sz="2400" dirty="0" smtClean="0"/>
              <a:t>Эксплуатация баллонов с истекшим сроком технического освидетельствования, с повреждениями корпуса, с измененной окраской и надписью запрещена.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36939"/>
            <a:ext cx="7913710" cy="928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i="1" smtClean="0">
                <a:latin typeface="Century Gothic" panose="020B0502020202020204" pitchFamily="34" charset="0"/>
              </a:rPr>
              <a:t>Правила техники безопасности </a:t>
            </a:r>
            <a:br>
              <a:rPr lang="ru-RU" sz="2400" b="1" i="1" smtClean="0">
                <a:latin typeface="Century Gothic" panose="020B0502020202020204" pitchFamily="34" charset="0"/>
              </a:rPr>
            </a:br>
            <a:r>
              <a:rPr lang="ru-RU" sz="2400" b="1" i="1" smtClean="0">
                <a:latin typeface="Century Gothic" panose="020B0502020202020204" pitchFamily="34" charset="0"/>
              </a:rPr>
              <a:t>при работе с кислородным баллоном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0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Оксигенотерапия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3132" y="2623802"/>
            <a:ext cx="1407323" cy="102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6" t="7160" r="52527" b="9681"/>
          <a:stretch/>
        </p:blipFill>
        <p:spPr>
          <a:xfrm>
            <a:off x="7126794" y="1179529"/>
            <a:ext cx="1573832" cy="14442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5042" y="3501008"/>
            <a:ext cx="2418958" cy="207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292" y="5128185"/>
            <a:ext cx="2070020" cy="16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9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6589199" cy="4461074"/>
          </a:xfrm>
        </p:spPr>
        <p:txBody>
          <a:bodyPr anchor="ctr">
            <a:normAutofit/>
          </a:bodyPr>
          <a:lstStyle/>
          <a:p>
            <a:pPr algn="ctr"/>
            <a:r>
              <a:rPr lang="ru-RU" sz="6000" b="1" dirty="0" smtClean="0">
                <a:latin typeface="Century Gothic" panose="020B0502020202020204" pitchFamily="34" charset="0"/>
              </a:rPr>
              <a:t>БЛАГОДАРЮ</a:t>
            </a:r>
            <a:br>
              <a:rPr lang="ru-RU" sz="6000" b="1" dirty="0" smtClean="0">
                <a:latin typeface="Century Gothic" panose="020B0502020202020204" pitchFamily="34" charset="0"/>
              </a:rPr>
            </a:br>
            <a:r>
              <a:rPr lang="ru-RU" sz="6000" b="1" dirty="0" smtClean="0">
                <a:latin typeface="Century Gothic" panose="020B0502020202020204" pitchFamily="34" charset="0"/>
              </a:rPr>
              <a:t> ЗА </a:t>
            </a:r>
            <a:br>
              <a:rPr lang="ru-RU" sz="6000" b="1" dirty="0" smtClean="0">
                <a:latin typeface="Century Gothic" panose="020B0502020202020204" pitchFamily="34" charset="0"/>
              </a:rPr>
            </a:br>
            <a:r>
              <a:rPr lang="ru-RU" sz="6000" b="1" dirty="0" smtClean="0">
                <a:latin typeface="Century Gothic" panose="020B0502020202020204" pitchFamily="34" charset="0"/>
              </a:rPr>
              <a:t>ВНИМАНИЕ</a:t>
            </a:r>
            <a:endParaRPr lang="ru-RU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3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805"/>
            <a:ext cx="8229600" cy="78579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Физиотерапия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9143999" cy="3960440"/>
          </a:xfrm>
        </p:spPr>
        <p:txBody>
          <a:bodyPr>
            <a:normAutofit/>
          </a:bodyPr>
          <a:lstStyle/>
          <a:p>
            <a:pPr indent="342900">
              <a:buNone/>
            </a:pPr>
            <a:r>
              <a:rPr lang="ru-RU" sz="2400" b="1" dirty="0" smtClean="0">
                <a:latin typeface="Century Gothic" panose="020B0502020202020204" pitchFamily="34" charset="0"/>
              </a:rPr>
              <a:t>Физиотерапевтические процедуры оказывают </a:t>
            </a:r>
          </a:p>
          <a:p>
            <a:pPr indent="342900">
              <a:buNone/>
            </a:pPr>
            <a:endParaRPr lang="ru-RU" sz="2400" b="1" dirty="0" smtClean="0">
              <a:latin typeface="Century Gothic" panose="020B0502020202020204" pitchFamily="34" charset="0"/>
            </a:endParaRPr>
          </a:p>
          <a:p>
            <a:pPr indent="342900"/>
            <a:r>
              <a:rPr lang="ru-RU" b="1" i="1" dirty="0" smtClean="0">
                <a:latin typeface="Century Gothic" panose="020B0502020202020204" pitchFamily="34" charset="0"/>
              </a:rPr>
              <a:t>рефлекторное влияние через рецепторы кожи </a:t>
            </a:r>
            <a:r>
              <a:rPr lang="ru-RU" dirty="0" smtClean="0">
                <a:latin typeface="Century Gothic" panose="020B0502020202020204" pitchFamily="34" charset="0"/>
              </a:rPr>
              <a:t>на внутренние органы и системы: нервную систему, мышечный и сосудистый тонус, дыхание, обмен веществ. </a:t>
            </a:r>
          </a:p>
          <a:p>
            <a:pPr indent="342900"/>
            <a:endParaRPr lang="ru-RU" dirty="0" smtClean="0">
              <a:latin typeface="Century Gothic" panose="020B0502020202020204" pitchFamily="34" charset="0"/>
            </a:endParaRPr>
          </a:p>
          <a:p>
            <a:pPr indent="342900"/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b="1" i="1" dirty="0" smtClean="0">
                <a:latin typeface="Century Gothic" panose="020B0502020202020204" pitchFamily="34" charset="0"/>
              </a:rPr>
              <a:t>способствуют выработке биологически активных веществ </a:t>
            </a:r>
            <a:r>
              <a:rPr lang="ru-RU" dirty="0" smtClean="0">
                <a:latin typeface="Century Gothic" panose="020B0502020202020204" pitchFamily="34" charset="0"/>
              </a:rPr>
              <a:t>(гуморальное влияние) – гистамина, ацетилхолина, адреналина.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2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83152" cy="7857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грелки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1357322"/>
          </a:xfrm>
        </p:spPr>
        <p:txBody>
          <a:bodyPr>
            <a:noAutofit/>
          </a:bodyPr>
          <a:lstStyle/>
          <a:p>
            <a:pPr indent="342900">
              <a:buNone/>
            </a:pPr>
            <a:r>
              <a:rPr lang="ru-RU" sz="2400" b="1" i="1" dirty="0" smtClean="0">
                <a:latin typeface="Century Gothic" panose="020B0502020202020204" pitchFamily="34" charset="0"/>
              </a:rPr>
              <a:t>Механизм действия</a:t>
            </a:r>
            <a:r>
              <a:rPr lang="ru-RU" sz="2400" dirty="0" smtClean="0">
                <a:latin typeface="Century Gothic" panose="020B0502020202020204" pitchFamily="34" charset="0"/>
              </a:rPr>
              <a:t>: </a:t>
            </a:r>
          </a:p>
          <a:p>
            <a:pPr indent="342900">
              <a:buNone/>
            </a:pPr>
            <a:r>
              <a:rPr lang="ru-RU" sz="2200" dirty="0" smtClean="0">
                <a:latin typeface="Century Gothic" panose="020B0502020202020204" pitchFamily="34" charset="0"/>
              </a:rPr>
              <a:t>сухое тепло вызывает рефлекторное расслабление гладкой мускулатуры, усиление кровенаполнения внутренних органов, болеутоляющее и рассасывающее действие. </a:t>
            </a:r>
          </a:p>
          <a:p>
            <a:pPr indent="342900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Эффект зависит не столько от температуры, сколько от продолжительности действия.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59" y="3613566"/>
            <a:ext cx="19431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551" y="4587277"/>
            <a:ext cx="28384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429000"/>
            <a:ext cx="2332199" cy="253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109645"/>
              </p:ext>
            </p:extLst>
          </p:nvPr>
        </p:nvGraphicFramePr>
        <p:xfrm>
          <a:off x="0" y="836712"/>
          <a:ext cx="9144000" cy="603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112"/>
                <a:gridCol w="356388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Показания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Противопоказания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534834">
                <a:tc>
                  <a:txBody>
                    <a:bodyPr/>
                    <a:lstStyle/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Century Gothic" panose="020B0502020202020204" pitchFamily="34" charset="0"/>
                        </a:rPr>
                        <a:t>общее переохлаждение, состояние озноба – обкладывание тела грелками;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Century Gothic" panose="020B0502020202020204" pitchFamily="34" charset="0"/>
                        </a:rPr>
                        <a:t>острая сосудистая недостаточность (обморок, коллапс) – к стопам;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Century Gothic" panose="020B0502020202020204" pitchFamily="34" charset="0"/>
                        </a:rPr>
                        <a:t>лихорадка в 1 и 3 периодах – к стопам;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Century Gothic" panose="020B0502020202020204" pitchFamily="34" charset="0"/>
                        </a:rPr>
                        <a:t>процедура дуоденального зондирования – на область проекции печени;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Century Gothic" panose="020B0502020202020204" pitchFamily="34" charset="0"/>
                        </a:rPr>
                        <a:t>после инъекций некоторых препаратов – на место инъекции;</a:t>
                      </a:r>
                    </a:p>
                    <a:p>
                      <a:pPr marL="285750" lvl="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Century Gothic" panose="020B0502020202020204" pitchFamily="34" charset="0"/>
                        </a:rPr>
                        <a:t>болевой синдром (почечная колика, неврит, миозит) – на поясничную область, на область неврита или миозита.</a:t>
                      </a:r>
                      <a:endParaRPr lang="ru-RU" sz="20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 defTabSz="45720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боли в животе невыясненной этиологии (исключить воспалительный процесс);</a:t>
                      </a:r>
                    </a:p>
                    <a:p>
                      <a:pPr marL="285750" lvl="0" indent="-285750" algn="l" defTabSz="45720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кровоточивость, кровотечение;</a:t>
                      </a:r>
                    </a:p>
                    <a:p>
                      <a:pPr marL="285750" lvl="0" indent="-285750" algn="l" defTabSz="45720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заболевания и повреждения кожи;</a:t>
                      </a:r>
                    </a:p>
                    <a:p>
                      <a:pPr marL="285750" lvl="0" indent="-285750" algn="l" defTabSz="45720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опухолевый процесс;</a:t>
                      </a:r>
                    </a:p>
                    <a:p>
                      <a:pPr marL="285750" lvl="0" indent="-285750" algn="l" defTabSz="45720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ушибы тканей в первые часы и сутки;</a:t>
                      </a:r>
                    </a:p>
                    <a:p>
                      <a:pPr marL="285750" lvl="0" indent="-285750" algn="l" defTabSz="457207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лихорадка во 2 периоде.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5837" y="0"/>
            <a:ext cx="7055380" cy="6720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грелки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1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90" y="681060"/>
            <a:ext cx="8049072" cy="1656184"/>
          </a:xfrm>
        </p:spPr>
        <p:txBody>
          <a:bodyPr>
            <a:normAutofit lnSpcReduction="10000"/>
          </a:bodyPr>
          <a:lstStyle/>
          <a:p>
            <a:pPr indent="342900">
              <a:buNone/>
            </a:pPr>
            <a:r>
              <a:rPr lang="ru-RU" sz="3200" b="1" i="1" dirty="0" smtClean="0">
                <a:latin typeface="Century Gothic" panose="020B0502020202020204" pitchFamily="34" charset="0"/>
              </a:rPr>
              <a:t>Экспозиция:</a:t>
            </a:r>
            <a:r>
              <a:rPr lang="ru-RU" sz="3200" i="1" dirty="0" smtClean="0">
                <a:latin typeface="Century Gothic" panose="020B0502020202020204" pitchFamily="34" charset="0"/>
              </a:rPr>
              <a:t> </a:t>
            </a:r>
          </a:p>
          <a:p>
            <a:pPr indent="34290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до остывания;</a:t>
            </a:r>
          </a:p>
          <a:p>
            <a:pPr indent="34290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при длительном применении делать через каждые 20 минут перерыв на 15 – 20 минут.</a:t>
            </a:r>
            <a:r>
              <a:rPr lang="ru-RU" i="1" dirty="0" smtClean="0">
                <a:latin typeface="Century Gothic" panose="020B0502020202020204" pitchFamily="34" charset="0"/>
              </a:rPr>
              <a:t> 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55837" y="0"/>
            <a:ext cx="7055380" cy="6720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грелки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4509120"/>
            <a:ext cx="9129009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None/>
            </a:pPr>
            <a:r>
              <a:rPr lang="ru-RU" sz="3200" b="1" i="1" dirty="0">
                <a:latin typeface="Century Gothic" panose="020B0502020202020204" pitchFamily="34" charset="0"/>
              </a:rPr>
              <a:t>Возможные осложнения:</a:t>
            </a:r>
          </a:p>
          <a:p>
            <a:r>
              <a:rPr lang="ru-RU" b="1" i="1" dirty="0" smtClean="0">
                <a:latin typeface="Century Gothic" panose="020B0502020202020204" pitchFamily="34" charset="0"/>
              </a:rPr>
              <a:t>ожоги –</a:t>
            </a:r>
            <a:r>
              <a:rPr lang="ru-RU" dirty="0" smtClean="0">
                <a:latin typeface="Century Gothic" panose="020B0502020202020204" pitchFamily="34" charset="0"/>
              </a:rPr>
              <a:t> температура воды взрослым +60 град., детям и лицам с чувствительной кожей +40 град., через 5 минут необходим контроль, обязательно обёртывать грелку салфеткой;</a:t>
            </a:r>
          </a:p>
          <a:p>
            <a:r>
              <a:rPr lang="ru-RU" b="1" i="1" dirty="0" smtClean="0">
                <a:latin typeface="Century Gothic" panose="020B0502020202020204" pitchFamily="34" charset="0"/>
              </a:rPr>
              <a:t>местная пигментация кожи</a:t>
            </a:r>
            <a:r>
              <a:rPr lang="ru-RU" dirty="0" smtClean="0">
                <a:latin typeface="Century Gothic" panose="020B0502020202020204" pitchFamily="34" charset="0"/>
              </a:rPr>
              <a:t> при длительном применении грелки.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" t="13713" r="6153" b="13713"/>
          <a:stretch/>
        </p:blipFill>
        <p:spPr>
          <a:xfrm>
            <a:off x="179512" y="2315287"/>
            <a:ext cx="2592288" cy="20398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213198"/>
            <a:ext cx="2517744" cy="1890244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125" y="3429000"/>
            <a:ext cx="1804814" cy="1353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34" y="2187953"/>
            <a:ext cx="1187405" cy="1187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967"/>
            <a:ext cx="7810956" cy="7331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пузыря со льдом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000107"/>
            <a:ext cx="9505056" cy="1636805"/>
          </a:xfrm>
        </p:spPr>
        <p:txBody>
          <a:bodyPr>
            <a:normAutofit fontScale="92500"/>
          </a:bodyPr>
          <a:lstStyle/>
          <a:p>
            <a:pPr indent="342900">
              <a:buNone/>
            </a:pPr>
            <a:r>
              <a:rPr lang="ru-RU" b="1" i="1" dirty="0" smtClean="0">
                <a:latin typeface="Century Gothic" panose="020B0502020202020204" pitchFamily="34" charset="0"/>
              </a:rPr>
              <a:t>Механизм действия</a:t>
            </a:r>
            <a:r>
              <a:rPr lang="ru-RU" dirty="0" smtClean="0">
                <a:latin typeface="Century Gothic" panose="020B0502020202020204" pitchFamily="34" charset="0"/>
              </a:rPr>
              <a:t>: </a:t>
            </a:r>
          </a:p>
          <a:p>
            <a:pPr indent="342900">
              <a:lnSpc>
                <a:spcPct val="120000"/>
              </a:lnSpc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действие холодом </a:t>
            </a:r>
            <a:r>
              <a:rPr lang="ru-RU" b="1" i="1" dirty="0" smtClean="0">
                <a:latin typeface="Century Gothic" panose="020B0502020202020204" pitchFamily="34" charset="0"/>
              </a:rPr>
              <a:t>– криотерапия - </a:t>
            </a:r>
            <a:r>
              <a:rPr lang="ru-RU" i="1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вызывает</a:t>
            </a:r>
            <a:r>
              <a:rPr lang="ru-RU" b="1" dirty="0" smtClean="0">
                <a:latin typeface="Century Gothic" panose="020B0502020202020204" pitchFamily="34" charset="0"/>
              </a:rPr>
              <a:t> </a:t>
            </a:r>
            <a:r>
              <a:rPr lang="ru-RU" dirty="0" smtClean="0">
                <a:latin typeface="Century Gothic" panose="020B0502020202020204" pitchFamily="34" charset="0"/>
              </a:rPr>
              <a:t>сужение кровеносных сосудов кожи и подлежащих тканей (гемостаз, уменьшение отечности), снижение чувствительности тканей (болеутоляющее действие). 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51720" y="3471792"/>
            <a:ext cx="4392488" cy="242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76" r="4554" b="11119"/>
          <a:stretch/>
        </p:blipFill>
        <p:spPr>
          <a:xfrm>
            <a:off x="6609035" y="4943416"/>
            <a:ext cx="2403842" cy="171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315"/>
            <a:ext cx="24765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540521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6967"/>
            <a:ext cx="7810956" cy="7331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Применение пузыря со льдом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1198955"/>
              </p:ext>
            </p:extLst>
          </p:nvPr>
        </p:nvGraphicFramePr>
        <p:xfrm>
          <a:off x="0" y="836712"/>
          <a:ext cx="9144000" cy="603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0112"/>
                <a:gridCol w="3563888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Показания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Century Gothic" panose="020B0502020202020204" pitchFamily="34" charset="0"/>
                        </a:rPr>
                        <a:t>Противопоказания</a:t>
                      </a:r>
                      <a:endParaRPr lang="ru-RU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5534834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ушибы в первые часы и сутки – к болезненному участку;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кровотечения (при желудочном -  на </a:t>
                      </a:r>
                      <a:r>
                        <a:rPr lang="ru-RU" sz="2200" dirty="0" err="1" smtClean="0">
                          <a:latin typeface="Century Gothic" panose="020B0502020202020204" pitchFamily="34" charset="0"/>
                        </a:rPr>
                        <a:t>эпигастральную</a:t>
                      </a: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 область, при лёгочном - на грудную клетку, при носовом - на область переносицы и затылок);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лихорадка во 2 периоде;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укусы насекомых – к месту укуса на 15 минут;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анафилактический шок – к месту введения аллергена на 30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общее охлаждение организма;</a:t>
                      </a: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200" dirty="0" smtClean="0">
                          <a:latin typeface="Century Gothic" panose="020B0502020202020204" pitchFamily="34" charset="0"/>
                        </a:rPr>
                        <a:t>пониженная чувствительность кожи.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2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501</TotalTime>
  <Words>1814</Words>
  <Application>Microsoft Office PowerPoint</Application>
  <PresentationFormat>Экран (4:3)</PresentationFormat>
  <Paragraphs>262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Ион</vt:lpstr>
      <vt:lpstr>Методы простейшей физиотерапии.  Гирудотерапия. Оксигенотерапия</vt:lpstr>
      <vt:lpstr>Физиотерапия</vt:lpstr>
      <vt:lpstr>Физиотерапия</vt:lpstr>
      <vt:lpstr>Физиотерапия</vt:lpstr>
      <vt:lpstr>Применение грелки </vt:lpstr>
      <vt:lpstr>Применение грелки </vt:lpstr>
      <vt:lpstr>Применение грелки </vt:lpstr>
      <vt:lpstr>Применение пузыря со льдом </vt:lpstr>
      <vt:lpstr>Применение пузыря со льдом </vt:lpstr>
      <vt:lpstr>Применение пузыря со льдом </vt:lpstr>
      <vt:lpstr>Применение горчичников</vt:lpstr>
      <vt:lpstr>Применение горчичников</vt:lpstr>
      <vt:lpstr>Применение горчичников</vt:lpstr>
      <vt:lpstr>Применение медицинских банок</vt:lpstr>
      <vt:lpstr>Применение медицинских банок</vt:lpstr>
      <vt:lpstr>Применение медицинских банок</vt:lpstr>
      <vt:lpstr>Компрессы </vt:lpstr>
      <vt:lpstr> Холодный компресс (холодная примочка) </vt:lpstr>
      <vt:lpstr>Горячий компресс (припарка) </vt:lpstr>
      <vt:lpstr>Согревающий компресс</vt:lpstr>
      <vt:lpstr>Согревающий компресс</vt:lpstr>
      <vt:lpstr>Согревающий компресс</vt:lpstr>
      <vt:lpstr>Согревающий компресс</vt:lpstr>
      <vt:lpstr>Лекарственный компресс</vt:lpstr>
      <vt:lpstr>Гирудотерапия</vt:lpstr>
      <vt:lpstr>Механизм действия: </vt:lpstr>
      <vt:lpstr>Гирудотерапия</vt:lpstr>
      <vt:lpstr>Места постановки пиявок</vt:lpstr>
      <vt:lpstr>Слайд 29</vt:lpstr>
      <vt:lpstr>Оксигенотерапия </vt:lpstr>
      <vt:lpstr>Виды оксигенотерапии:</vt:lpstr>
      <vt:lpstr>Виды оксигенотерапии:</vt:lpstr>
      <vt:lpstr>Виды оксигенотерапии:</vt:lpstr>
      <vt:lpstr>Слайд 34</vt:lpstr>
      <vt:lpstr>Слайд 35</vt:lpstr>
      <vt:lpstr>Правила техники безопасности  при работе с кислородным баллоном</vt:lpstr>
      <vt:lpstr>Слайд 37</vt:lpstr>
      <vt:lpstr>БЛАГОДАРЮ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простейшей физиотерапии</dc:title>
  <dc:creator>Венера</dc:creator>
  <cp:lastModifiedBy>Венера</cp:lastModifiedBy>
  <cp:revision>60</cp:revision>
  <dcterms:modified xsi:type="dcterms:W3CDTF">2020-03-23T04:32:04Z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false</vt:bool>
  </property>
</Properties>
</file>