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33"/>
  </p:notesMasterIdLst>
  <p:sldIdLst>
    <p:sldId id="256" r:id="rId2"/>
    <p:sldId id="275" r:id="rId3"/>
    <p:sldId id="362" r:id="rId4"/>
    <p:sldId id="395" r:id="rId5"/>
    <p:sldId id="365" r:id="rId6"/>
    <p:sldId id="257" r:id="rId7"/>
    <p:sldId id="338" r:id="rId8"/>
    <p:sldId id="385" r:id="rId9"/>
    <p:sldId id="277" r:id="rId10"/>
    <p:sldId id="305" r:id="rId11"/>
    <p:sldId id="394" r:id="rId12"/>
    <p:sldId id="262" r:id="rId13"/>
    <p:sldId id="263" r:id="rId14"/>
    <p:sldId id="386" r:id="rId15"/>
    <p:sldId id="317" r:id="rId16"/>
    <p:sldId id="302" r:id="rId17"/>
    <p:sldId id="310" r:id="rId18"/>
    <p:sldId id="281" r:id="rId19"/>
    <p:sldId id="359" r:id="rId20"/>
    <p:sldId id="343" r:id="rId21"/>
    <p:sldId id="387" r:id="rId22"/>
    <p:sldId id="392" r:id="rId23"/>
    <p:sldId id="388" r:id="rId24"/>
    <p:sldId id="389" r:id="rId25"/>
    <p:sldId id="390" r:id="rId26"/>
    <p:sldId id="391" r:id="rId27"/>
    <p:sldId id="396" r:id="rId28"/>
    <p:sldId id="364" r:id="rId29"/>
    <p:sldId id="384" r:id="rId30"/>
    <p:sldId id="393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69B9-5221-4097-B33F-C2D1F79C372B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1E62-8AC8-469C-8D0D-024AE9CAD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9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FE1F7-2AA2-48DB-8C4B-98B877D67366}" type="datetimeFigureOut">
              <a:rPr lang="ru-RU" smtClean="0"/>
              <a:pPr/>
              <a:t>19.05.2021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himija-online.ru/wp-content/uploads/2017/08/%D0%BC%D0%BE%D0%BB%D0%BE%D1%87%D0%BD%D0%B0%D1%8F-%D0%BA%D0%B8%D1%81%D0%BB%D0%BE%D1%82%D0%B0.jp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15370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Министерства 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b="0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929618" cy="13573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Фенолокислоты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6376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 Попова О.М.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3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3792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9"/>
            <a:ext cx="8712968" cy="57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Фенолокислоты</a:t>
            </a:r>
            <a:r>
              <a:rPr lang="ru-RU" sz="2400" dirty="0" smtClean="0"/>
              <a:t> – производные ароматических кислот, в которых атом водорода в </a:t>
            </a:r>
            <a:r>
              <a:rPr lang="ru-RU" sz="2400" dirty="0" err="1" smtClean="0"/>
              <a:t>бензольном</a:t>
            </a:r>
            <a:r>
              <a:rPr lang="ru-RU" sz="2400" dirty="0" smtClean="0"/>
              <a:t> ядре замещен гидроксилом</a:t>
            </a:r>
          </a:p>
          <a:p>
            <a:pPr algn="just"/>
            <a:r>
              <a:rPr lang="ru-RU" sz="2400" dirty="0" smtClean="0"/>
              <a:t>В </a:t>
            </a:r>
            <a:r>
              <a:rPr lang="ru-RU" sz="2400" dirty="0" err="1" smtClean="0"/>
              <a:t>фенолокислотах</a:t>
            </a:r>
            <a:r>
              <a:rPr lang="ru-RU" sz="2400" dirty="0" smtClean="0"/>
              <a:t> сочетаются химические свойства ароматических кислот и фенолов, за счет наличия разных функциональных групп.</a:t>
            </a:r>
          </a:p>
          <a:p>
            <a:pPr algn="just"/>
            <a:r>
              <a:rPr lang="ru-RU" sz="2400" dirty="0" err="1" smtClean="0"/>
              <a:t>Фенолокислоты</a:t>
            </a:r>
            <a:r>
              <a:rPr lang="ru-RU" sz="2400" dirty="0" smtClean="0"/>
              <a:t> обладают кислотными свойствами, обусловленными наличием как карбоксильной группы, так и фенольного гидроксила, причем кислотные свойства гидроксила в этом случае проявляются сильнее, чем у обычных спиртов за счет электроноакцепторного влияния –СООН группы и перераспределения электронной плотности. </a:t>
            </a:r>
          </a:p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3792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9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Повышенная </a:t>
            </a:r>
            <a:r>
              <a:rPr lang="ru-RU" sz="2000" dirty="0"/>
              <a:t>кислотность салициловой кислоты объясняется тем, что ее анион дополнительно стабилизируется внутримолекулярной </a:t>
            </a:r>
            <a:r>
              <a:rPr lang="ru-RU" sz="2000" dirty="0" smtClean="0"/>
              <a:t>водородной</a:t>
            </a:r>
            <a:r>
              <a:rPr lang="en-US" sz="2000" dirty="0"/>
              <a:t> </a:t>
            </a:r>
            <a:r>
              <a:rPr lang="ru-RU" sz="2000" dirty="0" smtClean="0"/>
              <a:t>связью</a:t>
            </a:r>
            <a:r>
              <a:rPr lang="ru-RU" sz="2000" dirty="0"/>
              <a:t>, возможность образования которой обусловлена </a:t>
            </a:r>
            <a:r>
              <a:rPr lang="ru-RU" sz="2000" dirty="0" err="1" smtClean="0"/>
              <a:t>орто-положением</a:t>
            </a:r>
            <a:r>
              <a:rPr lang="ru-RU" sz="2000" dirty="0" smtClean="0"/>
              <a:t> </a:t>
            </a:r>
            <a:r>
              <a:rPr lang="ru-RU" sz="2000" dirty="0"/>
              <a:t>функциональных групп.</a:t>
            </a:r>
            <a:endParaRPr lang="ru-RU" sz="2000" dirty="0" smtClean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20884" t="44981" r="73665" b="47285"/>
          <a:stretch/>
        </p:blipFill>
        <p:spPr bwMode="auto">
          <a:xfrm>
            <a:off x="4499992" y="2924944"/>
            <a:ext cx="288032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33870" t="39747" r="55695" b="47409"/>
          <a:stretch/>
        </p:blipFill>
        <p:spPr bwMode="auto">
          <a:xfrm>
            <a:off x="2195736" y="3356992"/>
            <a:ext cx="1800200" cy="1167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540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Фенолокислоты</a:t>
            </a:r>
            <a:r>
              <a:rPr lang="ru-RU" sz="2400" dirty="0" smtClean="0"/>
              <a:t> - бесцветные кристаллические вещества, трудно растворимые в холодной и легко - в горячей воде, растворимые в спирте и эфире. </a:t>
            </a:r>
            <a:r>
              <a:rPr lang="ru-RU" sz="2400" dirty="0" err="1" smtClean="0"/>
              <a:t>Фенолокислоты</a:t>
            </a:r>
            <a:r>
              <a:rPr lang="ru-RU" sz="2400" dirty="0" smtClean="0"/>
              <a:t> с одним фенольным OH плохо растворимы в воде, с увеличением числа фенольных OH растворимость повышается.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79512" y="18448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 cstate="print"/>
          <a:srcRect l="59550" t="59690" r="21994" b="13953"/>
          <a:stretch>
            <a:fillRect/>
          </a:stretch>
        </p:blipFill>
        <p:spPr bwMode="auto">
          <a:xfrm>
            <a:off x="7380312" y="18864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268760"/>
            <a:ext cx="8496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При синтетических способах получения </a:t>
            </a:r>
            <a:r>
              <a:rPr lang="ru-RU" sz="2000" dirty="0" err="1"/>
              <a:t>фенолокислот</a:t>
            </a:r>
            <a:r>
              <a:rPr lang="ru-RU" sz="2000" dirty="0"/>
              <a:t> обычно исходят или из фенолов и их производных, вводя в их молекулу карбоксильную группу, или из ароматических кислот, вводя в их молекулу фенольный гидроксил.</a:t>
            </a:r>
          </a:p>
          <a:p>
            <a:pPr algn="just"/>
            <a:r>
              <a:rPr lang="ru-RU" sz="2000" dirty="0" smtClean="0"/>
              <a:t>1. </a:t>
            </a:r>
            <a:r>
              <a:rPr lang="ru-RU" sz="2000" b="1" dirty="0" smtClean="0"/>
              <a:t>Получение </a:t>
            </a:r>
            <a:r>
              <a:rPr lang="ru-RU" sz="2000" b="1" dirty="0" err="1"/>
              <a:t>фенолкислот</a:t>
            </a:r>
            <a:r>
              <a:rPr lang="ru-RU" sz="2000" b="1" dirty="0"/>
              <a:t> из фенолятов </a:t>
            </a:r>
            <a:r>
              <a:rPr lang="ru-RU" sz="2000" dirty="0"/>
              <a:t>действием С02 — способ, имеющий особенно большое практическое значение. Он заключается в следующем: при нагревании сухого порошка фенолята натрия с С02 под давлением при 120—140 °С молекула С02 внедряется в молекулу фенолята в </a:t>
            </a:r>
            <a:r>
              <a:rPr lang="ru-RU" sz="2000" dirty="0" smtClean="0"/>
              <a:t>о-положение </a:t>
            </a:r>
            <a:r>
              <a:rPr lang="ru-RU" sz="2000" dirty="0"/>
              <a:t>по отношению к фенольной группе. Образующийся фенолят салициловой кислоты тотчас </a:t>
            </a:r>
            <a:r>
              <a:rPr lang="ru-RU" sz="2000" dirty="0" err="1"/>
              <a:t>изомеризуется</a:t>
            </a:r>
            <a:r>
              <a:rPr lang="ru-RU" sz="2000" dirty="0"/>
              <a:t> в натриевую соль салициловой кислоты. Свободная карбоксильная группа фенолята салициловой кислоты обладает гораздо более сильными кислотными свойствами, чем фенольный гидроксил, а поэтому она действует на замещенную фенольную группу, в результате чего образуется соль салициловой кислоты. Полученную соль салициловой кислоты разлагают серной кислотой и получают салициловую кислоту: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79512" y="18448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 cstate="print"/>
          <a:srcRect l="59550" t="59690" r="21994" b="13953"/>
          <a:stretch>
            <a:fillRect/>
          </a:stretch>
        </p:blipFill>
        <p:spPr bwMode="auto">
          <a:xfrm>
            <a:off x="7380312" y="18864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 rotWithShape="1">
          <a:blip r:embed="rId3" cstate="print"/>
          <a:srcRect l="19435" t="50457" r="45923" b="20995"/>
          <a:stretch/>
        </p:blipFill>
        <p:spPr bwMode="auto">
          <a:xfrm>
            <a:off x="827584" y="1484784"/>
            <a:ext cx="7797552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618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28516" t="27129" r="30109" b="41687"/>
          <a:stretch/>
        </p:blipFill>
        <p:spPr bwMode="auto">
          <a:xfrm>
            <a:off x="395536" y="2060848"/>
            <a:ext cx="8301608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1268760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2</a:t>
            </a:r>
            <a:r>
              <a:rPr lang="ru-RU" sz="2000" dirty="0" smtClean="0"/>
              <a:t>. </a:t>
            </a:r>
            <a:r>
              <a:rPr lang="ru-RU" sz="2000" b="1" dirty="0" smtClean="0"/>
              <a:t>Получение </a:t>
            </a:r>
            <a:r>
              <a:rPr lang="ru-RU" sz="2000" b="1" dirty="0" err="1"/>
              <a:t>фенолкислот</a:t>
            </a:r>
            <a:r>
              <a:rPr lang="ru-RU" sz="2000" b="1" dirty="0"/>
              <a:t> </a:t>
            </a:r>
            <a:r>
              <a:rPr lang="ru-RU" sz="2000" b="1" dirty="0" smtClean="0"/>
              <a:t>из</a:t>
            </a:r>
            <a:r>
              <a:rPr lang="en-US" sz="2000" b="1" dirty="0" smtClean="0"/>
              <a:t> </a:t>
            </a:r>
            <a:r>
              <a:rPr lang="ru-RU" sz="2000" b="1" dirty="0" smtClean="0"/>
              <a:t>ароматических кислот: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3253" y="1196752"/>
            <a:ext cx="8517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</a:t>
            </a:r>
            <a:r>
              <a:rPr lang="ru-RU" sz="2000" dirty="0" err="1"/>
              <a:t>фенолокислотах</a:t>
            </a:r>
            <a:r>
              <a:rPr lang="ru-RU" sz="2000" dirty="0"/>
              <a:t> сочетаются химические свойства ароматических кислот и фенолов.</a:t>
            </a:r>
          </a:p>
          <a:p>
            <a:pPr algn="just"/>
            <a:r>
              <a:rPr lang="ru-RU" sz="2000" dirty="0" err="1"/>
              <a:t>Фенолокислоты</a:t>
            </a:r>
            <a:r>
              <a:rPr lang="ru-RU" sz="2000" dirty="0"/>
              <a:t> обладают кислотными свойствами, обусловленными наличием как карбоксила, так и фенольного гидроксила</a:t>
            </a:r>
            <a:r>
              <a:rPr lang="ru-RU" sz="2000" dirty="0" smtClean="0"/>
              <a:t>.</a:t>
            </a:r>
            <a:r>
              <a:rPr lang="ru-RU" sz="2000" dirty="0" smtClean="0">
                <a:solidFill>
                  <a:srgbClr val="FF0000"/>
                </a:solidFill>
              </a:rPr>
              <a:t> Таким образом в молекуле имеются два центра кислотности:</a:t>
            </a:r>
          </a:p>
          <a:p>
            <a:pPr algn="just"/>
            <a:r>
              <a:rPr lang="ru-RU" sz="2000" b="1" dirty="0" smtClean="0"/>
              <a:t>1. Вступают в реакцию со щелочами: 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39369" t="32854" r="46192" b="63591"/>
          <a:stretch/>
        </p:blipFill>
        <p:spPr bwMode="auto">
          <a:xfrm>
            <a:off x="6752928" y="2485797"/>
            <a:ext cx="2088232" cy="347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 cstate="print"/>
          <a:srcRect l="29450" t="39743" r="36822" b="42888"/>
          <a:stretch/>
        </p:blipFill>
        <p:spPr bwMode="auto">
          <a:xfrm>
            <a:off x="611560" y="3435169"/>
            <a:ext cx="7632848" cy="17940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29860" t="31662" r="32405" b="56654"/>
          <a:stretch/>
        </p:blipFill>
        <p:spPr bwMode="auto">
          <a:xfrm>
            <a:off x="755576" y="2636912"/>
            <a:ext cx="7488832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253" y="1196752"/>
            <a:ext cx="8517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. Реакции по карбоксильной группе.</a:t>
            </a:r>
          </a:p>
          <a:p>
            <a:pPr algn="just"/>
            <a:r>
              <a:rPr lang="ru-RU" sz="2000" b="1" dirty="0" smtClean="0"/>
              <a:t>2.1 Карбоксильная группа разлагает карбонаты щелочных металлов, вытесняя более слабую кислоту: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253" y="1196752"/>
            <a:ext cx="8517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. Реакции по карбоксильной группе.</a:t>
            </a:r>
          </a:p>
          <a:p>
            <a:pPr algn="just"/>
            <a:r>
              <a:rPr lang="ru-RU" sz="2000" b="1" dirty="0" smtClean="0"/>
              <a:t>2.2 Взаимодействие со спиртами и </a:t>
            </a:r>
            <a:r>
              <a:rPr lang="ru-RU" sz="2000" b="1" dirty="0" smtClean="0"/>
              <a:t>образование </a:t>
            </a:r>
            <a:r>
              <a:rPr lang="ru-RU" sz="2000" b="1" dirty="0" smtClean="0"/>
              <a:t>сложных эфиров: </a:t>
            </a:r>
            <a:endParaRPr lang="ru-RU" sz="2000" b="1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30392" t="34039" r="34176" b="46658"/>
          <a:stretch/>
        </p:blipFill>
        <p:spPr bwMode="auto">
          <a:xfrm>
            <a:off x="971601" y="2420887"/>
            <a:ext cx="7128791" cy="23042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28381" t="36176" r="34279" b="28610"/>
          <a:stretch/>
        </p:blipFill>
        <p:spPr bwMode="auto">
          <a:xfrm>
            <a:off x="467543" y="2204062"/>
            <a:ext cx="8064897" cy="3313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3253" y="1196752"/>
            <a:ext cx="8517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</a:rPr>
              <a:t>. Реакции по карбоксильной группе.</a:t>
            </a:r>
          </a:p>
          <a:p>
            <a:pPr algn="just"/>
            <a:r>
              <a:rPr lang="ru-RU" sz="2000" b="1" dirty="0" smtClean="0"/>
              <a:t>2.</a:t>
            </a:r>
            <a:r>
              <a:rPr lang="en-US" sz="2000" b="1" dirty="0" smtClean="0"/>
              <a:t>3 </a:t>
            </a:r>
            <a:r>
              <a:rPr lang="ru-RU" sz="2000" b="1" dirty="0" smtClean="0"/>
              <a:t>Взаимодействие с </a:t>
            </a:r>
            <a:r>
              <a:rPr lang="ru-RU" sz="2000" b="1" dirty="0" err="1" smtClean="0"/>
              <a:t>оксихлоридом</a:t>
            </a:r>
            <a:r>
              <a:rPr lang="ru-RU" sz="2000" b="1" dirty="0" smtClean="0"/>
              <a:t> фосфора (</a:t>
            </a:r>
            <a:r>
              <a:rPr lang="en-US" sz="2000" b="1" dirty="0" smtClean="0"/>
              <a:t>III)</a:t>
            </a:r>
            <a:r>
              <a:rPr lang="ru-RU" sz="2000" b="1" dirty="0" smtClean="0"/>
              <a:t>: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9758" y="5493473"/>
            <a:ext cx="851763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Бесцветная жидкость с приятным запахом не растворимая в воде. Применяется как </a:t>
            </a:r>
            <a:r>
              <a:rPr lang="ru-RU" sz="2000" b="1" dirty="0" err="1" smtClean="0"/>
              <a:t>противоревматоидное</a:t>
            </a:r>
            <a:r>
              <a:rPr lang="ru-RU" sz="2000" b="1" dirty="0" smtClean="0"/>
              <a:t> средство, в виде растирки и мазей.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Нахождение в природе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Классификация. Определение. Общая формула. 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Номенклатура и изомерия.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Особенности электронного и пространственного строения молекул </a:t>
            </a:r>
            <a:r>
              <a:rPr lang="ru-RU" altLang="ru-RU" dirty="0" err="1" smtClean="0"/>
              <a:t>фенолокислот</a:t>
            </a:r>
            <a:r>
              <a:rPr lang="ru-RU" altLang="ru-RU" dirty="0" smtClean="0"/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Физические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Способы получения.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Химические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Применение.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3253" y="1196752"/>
            <a:ext cx="8517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3. Реакции по фенольному  гидроксилу.</a:t>
            </a:r>
          </a:p>
          <a:p>
            <a:pPr algn="just"/>
            <a:r>
              <a:rPr lang="ru-RU" sz="2000" b="1" dirty="0" smtClean="0"/>
              <a:t>3.</a:t>
            </a:r>
            <a:r>
              <a:rPr lang="ru-RU" sz="2000" b="1" dirty="0"/>
              <a:t>1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Образование сложных эфиров: </a:t>
            </a:r>
            <a:endParaRPr lang="ru-RU" sz="2000" b="1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/>
          <a:srcRect l="31995" t="43790" r="37491" b="37891"/>
          <a:stretch/>
        </p:blipFill>
        <p:spPr bwMode="auto">
          <a:xfrm>
            <a:off x="611560" y="2313171"/>
            <a:ext cx="807524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18736" y="4869160"/>
            <a:ext cx="22611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Уксусный ангидрид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20375" y="4869160"/>
            <a:ext cx="42145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Аспирин, ацетилсалициловая кислота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3. Реакции по фенольному  гидроксилу.</a:t>
            </a:r>
          </a:p>
          <a:p>
            <a:pPr algn="just"/>
            <a:r>
              <a:rPr lang="ru-RU" sz="2000" b="1" dirty="0" smtClean="0"/>
              <a:t>3.2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Качественная реакция на фенольный гидроксил: </a:t>
            </a:r>
            <a:r>
              <a:rPr lang="ru-RU" dirty="0" smtClean="0"/>
              <a:t>Нередко </a:t>
            </a:r>
            <a:r>
              <a:rPr lang="ru-RU" dirty="0"/>
              <a:t>возникает необходимость в выявлении наличия салициловой кислоты и других </a:t>
            </a:r>
            <a:r>
              <a:rPr lang="ru-RU" dirty="0" err="1"/>
              <a:t>фенолокислот</a:t>
            </a:r>
            <a:r>
              <a:rPr lang="ru-RU" dirty="0"/>
              <a:t> в консервированных </a:t>
            </a:r>
            <a:r>
              <a:rPr lang="ru-RU" dirty="0" smtClean="0"/>
              <a:t>продуктах</a:t>
            </a:r>
            <a:r>
              <a:rPr lang="en-US" dirty="0" smtClean="0"/>
              <a:t> </a:t>
            </a:r>
            <a:r>
              <a:rPr lang="ru-RU" dirty="0" smtClean="0"/>
              <a:t>и лекарственных препаратах. </a:t>
            </a:r>
            <a:r>
              <a:rPr lang="ru-RU" dirty="0"/>
              <a:t>Тогда в пробирку помещают 2—3 мл исследуемого раствора и добавляют несколько капель 1 % </a:t>
            </a:r>
            <a:r>
              <a:rPr lang="ru-RU" dirty="0" smtClean="0"/>
              <a:t>раствора</a:t>
            </a:r>
            <a:r>
              <a:rPr lang="ru-RU" dirty="0"/>
              <a:t> </a:t>
            </a:r>
            <a:r>
              <a:rPr lang="ru-RU" dirty="0" smtClean="0"/>
              <a:t>хлорида </a:t>
            </a:r>
            <a:r>
              <a:rPr lang="ru-RU" dirty="0"/>
              <a:t>железа(III). Возникает фиолетовая окраска. В отличие от фенола, она может появиться и в спиртовом растворе кислоты. Окраска возникает в результате образования комплексных солей при взаимодействии фенольных групп шести молекул </a:t>
            </a:r>
            <a:r>
              <a:rPr lang="ru-RU" dirty="0" err="1"/>
              <a:t>фенолокислоты</a:t>
            </a:r>
            <a:r>
              <a:rPr lang="ru-RU" dirty="0"/>
              <a:t> с молекулой FeCl3.</a:t>
            </a:r>
          </a:p>
          <a:p>
            <a:pPr algn="just"/>
            <a:r>
              <a:rPr lang="ru-RU" dirty="0"/>
              <a:t>Галловая </a:t>
            </a:r>
            <a:r>
              <a:rPr lang="ru-RU" dirty="0" smtClean="0"/>
              <a:t>кислота</a:t>
            </a:r>
            <a:r>
              <a:rPr lang="ru-RU" dirty="0"/>
              <a:t> </a:t>
            </a:r>
            <a:r>
              <a:rPr lang="ru-RU" dirty="0" smtClean="0"/>
              <a:t>легко </a:t>
            </a:r>
            <a:r>
              <a:rPr lang="ru-RU" dirty="0"/>
              <a:t>взаимодействует с хлоридом железа(III) и образует продукт реакции сине-чёрного цвета (чернила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print"/>
          <a:srcRect l="45921" t="40225" r="32961" b="44403"/>
          <a:stretch/>
        </p:blipFill>
        <p:spPr bwMode="auto">
          <a:xfrm>
            <a:off x="1835696" y="4674626"/>
            <a:ext cx="5400600" cy="1994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051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3. Реакции по фенольному  гидроксилу.</a:t>
            </a:r>
          </a:p>
          <a:p>
            <a:pPr algn="just" fontAlgn="base"/>
            <a:r>
              <a:rPr lang="ru-RU" sz="2000" b="1" dirty="0" smtClean="0"/>
              <a:t>3.2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Качественная реакция на фенольный гидроксил. </a:t>
            </a:r>
            <a:r>
              <a:rPr lang="ru-RU" sz="2000" dirty="0"/>
              <a:t>Благодаря близости двух функциональных групп в </a:t>
            </a:r>
            <a:r>
              <a:rPr lang="ru-RU" sz="2000" dirty="0" smtClean="0"/>
              <a:t>молекуле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салициловая кислота, в отличие от своих изомеров, взаимодействует с </a:t>
            </a:r>
            <a:r>
              <a:rPr lang="ru-RU" sz="2000" dirty="0" smtClean="0"/>
              <a:t>гидроксидом</a:t>
            </a:r>
            <a:r>
              <a:rPr lang="ru-RU" sz="2000" dirty="0"/>
              <a:t> меди (II</a:t>
            </a:r>
            <a:r>
              <a:rPr lang="ru-RU" sz="2000" dirty="0" smtClean="0"/>
              <a:t>):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20085" t="20948" r="56365" b="65495"/>
          <a:stretch/>
        </p:blipFill>
        <p:spPr bwMode="auto">
          <a:xfrm>
            <a:off x="781649" y="2868572"/>
            <a:ext cx="7848872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912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3. Реакции по фенольному  гидроксилу.</a:t>
            </a:r>
          </a:p>
          <a:p>
            <a:pPr algn="just"/>
            <a:r>
              <a:rPr lang="ru-RU" sz="2000" b="1" dirty="0" smtClean="0"/>
              <a:t>3.3</a:t>
            </a:r>
            <a:r>
              <a:rPr lang="en-US" sz="2000" b="1" dirty="0" smtClean="0"/>
              <a:t> </a:t>
            </a:r>
            <a:r>
              <a:rPr lang="ru-RU" sz="2000" b="1" dirty="0" smtClean="0"/>
              <a:t>Образование простых эфиров: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31064" t="29519" r="37626" b="58594"/>
          <a:stretch/>
        </p:blipFill>
        <p:spPr bwMode="auto">
          <a:xfrm>
            <a:off x="611560" y="2611446"/>
            <a:ext cx="7992888" cy="18976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463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</a:rPr>
              <a:t>Декарбоксилирование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000" dirty="0"/>
              <a:t>Салициловая кислота при осторожном нагревании возгоняется и образует красивые игольчатые кристаллы, при сильном нагревании происходит </a:t>
            </a:r>
            <a:r>
              <a:rPr lang="ru-RU" sz="2000" dirty="0" err="1"/>
              <a:t>декарбоксилирование</a:t>
            </a:r>
            <a:r>
              <a:rPr lang="ru-RU" sz="2000" dirty="0"/>
              <a:t>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/>
          <a:srcRect l="19411" t="48075" r="65600" b="40985"/>
          <a:stretch/>
        </p:blipFill>
        <p:spPr bwMode="auto">
          <a:xfrm>
            <a:off x="1043608" y="2719955"/>
            <a:ext cx="6624736" cy="2520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750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1117773"/>
            <a:ext cx="8517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</a:rPr>
              <a:t>. </a:t>
            </a:r>
            <a:r>
              <a:rPr lang="ru-RU" sz="2000" b="1" dirty="0" err="1" smtClean="0">
                <a:solidFill>
                  <a:srgbClr val="FF0000"/>
                </a:solidFill>
              </a:rPr>
              <a:t>Декарбоксилирование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sz="2000" dirty="0"/>
              <a:t>При </a:t>
            </a:r>
            <a:r>
              <a:rPr lang="ru-RU" sz="2000" dirty="0" err="1"/>
              <a:t>декарбоксилировании</a:t>
            </a:r>
            <a:r>
              <a:rPr lang="ru-RU" sz="2000" dirty="0"/>
              <a:t> </a:t>
            </a:r>
            <a:r>
              <a:rPr lang="ru-RU" sz="2000" dirty="0" err="1"/>
              <a:t>протокатеховая</a:t>
            </a:r>
            <a:r>
              <a:rPr lang="ru-RU" sz="2000" dirty="0"/>
              <a:t> кислота превращается в пирокатехин, </a:t>
            </a:r>
            <a:r>
              <a:rPr lang="ru-RU" sz="2000" dirty="0" err="1"/>
              <a:t>орселлиновая</a:t>
            </a:r>
            <a:r>
              <a:rPr lang="ru-RU" sz="2000" dirty="0"/>
              <a:t> — в </a:t>
            </a:r>
            <a:r>
              <a:rPr lang="ru-RU" sz="2000" dirty="0" err="1"/>
              <a:t>орсин</a:t>
            </a:r>
            <a:r>
              <a:rPr lang="ru-RU" sz="2000" dirty="0"/>
              <a:t>. Галловая кислота также легко </a:t>
            </a:r>
            <a:r>
              <a:rPr lang="ru-RU" sz="2000" dirty="0" err="1"/>
              <a:t>декарбоксилируется</a:t>
            </a:r>
            <a:r>
              <a:rPr lang="ru-RU" sz="2000" dirty="0"/>
              <a:t> с образованием трехатомного фенола пирогаллола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b="1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20081" t="70687" r="62923" b="14570"/>
          <a:stretch/>
        </p:blipFill>
        <p:spPr bwMode="auto">
          <a:xfrm>
            <a:off x="1115616" y="2904700"/>
            <a:ext cx="6912768" cy="2766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126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969336"/>
            <a:ext cx="8517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5. Реакции по </a:t>
            </a:r>
            <a:r>
              <a:rPr lang="ru-RU" sz="2000" b="1" dirty="0" err="1" smtClean="0">
                <a:solidFill>
                  <a:srgbClr val="FF0000"/>
                </a:solidFill>
              </a:rPr>
              <a:t>бензольному</a:t>
            </a:r>
            <a:r>
              <a:rPr lang="ru-RU" sz="2000" b="1" dirty="0" smtClean="0">
                <a:solidFill>
                  <a:srgbClr val="FF0000"/>
                </a:solidFill>
              </a:rPr>
              <a:t> кольцу.</a:t>
            </a:r>
          </a:p>
          <a:p>
            <a:pPr algn="just"/>
            <a:r>
              <a:rPr lang="ru-RU" sz="2000" dirty="0" err="1"/>
              <a:t>Фенолокислоты</a:t>
            </a:r>
            <a:r>
              <a:rPr lang="ru-RU" sz="2000" dirty="0"/>
              <a:t> вступают в </a:t>
            </a:r>
            <a:r>
              <a:rPr lang="ru-RU" sz="2000" dirty="0" smtClean="0"/>
              <a:t>реакции </a:t>
            </a:r>
            <a:r>
              <a:rPr lang="ru-RU" sz="2000" dirty="0" err="1" smtClean="0"/>
              <a:t>электрофильного</a:t>
            </a:r>
            <a:r>
              <a:rPr lang="ru-RU" sz="2000" dirty="0" smtClean="0"/>
              <a:t> замещения</a:t>
            </a:r>
            <a:r>
              <a:rPr lang="ru-RU" sz="2000" dirty="0"/>
              <a:t> по </a:t>
            </a:r>
            <a:r>
              <a:rPr lang="ru-RU" sz="2000" dirty="0" err="1"/>
              <a:t>бензольному</a:t>
            </a:r>
            <a:r>
              <a:rPr lang="ru-RU" sz="2000" dirty="0"/>
              <a:t> кольцу. При </a:t>
            </a:r>
            <a:r>
              <a:rPr lang="ru-RU" sz="2000" dirty="0" err="1"/>
              <a:t>бромировании</a:t>
            </a:r>
            <a:r>
              <a:rPr lang="ru-RU" sz="2000" dirty="0"/>
              <a:t>, нитровании, сульфировании салициловой к-ты заместители поступают в </a:t>
            </a:r>
            <a:r>
              <a:rPr lang="ru-RU" sz="2000" dirty="0" err="1"/>
              <a:t>орто</a:t>
            </a:r>
            <a:r>
              <a:rPr lang="ru-RU" sz="2000" dirty="0"/>
              <a:t>- и пара- положения по отношению к –ОН группе и в мета- положение по отношению –СООН гр., </a:t>
            </a:r>
            <a:r>
              <a:rPr lang="ru-RU" sz="2000" dirty="0" err="1"/>
              <a:t>т.о</a:t>
            </a:r>
            <a:r>
              <a:rPr lang="ru-RU" sz="2000" dirty="0"/>
              <a:t>. действие двух функциональных групп согласованное.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print"/>
          <a:srcRect l="19275" t="34506" r="59175" b="49789"/>
          <a:stretch/>
        </p:blipFill>
        <p:spPr bwMode="auto">
          <a:xfrm>
            <a:off x="585693" y="3068960"/>
            <a:ext cx="8090763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366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285" y="2606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969336"/>
            <a:ext cx="8517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</a:rPr>
              <a:t>. Разложение при нагревании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err="1" smtClean="0"/>
              <a:t>Фенолокислоты</a:t>
            </a:r>
            <a:r>
              <a:rPr lang="ru-RU" sz="2000" dirty="0" smtClean="0"/>
              <a:t> при нагревании разлагаются с образованием </a:t>
            </a:r>
            <a:r>
              <a:rPr lang="ru-RU" sz="2000" dirty="0" smtClean="0"/>
              <a:t>фенольных соединений </a:t>
            </a:r>
            <a:r>
              <a:rPr lang="ru-RU" sz="2000" dirty="0" smtClean="0"/>
              <a:t>и углекислого газа. Например, при нагревании салициловая кислота разлагается на фенол и углекислый газ:</a:t>
            </a:r>
            <a:endParaRPr lang="ru-RU" sz="20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8025" t="62377" r="65560" b="34954"/>
          <a:stretch>
            <a:fillRect/>
          </a:stretch>
        </p:blipFill>
        <p:spPr bwMode="auto">
          <a:xfrm>
            <a:off x="1043608" y="2780928"/>
            <a:ext cx="73448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666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249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/>
              <a:t>Салициловая кислота </a:t>
            </a:r>
            <a:r>
              <a:rPr lang="ru-RU" sz="2000" dirty="0"/>
              <a:t>— твердое кристаллическое вещество. Соли и эфиры салициловой кислоты — салицилаты. Впервые была добыта с эфиров, содержащихся в тканях некоторых растений</a:t>
            </a:r>
          </a:p>
          <a:p>
            <a:pPr algn="just" fontAlgn="base"/>
            <a:r>
              <a:rPr lang="ru-RU" sz="2000" dirty="0"/>
              <a:t>Салициловая кислота-антисептик, входит в состав мазей, паст, присыпок и р-ров для лечения кожных заболеваний (напр., "салициловый спирт", представляющий собой р-р салициловой кислоты в этаноле, паста </a:t>
            </a:r>
            <a:r>
              <a:rPr lang="ru-RU" sz="2000" dirty="0" err="1"/>
              <a:t>Лассара</a:t>
            </a:r>
            <a:r>
              <a:rPr lang="ru-RU" sz="2000" dirty="0"/>
              <a:t>, мозольная жидкость и др.). Салициловую кислоту применяют также в качестве консерванта </a:t>
            </a:r>
            <a:r>
              <a:rPr lang="ru-RU" sz="2000" dirty="0" smtClean="0"/>
              <a:t>некоторых пищевых </a:t>
            </a:r>
            <a:r>
              <a:rPr lang="ru-RU" sz="2000" dirty="0"/>
              <a:t>продуктов, полупродукта в синтезе красителей и </a:t>
            </a:r>
            <a:r>
              <a:rPr lang="ru-RU" sz="2000" dirty="0" smtClean="0"/>
              <a:t>фунгицидов. Её</a:t>
            </a:r>
            <a:r>
              <a:rPr lang="ru-RU" sz="2000" dirty="0"/>
              <a:t> соли и эфиры широко используют в медицине и </a:t>
            </a:r>
            <a:r>
              <a:rPr lang="ru-RU" sz="2000" dirty="0" smtClean="0"/>
              <a:t>ветеринарии</a:t>
            </a:r>
            <a:r>
              <a:rPr lang="en-US" sz="2000" dirty="0"/>
              <a:t> </a:t>
            </a:r>
            <a:r>
              <a:rPr lang="ru-RU" sz="2000" dirty="0" smtClean="0"/>
              <a:t>как </a:t>
            </a:r>
            <a:r>
              <a:rPr lang="ru-RU" sz="2000" dirty="0"/>
              <a:t>лекарственные препараты.</a:t>
            </a:r>
          </a:p>
          <a:p>
            <a:pPr algn="just" fontAlgn="base"/>
            <a:r>
              <a:rPr lang="ru-RU" sz="2000" b="1" dirty="0"/>
              <a:t>Салицилат натрия</a:t>
            </a:r>
            <a:r>
              <a:rPr lang="ru-RU" sz="2000" dirty="0"/>
              <a:t> — соль салициловой кислоты, белый кристаллический порошок или мелкие чешуйки без запаха, сладковато-соленого вкуса. Очень легко растворим в </a:t>
            </a:r>
            <a:r>
              <a:rPr lang="ru-RU" sz="2000" dirty="0" smtClean="0"/>
              <a:t>воде </a:t>
            </a:r>
            <a:r>
              <a:rPr lang="ru-RU" sz="2000" dirty="0"/>
              <a:t>и органических растворителях</a:t>
            </a:r>
            <a:r>
              <a:rPr lang="ru-RU" sz="2000" dirty="0" smtClean="0"/>
              <a:t>.</a:t>
            </a:r>
            <a:r>
              <a:rPr lang="ru-RU" dirty="0"/>
              <a:t> </a:t>
            </a:r>
            <a:r>
              <a:rPr lang="ru-RU" sz="2000" dirty="0"/>
              <a:t>Применяется в качестве болеутоляющего и жаропонижающего средства.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/>
              <a:t>Ацетилсалициловая кислота или аспирин</a:t>
            </a:r>
            <a:r>
              <a:rPr lang="ru-RU" sz="2000" dirty="0"/>
              <a:t> — белое кристаллическое вещество, эфир салициловой кислоты. Слово «аспирин» произошло от слов ацетил + </a:t>
            </a:r>
            <a:r>
              <a:rPr lang="ru-RU" sz="2000" dirty="0" err="1"/>
              <a:t>спираевая</a:t>
            </a:r>
            <a:r>
              <a:rPr lang="ru-RU" sz="2000" dirty="0"/>
              <a:t> кислота, старое название салициловой кислоты.</a:t>
            </a:r>
          </a:p>
          <a:p>
            <a:pPr algn="just" fontAlgn="base"/>
            <a:r>
              <a:rPr lang="ru-RU" sz="2000" dirty="0"/>
              <a:t>Применяется как жаропонижающее и болеутоляющее средство при невралгии, головных болях, при гриппе в смеси с другими препаратами.</a:t>
            </a:r>
          </a:p>
          <a:p>
            <a:pPr algn="just" fontAlgn="base"/>
            <a:r>
              <a:rPr lang="ru-RU" sz="2000" b="1" dirty="0" err="1"/>
              <a:t>Метилсалицилат</a:t>
            </a:r>
            <a:r>
              <a:rPr lang="ru-RU" sz="2000" dirty="0"/>
              <a:t> - бесцветная или желтоватая жидкость с характерным ароматическим запахом. </a:t>
            </a:r>
            <a:r>
              <a:rPr lang="ru-RU" sz="2000" dirty="0" err="1"/>
              <a:t>Метилсалицилат</a:t>
            </a:r>
            <a:r>
              <a:rPr lang="ru-RU" sz="2000" dirty="0"/>
              <a:t> очень мало растворим в воде, с этанолом и эфиром смешивается во всех соотношениях. В чистом виде — токсичен, особенно при внутреннем применении</a:t>
            </a:r>
            <a:r>
              <a:rPr lang="ru-RU" sz="2000" dirty="0" smtClean="0"/>
              <a:t>.</a:t>
            </a:r>
            <a:r>
              <a:rPr lang="ru-RU" dirty="0"/>
              <a:t> Применяют наружно в качестве обезболивающего и противовоспалительного средства  и в смеси с хлороформом, </a:t>
            </a:r>
            <a:r>
              <a:rPr lang="ru-RU" u="sng" dirty="0"/>
              <a:t>скипидаром</a:t>
            </a:r>
            <a:r>
              <a:rPr lang="ru-RU" dirty="0"/>
              <a:t>, жирными маслами для втирания при суставном и мышечном ревматизме, артритах.</a:t>
            </a:r>
            <a:endParaRPr lang="ru-RU" sz="2000" dirty="0"/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758" y="1034693"/>
            <a:ext cx="809269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природе </a:t>
            </a:r>
            <a:r>
              <a:rPr lang="ru-RU" sz="2400" dirty="0" err="1" smtClean="0"/>
              <a:t>фенолокислоты</a:t>
            </a:r>
            <a:r>
              <a:rPr lang="ru-RU" sz="2400" dirty="0" smtClean="0"/>
              <a:t> встречаются в растениях в свободном состоянии или, чаще, в виде сложных эфиров и других более сложно построенных веществ, откуда они и могут быть получены. Например, галловую кислоту получают гидролизом танина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b="1" dirty="0" err="1" smtClean="0"/>
              <a:t>Фенолокислоты</a:t>
            </a:r>
            <a:r>
              <a:rPr lang="ru-RU" sz="2400" dirty="0" smtClean="0"/>
              <a:t> </a:t>
            </a:r>
            <a:r>
              <a:rPr lang="ru-RU" sz="2400" dirty="0"/>
              <a:t>очень распространены в природе, поэтому их можно извлечь из природного сырья (такого, например, как боярышник кроваво-красный, рябина черноплодная, </a:t>
            </a:r>
            <a:r>
              <a:rPr lang="ru-RU" sz="2400" dirty="0" smtClean="0"/>
              <a:t>прополис). </a:t>
            </a:r>
            <a:r>
              <a:rPr lang="ru-RU" sz="2400" dirty="0" err="1"/>
              <a:t>Фенолокислоты</a:t>
            </a:r>
            <a:r>
              <a:rPr lang="ru-RU" sz="2400" dirty="0"/>
              <a:t> является основным </a:t>
            </a:r>
            <a:r>
              <a:rPr lang="ru-RU" sz="2400" dirty="0" smtClean="0"/>
              <a:t>компонентом</a:t>
            </a:r>
            <a:r>
              <a:rPr lang="ru-RU" sz="2400" dirty="0"/>
              <a:t> (55—85 %) остатка от </a:t>
            </a:r>
            <a:r>
              <a:rPr lang="ru-RU" sz="2400" dirty="0" smtClean="0"/>
              <a:t>перегонки древесной </a:t>
            </a:r>
            <a:r>
              <a:rPr lang="ru-RU" sz="2400" dirty="0" smtClean="0"/>
              <a:t>смолы.</a:t>
            </a:r>
            <a:r>
              <a:rPr lang="ru-RU" sz="2400" u="sng" dirty="0">
                <a:hlinkClick r:id="rId2"/>
              </a:rPr>
              <a:t/>
            </a:r>
            <a:br>
              <a:rPr lang="ru-RU" sz="2400" u="sng" dirty="0">
                <a:hlinkClick r:id="rId2"/>
              </a:rPr>
            </a:br>
            <a:endParaRPr lang="ru-RU" sz="2400" dirty="0"/>
          </a:p>
          <a:p>
            <a:pPr algn="just"/>
            <a:endParaRPr lang="ru-RU" sz="24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err="1"/>
              <a:t>Фенилсалицилат</a:t>
            </a:r>
            <a:r>
              <a:rPr lang="ru-RU" sz="2000" b="1" dirty="0"/>
              <a:t> или салол </a:t>
            </a:r>
            <a:r>
              <a:rPr lang="ru-RU" sz="2000" dirty="0"/>
              <a:t>- кристаллическое вещество, производное салициловой кислоты. </a:t>
            </a:r>
            <a:r>
              <a:rPr lang="ru-RU" sz="2000" dirty="0" err="1"/>
              <a:t>Фенилсалицилат</a:t>
            </a:r>
            <a:r>
              <a:rPr lang="ru-RU" sz="2000" dirty="0"/>
              <a:t> применяется внутрь в порошках и таблетках при заболеваниях кишечника. Впервые он был получен М В. </a:t>
            </a:r>
            <a:r>
              <a:rPr lang="ru-RU" sz="2000" dirty="0" err="1"/>
              <a:t>Ненцким</a:t>
            </a:r>
            <a:r>
              <a:rPr lang="ru-RU" sz="2000" dirty="0"/>
              <a:t> в 1886 г. Учитывая раздражающее действие салициловой кислоты, он стремился найти такой препарат, который бы, сохраняя антисептические свойства </a:t>
            </a:r>
            <a:r>
              <a:rPr lang="ru-RU" sz="2000" dirty="0" err="1"/>
              <a:t>фенола,не</a:t>
            </a:r>
            <a:r>
              <a:rPr lang="ru-RU" sz="2000" dirty="0"/>
              <a:t> обладал ядовитым свойством фенола и раздражающим действием кислоты. С этой целью он заблокировал карбоксильную группу в салициловой кислоте и получил эфир ее с фенолом. Исследования показали, что </a:t>
            </a:r>
            <a:r>
              <a:rPr lang="ru-RU" sz="2000" dirty="0" err="1"/>
              <a:t>фенилсалицилат</a:t>
            </a:r>
            <a:r>
              <a:rPr lang="ru-RU" sz="2000" dirty="0"/>
              <a:t>, проходя через желудок, не изменяется, а в щелочной среде кишечника омыляется с образованием натриевых солей салициловой кисты и фенола, которые и оказывают лечебное действие.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930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305800" cy="12858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5111" t="15504" r="21849" b="2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Примеры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фенолокислот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53920" t="28344" r="4728" b="22611"/>
          <a:stretch>
            <a:fillRect/>
          </a:stretch>
        </p:blipFill>
        <p:spPr bwMode="auto">
          <a:xfrm>
            <a:off x="323528" y="1196752"/>
            <a:ext cx="864096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Примеры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фенолокислот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rgbClr val="FF0000"/>
                </a:solidFill>
              </a:rPr>
              <a:t>Ацетилсалициловая кислота</a:t>
            </a:r>
            <a:r>
              <a:rPr lang="ru-RU" sz="2000" i="1" dirty="0" smtClean="0"/>
              <a:t>, </a:t>
            </a:r>
            <a:r>
              <a:rPr lang="ru-RU" sz="2000" dirty="0" smtClean="0"/>
              <a:t>или </a:t>
            </a:r>
            <a:r>
              <a:rPr lang="ru-RU" sz="2000" b="1" i="1" dirty="0" smtClean="0"/>
              <a:t>аспирин</a:t>
            </a:r>
            <a:r>
              <a:rPr lang="ru-RU" sz="2000" i="1" dirty="0" smtClean="0"/>
              <a:t>. </a:t>
            </a:r>
            <a:r>
              <a:rPr lang="ru-RU" sz="2000" dirty="0" smtClean="0"/>
              <a:t>Это вещество представляет собой сложный эфир, образованный уксусной и салициловой кислотами, причем, последняя реагирует как фенол.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1744" t="39277" r="59325" b="47028"/>
          <a:stretch>
            <a:fillRect/>
          </a:stretch>
        </p:blipFill>
        <p:spPr bwMode="auto">
          <a:xfrm>
            <a:off x="2915816" y="2564904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Определение. Общая формула.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7884368" y="188640"/>
            <a:ext cx="1044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112568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dirty="0" smtClean="0"/>
          </a:p>
          <a:p>
            <a:pPr algn="just">
              <a:buNone/>
            </a:pPr>
            <a:r>
              <a:rPr lang="ru-RU" sz="9600" b="1" dirty="0"/>
              <a:t>Фенольные кислоты </a:t>
            </a:r>
            <a:r>
              <a:rPr lang="ru-RU" sz="9600" dirty="0"/>
              <a:t>- </a:t>
            </a:r>
            <a:r>
              <a:rPr lang="ru-RU" sz="9600" dirty="0" smtClean="0"/>
              <a:t>иногда </a:t>
            </a:r>
            <a:r>
              <a:rPr lang="ru-RU" sz="9600" dirty="0"/>
              <a:t>рассматривают как ароматические кислоты молекулы, в которых атом водорода </a:t>
            </a:r>
            <a:r>
              <a:rPr lang="ru-RU" sz="9600" dirty="0" err="1"/>
              <a:t>бензольного</a:t>
            </a:r>
            <a:r>
              <a:rPr lang="ru-RU" sz="9600" dirty="0"/>
              <a:t> ядра замещены на гидроксильные </a:t>
            </a:r>
            <a:r>
              <a:rPr lang="ru-RU" sz="9600" dirty="0" smtClean="0"/>
              <a:t>группы. </a:t>
            </a:r>
            <a:r>
              <a:rPr lang="ru-RU" sz="9600" dirty="0"/>
              <a:t>Обладают свойствами карбоновых кислот и фенолов,  благодаря наличию в молекуле двух типов функциональных групп и </a:t>
            </a:r>
            <a:r>
              <a:rPr lang="ru-RU" sz="9600" dirty="0" err="1"/>
              <a:t>бензольного</a:t>
            </a:r>
            <a:r>
              <a:rPr lang="ru-RU" sz="9600" dirty="0"/>
              <a:t> ядра. </a:t>
            </a:r>
            <a:endParaRPr lang="ru-RU" sz="9600" dirty="0"/>
          </a:p>
          <a:p>
            <a:pPr algn="just">
              <a:buNone/>
            </a:pPr>
            <a:r>
              <a:rPr lang="ru-RU" sz="9600" dirty="0"/>
              <a:t>Известны все три (о-, м- и </a:t>
            </a:r>
            <a:r>
              <a:rPr lang="en-US" sz="9600" dirty="0"/>
              <a:t>n</a:t>
            </a:r>
            <a:r>
              <a:rPr lang="ru-RU" sz="9600" dirty="0"/>
              <a:t>-) </a:t>
            </a:r>
            <a:r>
              <a:rPr lang="ru-RU" sz="9600" dirty="0" err="1"/>
              <a:t>монооксибензойные</a:t>
            </a:r>
            <a:r>
              <a:rPr lang="ru-RU" sz="9600" dirty="0"/>
              <a:t> кислоты (</a:t>
            </a:r>
            <a:r>
              <a:rPr lang="ru-RU" sz="9600" dirty="0" err="1"/>
              <a:t>о-изомер</a:t>
            </a:r>
            <a:r>
              <a:rPr lang="ru-RU" sz="9600" dirty="0"/>
              <a:t> — салициловая кислота); </a:t>
            </a:r>
            <a:r>
              <a:rPr lang="ru-RU" sz="9600" dirty="0" err="1"/>
              <a:t>диоксикислоты</a:t>
            </a:r>
            <a:r>
              <a:rPr lang="ru-RU" sz="9600" dirty="0"/>
              <a:t> (например, 3, 4-диоксибензойная, так называемая </a:t>
            </a:r>
            <a:r>
              <a:rPr lang="ru-RU" sz="9600" dirty="0" err="1"/>
              <a:t>протокатеховая</a:t>
            </a:r>
            <a:r>
              <a:rPr lang="ru-RU" sz="9600" dirty="0"/>
              <a:t> кислота); </a:t>
            </a:r>
            <a:r>
              <a:rPr lang="ru-RU" sz="9600" dirty="0" err="1"/>
              <a:t>триоксикислоты</a:t>
            </a:r>
            <a:r>
              <a:rPr lang="ru-RU" sz="9600" dirty="0"/>
              <a:t> (например, 3, 4, 5-триоксибензойная, так называемая галловая кислота); </a:t>
            </a:r>
            <a:r>
              <a:rPr lang="ru-RU" sz="9600" dirty="0" err="1"/>
              <a:t>окситолуиловые</a:t>
            </a:r>
            <a:r>
              <a:rPr lang="ru-RU" sz="9600" dirty="0"/>
              <a:t> (например, 4, 6-диокси-о-толуиловая, так называемая </a:t>
            </a:r>
            <a:r>
              <a:rPr lang="ru-RU" sz="9600" dirty="0" err="1"/>
              <a:t>орселлиновая</a:t>
            </a:r>
            <a:r>
              <a:rPr lang="ru-RU" sz="9600" dirty="0"/>
              <a:t> кислота) и другие.</a:t>
            </a:r>
          </a:p>
          <a:p>
            <a:pPr marL="0" indent="0" algn="just">
              <a:buNone/>
            </a:pPr>
            <a:endParaRPr lang="ru-RU" sz="9600" dirty="0" smtClean="0"/>
          </a:p>
          <a:p>
            <a:pPr algn="just"/>
            <a:endParaRPr lang="ru-RU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993040"/>
            <a:ext cx="8136904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tabLst>
                <a:tab pos="628650" algn="l"/>
              </a:tabLst>
            </a:pPr>
            <a:r>
              <a:rPr lang="ru-RU" sz="2400" dirty="0" smtClean="0"/>
              <a:t>В названиях </a:t>
            </a:r>
            <a:r>
              <a:rPr lang="ru-RU" sz="2400" dirty="0" err="1" smtClean="0"/>
              <a:t>фенолокислот</a:t>
            </a:r>
            <a:r>
              <a:rPr lang="ru-RU" sz="2400" dirty="0" smtClean="0"/>
              <a:t> по заместительной номенклатуре за </a:t>
            </a:r>
            <a:r>
              <a:rPr lang="ru-RU" sz="2400" dirty="0" err="1" smtClean="0"/>
              <a:t>родоначальную</a:t>
            </a:r>
            <a:r>
              <a:rPr lang="ru-RU" sz="2400" dirty="0" smtClean="0"/>
              <a:t> структуру правилами ИЮПАК принята  бензойная кислота, наличие -</a:t>
            </a:r>
            <a:r>
              <a:rPr lang="en-US" sz="2400" dirty="0" smtClean="0"/>
              <a:t>OH</a:t>
            </a:r>
            <a:r>
              <a:rPr lang="ru-RU" sz="2400" dirty="0" smtClean="0"/>
              <a:t> группы отражается префиксом </a:t>
            </a:r>
            <a:r>
              <a:rPr lang="ru-RU" sz="2400" dirty="0" err="1" smtClean="0"/>
              <a:t>гидроокси</a:t>
            </a:r>
            <a:r>
              <a:rPr lang="ru-RU" sz="2400" dirty="0" smtClean="0"/>
              <a:t>-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0485" t="34109" r="29257" b="40568"/>
          <a:stretch>
            <a:fillRect/>
          </a:stretch>
        </p:blipFill>
        <p:spPr bwMode="auto">
          <a:xfrm>
            <a:off x="539552" y="2780928"/>
            <a:ext cx="8136904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1100153"/>
            <a:ext cx="8136904" cy="105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indent="-27432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tabLst>
                <a:tab pos="628650" algn="l"/>
              </a:tabLst>
            </a:pPr>
            <a:r>
              <a:rPr lang="ru-RU" sz="2400" dirty="0" smtClean="0"/>
              <a:t>Для многих </a:t>
            </a:r>
            <a:r>
              <a:rPr lang="ru-RU" sz="2400" dirty="0" err="1" smtClean="0"/>
              <a:t>фенолокислот</a:t>
            </a:r>
            <a:r>
              <a:rPr lang="ru-RU" sz="2400" dirty="0" smtClean="0"/>
              <a:t> употребляют </a:t>
            </a:r>
            <a:r>
              <a:rPr lang="ru-RU" sz="2400" dirty="0" smtClean="0"/>
              <a:t>названия тривиальные : </a:t>
            </a:r>
            <a:r>
              <a:rPr lang="ru-RU" sz="2400" dirty="0" smtClean="0"/>
              <a:t>салициловая, галловая и др.</a:t>
            </a:r>
          </a:p>
          <a:p>
            <a:pPr marL="274320" marR="0" lvl="0" indent="-27432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tabLst>
                <a:tab pos="628650" algn="l"/>
              </a:tabLst>
            </a:pPr>
            <a:endParaRPr lang="ru-RU" sz="2400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2090" t="61775" r="42766" b="15245"/>
          <a:stretch>
            <a:fillRect/>
          </a:stretch>
        </p:blipFill>
        <p:spPr bwMode="auto">
          <a:xfrm>
            <a:off x="683568" y="2132856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Изомерия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23224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r>
              <a:rPr lang="ru-RU" sz="2400" dirty="0" smtClean="0"/>
              <a:t>Изомерия </a:t>
            </a:r>
            <a:r>
              <a:rPr lang="ru-RU" sz="2400" dirty="0" err="1" smtClean="0"/>
              <a:t>фенолокислот</a:t>
            </a:r>
            <a:r>
              <a:rPr lang="ru-RU" sz="2400" dirty="0" smtClean="0"/>
              <a:t> обусловлена взаимным расположением </a:t>
            </a:r>
            <a:r>
              <a:rPr lang="en-US" sz="2400" dirty="0" smtClean="0"/>
              <a:t>OH</a:t>
            </a:r>
            <a:r>
              <a:rPr lang="ru-RU" sz="2400" dirty="0" smtClean="0"/>
              <a:t> и </a:t>
            </a:r>
            <a:r>
              <a:rPr lang="en-US" sz="2400" dirty="0" smtClean="0"/>
              <a:t>COOH</a:t>
            </a:r>
            <a:r>
              <a:rPr lang="ru-RU" sz="2400" dirty="0" smtClean="0"/>
              <a:t> групп в </a:t>
            </a:r>
            <a:r>
              <a:rPr lang="ru-RU" sz="2400" dirty="0" err="1" smtClean="0"/>
              <a:t>бензольном</a:t>
            </a:r>
            <a:r>
              <a:rPr lang="ru-RU" sz="2400" dirty="0" smtClean="0"/>
              <a:t> кольце.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7668344" y="537321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3353</TotalTime>
  <Words>698</Words>
  <Application>Microsoft Office PowerPoint</Application>
  <PresentationFormat>Экран (4:3)</PresentationFormat>
  <Paragraphs>130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 В.Ф.Войно-Ясенецкого"  Министерства здравоохранения Российской Федерации Фармацевтический колледж</vt:lpstr>
      <vt:lpstr>План лекции</vt:lpstr>
      <vt:lpstr>           Нахождение в природе</vt:lpstr>
      <vt:lpstr>   Примеры фенолокислот</vt:lpstr>
      <vt:lpstr>   Примеры фенолокислот</vt:lpstr>
      <vt:lpstr>Определение. Общая формула.</vt:lpstr>
      <vt:lpstr>Номенклатура </vt:lpstr>
      <vt:lpstr>Номенклатура </vt:lpstr>
      <vt:lpstr>  Изомерия </vt:lpstr>
      <vt:lpstr>Строение</vt:lpstr>
      <vt:lpstr>Строение</vt:lpstr>
      <vt:lpstr>Физические свойства</vt:lpstr>
      <vt:lpstr>Способы получения </vt:lpstr>
      <vt:lpstr>Способы получения </vt:lpstr>
      <vt:lpstr>Способы получения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Применение</vt:lpstr>
      <vt:lpstr>Применение</vt:lpstr>
      <vt:lpstr>Применение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dc:title>
  <dc:creator>пк</dc:creator>
  <cp:lastModifiedBy>Дмитрий</cp:lastModifiedBy>
  <cp:revision>195</cp:revision>
  <dcterms:created xsi:type="dcterms:W3CDTF">2017-11-09T13:44:46Z</dcterms:created>
  <dcterms:modified xsi:type="dcterms:W3CDTF">2021-05-19T15:34:17Z</dcterms:modified>
</cp:coreProperties>
</file>