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12" r:id="rId5"/>
    <p:sldId id="259" r:id="rId6"/>
    <p:sldId id="262" r:id="rId7"/>
    <p:sldId id="260" r:id="rId8"/>
    <p:sldId id="261" r:id="rId9"/>
    <p:sldId id="267" r:id="rId10"/>
    <p:sldId id="263" r:id="rId11"/>
    <p:sldId id="268" r:id="rId12"/>
    <p:sldId id="280" r:id="rId13"/>
    <p:sldId id="269" r:id="rId14"/>
    <p:sldId id="277" r:id="rId15"/>
    <p:sldId id="264" r:id="rId16"/>
    <p:sldId id="270" r:id="rId17"/>
    <p:sldId id="279" r:id="rId18"/>
    <p:sldId id="283" r:id="rId19"/>
    <p:sldId id="284" r:id="rId20"/>
    <p:sldId id="285" r:id="rId21"/>
    <p:sldId id="272" r:id="rId22"/>
    <p:sldId id="288" r:id="rId23"/>
    <p:sldId id="308" r:id="rId24"/>
    <p:sldId id="307" r:id="rId25"/>
    <p:sldId id="303" r:id="rId26"/>
    <p:sldId id="309" r:id="rId27"/>
    <p:sldId id="310" r:id="rId28"/>
    <p:sldId id="311" r:id="rId29"/>
    <p:sldId id="273" r:id="rId30"/>
    <p:sldId id="287" r:id="rId31"/>
    <p:sldId id="289" r:id="rId32"/>
    <p:sldId id="290" r:id="rId33"/>
    <p:sldId id="274" r:id="rId34"/>
    <p:sldId id="275" r:id="rId35"/>
    <p:sldId id="276" r:id="rId36"/>
    <p:sldId id="293" r:id="rId37"/>
    <p:sldId id="300" r:id="rId38"/>
    <p:sldId id="301" r:id="rId39"/>
    <p:sldId id="296" r:id="rId40"/>
    <p:sldId id="278" r:id="rId41"/>
    <p:sldId id="291" r:id="rId42"/>
    <p:sldId id="292" r:id="rId43"/>
    <p:sldId id="313" r:id="rId44"/>
    <p:sldId id="294" r:id="rId45"/>
    <p:sldId id="295" r:id="rId46"/>
    <p:sldId id="314" r:id="rId47"/>
    <p:sldId id="281" r:id="rId48"/>
    <p:sldId id="319" r:id="rId49"/>
    <p:sldId id="323" r:id="rId50"/>
    <p:sldId id="321" r:id="rId51"/>
    <p:sldId id="324" r:id="rId52"/>
    <p:sldId id="320" r:id="rId53"/>
    <p:sldId id="315" r:id="rId54"/>
    <p:sldId id="326" r:id="rId55"/>
    <p:sldId id="318" r:id="rId56"/>
    <p:sldId id="325" r:id="rId57"/>
    <p:sldId id="317" r:id="rId58"/>
    <p:sldId id="265" r:id="rId59"/>
    <p:sldId id="266" r:id="rId6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9" autoAdjust="0"/>
    <p:restoredTop sz="94660"/>
  </p:normalViewPr>
  <p:slideViewPr>
    <p:cSldViewPr snapToGrid="0">
      <p:cViewPr>
        <p:scale>
          <a:sx n="60" d="100"/>
          <a:sy n="60" d="100"/>
        </p:scale>
        <p:origin x="-102" y="-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7B6F74-243E-4931-BCD9-FCC0476D121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37ABF28-2144-40DF-86E2-B269AA3CDF7B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>
                  <a:lumMod val="95000"/>
                  <a:lumOff val="5000"/>
                </a:schemeClr>
              </a:solidFill>
            </a:rPr>
            <a:t>По Кеннеди</a:t>
          </a:r>
          <a:endParaRPr lang="ru-RU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15E76265-4066-4D83-B31C-546252B68724}" type="parTrans" cxnId="{D5AF373C-846B-4656-BE31-ABF62F92D2C5}">
      <dgm:prSet/>
      <dgm:spPr/>
      <dgm:t>
        <a:bodyPr/>
        <a:lstStyle/>
        <a:p>
          <a:endParaRPr lang="ru-RU"/>
        </a:p>
      </dgm:t>
    </dgm:pt>
    <dgm:pt modelId="{59C58A65-9034-4CA7-9A30-F9CEE62AF4F4}" type="sibTrans" cxnId="{D5AF373C-846B-4656-BE31-ABF62F92D2C5}">
      <dgm:prSet/>
      <dgm:spPr/>
      <dgm:t>
        <a:bodyPr/>
        <a:lstStyle/>
        <a:p>
          <a:endParaRPr lang="ru-RU"/>
        </a:p>
      </dgm:t>
    </dgm:pt>
    <dgm:pt modelId="{0AD3A41C-2084-4B6A-90C4-E752908C85AF}">
      <dgm:prSet phldrT="[Текст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>
            <a:lumMod val="75000"/>
            <a:alpha val="5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chemeClr val="tx1">
                  <a:lumMod val="95000"/>
                  <a:lumOff val="5000"/>
                </a:schemeClr>
              </a:solidFill>
            </a:rPr>
            <a:t>По А.И.Бетельману</a:t>
          </a:r>
          <a:endParaRPr lang="ru-RU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8A29D964-8E13-4562-9C42-3C9296F46D60}" type="parTrans" cxnId="{75411E16-8910-4642-BDA2-E1841CD96949}">
      <dgm:prSet/>
      <dgm:spPr/>
      <dgm:t>
        <a:bodyPr/>
        <a:lstStyle/>
        <a:p>
          <a:endParaRPr lang="ru-RU"/>
        </a:p>
      </dgm:t>
    </dgm:pt>
    <dgm:pt modelId="{49803ED8-31BA-4E5F-A61D-DF7185CF5D6B}" type="sibTrans" cxnId="{75411E16-8910-4642-BDA2-E1841CD96949}">
      <dgm:prSet/>
      <dgm:spPr/>
      <dgm:t>
        <a:bodyPr/>
        <a:lstStyle/>
        <a:p>
          <a:endParaRPr lang="ru-RU"/>
        </a:p>
      </dgm:t>
    </dgm:pt>
    <dgm:pt modelId="{718BCACD-C9F5-42D9-9A80-277D200EA440}">
      <dgm:prSet phldrT="[Текст]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chemeClr val="tx1">
                  <a:lumMod val="95000"/>
                  <a:lumOff val="5000"/>
                </a:schemeClr>
              </a:solidFill>
            </a:rPr>
            <a:t>По В.А.Пономаревой</a:t>
          </a:r>
          <a:endParaRPr lang="ru-RU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0305F84C-CB6B-4E18-B46E-9D978A15BA76}" type="parTrans" cxnId="{27598C91-3794-4979-864E-6F8CEDEE31C5}">
      <dgm:prSet/>
      <dgm:spPr/>
      <dgm:t>
        <a:bodyPr/>
        <a:lstStyle/>
        <a:p>
          <a:endParaRPr lang="ru-RU"/>
        </a:p>
      </dgm:t>
    </dgm:pt>
    <dgm:pt modelId="{ACDC22BA-D829-4761-9A5F-9523C72FCC8A}" type="sibTrans" cxnId="{27598C91-3794-4979-864E-6F8CEDEE31C5}">
      <dgm:prSet/>
      <dgm:spPr/>
      <dgm:t>
        <a:bodyPr/>
        <a:lstStyle/>
        <a:p>
          <a:endParaRPr lang="ru-RU"/>
        </a:p>
      </dgm:t>
    </dgm:pt>
    <dgm:pt modelId="{C7AEE2C1-499D-4BEE-8B53-CB373E6C9C77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>
                  <a:lumMod val="95000"/>
                  <a:lumOff val="5000"/>
                </a:schemeClr>
              </a:solidFill>
            </a:rPr>
            <a:t>По Е.И.Гаврилову</a:t>
          </a:r>
          <a:endParaRPr lang="ru-RU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977DFEDE-43B0-4F92-8B93-C5EAF6B07927}" type="parTrans" cxnId="{47046534-5CEB-4A03-A642-C867376AB43D}">
      <dgm:prSet/>
      <dgm:spPr/>
      <dgm:t>
        <a:bodyPr/>
        <a:lstStyle/>
        <a:p>
          <a:endParaRPr lang="ru-RU"/>
        </a:p>
      </dgm:t>
    </dgm:pt>
    <dgm:pt modelId="{934728AA-BBBE-4565-B81C-63407D13FBB5}" type="sibTrans" cxnId="{47046534-5CEB-4A03-A642-C867376AB43D}">
      <dgm:prSet/>
      <dgm:spPr/>
      <dgm:t>
        <a:bodyPr/>
        <a:lstStyle/>
        <a:p>
          <a:endParaRPr lang="ru-RU"/>
        </a:p>
      </dgm:t>
    </dgm:pt>
    <dgm:pt modelId="{D0EF942E-0D88-46F1-B2F0-7DE6852AEFE0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>
                  <a:lumMod val="95000"/>
                  <a:lumOff val="5000"/>
                </a:schemeClr>
              </a:solidFill>
            </a:rPr>
            <a:t>По Вильду</a:t>
          </a:r>
          <a:endParaRPr lang="ru-RU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D188C6E3-032A-4411-8972-673BDE3A38D0}" type="parTrans" cxnId="{FCDEFAD1-1E79-40E7-9A84-2A9800384AFB}">
      <dgm:prSet/>
      <dgm:spPr/>
      <dgm:t>
        <a:bodyPr/>
        <a:lstStyle/>
        <a:p>
          <a:endParaRPr lang="ru-RU"/>
        </a:p>
      </dgm:t>
    </dgm:pt>
    <dgm:pt modelId="{0259F007-E1D7-488B-B45E-5DE26D723640}" type="sibTrans" cxnId="{FCDEFAD1-1E79-40E7-9A84-2A9800384AFB}">
      <dgm:prSet/>
      <dgm:spPr/>
      <dgm:t>
        <a:bodyPr/>
        <a:lstStyle/>
        <a:p>
          <a:endParaRPr lang="ru-RU"/>
        </a:p>
      </dgm:t>
    </dgm:pt>
    <dgm:pt modelId="{4FC6D333-BB61-42F5-8F4F-E45A6E32C0C6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>
                  <a:lumMod val="95000"/>
                  <a:lumOff val="5000"/>
                </a:schemeClr>
              </a:solidFill>
            </a:rPr>
            <a:t>По Е.Н.Жулеву</a:t>
          </a:r>
          <a:endParaRPr lang="ru-RU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15C42203-6183-4B14-8852-5E989EFFFD6C}" type="parTrans" cxnId="{E028BF20-F2D6-4A65-A412-CE1E66B46EC8}">
      <dgm:prSet/>
      <dgm:spPr/>
      <dgm:t>
        <a:bodyPr/>
        <a:lstStyle/>
        <a:p>
          <a:endParaRPr lang="ru-RU"/>
        </a:p>
      </dgm:t>
    </dgm:pt>
    <dgm:pt modelId="{66A30F4A-AAC3-419F-9AAC-D102F7C22CBD}" type="sibTrans" cxnId="{E028BF20-F2D6-4A65-A412-CE1E66B46EC8}">
      <dgm:prSet/>
      <dgm:spPr/>
      <dgm:t>
        <a:bodyPr/>
        <a:lstStyle/>
        <a:p>
          <a:endParaRPr lang="ru-RU"/>
        </a:p>
      </dgm:t>
    </dgm:pt>
    <dgm:pt modelId="{7B87FFEB-438D-4B3C-8C25-8F6F261FA265}" type="pres">
      <dgm:prSet presAssocID="{0C7B6F74-243E-4931-BCD9-FCC0476D12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BBDD3E2-90F1-4849-88A3-32D535FED8F3}" type="pres">
      <dgm:prSet presAssocID="{637ABF28-2144-40DF-86E2-B269AA3CDF7B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2D9A2D-8074-49BA-938C-70473025ED95}" type="pres">
      <dgm:prSet presAssocID="{59C58A65-9034-4CA7-9A30-F9CEE62AF4F4}" presName="spacer" presStyleCnt="0"/>
      <dgm:spPr/>
    </dgm:pt>
    <dgm:pt modelId="{8C11C536-0FD1-42BE-8ABF-FA2FBC935771}" type="pres">
      <dgm:prSet presAssocID="{C7AEE2C1-499D-4BEE-8B53-CB373E6C9C77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A50909-6815-4C3B-985A-5CF2CED2B123}" type="pres">
      <dgm:prSet presAssocID="{934728AA-BBBE-4565-B81C-63407D13FBB5}" presName="spacer" presStyleCnt="0"/>
      <dgm:spPr/>
    </dgm:pt>
    <dgm:pt modelId="{DFBABF98-DE93-49F0-847B-D9BA65E3697E}" type="pres">
      <dgm:prSet presAssocID="{D0EF942E-0D88-46F1-B2F0-7DE6852AEFE0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86E6E0-1241-4010-9C27-178FDC6C537A}" type="pres">
      <dgm:prSet presAssocID="{0259F007-E1D7-488B-B45E-5DE26D723640}" presName="spacer" presStyleCnt="0"/>
      <dgm:spPr/>
    </dgm:pt>
    <dgm:pt modelId="{F87F7A55-DCF5-4CB9-B68D-74B40F452265}" type="pres">
      <dgm:prSet presAssocID="{718BCACD-C9F5-42D9-9A80-277D200EA440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AE931D-2D43-47D1-8900-D031466C6E83}" type="pres">
      <dgm:prSet presAssocID="{ACDC22BA-D829-4761-9A5F-9523C72FCC8A}" presName="spacer" presStyleCnt="0"/>
      <dgm:spPr/>
    </dgm:pt>
    <dgm:pt modelId="{563C6530-A6E4-4B47-BBAC-9505A066CC4F}" type="pres">
      <dgm:prSet presAssocID="{4FC6D333-BB61-42F5-8F4F-E45A6E32C0C6}" presName="parentText" presStyleLbl="node1" presStyleIdx="4" presStyleCnt="6" custLinFactNeighborX="-197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AD1AB2-DE8D-482B-A902-CD6AE1412D33}" type="pres">
      <dgm:prSet presAssocID="{66A30F4A-AAC3-419F-9AAC-D102F7C22CBD}" presName="spacer" presStyleCnt="0"/>
      <dgm:spPr/>
    </dgm:pt>
    <dgm:pt modelId="{62A15149-78D7-4E4A-86D4-9134A6D6E016}" type="pres">
      <dgm:prSet presAssocID="{0AD3A41C-2084-4B6A-90C4-E752908C85AF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CDEFAD1-1E79-40E7-9A84-2A9800384AFB}" srcId="{0C7B6F74-243E-4931-BCD9-FCC0476D121F}" destId="{D0EF942E-0D88-46F1-B2F0-7DE6852AEFE0}" srcOrd="2" destOrd="0" parTransId="{D188C6E3-032A-4411-8972-673BDE3A38D0}" sibTransId="{0259F007-E1D7-488B-B45E-5DE26D723640}"/>
    <dgm:cxn modelId="{91246E77-772B-4733-8E57-61787A905A0C}" type="presOf" srcId="{C7AEE2C1-499D-4BEE-8B53-CB373E6C9C77}" destId="{8C11C536-0FD1-42BE-8ABF-FA2FBC935771}" srcOrd="0" destOrd="0" presId="urn:microsoft.com/office/officeart/2005/8/layout/vList2"/>
    <dgm:cxn modelId="{6D12E8C6-7B0F-483B-BC60-8A581779F269}" type="presOf" srcId="{0AD3A41C-2084-4B6A-90C4-E752908C85AF}" destId="{62A15149-78D7-4E4A-86D4-9134A6D6E016}" srcOrd="0" destOrd="0" presId="urn:microsoft.com/office/officeart/2005/8/layout/vList2"/>
    <dgm:cxn modelId="{C3B11A8C-2650-433B-9FAC-98153C02B8D5}" type="presOf" srcId="{4FC6D333-BB61-42F5-8F4F-E45A6E32C0C6}" destId="{563C6530-A6E4-4B47-BBAC-9505A066CC4F}" srcOrd="0" destOrd="0" presId="urn:microsoft.com/office/officeart/2005/8/layout/vList2"/>
    <dgm:cxn modelId="{D8E543E6-877B-4281-A82E-12539B6BDAFA}" type="presOf" srcId="{0C7B6F74-243E-4931-BCD9-FCC0476D121F}" destId="{7B87FFEB-438D-4B3C-8C25-8F6F261FA265}" srcOrd="0" destOrd="0" presId="urn:microsoft.com/office/officeart/2005/8/layout/vList2"/>
    <dgm:cxn modelId="{75411E16-8910-4642-BDA2-E1841CD96949}" srcId="{0C7B6F74-243E-4931-BCD9-FCC0476D121F}" destId="{0AD3A41C-2084-4B6A-90C4-E752908C85AF}" srcOrd="5" destOrd="0" parTransId="{8A29D964-8E13-4562-9C42-3C9296F46D60}" sibTransId="{49803ED8-31BA-4E5F-A61D-DF7185CF5D6B}"/>
    <dgm:cxn modelId="{1DF3EAB3-B26C-4601-8208-BBCF51190D25}" type="presOf" srcId="{637ABF28-2144-40DF-86E2-B269AA3CDF7B}" destId="{6BBDD3E2-90F1-4849-88A3-32D535FED8F3}" srcOrd="0" destOrd="0" presId="urn:microsoft.com/office/officeart/2005/8/layout/vList2"/>
    <dgm:cxn modelId="{D5AF373C-846B-4656-BE31-ABF62F92D2C5}" srcId="{0C7B6F74-243E-4931-BCD9-FCC0476D121F}" destId="{637ABF28-2144-40DF-86E2-B269AA3CDF7B}" srcOrd="0" destOrd="0" parTransId="{15E76265-4066-4D83-B31C-546252B68724}" sibTransId="{59C58A65-9034-4CA7-9A30-F9CEE62AF4F4}"/>
    <dgm:cxn modelId="{F4495EEF-7D67-471B-A4D7-54F8C8294417}" type="presOf" srcId="{718BCACD-C9F5-42D9-9A80-277D200EA440}" destId="{F87F7A55-DCF5-4CB9-B68D-74B40F452265}" srcOrd="0" destOrd="0" presId="urn:microsoft.com/office/officeart/2005/8/layout/vList2"/>
    <dgm:cxn modelId="{47046534-5CEB-4A03-A642-C867376AB43D}" srcId="{0C7B6F74-243E-4931-BCD9-FCC0476D121F}" destId="{C7AEE2C1-499D-4BEE-8B53-CB373E6C9C77}" srcOrd="1" destOrd="0" parTransId="{977DFEDE-43B0-4F92-8B93-C5EAF6B07927}" sibTransId="{934728AA-BBBE-4565-B81C-63407D13FBB5}"/>
    <dgm:cxn modelId="{27598C91-3794-4979-864E-6F8CEDEE31C5}" srcId="{0C7B6F74-243E-4931-BCD9-FCC0476D121F}" destId="{718BCACD-C9F5-42D9-9A80-277D200EA440}" srcOrd="3" destOrd="0" parTransId="{0305F84C-CB6B-4E18-B46E-9D978A15BA76}" sibTransId="{ACDC22BA-D829-4761-9A5F-9523C72FCC8A}"/>
    <dgm:cxn modelId="{E028BF20-F2D6-4A65-A412-CE1E66B46EC8}" srcId="{0C7B6F74-243E-4931-BCD9-FCC0476D121F}" destId="{4FC6D333-BB61-42F5-8F4F-E45A6E32C0C6}" srcOrd="4" destOrd="0" parTransId="{15C42203-6183-4B14-8852-5E989EFFFD6C}" sibTransId="{66A30F4A-AAC3-419F-9AAC-D102F7C22CBD}"/>
    <dgm:cxn modelId="{F5F77987-CC8E-4DF0-9969-24A307FCFE98}" type="presOf" srcId="{D0EF942E-0D88-46F1-B2F0-7DE6852AEFE0}" destId="{DFBABF98-DE93-49F0-847B-D9BA65E3697E}" srcOrd="0" destOrd="0" presId="urn:microsoft.com/office/officeart/2005/8/layout/vList2"/>
    <dgm:cxn modelId="{71957A97-9C6E-44AD-ABEE-59D98E9DD7CE}" type="presParOf" srcId="{7B87FFEB-438D-4B3C-8C25-8F6F261FA265}" destId="{6BBDD3E2-90F1-4849-88A3-32D535FED8F3}" srcOrd="0" destOrd="0" presId="urn:microsoft.com/office/officeart/2005/8/layout/vList2"/>
    <dgm:cxn modelId="{2CF806A8-A91E-4B2F-AE1B-E98A6A86E475}" type="presParOf" srcId="{7B87FFEB-438D-4B3C-8C25-8F6F261FA265}" destId="{E52D9A2D-8074-49BA-938C-70473025ED95}" srcOrd="1" destOrd="0" presId="urn:microsoft.com/office/officeart/2005/8/layout/vList2"/>
    <dgm:cxn modelId="{B24E2A52-1E41-4412-968B-FBD129A0B129}" type="presParOf" srcId="{7B87FFEB-438D-4B3C-8C25-8F6F261FA265}" destId="{8C11C536-0FD1-42BE-8ABF-FA2FBC935771}" srcOrd="2" destOrd="0" presId="urn:microsoft.com/office/officeart/2005/8/layout/vList2"/>
    <dgm:cxn modelId="{EADFB6FA-7CE6-48EB-9446-072F940DC835}" type="presParOf" srcId="{7B87FFEB-438D-4B3C-8C25-8F6F261FA265}" destId="{B5A50909-6815-4C3B-985A-5CF2CED2B123}" srcOrd="3" destOrd="0" presId="urn:microsoft.com/office/officeart/2005/8/layout/vList2"/>
    <dgm:cxn modelId="{40E4EF11-8A3A-4F23-BDD0-52827C7CD969}" type="presParOf" srcId="{7B87FFEB-438D-4B3C-8C25-8F6F261FA265}" destId="{DFBABF98-DE93-49F0-847B-D9BA65E3697E}" srcOrd="4" destOrd="0" presId="urn:microsoft.com/office/officeart/2005/8/layout/vList2"/>
    <dgm:cxn modelId="{F4D37F93-7710-44F4-82FF-34C46AFAAF4B}" type="presParOf" srcId="{7B87FFEB-438D-4B3C-8C25-8F6F261FA265}" destId="{C286E6E0-1241-4010-9C27-178FDC6C537A}" srcOrd="5" destOrd="0" presId="urn:microsoft.com/office/officeart/2005/8/layout/vList2"/>
    <dgm:cxn modelId="{A6BD3CFF-C31F-4FEF-8271-C7F0C51AEB95}" type="presParOf" srcId="{7B87FFEB-438D-4B3C-8C25-8F6F261FA265}" destId="{F87F7A55-DCF5-4CB9-B68D-74B40F452265}" srcOrd="6" destOrd="0" presId="urn:microsoft.com/office/officeart/2005/8/layout/vList2"/>
    <dgm:cxn modelId="{D02435C3-25C7-47EB-A25A-8304B5C9C85B}" type="presParOf" srcId="{7B87FFEB-438D-4B3C-8C25-8F6F261FA265}" destId="{19AE931D-2D43-47D1-8900-D031466C6E83}" srcOrd="7" destOrd="0" presId="urn:microsoft.com/office/officeart/2005/8/layout/vList2"/>
    <dgm:cxn modelId="{9E5A64C5-B843-4C6D-9B90-C1BDB8504DC5}" type="presParOf" srcId="{7B87FFEB-438D-4B3C-8C25-8F6F261FA265}" destId="{563C6530-A6E4-4B47-BBAC-9505A066CC4F}" srcOrd="8" destOrd="0" presId="urn:microsoft.com/office/officeart/2005/8/layout/vList2"/>
    <dgm:cxn modelId="{13F10E1B-5F50-44E9-98C9-A6727B5A0899}" type="presParOf" srcId="{7B87FFEB-438D-4B3C-8C25-8F6F261FA265}" destId="{58AD1AB2-DE8D-482B-A902-CD6AE1412D33}" srcOrd="9" destOrd="0" presId="urn:microsoft.com/office/officeart/2005/8/layout/vList2"/>
    <dgm:cxn modelId="{68BAC6D5-653D-4305-BD95-9A9CA7242BB4}" type="presParOf" srcId="{7B87FFEB-438D-4B3C-8C25-8F6F261FA265}" destId="{62A15149-78D7-4E4A-86D4-9134A6D6E016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BDD3E2-90F1-4849-88A3-32D535FED8F3}">
      <dsp:nvSpPr>
        <dsp:cNvPr id="0" name=""/>
        <dsp:cNvSpPr/>
      </dsp:nvSpPr>
      <dsp:spPr>
        <a:xfrm>
          <a:off x="0" y="67274"/>
          <a:ext cx="5273964" cy="647595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По Кеннеди</a:t>
          </a:r>
          <a:endParaRPr lang="ru-RU" sz="27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1613" y="98887"/>
        <a:ext cx="5210738" cy="584369"/>
      </dsp:txXfrm>
    </dsp:sp>
    <dsp:sp modelId="{8C11C536-0FD1-42BE-8ABF-FA2FBC935771}">
      <dsp:nvSpPr>
        <dsp:cNvPr id="0" name=""/>
        <dsp:cNvSpPr/>
      </dsp:nvSpPr>
      <dsp:spPr>
        <a:xfrm>
          <a:off x="0" y="792629"/>
          <a:ext cx="5273964" cy="647595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По Е.И.Гаврилову</a:t>
          </a:r>
          <a:endParaRPr lang="ru-RU" sz="27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1613" y="824242"/>
        <a:ext cx="5210738" cy="584369"/>
      </dsp:txXfrm>
    </dsp:sp>
    <dsp:sp modelId="{DFBABF98-DE93-49F0-847B-D9BA65E3697E}">
      <dsp:nvSpPr>
        <dsp:cNvPr id="0" name=""/>
        <dsp:cNvSpPr/>
      </dsp:nvSpPr>
      <dsp:spPr>
        <a:xfrm>
          <a:off x="0" y="1517985"/>
          <a:ext cx="5273964" cy="647595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По Вильду</a:t>
          </a:r>
          <a:endParaRPr lang="ru-RU" sz="27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1613" y="1549598"/>
        <a:ext cx="5210738" cy="584369"/>
      </dsp:txXfrm>
    </dsp:sp>
    <dsp:sp modelId="{F87F7A55-DCF5-4CB9-B68D-74B40F452265}">
      <dsp:nvSpPr>
        <dsp:cNvPr id="0" name=""/>
        <dsp:cNvSpPr/>
      </dsp:nvSpPr>
      <dsp:spPr>
        <a:xfrm>
          <a:off x="0" y="2243340"/>
          <a:ext cx="5273964" cy="647595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По В.А.Пономаревой</a:t>
          </a:r>
          <a:endParaRPr lang="ru-RU" sz="27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1613" y="2274953"/>
        <a:ext cx="5210738" cy="584369"/>
      </dsp:txXfrm>
    </dsp:sp>
    <dsp:sp modelId="{563C6530-A6E4-4B47-BBAC-9505A066CC4F}">
      <dsp:nvSpPr>
        <dsp:cNvPr id="0" name=""/>
        <dsp:cNvSpPr/>
      </dsp:nvSpPr>
      <dsp:spPr>
        <a:xfrm>
          <a:off x="0" y="2968695"/>
          <a:ext cx="5273964" cy="647595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По Е.Н.Жулеву</a:t>
          </a:r>
          <a:endParaRPr lang="ru-RU" sz="27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1613" y="3000308"/>
        <a:ext cx="5210738" cy="584369"/>
      </dsp:txXfrm>
    </dsp:sp>
    <dsp:sp modelId="{62A15149-78D7-4E4A-86D4-9134A6D6E016}">
      <dsp:nvSpPr>
        <dsp:cNvPr id="0" name=""/>
        <dsp:cNvSpPr/>
      </dsp:nvSpPr>
      <dsp:spPr>
        <a:xfrm>
          <a:off x="0" y="3694050"/>
          <a:ext cx="5273964" cy="647595"/>
        </a:xfrm>
        <a:prstGeom prst="roundRect">
          <a:avLst/>
        </a:prstGeom>
        <a:solidFill>
          <a:schemeClr val="accent1">
            <a:lumMod val="75000"/>
            <a:alpha val="5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По А.И.Бетельману</a:t>
          </a:r>
          <a:endParaRPr lang="ru-RU" sz="27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1613" y="3725663"/>
        <a:ext cx="5210738" cy="5843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C38B1-BAE4-4BAA-9881-A4C288E2DBB5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0F54C-721D-4564-ADBC-1BBFCD401B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584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C38B1-BAE4-4BAA-9881-A4C288E2DBB5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0F54C-721D-4564-ADBC-1BBFCD401B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941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C38B1-BAE4-4BAA-9881-A4C288E2DBB5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0F54C-721D-4564-ADBC-1BBFCD401B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306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C38B1-BAE4-4BAA-9881-A4C288E2DBB5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0F54C-721D-4564-ADBC-1BBFCD401B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325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C38B1-BAE4-4BAA-9881-A4C288E2DBB5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0F54C-721D-4564-ADBC-1BBFCD401B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292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C38B1-BAE4-4BAA-9881-A4C288E2DBB5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0F54C-721D-4564-ADBC-1BBFCD401B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11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C38B1-BAE4-4BAA-9881-A4C288E2DBB5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0F54C-721D-4564-ADBC-1BBFCD401B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457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C38B1-BAE4-4BAA-9881-A4C288E2DBB5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0F54C-721D-4564-ADBC-1BBFCD401B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65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C38B1-BAE4-4BAA-9881-A4C288E2DBB5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0F54C-721D-4564-ADBC-1BBFCD401B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914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C38B1-BAE4-4BAA-9881-A4C288E2DBB5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0F54C-721D-4564-ADBC-1BBFCD401B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973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C38B1-BAE4-4BAA-9881-A4C288E2DBB5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0F54C-721D-4564-ADBC-1BBFCD401B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598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0000"/>
                <a:lumOff val="60000"/>
              </a:schemeClr>
            </a:gs>
            <a:gs pos="87000">
              <a:schemeClr val="accent1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C38B1-BAE4-4BAA-9881-A4C288E2DBB5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0F54C-721D-4564-ADBC-1BBFCD401B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413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31.png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microsoft.com/office/2007/relationships/hdphoto" Target="../media/hdphoto9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44.png"/><Relationship Id="rId4" Type="http://schemas.microsoft.com/office/2007/relationships/hdphoto" Target="../media/hdphoto12.wdp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microsoft.com/office/2007/relationships/hdphoto" Target="../media/hdphoto15.wdp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7.wdp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5.wdp"/><Relationship Id="rId5" Type="http://schemas.openxmlformats.org/officeDocument/2006/relationships/image" Target="../media/image63.png"/><Relationship Id="rId4" Type="http://schemas.microsoft.com/office/2007/relationships/hdphoto" Target="../media/hdphoto24.wdp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7.wdp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43200" y="683491"/>
            <a:ext cx="8275782" cy="1551707"/>
          </a:xfrm>
        </p:spPr>
        <p:txBody>
          <a:bodyPr>
            <a:noAutofit/>
          </a:bodyPr>
          <a:lstStyle/>
          <a:p>
            <a:r>
              <a:rPr lang="ru-RU" sz="2800" dirty="0" smtClean="0"/>
              <a:t>Красноярский Государственный Медицинский Университет им. проф. В. Ф. </a:t>
            </a:r>
            <a:r>
              <a:rPr lang="ru-RU" sz="2800" dirty="0" err="1" smtClean="0"/>
              <a:t>Войно-Ясенецкого</a:t>
            </a:r>
            <a:r>
              <a:rPr lang="ru-RU" sz="2800" i="1" dirty="0" smtClean="0"/>
              <a:t/>
            </a:r>
            <a:br>
              <a:rPr lang="ru-RU" sz="2800" i="1" dirty="0" smtClean="0"/>
            </a:br>
            <a:r>
              <a:rPr lang="ru-RU" sz="2800" i="1" dirty="0" smtClean="0"/>
              <a:t>Кафедра-клиника ортопедической</a:t>
            </a:r>
            <a:br>
              <a:rPr lang="ru-RU" sz="2800" i="1" dirty="0" smtClean="0"/>
            </a:br>
            <a:r>
              <a:rPr lang="ru-RU" sz="2800" i="1" dirty="0" smtClean="0"/>
              <a:t>стоматологии</a:t>
            </a:r>
            <a:endParaRPr lang="ru-RU" sz="2800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28436" y="2493818"/>
            <a:ext cx="9301018" cy="3260497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3400" b="1" dirty="0" smtClean="0">
                <a:latin typeface="+mj-lt"/>
              </a:rPr>
              <a:t>Частичное отсутствие зубов (частичная адентия). Показания и противопоказания к съемному протезированию. Состояние зубных рядов, обуславливающие лечение съемными мостовидными протезами. Виды конструкций съемных протезов (пластиночных и </a:t>
            </a:r>
            <a:r>
              <a:rPr lang="ru-RU" sz="3400" b="1" dirty="0" err="1" smtClean="0">
                <a:latin typeface="+mj-lt"/>
              </a:rPr>
              <a:t>бюгельных</a:t>
            </a:r>
            <a:r>
              <a:rPr lang="ru-RU" sz="3400" b="1" dirty="0" smtClean="0">
                <a:latin typeface="+mj-lt"/>
              </a:rPr>
              <a:t>).</a:t>
            </a:r>
            <a:endParaRPr lang="ru-RU" sz="3400" b="1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1417" y="5902097"/>
            <a:ext cx="451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+mj-lt"/>
              </a:rPr>
              <a:t>Лектор: к.м.н</a:t>
            </a:r>
            <a:r>
              <a:rPr lang="ru-RU" dirty="0" smtClean="0">
                <a:latin typeface="+mj-lt"/>
              </a:rPr>
              <a:t>., доц.</a:t>
            </a:r>
          </a:p>
          <a:p>
            <a:r>
              <a:rPr lang="ru-RU" dirty="0" smtClean="0">
                <a:latin typeface="+mj-lt"/>
              </a:rPr>
              <a:t>Костенко </a:t>
            </a:r>
            <a:r>
              <a:rPr lang="ru-RU" dirty="0" smtClean="0">
                <a:latin typeface="+mj-lt"/>
              </a:rPr>
              <a:t>Оксана Юрьевна</a:t>
            </a:r>
            <a:endParaRPr lang="ru-RU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17527" y="5883685"/>
            <a:ext cx="2050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+mj-lt"/>
              </a:rPr>
              <a:t>Красноярск</a:t>
            </a:r>
          </a:p>
          <a:p>
            <a:r>
              <a:rPr lang="ru-RU" dirty="0" smtClean="0">
                <a:latin typeface="+mj-lt"/>
              </a:rPr>
              <a:t>2020г</a:t>
            </a:r>
            <a:r>
              <a:rPr lang="ru-RU" dirty="0" smtClean="0">
                <a:latin typeface="+mj-lt"/>
              </a:rPr>
              <a:t>.</a:t>
            </a:r>
            <a:endParaRPr lang="ru-RU" dirty="0"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417" y="424872"/>
            <a:ext cx="1810327" cy="181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6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Классификации дефектов зубных рядов: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6164477"/>
              </p:ext>
            </p:extLst>
          </p:nvPr>
        </p:nvGraphicFramePr>
        <p:xfrm>
          <a:off x="3459018" y="1622425"/>
          <a:ext cx="5273964" cy="4408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17365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69945" cy="1325563"/>
          </a:xfrm>
        </p:spPr>
        <p:txBody>
          <a:bodyPr/>
          <a:lstStyle/>
          <a:p>
            <a:pPr algn="ctr"/>
            <a:r>
              <a:rPr lang="ru-RU" dirty="0" smtClean="0"/>
              <a:t>Классификация дефектов зубных рядов по </a:t>
            </a:r>
            <a:r>
              <a:rPr lang="ru-RU" b="1" dirty="0" smtClean="0"/>
              <a:t>Кеннеди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50473"/>
            <a:ext cx="10515600" cy="412649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КЛАСС I </a:t>
            </a:r>
            <a:r>
              <a:rPr lang="ru-RU" dirty="0" smtClean="0"/>
              <a:t>-   Двусторонний концевой дефект</a:t>
            </a:r>
            <a:r>
              <a:rPr lang="en-US" dirty="0" smtClean="0"/>
              <a:t>;</a:t>
            </a:r>
            <a:endParaRPr lang="ru-RU" dirty="0" smtClean="0"/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КЛАСС II </a:t>
            </a:r>
            <a:r>
              <a:rPr lang="ru-RU" dirty="0" smtClean="0"/>
              <a:t>-  Односторонний концевой дефект</a:t>
            </a:r>
            <a:r>
              <a:rPr lang="en-US" dirty="0" smtClean="0"/>
              <a:t>;</a:t>
            </a:r>
            <a:endParaRPr lang="ru-RU" dirty="0" smtClean="0"/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КЛАСС III </a:t>
            </a:r>
            <a:r>
              <a:rPr lang="ru-RU" dirty="0" smtClean="0"/>
              <a:t>- Включенный дефект в боковом отделе</a:t>
            </a:r>
            <a:r>
              <a:rPr lang="en-US" dirty="0" smtClean="0"/>
              <a:t>;</a:t>
            </a:r>
            <a:endParaRPr lang="ru-RU" dirty="0" smtClean="0"/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КЛАСС IV </a:t>
            </a:r>
            <a:r>
              <a:rPr lang="ru-RU" dirty="0" smtClean="0"/>
              <a:t>- Включенный дефект , при котором беззубый</a:t>
            </a:r>
          </a:p>
          <a:p>
            <a:pPr marL="0" indent="0">
              <a:buNone/>
            </a:pPr>
            <a:r>
              <a:rPr lang="ru-RU" dirty="0" smtClean="0"/>
              <a:t>                       участок расположен спереди от остальных </a:t>
            </a:r>
          </a:p>
          <a:p>
            <a:pPr marL="0" indent="0">
              <a:buNone/>
            </a:pPr>
            <a:r>
              <a:rPr lang="ru-RU" dirty="0" smtClean="0"/>
              <a:t>                       зубов и пересекает среднюю линию челюсти</a:t>
            </a:r>
            <a:r>
              <a:rPr lang="en-US" dirty="0" smtClean="0"/>
              <a:t>;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7440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69945" cy="1325563"/>
          </a:xfrm>
        </p:spPr>
        <p:txBody>
          <a:bodyPr/>
          <a:lstStyle/>
          <a:p>
            <a:pPr algn="ctr"/>
            <a:r>
              <a:rPr lang="ru-RU" dirty="0" smtClean="0"/>
              <a:t>Классификация дефектов зубных рядов по </a:t>
            </a:r>
            <a:r>
              <a:rPr lang="ru-RU" b="1" dirty="0" smtClean="0"/>
              <a:t>Кеннеди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22725" y="1690688"/>
            <a:ext cx="6330094" cy="4859848"/>
          </a:xfrm>
          <a:prstGeom prst="rect">
            <a:avLst/>
          </a:prstGeom>
          <a:ln w="28575"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68" y="2349068"/>
            <a:ext cx="4468738" cy="3107169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69486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28687"/>
            <a:ext cx="10515600" cy="1166813"/>
          </a:xfrm>
        </p:spPr>
        <p:txBody>
          <a:bodyPr>
            <a:noAutofit/>
          </a:bodyPr>
          <a:lstStyle/>
          <a:p>
            <a:r>
              <a:rPr lang="ru-RU" sz="3600" dirty="0" smtClean="0"/>
              <a:t>8 правил применения: 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95500"/>
            <a:ext cx="10515600" cy="42481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/>
              <a:t>1. Определение класса дефекта не должно предшествовать удалению зубов, так как это может изменить первоначально установленный класс дефекта; </a:t>
            </a:r>
          </a:p>
          <a:p>
            <a:pPr marL="457200" indent="-457200">
              <a:buAutoNum type="arabicPeriod"/>
            </a:pPr>
            <a:endParaRPr lang="ru-RU" sz="900" dirty="0" smtClean="0"/>
          </a:p>
          <a:p>
            <a:pPr marL="0" indent="0">
              <a:buNone/>
            </a:pPr>
            <a:r>
              <a:rPr lang="ru-RU" sz="2400" dirty="0" smtClean="0"/>
              <a:t>2. Если отсутствует третий моляр, который не должен быть замещен, то он не учитывается в классификации; </a:t>
            </a:r>
          </a:p>
          <a:p>
            <a:pPr marL="0" indent="0">
              <a:buNone/>
            </a:pPr>
            <a:endParaRPr lang="ru-RU" sz="900" dirty="0" smtClean="0"/>
          </a:p>
          <a:p>
            <a:pPr marL="0" indent="0">
              <a:buNone/>
            </a:pPr>
            <a:r>
              <a:rPr lang="ru-RU" sz="2400" dirty="0" smtClean="0"/>
              <a:t>3. Если имеется третий моляр, который должен быть использован как опорный зуб, то он учитывается в классификации; </a:t>
            </a:r>
          </a:p>
          <a:p>
            <a:pPr marL="0" indent="0">
              <a:buNone/>
            </a:pPr>
            <a:endParaRPr lang="ru-RU" sz="900" dirty="0" smtClean="0"/>
          </a:p>
          <a:p>
            <a:pPr marL="0" indent="0">
              <a:buNone/>
            </a:pPr>
            <a:r>
              <a:rPr lang="ru-RU" sz="2400" dirty="0" smtClean="0"/>
              <a:t>4. Если отсутствует второй моляр, который не должен быть замещен, то он не учитывается в классификации;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554979"/>
            <a:ext cx="98298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Applegate (1954 год) дополнил классификацию Кеннеди: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95636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28725"/>
            <a:ext cx="10515600" cy="581024"/>
          </a:xfrm>
        </p:spPr>
        <p:txBody>
          <a:bodyPr>
            <a:noAutofit/>
          </a:bodyPr>
          <a:lstStyle/>
          <a:p>
            <a:r>
              <a:rPr lang="ru-RU" sz="3600" dirty="0" smtClean="0"/>
              <a:t>8 правил применения: 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85975"/>
            <a:ext cx="10515600" cy="39338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/>
              <a:t>5. Класс дефекта определяется в зависимости от расположения беззубого участка челюсти; </a:t>
            </a:r>
          </a:p>
          <a:p>
            <a:pPr marL="0" indent="0">
              <a:buNone/>
            </a:pPr>
            <a:endParaRPr lang="ru-RU" sz="900" dirty="0" smtClean="0"/>
          </a:p>
          <a:p>
            <a:pPr marL="0" indent="0">
              <a:buNone/>
            </a:pPr>
            <a:r>
              <a:rPr lang="ru-RU" sz="2400" dirty="0" smtClean="0"/>
              <a:t>6. Дополнительные дефекты (не считая основного класса) рассматриваются как подклассы и определяются их числом; </a:t>
            </a:r>
          </a:p>
          <a:p>
            <a:pPr marL="0" indent="0">
              <a:buNone/>
            </a:pPr>
            <a:endParaRPr lang="ru-RU" sz="900" dirty="0" smtClean="0"/>
          </a:p>
          <a:p>
            <a:pPr marL="0" indent="0">
              <a:buNone/>
            </a:pPr>
            <a:r>
              <a:rPr lang="ru-RU" sz="2400" dirty="0" smtClean="0"/>
              <a:t>7. Протяженность дополнительных дефектов не рассматривается; учитывается только их число, определяя номер подкласса; </a:t>
            </a:r>
          </a:p>
          <a:p>
            <a:pPr marL="0" indent="0">
              <a:buNone/>
            </a:pPr>
            <a:endParaRPr lang="ru-RU" sz="900" dirty="0" smtClean="0"/>
          </a:p>
          <a:p>
            <a:pPr marL="0" indent="0">
              <a:buNone/>
            </a:pPr>
            <a:r>
              <a:rPr lang="ru-RU" sz="2400" dirty="0" smtClean="0"/>
              <a:t>8. У </a:t>
            </a:r>
            <a:r>
              <a:rPr lang="ru-RU" sz="2400" dirty="0" err="1" smtClean="0"/>
              <a:t>IVкласса</a:t>
            </a:r>
            <a:r>
              <a:rPr lang="ru-RU" sz="2400" dirty="0" smtClean="0"/>
              <a:t> нет подклассов. Беззубые участки, лежащие кзади от дефекта в области фронтальных зубов, определяют класс дефекта.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554979"/>
            <a:ext cx="98298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Applegate (1954 год) дополнил классификацию Кеннеди: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82181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Классификация по Кеннеди (1954)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7075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Если в одном и том же зубном ряду несколько дефектов разной локализации, то зубную дугу относят к меньшему по разряду классу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Пример: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sz="2000" dirty="0" smtClean="0"/>
          </a:p>
          <a:p>
            <a:endParaRPr lang="ru-RU" dirty="0"/>
          </a:p>
          <a:p>
            <a:r>
              <a:rPr lang="ru-RU" dirty="0" smtClean="0"/>
              <a:t>На нижней челюсти дефекты I и IV классов. нижний зубной ряд относится к I классу.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2164"/>
          <a:stretch/>
        </p:blipFill>
        <p:spPr>
          <a:xfrm>
            <a:off x="2928375" y="3312703"/>
            <a:ext cx="6335250" cy="172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02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Классификация по Кеннеди (1954)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93162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/>
              <a:t>Подкласс в классификации Кеннеди </a:t>
            </a:r>
            <a:r>
              <a:rPr lang="ru-RU" dirty="0" smtClean="0"/>
              <a:t>–номер подкласса определяется количеством дополнительных деформаций зубного ряда, исключая основной класс.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Пример: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r>
              <a:rPr lang="ru-RU" dirty="0" smtClean="0"/>
              <a:t>На верхней челюсти дефекты II и IV классов. Верхний зубной ряд относят ко второму классу ,первому подклассу.</a:t>
            </a:r>
          </a:p>
          <a:p>
            <a:r>
              <a:rPr lang="ru-RU" dirty="0" smtClean="0"/>
              <a:t>На нижней челюсти дефекты I и IV классов. Нижний зубной ряд относят к первому классу ,первому подклассу.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980" y="2914990"/>
            <a:ext cx="5742039" cy="162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8475" y="365125"/>
            <a:ext cx="8315324" cy="1325563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КЛАСС I –двусторонний концевой дефект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r="51656" b="51535"/>
          <a:stretch/>
        </p:blipFill>
        <p:spPr>
          <a:xfrm>
            <a:off x="4549686" y="1971081"/>
            <a:ext cx="2562486" cy="18975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8178" y="4149697"/>
            <a:ext cx="2656810" cy="20272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510" y="4109037"/>
            <a:ext cx="2549662" cy="20037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9186" r="74603"/>
          <a:stretch/>
        </p:blipFill>
        <p:spPr>
          <a:xfrm>
            <a:off x="1097596" y="521517"/>
            <a:ext cx="1474154" cy="57983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5141" t="31715" r="2411"/>
          <a:stretch/>
        </p:blipFill>
        <p:spPr>
          <a:xfrm>
            <a:off x="2528535" y="2264063"/>
            <a:ext cx="1214790" cy="4064848"/>
          </a:xfrm>
          <a:prstGeom prst="rect">
            <a:avLst/>
          </a:prstGeom>
        </p:spPr>
      </p:pic>
      <p:pic>
        <p:nvPicPr>
          <p:cNvPr id="2052" name="Picture 4" descr="Концевой дефект зубного ряда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3" r="10920"/>
          <a:stretch/>
        </p:blipFill>
        <p:spPr bwMode="auto">
          <a:xfrm>
            <a:off x="7612888" y="1971081"/>
            <a:ext cx="2954440" cy="189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549686" y="300934"/>
            <a:ext cx="3559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Классификация по Кеннеди (1954)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5357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6846" y="435871"/>
            <a:ext cx="8636954" cy="1325563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КЛАСС II –односторонний концевой дефект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5141" t="31715" r="2411"/>
          <a:stretch/>
        </p:blipFill>
        <p:spPr>
          <a:xfrm>
            <a:off x="2528535" y="2264063"/>
            <a:ext cx="1214790" cy="40648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4858" t="9676" r="49102"/>
          <a:stretch/>
        </p:blipFill>
        <p:spPr>
          <a:xfrm>
            <a:off x="981075" y="628650"/>
            <a:ext cx="1568219" cy="57002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509" y="4005519"/>
            <a:ext cx="2549663" cy="21714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1356" y="4131534"/>
            <a:ext cx="2411631" cy="2065293"/>
          </a:xfrm>
          <a:prstGeom prst="rect">
            <a:avLst/>
          </a:prstGeom>
        </p:spPr>
      </p:pic>
      <p:pic>
        <p:nvPicPr>
          <p:cNvPr id="4098" name="Picture 2" descr="Протезирование концевого дефекта зубного ряда – Refforma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728" y="1805761"/>
            <a:ext cx="3622886" cy="199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0256" y="1673677"/>
            <a:ext cx="2701916" cy="226285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549686" y="300934"/>
            <a:ext cx="3559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Классификация по Кеннеди (1954)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548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2777" y="435871"/>
            <a:ext cx="8701023" cy="1325563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КЛАСС III –включенный дефект в боковом отделе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5141" t="31715" r="2411"/>
          <a:stretch/>
        </p:blipFill>
        <p:spPr>
          <a:xfrm>
            <a:off x="2528535" y="2264063"/>
            <a:ext cx="1214790" cy="40648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0718" t="9512" r="24500"/>
          <a:stretch/>
        </p:blipFill>
        <p:spPr>
          <a:xfrm>
            <a:off x="987687" y="581024"/>
            <a:ext cx="1515603" cy="57478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456" y="4081463"/>
            <a:ext cx="2703769" cy="2095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592" y="4056063"/>
            <a:ext cx="2729157" cy="21209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9103" y="1864758"/>
            <a:ext cx="2722646" cy="20393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/>
          <a:srcRect t="52656" r="52097"/>
          <a:stretch/>
        </p:blipFill>
        <p:spPr>
          <a:xfrm>
            <a:off x="4288842" y="1864758"/>
            <a:ext cx="3074799" cy="2039357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549686" y="300934"/>
            <a:ext cx="3559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Классификация по Кеннеди (1954)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5657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9691" y="365125"/>
            <a:ext cx="10594109" cy="1325563"/>
          </a:xfrm>
        </p:spPr>
        <p:txBody>
          <a:bodyPr/>
          <a:lstStyle/>
          <a:p>
            <a:r>
              <a:rPr lang="ru-RU" dirty="0" smtClean="0"/>
              <a:t>Цель лекции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46309"/>
            <a:ext cx="10515600" cy="1512887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Ознакомить студентов с особенностями конструкций для съемного протезирования при частичном отсутствии зубов (частичной адентии).</a:t>
            </a:r>
            <a:endParaRPr lang="ru-RU" sz="32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59691" y="3338512"/>
            <a:ext cx="10515600" cy="965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Задачи лекции</a:t>
            </a:r>
            <a:endParaRPr lang="ru-RU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838200" y="4483462"/>
            <a:ext cx="10515600" cy="18284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ru-RU" sz="3200" dirty="0"/>
              <a:t>Раскрыть понятие “адентия”.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 smtClean="0"/>
              <a:t>Изучить показания </a:t>
            </a:r>
            <a:r>
              <a:rPr lang="ru-RU" sz="3200" dirty="0"/>
              <a:t>и противопоказания к съемному </a:t>
            </a:r>
            <a:r>
              <a:rPr lang="ru-RU" sz="3200" dirty="0" smtClean="0"/>
              <a:t>протезированию.</a:t>
            </a:r>
            <a:endParaRPr lang="ru-RU" sz="3200" dirty="0"/>
          </a:p>
          <a:p>
            <a:pPr marL="514350" indent="-514350">
              <a:buFont typeface="+mj-lt"/>
              <a:buAutoNum type="arabicPeriod"/>
            </a:pPr>
            <a:r>
              <a:rPr lang="ru-RU" sz="3200" dirty="0" smtClean="0"/>
              <a:t>Рассмотреть различные </a:t>
            </a:r>
            <a:r>
              <a:rPr lang="ru-RU" sz="3200" dirty="0"/>
              <a:t>классификации дефектов зубных рядов</a:t>
            </a:r>
            <a:r>
              <a:rPr lang="ru-RU" sz="32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6401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5175" y="893349"/>
            <a:ext cx="8048625" cy="1633024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КЛАСС IV - включенный дефект, при котором беззубый участок расположен спереди от остальных зубов и пересекает среднюю линию челюсти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923" y="547682"/>
            <a:ext cx="2117529" cy="23243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6093" y="3242749"/>
            <a:ext cx="3541557" cy="2641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9100" y="3427123"/>
            <a:ext cx="3352800" cy="22098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51428" t="52969" r="619"/>
          <a:stretch/>
        </p:blipFill>
        <p:spPr>
          <a:xfrm>
            <a:off x="701409" y="3427123"/>
            <a:ext cx="3453234" cy="227285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549686" y="300934"/>
            <a:ext cx="3559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Классификация по Кеннеди (1954)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9106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8509" y="365125"/>
            <a:ext cx="9799782" cy="132556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Классификация дефектов зубных рядов по </a:t>
            </a:r>
            <a:r>
              <a:rPr lang="ru-RU" b="1" dirty="0" smtClean="0"/>
              <a:t>Е.И.Гаврилову</a:t>
            </a:r>
            <a:r>
              <a:rPr lang="ru-RU" dirty="0" smtClean="0"/>
              <a:t>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36375"/>
            <a:ext cx="10515600" cy="4240587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КЛАСС I </a:t>
            </a:r>
            <a:r>
              <a:rPr lang="ru-RU" dirty="0" smtClean="0"/>
              <a:t>-    Односторонний концевой дефект</a:t>
            </a:r>
            <a:r>
              <a:rPr lang="en-US" dirty="0" smtClean="0"/>
              <a:t>;</a:t>
            </a:r>
            <a:endParaRPr lang="ru-RU" dirty="0" smtClean="0"/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КЛАСС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II -   </a:t>
            </a:r>
            <a:r>
              <a:rPr lang="ru-RU" dirty="0" smtClean="0"/>
              <a:t>Двусторонние </a:t>
            </a:r>
            <a:r>
              <a:rPr lang="ru-RU" dirty="0"/>
              <a:t>концевые </a:t>
            </a:r>
            <a:r>
              <a:rPr lang="ru-RU" dirty="0" smtClean="0"/>
              <a:t>дефекты</a:t>
            </a:r>
            <a:r>
              <a:rPr lang="en-US" dirty="0" smtClean="0"/>
              <a:t>;</a:t>
            </a:r>
            <a:endParaRPr lang="ru-RU" dirty="0" smtClean="0"/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КЛАСС III </a:t>
            </a:r>
            <a:r>
              <a:rPr lang="ru-RU" dirty="0" smtClean="0"/>
              <a:t>-  Односторонний включенный дефект бокового отдела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зубного ряда</a:t>
            </a:r>
            <a:r>
              <a:rPr lang="en-US" dirty="0" smtClean="0"/>
              <a:t>;</a:t>
            </a:r>
            <a:endParaRPr lang="ru-RU" dirty="0" smtClean="0"/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КЛАСС IV </a:t>
            </a:r>
            <a:r>
              <a:rPr lang="ru-RU" dirty="0" smtClean="0"/>
              <a:t>-  Двусторонние включенные дефекты боковых отделов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зубного ряда</a:t>
            </a:r>
            <a:r>
              <a:rPr lang="en-US" dirty="0" smtClean="0"/>
              <a:t>;</a:t>
            </a:r>
            <a:endParaRPr lang="ru-RU" dirty="0" smtClean="0"/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КЛАСС V </a:t>
            </a:r>
            <a:r>
              <a:rPr lang="ru-RU" dirty="0" smtClean="0"/>
              <a:t>-   Включенный дефект переднего отдела зубного ряда</a:t>
            </a:r>
            <a:r>
              <a:rPr lang="en-US" dirty="0" smtClean="0"/>
              <a:t>;</a:t>
            </a:r>
            <a:endParaRPr lang="ru-RU" dirty="0" smtClean="0"/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КЛАСС VI </a:t>
            </a:r>
            <a:r>
              <a:rPr lang="ru-RU" dirty="0" smtClean="0"/>
              <a:t>-  Комбинированные дефекты</a:t>
            </a:r>
            <a:r>
              <a:rPr lang="en-US" dirty="0" smtClean="0"/>
              <a:t>;</a:t>
            </a:r>
            <a:endParaRPr lang="ru-RU" dirty="0" smtClean="0"/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КЛАСС VII </a:t>
            </a:r>
            <a:r>
              <a:rPr lang="ru-RU" dirty="0" smtClean="0"/>
              <a:t>- Челюсть с одиночно сохранившимся зубом</a:t>
            </a:r>
            <a:r>
              <a:rPr lang="en-US" dirty="0" smtClean="0"/>
              <a:t>;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7547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14400"/>
            <a:ext cx="10515600" cy="776288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КЛАСС I - о</a:t>
            </a:r>
            <a:r>
              <a:rPr lang="ru-RU" sz="3600" dirty="0" smtClean="0"/>
              <a:t>дносторонний </a:t>
            </a:r>
            <a:r>
              <a:rPr lang="ru-RU" sz="3600" dirty="0"/>
              <a:t>концевой </a:t>
            </a:r>
            <a:r>
              <a:rPr lang="ru-RU" sz="3600" dirty="0" smtClean="0"/>
              <a:t>дефект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083" r="53149" b="74353"/>
          <a:stretch/>
        </p:blipFill>
        <p:spPr>
          <a:xfrm>
            <a:off x="1081591" y="2595236"/>
            <a:ext cx="3101788" cy="249545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82870" y="365125"/>
            <a:ext cx="3426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Классификация по </a:t>
            </a:r>
            <a:r>
              <a:rPr lang="ru-RU" dirty="0" err="1" smtClean="0"/>
              <a:t>Е.И.Гаврилову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48740"/>
          <a:stretch/>
        </p:blipFill>
        <p:spPr>
          <a:xfrm>
            <a:off x="8008618" y="2424526"/>
            <a:ext cx="3122993" cy="28373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grayscl/>
            <a:lum contrast="40000"/>
          </a:blip>
          <a:stretch>
            <a:fillRect/>
          </a:stretch>
        </p:blipFill>
        <p:spPr>
          <a:xfrm>
            <a:off x="4426770" y="2668214"/>
            <a:ext cx="3338457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64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14400"/>
            <a:ext cx="10515600" cy="776288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КЛАСС </a:t>
            </a:r>
            <a:r>
              <a:rPr lang="ru-RU" sz="3600" dirty="0" smtClean="0"/>
              <a:t>II </a:t>
            </a:r>
            <a:r>
              <a:rPr lang="ru-RU" sz="3600" dirty="0"/>
              <a:t>- </a:t>
            </a:r>
            <a:r>
              <a:rPr lang="ru-RU" sz="3600" dirty="0" smtClean="0"/>
              <a:t>двусторонние концевые дефекты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6480" r="8158" b="76382"/>
          <a:stretch/>
        </p:blipFill>
        <p:spPr>
          <a:xfrm>
            <a:off x="1045046" y="2849538"/>
            <a:ext cx="3446270" cy="24070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82870" y="365125"/>
            <a:ext cx="3426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Классификация по </a:t>
            </a:r>
            <a:r>
              <a:rPr lang="ru-RU" dirty="0" err="1" smtClean="0"/>
              <a:t>Е.И.Гаврилову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r="49934"/>
          <a:stretch/>
        </p:blipFill>
        <p:spPr>
          <a:xfrm>
            <a:off x="7700682" y="2584274"/>
            <a:ext cx="3146612" cy="29269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458" t="2830" r="5819" b="4602"/>
          <a:stretch/>
        </p:blipFill>
        <p:spPr>
          <a:xfrm>
            <a:off x="4568785" y="2814723"/>
            <a:ext cx="3054427" cy="237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913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5922" y="914400"/>
            <a:ext cx="9740153" cy="7762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КЛАСС I</a:t>
            </a:r>
            <a:r>
              <a:rPr lang="ru-RU" sz="3600" dirty="0"/>
              <a:t>I</a:t>
            </a:r>
            <a:r>
              <a:rPr lang="ru-RU" sz="3600" dirty="0" smtClean="0"/>
              <a:t>I - односторонний </a:t>
            </a:r>
            <a:r>
              <a:rPr lang="ru-RU" sz="3600" dirty="0"/>
              <a:t>включенные </a:t>
            </a:r>
            <a:r>
              <a:rPr lang="ru-RU" sz="3600" dirty="0" smtClean="0"/>
              <a:t>дефект </a:t>
            </a:r>
            <a:br>
              <a:rPr lang="ru-RU" sz="3600" dirty="0" smtClean="0"/>
            </a:br>
            <a:r>
              <a:rPr lang="ru-RU" sz="3600" dirty="0" smtClean="0"/>
              <a:t>         бокового отдела</a:t>
            </a:r>
            <a:r>
              <a:rPr lang="ru-RU" sz="3600" dirty="0"/>
              <a:t> </a:t>
            </a:r>
            <a:r>
              <a:rPr lang="ru-RU" sz="3600" dirty="0" smtClean="0"/>
              <a:t>зубного ряда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444" t="24545" r="51666" b="51566"/>
          <a:stretch/>
        </p:blipFill>
        <p:spPr>
          <a:xfrm>
            <a:off x="1112995" y="2779704"/>
            <a:ext cx="3269875" cy="244317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82870" y="365125"/>
            <a:ext cx="3426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Классификация по </a:t>
            </a:r>
            <a:r>
              <a:rPr lang="ru-RU" dirty="0" err="1" smtClean="0"/>
              <a:t>Е.И.Гаврилову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r="48668"/>
          <a:stretch/>
        </p:blipFill>
        <p:spPr>
          <a:xfrm>
            <a:off x="7804153" y="2511254"/>
            <a:ext cx="3283322" cy="29895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7665" y="2886635"/>
            <a:ext cx="2871693" cy="223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997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5922" y="914400"/>
            <a:ext cx="9740153" cy="7762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КЛАСС I</a:t>
            </a:r>
            <a:r>
              <a:rPr lang="ru-RU" sz="3600" dirty="0"/>
              <a:t>V </a:t>
            </a:r>
            <a:r>
              <a:rPr lang="ru-RU" sz="3600" dirty="0" smtClean="0"/>
              <a:t>- двусторонние </a:t>
            </a:r>
            <a:r>
              <a:rPr lang="ru-RU" sz="3600" dirty="0"/>
              <a:t>включенные </a:t>
            </a:r>
            <a:r>
              <a:rPr lang="ru-RU" sz="3600" dirty="0" smtClean="0"/>
              <a:t>дефекты </a:t>
            </a:r>
            <a:br>
              <a:rPr lang="ru-RU" sz="3600" dirty="0" smtClean="0"/>
            </a:br>
            <a:r>
              <a:rPr lang="ru-RU" sz="3600" dirty="0"/>
              <a:t> </a:t>
            </a:r>
            <a:r>
              <a:rPr lang="ru-RU" sz="3600" dirty="0" smtClean="0"/>
              <a:t>         боковых отделов</a:t>
            </a:r>
            <a:r>
              <a:rPr lang="ru-RU" sz="3600" dirty="0"/>
              <a:t> </a:t>
            </a:r>
            <a:r>
              <a:rPr lang="ru-RU" sz="3600" dirty="0" smtClean="0"/>
              <a:t>зубного ряда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8705" t="23000" r="6675" b="53355"/>
          <a:stretch/>
        </p:blipFill>
        <p:spPr>
          <a:xfrm>
            <a:off x="936073" y="2734233"/>
            <a:ext cx="3446797" cy="245381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82870" y="365125"/>
            <a:ext cx="3426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Классификация по </a:t>
            </a:r>
            <a:r>
              <a:rPr lang="ru-RU" dirty="0" err="1" smtClean="0"/>
              <a:t>Е.И.Гаврилову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2576" y="2804834"/>
            <a:ext cx="2986844" cy="23126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1689" t="8117" r="28358" b="19600"/>
          <a:stretch/>
        </p:blipFill>
        <p:spPr>
          <a:xfrm>
            <a:off x="7809126" y="2543405"/>
            <a:ext cx="2931459" cy="283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84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5922" y="914400"/>
            <a:ext cx="9740153" cy="7762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КЛАСС V - включенный </a:t>
            </a:r>
            <a:r>
              <a:rPr lang="ru-RU" sz="3600" dirty="0"/>
              <a:t>дефект переднего </a:t>
            </a:r>
            <a:r>
              <a:rPr lang="ru-RU" sz="3600" dirty="0" smtClean="0"/>
              <a:t>отдела</a:t>
            </a:r>
            <a:br>
              <a:rPr lang="ru-RU" sz="3600" dirty="0" smtClean="0"/>
            </a:br>
            <a:r>
              <a:rPr lang="ru-RU" sz="3600" dirty="0" smtClean="0"/>
              <a:t>зубного ряда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309" t="47304" r="52655" b="28642"/>
          <a:stretch/>
        </p:blipFill>
        <p:spPr>
          <a:xfrm>
            <a:off x="994832" y="2575267"/>
            <a:ext cx="3164789" cy="248867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82870" y="365125"/>
            <a:ext cx="3426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Классификация по </a:t>
            </a:r>
            <a:r>
              <a:rPr lang="ru-RU" dirty="0" err="1" smtClean="0"/>
              <a:t>Е.И.Гаврилову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49068"/>
          <a:stretch/>
        </p:blipFill>
        <p:spPr>
          <a:xfrm>
            <a:off x="8032375" y="2510118"/>
            <a:ext cx="3155378" cy="2895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559" r="2785" b="3305"/>
          <a:stretch/>
        </p:blipFill>
        <p:spPr>
          <a:xfrm>
            <a:off x="4419598" y="2682842"/>
            <a:ext cx="3352800" cy="255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775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5922" y="914400"/>
            <a:ext cx="9740153" cy="77628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КЛАСС </a:t>
            </a:r>
            <a:r>
              <a:rPr lang="ru-RU" sz="3600" dirty="0"/>
              <a:t>VI -  </a:t>
            </a:r>
            <a:r>
              <a:rPr lang="ru-RU" sz="3600" dirty="0" smtClean="0"/>
              <a:t>комбинированные дефекты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9720" t="46097" r="6278" b="27368"/>
          <a:stretch/>
        </p:blipFill>
        <p:spPr>
          <a:xfrm>
            <a:off x="1335738" y="2572871"/>
            <a:ext cx="3191437" cy="25818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82870" y="365125"/>
            <a:ext cx="3426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Классификация по </a:t>
            </a:r>
            <a:r>
              <a:rPr lang="ru-RU" dirty="0" err="1" smtClean="0"/>
              <a:t>Е.И.Гаврилову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53671" t="31500" r="16086" b="50914"/>
          <a:stretch/>
        </p:blipFill>
        <p:spPr>
          <a:xfrm>
            <a:off x="7962692" y="2153721"/>
            <a:ext cx="3236202" cy="14436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5927" y="2374153"/>
            <a:ext cx="2818013" cy="254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66809"/>
          <a:stretch/>
        </p:blipFill>
        <p:spPr>
          <a:xfrm>
            <a:off x="8775525" y="3597414"/>
            <a:ext cx="1610536" cy="143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61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5922" y="914400"/>
            <a:ext cx="9740153" cy="7762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КЛАСС VI</a:t>
            </a:r>
            <a:r>
              <a:rPr lang="ru-RU" sz="3600" dirty="0"/>
              <a:t>I</a:t>
            </a:r>
            <a:r>
              <a:rPr lang="ru-RU" sz="3600" dirty="0" smtClean="0"/>
              <a:t> </a:t>
            </a:r>
            <a:r>
              <a:rPr lang="ru-RU" sz="3600" dirty="0"/>
              <a:t>- </a:t>
            </a:r>
            <a:r>
              <a:rPr lang="ru-RU" sz="3600" dirty="0" smtClean="0"/>
              <a:t>челюсть </a:t>
            </a:r>
            <a:r>
              <a:rPr lang="ru-RU" sz="3600" dirty="0"/>
              <a:t>с одиночно сохранившимся </a:t>
            </a:r>
            <a:r>
              <a:rPr lang="ru-RU" sz="3600" dirty="0" smtClean="0"/>
              <a:t>зубом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309" t="71553" r="45732" b="1174"/>
          <a:stretch/>
        </p:blipFill>
        <p:spPr>
          <a:xfrm>
            <a:off x="904560" y="2674517"/>
            <a:ext cx="3478306" cy="265355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82870" y="365125"/>
            <a:ext cx="3426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Классификация по </a:t>
            </a:r>
            <a:r>
              <a:rPr lang="ru-RU" dirty="0" err="1" smtClean="0"/>
              <a:t>Е.И.Гаврилову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234" r="2482"/>
          <a:stretch/>
        </p:blipFill>
        <p:spPr>
          <a:xfrm>
            <a:off x="7809129" y="2615663"/>
            <a:ext cx="3215362" cy="25851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4541013" y="2733488"/>
            <a:ext cx="3109969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8173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69945" cy="1325563"/>
          </a:xfrm>
        </p:spPr>
        <p:txBody>
          <a:bodyPr/>
          <a:lstStyle/>
          <a:p>
            <a:pPr algn="ctr"/>
            <a:r>
              <a:rPr lang="ru-RU" dirty="0" smtClean="0"/>
              <a:t>Классификация дефектов зубных рядов по </a:t>
            </a:r>
            <a:r>
              <a:rPr lang="ru-RU" b="1" dirty="0" smtClean="0"/>
              <a:t>Вильду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50473"/>
            <a:ext cx="10515600" cy="412649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КЛАСС I </a:t>
            </a:r>
            <a:r>
              <a:rPr lang="ru-RU" dirty="0" smtClean="0"/>
              <a:t>-   Односторонний или двусторонний концевой дефект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зубного ряда</a:t>
            </a:r>
            <a:r>
              <a:rPr lang="en-US" dirty="0" smtClean="0"/>
              <a:t>;</a:t>
            </a:r>
            <a:endParaRPr lang="ru-RU" dirty="0" smtClean="0"/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КЛАСС II </a:t>
            </a:r>
            <a:r>
              <a:rPr lang="ru-RU" dirty="0" smtClean="0"/>
              <a:t>-  Один или несколько включенных дефектов</a:t>
            </a:r>
            <a:r>
              <a:rPr lang="en-US" dirty="0" smtClean="0"/>
              <a:t>;</a:t>
            </a:r>
            <a:endParaRPr lang="ru-RU" dirty="0" smtClean="0"/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КЛАСС III </a:t>
            </a:r>
            <a:r>
              <a:rPr lang="ru-RU" dirty="0" smtClean="0"/>
              <a:t>- Сочетание концевого (концевых) и включенного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(включенных) дефектов зубного ряда</a:t>
            </a:r>
            <a:r>
              <a:rPr lang="en-US" dirty="0" smtClean="0"/>
              <a:t>;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9892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 лекции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97106"/>
            <a:ext cx="10515600" cy="481404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Адентия и классификация дефектов зубных рядов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Приобретенная и врожденная адентия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Классификация дефектов зубных рядов по Кеннеди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Классификация дефектов зубных рядов </a:t>
            </a:r>
            <a:r>
              <a:rPr lang="ru-RU" dirty="0" smtClean="0"/>
              <a:t>по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Е.И.Гаврилову</a:t>
            </a: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Классификация дефектов зубных рядов </a:t>
            </a:r>
            <a:r>
              <a:rPr lang="ru-RU" dirty="0" smtClean="0"/>
              <a:t>по Вильду</a:t>
            </a:r>
            <a:endParaRPr lang="ru-RU" dirty="0"/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Классификация дефектов зубных рядов </a:t>
            </a:r>
            <a:r>
              <a:rPr lang="ru-RU" dirty="0" smtClean="0"/>
              <a:t>по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В.А.Пономаревой</a:t>
            </a: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Классификация дефектов зубных рядов </a:t>
            </a:r>
            <a:r>
              <a:rPr lang="ru-RU" dirty="0" smtClean="0"/>
              <a:t>по </a:t>
            </a:r>
            <a:r>
              <a:rPr lang="ru-RU" dirty="0" err="1" smtClean="0"/>
              <a:t>Е.Н.Жулеву</a:t>
            </a:r>
            <a:endParaRPr lang="ru-RU" dirty="0"/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Классификация дефектов зубных рядов </a:t>
            </a:r>
            <a:r>
              <a:rPr lang="ru-RU" dirty="0" smtClean="0"/>
              <a:t>по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А.И.Бетельману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Особенности расположения зубов при частичной адентии</a:t>
            </a:r>
          </a:p>
          <a:p>
            <a:pPr marL="0" indent="0">
              <a:buNone/>
            </a:pPr>
            <a:r>
              <a:rPr lang="ru-RU" b="1" dirty="0" smtClean="0"/>
              <a:t>Мостовидные протезы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ru-RU" dirty="0" smtClean="0"/>
              <a:t>Особенности конструкции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ru-RU" dirty="0" smtClean="0"/>
              <a:t>Классификация мостовидных протезов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ru-RU" dirty="0"/>
              <a:t>Мостовидные протезы с опорой на штифтовых конструкциях и </a:t>
            </a:r>
            <a:r>
              <a:rPr lang="ru-RU" dirty="0" err="1" smtClean="0"/>
              <a:t>полукоронках</a:t>
            </a:r>
            <a:endParaRPr lang="ru-RU" dirty="0" smtClean="0"/>
          </a:p>
          <a:p>
            <a:pPr marL="514350" indent="-514350">
              <a:buFont typeface="+mj-lt"/>
              <a:buAutoNum type="arabicPeriod" startAt="9"/>
            </a:pPr>
            <a:r>
              <a:rPr lang="ru-RU" dirty="0"/>
              <a:t>Мостовидные протезы с опорным элементом в виде вкладки, накладки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ru-RU" dirty="0" smtClean="0"/>
              <a:t>Адгезивные мостовидные протезы</a:t>
            </a:r>
          </a:p>
          <a:p>
            <a:pPr marL="514350" indent="-514350">
              <a:buFont typeface="+mj-lt"/>
              <a:buAutoNum type="arabicPeriod" startAt="9"/>
            </a:pPr>
            <a:endParaRPr lang="ru-RU" dirty="0" smtClean="0"/>
          </a:p>
          <a:p>
            <a:pPr marL="514350" indent="-514350">
              <a:buFont typeface="+mj-lt"/>
              <a:buAutoNum type="arabicPeriod" startAt="9"/>
            </a:pPr>
            <a:endParaRPr lang="ru-RU" dirty="0" smtClean="0"/>
          </a:p>
          <a:p>
            <a:pPr marL="514350" indent="-514350">
              <a:buFont typeface="+mj-lt"/>
              <a:buAutoNum type="arabicPeriod" startAt="9"/>
            </a:pPr>
            <a:endParaRPr lang="ru-RU" dirty="0" smtClean="0"/>
          </a:p>
          <a:p>
            <a:pPr marL="514350" indent="-514350">
              <a:buFont typeface="+mj-lt"/>
              <a:buAutoNum type="arabicPeriod" startAt="9"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2663108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9175" y="893349"/>
            <a:ext cx="10010775" cy="163302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КЛАСС I - односторонний или двусторонний концевой дефект зубного ряда</a:t>
            </a: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9175" y="3196329"/>
            <a:ext cx="3275468" cy="24941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4034" r="2607" b="55923"/>
          <a:stretch/>
        </p:blipFill>
        <p:spPr>
          <a:xfrm>
            <a:off x="4434902" y="2952748"/>
            <a:ext cx="6404547" cy="298132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647486" y="310830"/>
            <a:ext cx="2754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Классификация по Вильду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09626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9175" y="893349"/>
            <a:ext cx="10010775" cy="163302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КЛАСС II - один или несколько включенных дефектов</a:t>
            </a:r>
            <a:endParaRPr lang="ru-RU" sz="3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647486" y="310830"/>
            <a:ext cx="2754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Классификация по Вильду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1749" t="44042" r="2760" b="10628"/>
          <a:stretch/>
        </p:blipFill>
        <p:spPr>
          <a:xfrm>
            <a:off x="4400550" y="2872787"/>
            <a:ext cx="6729411" cy="31412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1093470" y="3231700"/>
            <a:ext cx="3126877" cy="242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350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9175" y="893349"/>
            <a:ext cx="10010775" cy="163302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КЛАСС III - сочетание концевого(концевых) и включенного(включенных) дефектов зубного ряда </a:t>
            </a:r>
            <a:endParaRPr lang="ru-RU" sz="3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647486" y="310830"/>
            <a:ext cx="2754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Классификация по Вильду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75" y="3150487"/>
            <a:ext cx="3006539" cy="23607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3387" y="3120061"/>
            <a:ext cx="2746563" cy="23512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505" t="1" b="34383"/>
          <a:stretch/>
        </p:blipFill>
        <p:spPr>
          <a:xfrm>
            <a:off x="4052888" y="2739560"/>
            <a:ext cx="4057602" cy="311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729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8509" y="365125"/>
            <a:ext cx="9799782" cy="1325563"/>
          </a:xfrm>
        </p:spPr>
        <p:txBody>
          <a:bodyPr>
            <a:normAutofit/>
          </a:bodyPr>
          <a:lstStyle/>
          <a:p>
            <a:pPr lvl="0" algn="ctr"/>
            <a:r>
              <a:rPr lang="ru-RU" dirty="0" smtClean="0"/>
              <a:t>Классификация дефектов зубных рядов по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В.А.Пономаревой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КЛАСС I </a:t>
            </a:r>
            <a:r>
              <a:rPr lang="ru-RU" dirty="0" smtClean="0"/>
              <a:t>-     Дефекты зубных рядов с сохранением контакта между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антагонистами в положении центральной окклюзии в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трех функционально ориентированных группах</a:t>
            </a:r>
            <a:r>
              <a:rPr lang="en-US" dirty="0" smtClean="0"/>
              <a:t>;</a:t>
            </a:r>
            <a:endParaRPr lang="ru-RU" dirty="0" smtClean="0"/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КЛАСС II </a:t>
            </a:r>
            <a:r>
              <a:rPr lang="ru-RU" dirty="0" smtClean="0"/>
              <a:t>-    Наличие контакта в двух функционально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ориентированных группах</a:t>
            </a:r>
            <a:r>
              <a:rPr lang="en-US" dirty="0" smtClean="0"/>
              <a:t>;</a:t>
            </a:r>
            <a:endParaRPr lang="ru-RU" dirty="0"/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КЛАСС III </a:t>
            </a:r>
            <a:r>
              <a:rPr lang="ru-RU" dirty="0" smtClean="0"/>
              <a:t>-   Контакт, сохранившийся только в одной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функционально ориентированной группе</a:t>
            </a:r>
            <a:r>
              <a:rPr lang="en-US" dirty="0" smtClean="0"/>
              <a:t>;</a:t>
            </a:r>
            <a:endParaRPr lang="ru-RU" dirty="0"/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КЛАСС IV </a:t>
            </a:r>
            <a:r>
              <a:rPr lang="ru-RU" dirty="0" smtClean="0"/>
              <a:t>-   Отсутствие контакта между оставшимися         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антагонистами</a:t>
            </a:r>
            <a:r>
              <a:rPr lang="en-US" dirty="0" smtClean="0"/>
              <a:t>;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38537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69945" cy="1325563"/>
          </a:xfrm>
        </p:spPr>
        <p:txBody>
          <a:bodyPr/>
          <a:lstStyle/>
          <a:p>
            <a:pPr algn="ctr"/>
            <a:r>
              <a:rPr lang="ru-RU" dirty="0" smtClean="0"/>
              <a:t>Классификация дефектов зубных рядов по </a:t>
            </a:r>
            <a:r>
              <a:rPr lang="ru-RU" b="1" dirty="0" smtClean="0"/>
              <a:t>А.И.Бетельману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50473"/>
            <a:ext cx="7104529" cy="4126490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КЛАСС I </a:t>
            </a:r>
            <a:r>
              <a:rPr lang="ru-RU" dirty="0" smtClean="0"/>
              <a:t>- зубной ряд, в котором имеется один или несколько изъянов, но хотя бы один из них ограничен зубами только с одной стороны: </a:t>
            </a:r>
          </a:p>
          <a:p>
            <a:pPr marL="628650" indent="0">
              <a:buNone/>
            </a:pPr>
            <a:r>
              <a:rPr lang="ru-RU" sz="2600" u="sng" dirty="0" smtClean="0"/>
              <a:t>1 подкласс: </a:t>
            </a:r>
            <a:r>
              <a:rPr lang="ru-RU" sz="2600" dirty="0" smtClean="0"/>
              <a:t>зубной ряд с одним концевым изъяном; </a:t>
            </a:r>
          </a:p>
          <a:p>
            <a:pPr marL="628650" indent="0">
              <a:buNone/>
            </a:pPr>
            <a:r>
              <a:rPr lang="ru-RU" sz="2600" u="sng" dirty="0" smtClean="0"/>
              <a:t>2 подкласс: </a:t>
            </a:r>
            <a:r>
              <a:rPr lang="ru-RU" sz="2600" dirty="0" smtClean="0"/>
              <a:t>зубной ряд с двумя концевыми изъянами. </a:t>
            </a:r>
          </a:p>
          <a:p>
            <a:pPr marL="628650" indent="0">
              <a:buNone/>
            </a:pPr>
            <a:endParaRPr lang="ru-RU" sz="1100" dirty="0" smtClean="0"/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КЛАСС II </a:t>
            </a:r>
            <a:r>
              <a:rPr lang="ru-RU" dirty="0" smtClean="0"/>
              <a:t>- зубной ряд, в котором имеется один или несколько изъянов, но все они ограничены зубами с обеих сторон: </a:t>
            </a:r>
          </a:p>
          <a:p>
            <a:pPr marL="628650" indent="0">
              <a:buNone/>
            </a:pPr>
            <a:r>
              <a:rPr lang="ru-RU" sz="2400" u="sng" dirty="0" smtClean="0"/>
              <a:t>1 подкласс: </a:t>
            </a:r>
            <a:r>
              <a:rPr lang="ru-RU" sz="2400" dirty="0" smtClean="0"/>
              <a:t>зубной ряд с одним или несколькими изъянами, возникшими после удаления не более трех зубов; </a:t>
            </a:r>
          </a:p>
          <a:p>
            <a:pPr marL="628650" indent="0">
              <a:buNone/>
            </a:pPr>
            <a:r>
              <a:rPr lang="ru-RU" sz="2400" u="sng" dirty="0" smtClean="0"/>
              <a:t>2 подкласс: </a:t>
            </a:r>
            <a:r>
              <a:rPr lang="ru-RU" sz="2400" dirty="0" smtClean="0"/>
              <a:t>зубной ряд с одним или несколькими изъянами, которые (все или только один) образовались в результате удаления более трех зубов. 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87" t="2112" b="1041"/>
          <a:stretch/>
        </p:blipFill>
        <p:spPr>
          <a:xfrm>
            <a:off x="8220635" y="1027906"/>
            <a:ext cx="3515004" cy="539675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659035" y="6329082"/>
            <a:ext cx="1048871" cy="89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3901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069945" cy="110172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Классификация дефектов зубных рядов по </a:t>
            </a:r>
            <a:r>
              <a:rPr lang="ru-RU" b="1" dirty="0" smtClean="0"/>
              <a:t>Е.Н.Жулеву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4705350"/>
          </a:xfrm>
        </p:spPr>
        <p:txBody>
          <a:bodyPr>
            <a:normAutofit fontScale="70000" lnSpcReduction="20000"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КЛАСС I </a:t>
            </a:r>
            <a:r>
              <a:rPr lang="ru-RU" dirty="0" smtClean="0"/>
              <a:t>- Дефекты переднего отдела зубной дуги: </a:t>
            </a:r>
            <a:endParaRPr lang="en-US" dirty="0" smtClean="0"/>
          </a:p>
          <a:p>
            <a:pPr marL="0" indent="0">
              <a:buNone/>
            </a:pPr>
            <a:r>
              <a:rPr lang="ru-RU" sz="1800" dirty="0" smtClean="0"/>
              <a:t>А) отсутствие одного зуба; </a:t>
            </a:r>
            <a:endParaRPr lang="en-US" sz="1800" dirty="0" smtClean="0"/>
          </a:p>
          <a:p>
            <a:pPr marL="0" indent="0">
              <a:buNone/>
            </a:pPr>
            <a:r>
              <a:rPr lang="ru-RU" sz="1800" dirty="0" smtClean="0"/>
              <a:t>Б) отсутствие нескольких зубов; </a:t>
            </a:r>
            <a:endParaRPr lang="en-US" sz="1800" dirty="0" smtClean="0"/>
          </a:p>
          <a:p>
            <a:pPr marL="0" indent="0">
              <a:buNone/>
            </a:pPr>
            <a:r>
              <a:rPr lang="ru-RU" sz="1800" dirty="0" smtClean="0"/>
              <a:t>В) отсутствие всей фронтальной группы зубов</a:t>
            </a:r>
            <a:r>
              <a:rPr lang="en-US" sz="1800" dirty="0" smtClean="0"/>
              <a:t>;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КЛАСС II </a:t>
            </a:r>
            <a:r>
              <a:rPr lang="ru-RU" dirty="0" smtClean="0"/>
              <a:t>- Дефекты бокового отдела зубной дуги: </a:t>
            </a:r>
            <a:endParaRPr lang="en-US" dirty="0" smtClean="0"/>
          </a:p>
          <a:p>
            <a:pPr marL="0" indent="0">
              <a:buNone/>
            </a:pPr>
            <a:r>
              <a:rPr lang="ru-RU" sz="2000" dirty="0" smtClean="0"/>
              <a:t>А) односторонний включенный дефект; </a:t>
            </a:r>
            <a:endParaRPr lang="en-US" sz="2000" dirty="0" smtClean="0"/>
          </a:p>
          <a:p>
            <a:pPr marL="0" indent="0">
              <a:buNone/>
            </a:pPr>
            <a:r>
              <a:rPr lang="ru-RU" sz="2000" dirty="0" smtClean="0"/>
              <a:t>Б) двусторонние включенные дефекты; </a:t>
            </a:r>
            <a:endParaRPr lang="en-US" sz="2000" dirty="0" smtClean="0"/>
          </a:p>
          <a:p>
            <a:pPr marL="0" indent="0">
              <a:buNone/>
            </a:pPr>
            <a:r>
              <a:rPr lang="ru-RU" sz="2000" dirty="0" smtClean="0"/>
              <a:t>В) односторонний концевой дефект; </a:t>
            </a:r>
            <a:endParaRPr lang="en-US" sz="2000" dirty="0" smtClean="0"/>
          </a:p>
          <a:p>
            <a:pPr marL="0" indent="0">
              <a:buNone/>
            </a:pPr>
            <a:r>
              <a:rPr lang="ru-RU" sz="2000" dirty="0" smtClean="0"/>
              <a:t>Г) двусторонние концевые дефекты; </a:t>
            </a:r>
            <a:endParaRPr lang="en-US" sz="2000" dirty="0" smtClean="0"/>
          </a:p>
          <a:p>
            <a:pPr marL="0" indent="0">
              <a:buNone/>
            </a:pPr>
            <a:r>
              <a:rPr lang="ru-RU" sz="2000" dirty="0" smtClean="0"/>
              <a:t>Д) комбинированные дефекты. </a:t>
            </a:r>
            <a:endParaRPr lang="en-US" sz="2000" dirty="0" smtClean="0"/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КЛАСС III </a:t>
            </a:r>
            <a:r>
              <a:rPr lang="ru-RU" dirty="0" smtClean="0"/>
              <a:t>- Переднебоковые дефекты зубной дуги: </a:t>
            </a:r>
            <a:endParaRPr lang="en-US" dirty="0" smtClean="0"/>
          </a:p>
          <a:p>
            <a:pPr marL="0" indent="0">
              <a:buNone/>
            </a:pPr>
            <a:r>
              <a:rPr lang="ru-RU" sz="2200" dirty="0" smtClean="0"/>
              <a:t>А) сочетание дефекта в переднем отделе с односторонним включенным дефектом; </a:t>
            </a:r>
            <a:endParaRPr lang="en-US" sz="2200" dirty="0" smtClean="0"/>
          </a:p>
          <a:p>
            <a:pPr marL="0" indent="0">
              <a:buNone/>
            </a:pPr>
            <a:r>
              <a:rPr lang="ru-RU" sz="2200" dirty="0" smtClean="0"/>
              <a:t>Б) сочетание дефектов в переднем отделе с двусторонними включенными дефектами; </a:t>
            </a:r>
            <a:endParaRPr lang="en-US" sz="2200" dirty="0" smtClean="0"/>
          </a:p>
          <a:p>
            <a:pPr marL="0" indent="0">
              <a:buNone/>
            </a:pPr>
            <a:r>
              <a:rPr lang="ru-RU" sz="2200" dirty="0" smtClean="0"/>
              <a:t>В) сочетание дефекта в переднем отделе с односторонним концевым дефектом; </a:t>
            </a:r>
            <a:endParaRPr lang="en-US" sz="2200" dirty="0" smtClean="0"/>
          </a:p>
          <a:p>
            <a:pPr marL="0" indent="0">
              <a:buNone/>
            </a:pPr>
            <a:r>
              <a:rPr lang="ru-RU" sz="2200" dirty="0" smtClean="0"/>
              <a:t>Г) сочетание дефектов в переднем отделе с двусторонними концевыми дефектами; </a:t>
            </a:r>
            <a:endParaRPr lang="en-US" sz="2200" dirty="0" smtClean="0"/>
          </a:p>
          <a:p>
            <a:pPr marL="0" indent="0">
              <a:buNone/>
            </a:pPr>
            <a:r>
              <a:rPr lang="ru-RU" sz="2200" dirty="0" smtClean="0"/>
              <a:t>Д) одиночно стоящий зуб. 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5665593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2857" y="893349"/>
            <a:ext cx="10010775" cy="106434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КЛАСС I - </a:t>
            </a:r>
            <a:r>
              <a:rPr lang="ru-RU" sz="3200" dirty="0"/>
              <a:t>дефекты переднего отдела зубной </a:t>
            </a:r>
            <a:r>
              <a:rPr lang="ru-RU" sz="3200" dirty="0" smtClean="0"/>
              <a:t>дуги:</a:t>
            </a:r>
            <a:endParaRPr lang="ru-RU" sz="3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507527" y="414902"/>
            <a:ext cx="3141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Классификация по </a:t>
            </a:r>
            <a:r>
              <a:rPr lang="ru-RU" dirty="0" err="1" smtClean="0"/>
              <a:t>Е.Н.Жулеву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146" y="4160073"/>
            <a:ext cx="2602482" cy="21665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256" y="1792652"/>
            <a:ext cx="11087975" cy="20653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2820" t="47410" r="1872" b="16155"/>
          <a:stretch/>
        </p:blipFill>
        <p:spPr>
          <a:xfrm>
            <a:off x="6333347" y="3998782"/>
            <a:ext cx="2622394" cy="232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827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2857" y="893349"/>
            <a:ext cx="10010775" cy="106434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КЛАСС II - </a:t>
            </a:r>
            <a:r>
              <a:rPr lang="ru-RU" sz="3200" dirty="0"/>
              <a:t>дефекты </a:t>
            </a:r>
            <a:r>
              <a:rPr lang="ru-RU" sz="3200" dirty="0" smtClean="0"/>
              <a:t>бокового отдела </a:t>
            </a:r>
            <a:r>
              <a:rPr lang="ru-RU" sz="3200" dirty="0"/>
              <a:t>зубной </a:t>
            </a:r>
            <a:r>
              <a:rPr lang="ru-RU" sz="3200" dirty="0" smtClean="0"/>
              <a:t>дуги:</a:t>
            </a:r>
            <a:endParaRPr lang="ru-RU" sz="3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507527" y="414902"/>
            <a:ext cx="3141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Классификация по </a:t>
            </a:r>
            <a:r>
              <a:rPr lang="ru-RU" dirty="0" err="1" smtClean="0"/>
              <a:t>Е.Н.Жулеву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506" y="1740616"/>
            <a:ext cx="10991476" cy="2258166"/>
          </a:xfrm>
          <a:prstGeom prst="rect">
            <a:avLst/>
          </a:prstGeom>
        </p:spPr>
      </p:pic>
      <p:pic>
        <p:nvPicPr>
          <p:cNvPr id="1026" name="Picture 2" descr="https://ortostom.net/sites/default/files/field/image/89_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0" t="45663" r="54383" b="15251"/>
          <a:stretch/>
        </p:blipFill>
        <p:spPr bwMode="auto">
          <a:xfrm>
            <a:off x="2905608" y="3952930"/>
            <a:ext cx="2347709" cy="231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51900" r="3264" b="61795"/>
          <a:stretch/>
        </p:blipFill>
        <p:spPr>
          <a:xfrm>
            <a:off x="6324872" y="3998781"/>
            <a:ext cx="2415716" cy="227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868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2857" y="893349"/>
            <a:ext cx="10010775" cy="106434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КЛАСС I</a:t>
            </a:r>
            <a:r>
              <a:rPr lang="ru-RU" sz="3200" dirty="0"/>
              <a:t>I</a:t>
            </a:r>
            <a:r>
              <a:rPr lang="ru-RU" sz="3200" dirty="0" smtClean="0"/>
              <a:t>I - </a:t>
            </a:r>
            <a:r>
              <a:rPr lang="ru-RU" sz="3200" dirty="0"/>
              <a:t>переднебоковые дефекты</a:t>
            </a:r>
            <a:r>
              <a:rPr lang="ru-RU" sz="3200" dirty="0" smtClean="0"/>
              <a:t>:</a:t>
            </a:r>
            <a:endParaRPr lang="ru-RU" sz="3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507527" y="414902"/>
            <a:ext cx="3141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Классификация по </a:t>
            </a:r>
            <a:r>
              <a:rPr lang="ru-RU" dirty="0" err="1" smtClean="0"/>
              <a:t>Е.Н.Жулеву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989" y="1673560"/>
            <a:ext cx="10540509" cy="23950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2327"/>
          <a:stretch/>
        </p:blipFill>
        <p:spPr>
          <a:xfrm>
            <a:off x="6678706" y="4068578"/>
            <a:ext cx="2567440" cy="22711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52457"/>
          <a:stretch/>
        </p:blipFill>
        <p:spPr>
          <a:xfrm>
            <a:off x="3138664" y="4058496"/>
            <a:ext cx="2571852" cy="228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228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48235"/>
            <a:ext cx="10515600" cy="165847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3800" dirty="0" smtClean="0"/>
              <a:t>При </a:t>
            </a:r>
            <a:r>
              <a:rPr lang="ru-RU" sz="3800" dirty="0"/>
              <a:t>потере зубов, зубные ряды распадаются на самостоятельно действующие группы</a:t>
            </a:r>
          </a:p>
          <a:p>
            <a:endParaRPr lang="ru-RU" sz="1800" dirty="0"/>
          </a:p>
          <a:p>
            <a:pPr marL="0" indent="0">
              <a:buNone/>
            </a:pPr>
            <a:r>
              <a:rPr lang="ru-RU" dirty="0"/>
              <a:t>1) функциональные группы;</a:t>
            </a:r>
          </a:p>
          <a:p>
            <a:endParaRPr lang="ru-RU" sz="700" dirty="0"/>
          </a:p>
          <a:p>
            <a:pPr marL="0" indent="0">
              <a:buNone/>
            </a:pPr>
            <a:r>
              <a:rPr lang="ru-RU" dirty="0"/>
              <a:t>2) нефункциональные группы зубов.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6446" y="2034988"/>
            <a:ext cx="6299107" cy="436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36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16357"/>
          </a:xfrm>
        </p:spPr>
        <p:txBody>
          <a:bodyPr>
            <a:normAutofit/>
          </a:bodyPr>
          <a:lstStyle/>
          <a:p>
            <a:pPr algn="ctr"/>
            <a:r>
              <a:rPr lang="ru-RU" sz="6000" dirty="0"/>
              <a:t>Адентия и </a:t>
            </a:r>
            <a:r>
              <a:rPr lang="ru-RU" sz="6000" dirty="0" smtClean="0"/>
              <a:t>классификация </a:t>
            </a:r>
            <a:r>
              <a:rPr lang="ru-RU" sz="6000" dirty="0"/>
              <a:t>дефектов зубных рядов </a:t>
            </a:r>
          </a:p>
        </p:txBody>
      </p:sp>
    </p:spTree>
    <p:extLst>
      <p:ext uri="{BB962C8B-B14F-4D97-AF65-F5344CB8AC3E}">
        <p14:creationId xmlns:p14="http://schemas.microsoft.com/office/powerpoint/2010/main" val="39561716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Перемещение </a:t>
            </a:r>
            <a:r>
              <a:rPr lang="ru-RU" dirty="0" smtClean="0"/>
              <a:t>зубов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92706" y="2017059"/>
            <a:ext cx="6961094" cy="4115080"/>
          </a:xfrm>
        </p:spPr>
        <p:txBody>
          <a:bodyPr>
            <a:normAutofit/>
          </a:bodyPr>
          <a:lstStyle/>
          <a:p>
            <a:r>
              <a:rPr lang="ru-RU" sz="2400" dirty="0"/>
              <a:t>При частичной потере зубов происходит перемещение зубов в сторону дефекта, вследствие перегрузки оставшихся зубов, при потере жевательной группы зубов функцию жевания выполняют неприспособленные для этого резцы и клыки, а при дефекте во фронтальном отделе, непривычную для себя функцию выполняет жевательная группа зубов. Так как зубной ряд неполный, давление распределяется неадекватно, что приводит к неравномерной резорбции и лизису костной ткани и перемещению зуба.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5510" y="2562224"/>
            <a:ext cx="285750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4154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Распределение </a:t>
            </a:r>
            <a:r>
              <a:rPr lang="ru-RU" dirty="0"/>
              <a:t>жевательных усилий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3035" y="1825625"/>
            <a:ext cx="5136777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/>
              <a:t>Межзубные контакты, обеспечивая непрерывность зубного ряда, является также путями распределения жевательного давления по дуге (1). Сила Р разлагается на силу, действующую вдоль корня, а также на силы Р1 и Р2 , действующие вдоль дуги через межзубные промежутки. При появления дефекта (2) сила Р разлагается на две силы, одна из которых (Р2) наклоняет зуб в сторону дефекта. Таким образом, появляется </a:t>
            </a:r>
            <a:r>
              <a:rPr lang="ru-RU" dirty="0" err="1"/>
              <a:t>травмогенная</a:t>
            </a:r>
            <a:r>
              <a:rPr lang="ru-RU" dirty="0"/>
              <a:t> окклюзия.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9825" r="10565" b="24593"/>
          <a:stretch/>
        </p:blipFill>
        <p:spPr>
          <a:xfrm>
            <a:off x="5952565" y="1825625"/>
            <a:ext cx="5499847" cy="398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169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Феномен Попова-</a:t>
            </a:r>
            <a:r>
              <a:rPr lang="ru-RU" dirty="0" err="1"/>
              <a:t>Годона</a:t>
            </a:r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14559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- </a:t>
            </a:r>
            <a:r>
              <a:rPr lang="ru-RU" sz="2400" dirty="0"/>
              <a:t>перемещение зубов в сторону утраченного антагониста. Утрата зуба вызывает компенсационную реакцию организма, которая выражается в смещении зубов, деформации челюсти.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9499"/>
          <a:stretch/>
        </p:blipFill>
        <p:spPr>
          <a:xfrm>
            <a:off x="2823093" y="2976282"/>
            <a:ext cx="6553989" cy="307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75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16357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/>
              <a:t>Мостовидные протезы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6125738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Основные принципы конструирования мостовидных </a:t>
            </a:r>
            <a:r>
              <a:rPr lang="ru-RU" dirty="0" smtClean="0"/>
              <a:t>протезов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099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Любая конструкция ортопедического мостовидного протеза включает две опоры и более (медиальную и дистальную) и промежуточную часть (тело) в виде искусственных зубов.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36164"/>
          <a:stretch/>
        </p:blipFill>
        <p:spPr>
          <a:xfrm>
            <a:off x="3173506" y="3035568"/>
            <a:ext cx="5844988" cy="3311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9529" y="3281548"/>
            <a:ext cx="1452284" cy="523220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Промежуточная часть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80328" y="5118847"/>
            <a:ext cx="708213" cy="307777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</a:rPr>
              <a:t>О</a:t>
            </a:r>
            <a:r>
              <a:rPr lang="ru-RU" sz="1400" dirty="0" smtClean="0">
                <a:solidFill>
                  <a:srgbClr val="002060"/>
                </a:solidFill>
              </a:rPr>
              <a:t>пора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93858" y="5149625"/>
            <a:ext cx="618565" cy="276999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2060"/>
                </a:solidFill>
              </a:rPr>
              <a:t>О</a:t>
            </a:r>
            <a:r>
              <a:rPr lang="ru-RU" sz="1200" dirty="0" smtClean="0">
                <a:solidFill>
                  <a:srgbClr val="002060"/>
                </a:solidFill>
              </a:rPr>
              <a:t>пора</a:t>
            </a:r>
            <a:endParaRPr lang="ru-R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1289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5769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Принципиально важные аспекты несъемного </a:t>
            </a:r>
            <a:r>
              <a:rPr lang="ru-RU" sz="4000" dirty="0"/>
              <a:t>мостовидного зубного </a:t>
            </a:r>
            <a:r>
              <a:rPr lang="ru-RU" sz="4000" dirty="0" smtClean="0"/>
              <a:t>протеза как конструкции: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730188"/>
            <a:ext cx="10515600" cy="4634753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О</a:t>
            </a:r>
            <a:r>
              <a:rPr lang="ru-RU" dirty="0" smtClean="0"/>
              <a:t>поры </a:t>
            </a:r>
            <a:r>
              <a:rPr lang="ru-RU" dirty="0"/>
              <a:t>несъемного мостовидного протеза подвижны за счет эластичности волокон периодонта, сосудистой системы и наличия </a:t>
            </a:r>
            <a:r>
              <a:rPr lang="ru-RU" dirty="0" err="1"/>
              <a:t>периодонтальной</a:t>
            </a:r>
            <a:r>
              <a:rPr lang="ru-RU" dirty="0"/>
              <a:t> щели;</a:t>
            </a:r>
          </a:p>
          <a:p>
            <a:r>
              <a:rPr lang="ru-RU" dirty="0"/>
              <a:t>П</a:t>
            </a:r>
            <a:r>
              <a:rPr lang="ru-RU" dirty="0" smtClean="0"/>
              <a:t>ародонт </a:t>
            </a:r>
            <a:r>
              <a:rPr lang="ru-RU" dirty="0"/>
              <a:t>зубов в мостовидном несъемном зубном протезе испытывает как вертикальные осевые нагрузки, так и нагрузки под различным углом к осям опор в связи со сложным рельефом </a:t>
            </a:r>
            <a:r>
              <a:rPr lang="ru-RU" dirty="0" err="1"/>
              <a:t>окклюзионной</a:t>
            </a:r>
            <a:r>
              <a:rPr lang="ru-RU" dirty="0"/>
              <a:t> поверхности мостовидного протеза и характером жевательных движений нижней челюсти;</a:t>
            </a:r>
          </a:p>
          <a:p>
            <a:r>
              <a:rPr lang="ru-RU" dirty="0"/>
              <a:t>О</a:t>
            </a:r>
            <a:r>
              <a:rPr lang="ru-RU" dirty="0" smtClean="0"/>
              <a:t>поры </a:t>
            </a:r>
            <a:r>
              <a:rPr lang="ru-RU" dirty="0"/>
              <a:t>несъемного мостовидного протеза после снятия нагрузки возвращаются в исходное положение, а так как нагрузка развивается не только во время жевательных движений, но и при глотании слюны и установлении зубных рядов в центральной окклюзии, то эти нагрузки следует рассматривать как циклические, прерывисто-постоянные, вызывающие сложный комплекс ответных реакций со стороны пародонта</a:t>
            </a:r>
            <a:r>
              <a:rPr lang="ru-RU" dirty="0" smtClean="0"/>
              <a:t>.</a:t>
            </a:r>
          </a:p>
          <a:p>
            <a:endParaRPr lang="ru-RU" sz="100" dirty="0" smtClean="0"/>
          </a:p>
          <a:p>
            <a:pPr marL="0" indent="0" algn="ctr">
              <a:buNone/>
            </a:pPr>
            <a:r>
              <a:rPr lang="ru-RU" sz="3000" i="1" dirty="0"/>
              <a:t>Таким образом, статика моста с двусторонними, симметрично расположенными опорами рассматривается как балка, свободно лежащая на жестких "основаниях". При усилии, приложенном к балке по центру, последняя прогибается на какую-то величину. При этом опоры остаются устойчивыми.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89561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Положительные качества мостовидных протезов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4895205" cy="4351338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восстановление </a:t>
            </a:r>
            <a:r>
              <a:rPr lang="ru-RU" dirty="0"/>
              <a:t>целостности зубного ряда;</a:t>
            </a:r>
          </a:p>
          <a:p>
            <a:r>
              <a:rPr lang="ru-RU" dirty="0"/>
              <a:t>восстановление функции жевания и речи;</a:t>
            </a:r>
          </a:p>
          <a:p>
            <a:r>
              <a:rPr lang="ru-RU" dirty="0"/>
              <a:t>восстановление эстетических норм;</a:t>
            </a:r>
          </a:p>
          <a:p>
            <a:r>
              <a:rPr lang="ru-RU" dirty="0"/>
              <a:t>более комфортны, чем съемные протезы;</a:t>
            </a:r>
          </a:p>
          <a:p>
            <a:r>
              <a:rPr lang="ru-RU" dirty="0"/>
              <a:t>происходит наиболее быстрое привыкание по отношению к съемным протезам.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5381" r="2752"/>
          <a:stretch/>
        </p:blipFill>
        <p:spPr>
          <a:xfrm>
            <a:off x="6017355" y="2097741"/>
            <a:ext cx="5556080" cy="381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099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Классификация мостовидных </a:t>
            </a:r>
            <a:r>
              <a:rPr lang="ru-RU" dirty="0" smtClean="0"/>
              <a:t>протезов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989293"/>
          </a:xfrm>
        </p:spPr>
        <p:txBody>
          <a:bodyPr>
            <a:normAutofit/>
          </a:bodyPr>
          <a:lstStyle/>
          <a:p>
            <a:r>
              <a:rPr lang="ru-RU" i="1" dirty="0" smtClean="0"/>
              <a:t>По </a:t>
            </a:r>
            <a:r>
              <a:rPr lang="ru-RU" i="1" dirty="0"/>
              <a:t>материалу: </a:t>
            </a:r>
            <a:r>
              <a:rPr lang="ru-RU" dirty="0"/>
              <a:t>металлические, пластмассовые, керамические и комбинированные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77" y="3046687"/>
            <a:ext cx="3401404" cy="2139483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026" name="Picture 2" descr="https://www.vladtime.ru/uploads/posts/2018-05/1526465469_maxresdefaul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"/>
          <a:stretch/>
        </p:blipFill>
        <p:spPr bwMode="auto">
          <a:xfrm>
            <a:off x="3961698" y="4119767"/>
            <a:ext cx="3849033" cy="213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448" y="2528047"/>
            <a:ext cx="3826366" cy="254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016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Классификация мостовидных </a:t>
            </a:r>
            <a:r>
              <a:rPr lang="ru-RU" dirty="0" smtClean="0"/>
              <a:t>протезов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19785"/>
            <a:ext cx="10515600" cy="1033769"/>
          </a:xfrm>
        </p:spPr>
        <p:txBody>
          <a:bodyPr>
            <a:normAutofit/>
          </a:bodyPr>
          <a:lstStyle/>
          <a:p>
            <a:r>
              <a:rPr lang="ru-RU" i="1" dirty="0" smtClean="0"/>
              <a:t>По </a:t>
            </a:r>
            <a:r>
              <a:rPr lang="ru-RU" i="1" dirty="0"/>
              <a:t>характеру крепления: </a:t>
            </a:r>
            <a:r>
              <a:rPr lang="ru-RU" dirty="0"/>
              <a:t>несъемные и съемные.</a:t>
            </a:r>
          </a:p>
          <a:p>
            <a:r>
              <a:rPr lang="ru-RU" i="1" dirty="0"/>
              <a:t>По конструкции: </a:t>
            </a:r>
            <a:r>
              <a:rPr lang="ru-RU" dirty="0"/>
              <a:t>цельные и составные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38200" y="2851591"/>
            <a:ext cx="10295965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i="1" dirty="0"/>
              <a:t>По характеру крепления</a:t>
            </a:r>
            <a:r>
              <a:rPr lang="ru-RU" sz="1900" dirty="0"/>
              <a:t> наиболее предпочтительны несъемные конструкции протезов, укрепляемые на опорных зубах с помощью фиксирующих материалов. Съемные мостовидные протезы укрепляются на опорных зубах с помощью механически действующих элементов фиксации.</a:t>
            </a:r>
          </a:p>
          <a:p>
            <a:endParaRPr lang="ru-RU" sz="19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 smtClean="0"/>
              <a:t>Преимущества </a:t>
            </a:r>
            <a:r>
              <a:rPr lang="ru-RU" sz="1900" dirty="0"/>
              <a:t>съемных мостовидных протезов заключаются в отсутствии необходимости травматической, необратимой процедуры препарирования опорных зубов. Кроме того, значительно облегчается и улучшается гигиенический уход за зубами и протезом</a:t>
            </a:r>
            <a:r>
              <a:rPr lang="ru-RU" sz="19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/>
              <a:t>Недостатки - недостаточные косметические свойства </a:t>
            </a:r>
            <a:r>
              <a:rPr lang="ru-RU" sz="1900" dirty="0" err="1"/>
              <a:t>кламмеров</a:t>
            </a:r>
            <a:r>
              <a:rPr lang="ru-RU" sz="1900" dirty="0"/>
              <a:t>, не очень прочная их фиксация.</a:t>
            </a:r>
          </a:p>
        </p:txBody>
      </p:sp>
    </p:spTree>
    <p:extLst>
      <p:ext uri="{BB962C8B-B14F-4D97-AF65-F5344CB8AC3E}">
        <p14:creationId xmlns:p14="http://schemas.microsoft.com/office/powerpoint/2010/main" val="19105235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Классификация мостовидных </a:t>
            </a:r>
            <a:r>
              <a:rPr lang="ru-RU" dirty="0" smtClean="0"/>
              <a:t>протезов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77811"/>
            <a:ext cx="10515600" cy="1006874"/>
          </a:xfrm>
        </p:spPr>
        <p:txBody>
          <a:bodyPr>
            <a:normAutofit/>
          </a:bodyPr>
          <a:lstStyle/>
          <a:p>
            <a:r>
              <a:rPr lang="ru-RU" i="1" dirty="0" smtClean="0"/>
              <a:t>По </a:t>
            </a:r>
            <a:r>
              <a:rPr lang="ru-RU" i="1" dirty="0"/>
              <a:t>отношению промежуточной части к альвеолярному гребню: </a:t>
            </a:r>
            <a:r>
              <a:rPr lang="ru-RU" dirty="0"/>
              <a:t>касательные и промывные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29706"/>
          <a:stretch/>
        </p:blipFill>
        <p:spPr>
          <a:xfrm>
            <a:off x="829235" y="2514379"/>
            <a:ext cx="5266765" cy="21189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24007" b="18262"/>
          <a:stretch/>
        </p:blipFill>
        <p:spPr>
          <a:xfrm>
            <a:off x="6910402" y="2332248"/>
            <a:ext cx="4301377" cy="2483223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829235" y="5051973"/>
            <a:ext cx="10515600" cy="11743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/>
              <a:t>В переднем и боковом отделах зубной дуги положение промежуточной части неодинаково: если в переднем отделе она должна касаться слизистой оболочки без давления на нее (касательная форма), то в боковом отделе между промежуточной частью протеза и слизистой оболочкой, покрывающей альвеолярный гребень, должно оставаться свободное пространство для гигиенического ухода.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784563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Адентия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03852"/>
            <a:ext cx="10515600" cy="18689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  (“</a:t>
            </a:r>
            <a:r>
              <a:rPr lang="ru-RU" dirty="0" err="1"/>
              <a:t>adentia</a:t>
            </a:r>
            <a:r>
              <a:rPr lang="ru-RU" dirty="0" smtClean="0"/>
              <a:t>”, а – приставка</a:t>
            </a:r>
            <a:r>
              <a:rPr lang="ru-RU" dirty="0"/>
              <a:t>, означающая отсутствие признака, соответствующая русской приставке “без</a:t>
            </a:r>
            <a:r>
              <a:rPr lang="ru-RU" dirty="0" smtClean="0"/>
              <a:t>”+ </a:t>
            </a:r>
            <a:r>
              <a:rPr lang="ru-RU" dirty="0" err="1" smtClean="0"/>
              <a:t>dens</a:t>
            </a:r>
            <a:r>
              <a:rPr lang="ru-RU" dirty="0" smtClean="0"/>
              <a:t> - зуб</a:t>
            </a:r>
            <a:r>
              <a:rPr lang="ru-RU" dirty="0"/>
              <a:t>) отсутствие нескольких или всех зубов. </a:t>
            </a:r>
          </a:p>
          <a:p>
            <a:pPr marL="0" indent="0">
              <a:buNone/>
            </a:pPr>
            <a:r>
              <a:rPr lang="ru-RU" dirty="0" smtClean="0"/>
              <a:t>Различают приобретенную (в результате заболевания или травмы), врожденную наследственную адентию.</a:t>
            </a: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158" y="3649862"/>
            <a:ext cx="3781425" cy="26384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0472" t="2830" r="20956" b="38905"/>
          <a:stretch/>
        </p:blipFill>
        <p:spPr>
          <a:xfrm>
            <a:off x="1673000" y="3649861"/>
            <a:ext cx="4080469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21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Классификация мостовидных </a:t>
            </a:r>
            <a:r>
              <a:rPr lang="ru-RU" dirty="0" smtClean="0"/>
              <a:t>протезов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845857"/>
          </a:xfrm>
        </p:spPr>
        <p:txBody>
          <a:bodyPr>
            <a:normAutofit lnSpcReduction="10000"/>
          </a:bodyPr>
          <a:lstStyle/>
          <a:p>
            <a:r>
              <a:rPr lang="ru-RU" i="1" dirty="0" smtClean="0"/>
              <a:t>По </a:t>
            </a:r>
            <a:r>
              <a:rPr lang="ru-RU" i="1" dirty="0"/>
              <a:t>расположению опорных зубов: </a:t>
            </a:r>
            <a:r>
              <a:rPr lang="ru-RU" dirty="0"/>
              <a:t>с двусторонней опорой и односторонней - консольные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163" y="3818965"/>
            <a:ext cx="3379499" cy="22815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7699" y="2802312"/>
            <a:ext cx="3440208" cy="27521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8944" y="3364712"/>
            <a:ext cx="3749295" cy="281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713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Классификация мостовидных </a:t>
            </a:r>
            <a:r>
              <a:rPr lang="ru-RU" dirty="0" smtClean="0"/>
              <a:t>протезов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10006"/>
            <a:ext cx="10515600" cy="458460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/>
              <a:t>По расположению опорных </a:t>
            </a:r>
            <a:r>
              <a:rPr lang="ru-RU" b="1" dirty="0" smtClean="0"/>
              <a:t>зубов.</a:t>
            </a:r>
            <a:r>
              <a:rPr lang="ru-RU" b="1" dirty="0"/>
              <a:t> </a:t>
            </a:r>
            <a:r>
              <a:rPr lang="ru-RU" dirty="0"/>
              <a:t>Мостовидные протезы, имеющие в своей конструкции опорные элементы, ограничивающие дефект с двух сторон, являются более устойчивыми к жевательной нагрузке. Силы, возникающие в них при жевании, разделяются на горизонтальный и вертикальный компоненты по закону параллелограмма и распределяются на пародонт опорных зубов.</a:t>
            </a:r>
          </a:p>
          <a:p>
            <a:pPr marL="0" indent="0">
              <a:buNone/>
            </a:pPr>
            <a:r>
              <a:rPr lang="ru-RU" i="1" dirty="0"/>
              <a:t>Консольные протезы </a:t>
            </a:r>
            <a:r>
              <a:rPr lang="ru-RU" dirty="0"/>
              <a:t>имеют опорную часть лишь с одной стороны, которая должна преимущественно располагаться дистально от дефекта. Их применение возможно только при замещении дефектов в передней группе зубов. При этом во всех случаях необходимо проводить тщательный анализ состояния </a:t>
            </a:r>
            <a:r>
              <a:rPr lang="ru-RU" dirty="0" smtClean="0"/>
              <a:t>пародонта </a:t>
            </a:r>
            <a:r>
              <a:rPr lang="ru-RU" dirty="0"/>
              <a:t>опорного зуба или группы опорных зубов и расчет выносливости пародонта этих зубов к жевательной нагрузке с учетом замещаемого зуба и размера дефекта зубного ряда. Часто дефект зубного ряда превышает нормальный размер замещаемого зуба. В последнем случае нецелесообразно использовать консольный протез. </a:t>
            </a:r>
            <a:endParaRPr lang="ru-RU" dirty="0" smtClean="0"/>
          </a:p>
          <a:p>
            <a:pPr marL="0" indent="0">
              <a:buNone/>
            </a:pPr>
            <a:endParaRPr lang="ru-RU" sz="1500" dirty="0" smtClean="0"/>
          </a:p>
          <a:p>
            <a:r>
              <a:rPr lang="ru-RU" sz="2600" dirty="0" smtClean="0"/>
              <a:t>Применять </a:t>
            </a:r>
            <a:r>
              <a:rPr lang="ru-RU" sz="2600" dirty="0"/>
              <a:t>консольные протезы для восстановления целостности зубного ряда в области жевательной группы зубов противопоказано. В этом случае происходит функциональная перегрузка пародонта опорных зубов, а жевательная эффективность практически не восстанавливается. Это приводит к разрушению пародонта и расшатыванию опорных зубов.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30004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Классификация мостовидных </a:t>
            </a:r>
            <a:r>
              <a:rPr lang="ru-RU" dirty="0" smtClean="0"/>
              <a:t>протезов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36893"/>
          </a:xfrm>
        </p:spPr>
        <p:txBody>
          <a:bodyPr>
            <a:normAutofit lnSpcReduction="10000"/>
          </a:bodyPr>
          <a:lstStyle/>
          <a:p>
            <a:r>
              <a:rPr lang="ru-RU" i="1" dirty="0" smtClean="0"/>
              <a:t>По </a:t>
            </a:r>
            <a:r>
              <a:rPr lang="ru-RU" i="1" dirty="0"/>
              <a:t>конструкции опорной части протеза: </a:t>
            </a:r>
            <a:r>
              <a:rPr lang="ru-RU" dirty="0"/>
              <a:t>различные виды коронок, </a:t>
            </a:r>
            <a:r>
              <a:rPr lang="ru-RU" dirty="0" err="1"/>
              <a:t>полукоронки</a:t>
            </a:r>
            <a:r>
              <a:rPr lang="ru-RU" dirty="0"/>
              <a:t>, вкладки, штифтовые зубы и их сочетание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475" r="7225"/>
          <a:stretch/>
        </p:blipFill>
        <p:spPr>
          <a:xfrm>
            <a:off x="571626" y="2929584"/>
            <a:ext cx="3847833" cy="2307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940" t="7193"/>
          <a:stretch/>
        </p:blipFill>
        <p:spPr>
          <a:xfrm>
            <a:off x="7772541" y="2929584"/>
            <a:ext cx="3872753" cy="2307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48795" y="3663771"/>
            <a:ext cx="3094410" cy="271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555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31981"/>
          </a:xfrm>
        </p:spPr>
        <p:txBody>
          <a:bodyPr>
            <a:normAutofit fontScale="90000"/>
          </a:bodyPr>
          <a:lstStyle/>
          <a:p>
            <a:r>
              <a:rPr lang="ru-RU" dirty="0"/>
              <a:t>Мостовидные протезы с опорой на штифтовых конструкциях и </a:t>
            </a:r>
            <a:r>
              <a:rPr lang="ru-RU" dirty="0" err="1" smtClean="0"/>
              <a:t>полукоронках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45864"/>
            <a:ext cx="10515600" cy="4494959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При </a:t>
            </a:r>
            <a:r>
              <a:rPr lang="ru-RU" dirty="0"/>
              <a:t>подготовке полости рта к протезированию часто прибегают к удалению корней зубов с разрушенными коронками. Если такие корни ограничивают дефекты зубных рядов, следует тщательно взвесить возможности использования их для мостовидных протезов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 </a:t>
            </a:r>
            <a:r>
              <a:rPr lang="ru-RU" sz="3000" i="1" dirty="0" smtClean="0"/>
              <a:t>КОРНИ ЗУБОВ ДОЛЖНЫ БЫТЬ УСТОЙЧИВЫМИ, ИМЕТЬ ХОРОШО ЗАПЛОМБИРОВАННЫЕ КАНАЛЫ, </a:t>
            </a:r>
          </a:p>
          <a:p>
            <a:pPr marL="0" indent="0" algn="ctr">
              <a:buNone/>
            </a:pPr>
            <a:r>
              <a:rPr lang="ru-RU" sz="3000" i="1" dirty="0" smtClean="0"/>
              <a:t>В АНАМНЕЗЕ - ОТСУТСТВИЕ ОБОСТРЕНИЯ ПОСЛЕ ЛЕЧЕНИЯ. </a:t>
            </a:r>
          </a:p>
          <a:p>
            <a:pPr marL="0" indent="0" algn="ctr">
              <a:buNone/>
            </a:pPr>
            <a:r>
              <a:rPr lang="ru-RU" dirty="0" smtClean="0"/>
              <a:t>Желательным </a:t>
            </a:r>
            <a:r>
              <a:rPr lang="ru-RU" dirty="0"/>
              <a:t>условием является параллельность осей корней опорных зубов</a:t>
            </a:r>
            <a:r>
              <a:rPr lang="ru-RU" dirty="0" smtClean="0"/>
              <a:t>.</a:t>
            </a:r>
            <a:br>
              <a:rPr lang="ru-RU" dirty="0" smtClean="0"/>
            </a:br>
            <a:endParaRPr lang="ru-RU" i="1" dirty="0" smtClean="0"/>
          </a:p>
          <a:p>
            <a:r>
              <a:rPr lang="ru-RU" dirty="0" smtClean="0"/>
              <a:t>Выбор </a:t>
            </a:r>
            <a:r>
              <a:rPr lang="ru-RU" dirty="0"/>
              <a:t>конструкции определяется клинической и рентгенологической картиной. Показанием для применения мостовидного протеза могут быть малые дефекты (при отсутствии одного зуба) или средние, чаще всего в переднем отделе зубной дуги. В последнем случае кроме штифтовых конструкций необходимо дополнительно в качестве опоры использовать полные искусственные коронки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85916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31981"/>
          </a:xfrm>
        </p:spPr>
        <p:txBody>
          <a:bodyPr>
            <a:normAutofit fontScale="90000"/>
          </a:bodyPr>
          <a:lstStyle/>
          <a:p>
            <a:r>
              <a:rPr lang="ru-RU" dirty="0"/>
              <a:t>Мостовидные протезы с опорой на штифтовых конструкциях и </a:t>
            </a:r>
            <a:r>
              <a:rPr lang="ru-RU" dirty="0" err="1" smtClean="0"/>
              <a:t>полукоронках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45865"/>
            <a:ext cx="10515600" cy="2845454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Протезирование </a:t>
            </a:r>
            <a:r>
              <a:rPr lang="ru-RU" dirty="0"/>
              <a:t>включает несколько последовательных этапов. Подготовка корней предполагает лечение и пломбирование каналов под штифты и обработку культи под соответствующую конструкцию - искусственную культю со штифтом для последующего покрытия ее искусственной коронкой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smtClean="0"/>
              <a:t>Мостовидные </a:t>
            </a:r>
            <a:r>
              <a:rPr lang="ru-RU" dirty="0"/>
              <a:t>протезы, фиксированные на штифтах, по своей прочности уступают протезам, укрепленным на полных металлических коронках. Однако они обладают высокими эстетическими характеристиками, имея более естественный вид. Важно также, что с их помощью используются корни зубов как своеобразные резервы функциональных возможностей зубочелюстной системы вместо их удаления и, как следствие, увеличения протяженности дефекта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0186" t="48809" r="2119"/>
          <a:stretch/>
        </p:blipFill>
        <p:spPr>
          <a:xfrm>
            <a:off x="5712757" y="4365554"/>
            <a:ext cx="2572871" cy="19279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31" t="51160" r="66433" b="4327"/>
          <a:stretch/>
        </p:blipFill>
        <p:spPr>
          <a:xfrm>
            <a:off x="3424517" y="4491319"/>
            <a:ext cx="1792941" cy="167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8163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94734"/>
          </a:xfrm>
        </p:spPr>
        <p:txBody>
          <a:bodyPr>
            <a:normAutofit fontScale="90000"/>
          </a:bodyPr>
          <a:lstStyle/>
          <a:p>
            <a:r>
              <a:rPr lang="ru-RU" dirty="0"/>
              <a:t>Мостовидные протезы с опорой на штифтовых конструкциях и </a:t>
            </a:r>
            <a:r>
              <a:rPr lang="ru-RU" dirty="0" err="1" smtClean="0"/>
              <a:t>полукоронках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898775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Выбор способа крепления мостовидных протезов на </a:t>
            </a:r>
            <a:r>
              <a:rPr lang="ru-RU" dirty="0" err="1"/>
              <a:t>полукоронках</a:t>
            </a:r>
            <a:r>
              <a:rPr lang="ru-RU" dirty="0"/>
              <a:t> диктуется исключительно эстетическими соображениями, так как по прочности крепления </a:t>
            </a:r>
            <a:r>
              <a:rPr lang="ru-RU" dirty="0" err="1"/>
              <a:t>полукоронки</a:t>
            </a:r>
            <a:r>
              <a:rPr lang="ru-RU" dirty="0"/>
              <a:t> уступают полным коронкам. Мостовидные протезы с </a:t>
            </a:r>
            <a:r>
              <a:rPr lang="ru-RU" dirty="0" err="1"/>
              <a:t>полукоронками</a:t>
            </a:r>
            <a:r>
              <a:rPr lang="ru-RU" dirty="0"/>
              <a:t> применяют в основном при протезировании переднего отдела зубного ряда.</a:t>
            </a:r>
          </a:p>
          <a:p>
            <a:r>
              <a:rPr lang="ru-RU" i="1" dirty="0"/>
              <a:t>Противопоказанием</a:t>
            </a:r>
            <a:r>
              <a:rPr lang="ru-RU" dirty="0"/>
              <a:t> к применению </a:t>
            </a:r>
            <a:r>
              <a:rPr lang="ru-RU" dirty="0" err="1"/>
              <a:t>полукоронок</a:t>
            </a:r>
            <a:r>
              <a:rPr lang="ru-RU" dirty="0"/>
              <a:t> для крепления мостовидного протеза является разрушение контактных поверхностей зубов кариесом.</a:t>
            </a:r>
          </a:p>
          <a:p>
            <a:r>
              <a:rPr lang="ru-RU" dirty="0" err="1"/>
              <a:t>Полукоронка</a:t>
            </a:r>
            <a:r>
              <a:rPr lang="ru-RU" dirty="0"/>
              <a:t> покрывает оральную, обе контактные и </a:t>
            </a:r>
            <a:r>
              <a:rPr lang="ru-RU" dirty="0" err="1"/>
              <a:t>окклюзионную</a:t>
            </a:r>
            <a:r>
              <a:rPr lang="ru-RU" dirty="0"/>
              <a:t> поверхность зуба, оставляя нетронутой эмаль вестибулярной поверхности. Для лучшей фиксации на </a:t>
            </a:r>
            <a:r>
              <a:rPr lang="ru-RU" dirty="0" err="1"/>
              <a:t>апроксимальных</a:t>
            </a:r>
            <a:r>
              <a:rPr lang="ru-RU" dirty="0"/>
              <a:t> поверхностях препарируют параллельные вертикальные пазы.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3862" y="4441415"/>
            <a:ext cx="4184276" cy="195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4665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Мостовидные протезы с опорным элементом в виде вкладки, </a:t>
            </a:r>
            <a:r>
              <a:rPr lang="ru-RU" dirty="0" smtClean="0"/>
              <a:t>накладки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780800"/>
            <a:ext cx="10842812" cy="4799293"/>
          </a:xfrm>
        </p:spPr>
        <p:txBody>
          <a:bodyPr>
            <a:noAutofit/>
          </a:bodyPr>
          <a:lstStyle/>
          <a:p>
            <a:r>
              <a:rPr lang="ru-RU" sz="1700" i="1" dirty="0" smtClean="0"/>
              <a:t>Фиксация мостовидного протеза вкладками применяется при небольших дефектах, расположенных в пределах одной функционирующей группы. </a:t>
            </a:r>
            <a:r>
              <a:rPr lang="ru-RU" sz="1700" dirty="0" smtClean="0"/>
              <a:t>При расположении вкладок, например, на </a:t>
            </a:r>
            <a:r>
              <a:rPr lang="ru-RU" sz="1700" dirty="0" err="1" smtClean="0"/>
              <a:t>премоляре</a:t>
            </a:r>
            <a:r>
              <a:rPr lang="ru-RU" sz="1700" dirty="0" smtClean="0"/>
              <a:t> и резце протез не будет устойчивым, так как физиологическая подвижность этих зубов находится в пересекающихся плоскостях.</a:t>
            </a:r>
          </a:p>
          <a:p>
            <a:r>
              <a:rPr lang="ru-RU" sz="1700" dirty="0" smtClean="0"/>
              <a:t>Вкладки как фиксирующее средство лучше </a:t>
            </a:r>
            <a:r>
              <a:rPr lang="ru-RU" sz="1700" i="1" dirty="0" smtClean="0"/>
              <a:t>сочетать с коронками</a:t>
            </a:r>
            <a:r>
              <a:rPr lang="ru-RU" sz="1700" dirty="0" smtClean="0"/>
              <a:t>, что делает крепление протеза более надежным. Протезы этой конструкции не показаны на зубах с низкой клинической коронкой, при повышенном стирании, при аномалиях формы, так как создать в них полость для вкладки достаточной глубины не представляется возможным. При протезировании больных моложе 20 лет формирование полости можно производить только после тщательного изучения рентгеновского снимка зуба.</a:t>
            </a:r>
          </a:p>
          <a:p>
            <a:r>
              <a:rPr lang="ru-RU" sz="1700" dirty="0" smtClean="0"/>
              <a:t>Технология мостовидных протезов с опорой на вкладках определяется прежде всего конструкцией протеза. Использование </a:t>
            </a:r>
            <a:r>
              <a:rPr lang="ru-RU" sz="1700" dirty="0" err="1" smtClean="0"/>
              <a:t>высокоэстетичных</a:t>
            </a:r>
            <a:r>
              <a:rPr lang="ru-RU" sz="1700" dirty="0" smtClean="0"/>
              <a:t> материалов - таких, как керамика, специальных пластмасс - позволяет облицовывать и наружные поверхности вкладок, обращенных в полость рта. Наилучшие результаты дают цельнолитые конструкции с керамической облицовкой.</a:t>
            </a:r>
          </a:p>
          <a:p>
            <a:r>
              <a:rPr lang="ru-RU" sz="1700" dirty="0" smtClean="0"/>
              <a:t>Вкладки как опорные элементы могут применяться также и у тех пациентов, у которых при малом дефекте зубного ряда произошла деформация из-за </a:t>
            </a:r>
            <a:r>
              <a:rPr lang="ru-RU" sz="1700" dirty="0" err="1" smtClean="0"/>
              <a:t>мезиодистального</a:t>
            </a:r>
            <a:r>
              <a:rPr lang="ru-RU" sz="1700" dirty="0" smtClean="0"/>
              <a:t> смещения зубов, именуемая конвергенцией. При этом применяется мостовидный протез с </a:t>
            </a:r>
            <a:r>
              <a:rPr lang="ru-RU" sz="1700" dirty="0" err="1" smtClean="0"/>
              <a:t>экваторной</a:t>
            </a:r>
            <a:r>
              <a:rPr lang="ru-RU" sz="1700" dirty="0" smtClean="0"/>
              <a:t> коронкой или с вкладкой во вкладке. Для изготовления такой конструкции в клинике препарируют зуб, имеющий нормальное положение, под металлическую коронку, а в зубе, наклоненном в сторону дефекта, - полость для вкладки.</a:t>
            </a: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35681551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Адгезивные мостовидные </a:t>
            </a:r>
            <a:r>
              <a:rPr lang="ru-RU" dirty="0" smtClean="0"/>
              <a:t>протезы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6812" y="3077319"/>
            <a:ext cx="5943957" cy="3266794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Адгезивные </a:t>
            </a:r>
            <a:r>
              <a:rPr lang="ru-RU" dirty="0"/>
              <a:t>мостовидные протезы в большинстве случаев не требуют препарирования опорных зубов, и лишь при необходимости проводят обработку </a:t>
            </a:r>
            <a:r>
              <a:rPr lang="ru-RU" dirty="0" err="1"/>
              <a:t>окклюзионной</a:t>
            </a:r>
            <a:r>
              <a:rPr lang="ru-RU" dirty="0"/>
              <a:t> или оральной поверхностей в пределах эмали, поэтому их применение можно считать консервативным методом лечения.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424" r="5588"/>
          <a:stretch/>
        </p:blipFill>
        <p:spPr>
          <a:xfrm>
            <a:off x="6880769" y="3397454"/>
            <a:ext cx="4650886" cy="2166425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936812" y="1616542"/>
            <a:ext cx="10515600" cy="14774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В связи с появлением композиционных материалов возникла новая разновидность несъемных протезов для замещения дефектов зубных рядов. Наиболее распространенное и точное их название - адгезивные мостовидные протезы.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54436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Список использованной литературы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38288"/>
            <a:ext cx="10515600" cy="4699145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ru-RU" dirty="0"/>
              <a:t>Ортопедическая стоматология: Учебник / ред. Э. С. </a:t>
            </a:r>
            <a:r>
              <a:rPr lang="ru-RU" dirty="0" err="1"/>
              <a:t>Каливраджиян</a:t>
            </a:r>
            <a:r>
              <a:rPr lang="ru-RU" dirty="0"/>
              <a:t>, И. Ю. Лебеденко, Е. А. Брагин [и др.]. - 3-е изд., </a:t>
            </a:r>
            <a:r>
              <a:rPr lang="ru-RU" dirty="0" err="1"/>
              <a:t>перераб</a:t>
            </a:r>
            <a:r>
              <a:rPr lang="ru-RU" dirty="0"/>
              <a:t>. и доп. - М. : ГЭОТАР-Медиа, 2020. - 800 с.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ru-RU" dirty="0" smtClean="0"/>
              <a:t>Ортопедическая стоматология: Учебник для студентов/ </a:t>
            </a:r>
            <a:r>
              <a:rPr lang="ru-RU" dirty="0" err="1" smtClean="0"/>
              <a:t>Н.Г.Аболмасов</a:t>
            </a:r>
            <a:r>
              <a:rPr lang="ru-RU" dirty="0" smtClean="0"/>
              <a:t>, В.А. Бычков, </a:t>
            </a:r>
            <a:r>
              <a:rPr lang="ru-RU" dirty="0" err="1" smtClean="0"/>
              <a:t>А.Аль-Хаким</a:t>
            </a:r>
            <a:r>
              <a:rPr lang="ru-RU" dirty="0" smtClean="0"/>
              <a:t>.- М.: </a:t>
            </a:r>
            <a:r>
              <a:rPr lang="ru-RU" dirty="0" err="1" smtClean="0"/>
              <a:t>МЕДпресс-информ</a:t>
            </a:r>
            <a:r>
              <a:rPr lang="ru-RU" dirty="0" smtClean="0"/>
              <a:t>, 2007. -5-е издание. -496 с. 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ru-RU" dirty="0" err="1"/>
              <a:t>Жулев</a:t>
            </a:r>
            <a:r>
              <a:rPr lang="ru-RU" dirty="0"/>
              <a:t> Е.Н. Частичные съемные протезы (теория, клиника, лабораторная техника). 2-е издание. </a:t>
            </a:r>
            <a:r>
              <a:rPr lang="ru-RU" dirty="0" err="1"/>
              <a:t>Н.Новгород</a:t>
            </a:r>
            <a:r>
              <a:rPr lang="ru-RU" dirty="0"/>
              <a:t>: Изд-во Нижегородской государственной медицинской академии,2005.-428 с. 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ru-RU" dirty="0" smtClean="0"/>
              <a:t>Ортопедическая </a:t>
            </a:r>
            <a:r>
              <a:rPr lang="ru-RU" dirty="0" err="1" smtClean="0"/>
              <a:t>стоматология:Учебник</a:t>
            </a:r>
            <a:r>
              <a:rPr lang="ru-RU" dirty="0" smtClean="0"/>
              <a:t>/Под ред. </a:t>
            </a:r>
            <a:r>
              <a:rPr lang="ru-RU" dirty="0" err="1" smtClean="0"/>
              <a:t>В.Н.Копейкина</a:t>
            </a:r>
            <a:r>
              <a:rPr lang="ru-RU" dirty="0" smtClean="0"/>
              <a:t>, </a:t>
            </a:r>
            <a:r>
              <a:rPr lang="ru-RU" dirty="0" err="1" smtClean="0"/>
              <a:t>М.З.Миргазизова</a:t>
            </a:r>
            <a:r>
              <a:rPr lang="ru-RU" dirty="0" smtClean="0"/>
              <a:t>.- М.: Медицина, 2001.-2-е издание. -624 с. 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ru-RU" dirty="0"/>
              <a:t>Ортопедическая стоматология- СПб.: “</a:t>
            </a:r>
            <a:r>
              <a:rPr lang="ru-RU" dirty="0" err="1"/>
              <a:t>Флиант</a:t>
            </a:r>
            <a:r>
              <a:rPr lang="ru-RU" dirty="0"/>
              <a:t>”, 1999.- 512 с. Авторский коллектив: </a:t>
            </a:r>
            <a:r>
              <a:rPr lang="ru-RU" dirty="0" err="1"/>
              <a:t>А.С.Щербаков</a:t>
            </a:r>
            <a:r>
              <a:rPr lang="ru-RU" dirty="0"/>
              <a:t>, </a:t>
            </a:r>
            <a:r>
              <a:rPr lang="ru-RU" dirty="0" err="1"/>
              <a:t>Е.И.Гаврилов</a:t>
            </a:r>
            <a:r>
              <a:rPr lang="ru-RU" dirty="0"/>
              <a:t>, </a:t>
            </a:r>
            <a:r>
              <a:rPr lang="ru-RU" dirty="0" err="1"/>
              <a:t>В.Н.Трезубов</a:t>
            </a:r>
            <a:r>
              <a:rPr lang="ru-RU" dirty="0"/>
              <a:t>, </a:t>
            </a:r>
            <a:r>
              <a:rPr lang="ru-RU" dirty="0" err="1"/>
              <a:t>Е.Н.Жулев</a:t>
            </a:r>
            <a:r>
              <a:rPr lang="ru-RU" dirty="0"/>
              <a:t>.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ru-RU" dirty="0" smtClean="0"/>
              <a:t>Ортопедическая стоматология: Учебник/</a:t>
            </a:r>
            <a:r>
              <a:rPr lang="ru-RU" dirty="0" err="1" smtClean="0"/>
              <a:t>В.Н.Копейкин</a:t>
            </a:r>
            <a:r>
              <a:rPr lang="ru-RU" dirty="0" smtClean="0"/>
              <a:t>, </a:t>
            </a:r>
            <a:r>
              <a:rPr lang="ru-RU" dirty="0" err="1" smtClean="0"/>
              <a:t>В.А.Пономарева</a:t>
            </a:r>
            <a:r>
              <a:rPr lang="ru-RU" dirty="0" smtClean="0"/>
              <a:t>, </a:t>
            </a:r>
            <a:r>
              <a:rPr lang="ru-RU" dirty="0" err="1" smtClean="0"/>
              <a:t>М.З.Миргазизов</a:t>
            </a:r>
            <a:r>
              <a:rPr lang="ru-RU" dirty="0" smtClean="0"/>
              <a:t> и др.; Под ред. </a:t>
            </a:r>
            <a:r>
              <a:rPr lang="ru-RU" dirty="0" err="1" smtClean="0"/>
              <a:t>В.Н.Копейкина</a:t>
            </a:r>
            <a:r>
              <a:rPr lang="ru-RU" dirty="0" smtClean="0"/>
              <a:t>.-М.: Медицина, 1988.-512 с. </a:t>
            </a:r>
          </a:p>
        </p:txBody>
      </p:sp>
    </p:spTree>
    <p:extLst>
      <p:ext uri="{BB962C8B-B14F-4D97-AF65-F5344CB8AC3E}">
        <p14:creationId xmlns:p14="http://schemas.microsoft.com/office/powerpoint/2010/main" val="12435679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1200150"/>
            <a:ext cx="11430000" cy="44577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3454" y="2630054"/>
            <a:ext cx="8405091" cy="1597891"/>
          </a:xfrm>
          <a:solidFill>
            <a:srgbClr val="EDEDED">
              <a:alpha val="58039"/>
            </a:srgbClr>
          </a:solidFill>
        </p:spPr>
        <p:txBody>
          <a:bodyPr/>
          <a:lstStyle/>
          <a:p>
            <a:pPr algn="ctr"/>
            <a:r>
              <a:rPr lang="ru-RU" b="1" dirty="0" smtClean="0"/>
              <a:t>Благодарю за внимание!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31690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Приобретенная адентия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– заболевание, характеризующееся нарушением целостности зубного ряда или зубных рядов сформированной </a:t>
            </a:r>
            <a:r>
              <a:rPr lang="ru-RU" dirty="0" err="1" smtClean="0"/>
              <a:t>зчс</a:t>
            </a:r>
            <a:r>
              <a:rPr lang="ru-RU" dirty="0" smtClean="0"/>
              <a:t> при отсутствии патологических изменений в остальных зубах.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u="sng" dirty="0" smtClean="0"/>
              <a:t>Наиболее частые причины возникновения: </a:t>
            </a:r>
          </a:p>
          <a:p>
            <a:r>
              <a:rPr lang="ru-RU" dirty="0" smtClean="0"/>
              <a:t>кариес и его осложнения – пульпит и периодонтит</a:t>
            </a:r>
            <a:r>
              <a:rPr lang="en-US" dirty="0" smtClean="0"/>
              <a:t>;</a:t>
            </a:r>
            <a:endParaRPr lang="ru-RU" dirty="0" smtClean="0"/>
          </a:p>
          <a:p>
            <a:r>
              <a:rPr lang="ru-RU" dirty="0" smtClean="0"/>
              <a:t>заболевания пародонта</a:t>
            </a:r>
            <a:r>
              <a:rPr lang="en-US" dirty="0" smtClean="0"/>
              <a:t>;</a:t>
            </a:r>
            <a:endParaRPr lang="ru-RU" dirty="0" smtClean="0"/>
          </a:p>
          <a:p>
            <a:r>
              <a:rPr lang="ru-RU" dirty="0"/>
              <a:t>т</a:t>
            </a:r>
            <a:r>
              <a:rPr lang="ru-RU" dirty="0" smtClean="0"/>
              <a:t>равмы</a:t>
            </a:r>
            <a:r>
              <a:rPr lang="en-US" dirty="0" smtClean="0"/>
              <a:t>;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2975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9566"/>
          </a:xfrm>
        </p:spPr>
        <p:txBody>
          <a:bodyPr/>
          <a:lstStyle/>
          <a:p>
            <a:r>
              <a:rPr lang="ru-RU" dirty="0" smtClean="0"/>
              <a:t>Врожденная (наследственная) адентия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68582"/>
            <a:ext cx="10515600" cy="4941454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ru-RU" dirty="0" smtClean="0"/>
              <a:t>заболевание, характеризующееся нарушением целостности зубного ряда или зубных рядов в результате: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Нарушения эмбриогенеза зубной ткани, вследствие чего отсутствуют зачатки постоянных зубов -”истинная адентия’’;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Нарушения процесса прорезывания, вследствие чего образуются </a:t>
            </a:r>
            <a:r>
              <a:rPr lang="ru-RU" dirty="0" err="1" smtClean="0"/>
              <a:t>ретенированные</a:t>
            </a:r>
            <a:r>
              <a:rPr lang="ru-RU" dirty="0" smtClean="0"/>
              <a:t> зубы -”ложная адентия”.</a:t>
            </a:r>
          </a:p>
          <a:p>
            <a:pPr marL="514350" indent="-514350">
              <a:buFont typeface="+mj-lt"/>
              <a:buAutoNum type="arabicPeriod"/>
            </a:pPr>
            <a:endParaRPr lang="ru-RU" dirty="0" smtClean="0"/>
          </a:p>
          <a:p>
            <a:pPr marL="0" indent="0">
              <a:buNone/>
            </a:pPr>
            <a:r>
              <a:rPr lang="ru-RU" sz="3000" u="sng" dirty="0" smtClean="0"/>
              <a:t>Наиболее частые причины возникновения: </a:t>
            </a:r>
          </a:p>
          <a:p>
            <a:r>
              <a:rPr lang="ru-RU" sz="3000" dirty="0" smtClean="0"/>
              <a:t>Острые воспалительные процессы, развивающиеся в период сменного прикуса</a:t>
            </a:r>
          </a:p>
          <a:p>
            <a:r>
              <a:rPr lang="ru-RU" sz="3000" dirty="0" smtClean="0"/>
              <a:t>Недоразвитие костей верхней и нижней челюсти </a:t>
            </a:r>
          </a:p>
          <a:p>
            <a:r>
              <a:rPr lang="ru-RU" sz="3000" dirty="0" err="1"/>
              <a:t>Нерассасывание</a:t>
            </a:r>
            <a:r>
              <a:rPr lang="ru-RU" sz="3000" dirty="0"/>
              <a:t> корней молочных зубов</a:t>
            </a:r>
            <a:endParaRPr lang="ru-RU" sz="3000" dirty="0" smtClean="0"/>
          </a:p>
          <a:p>
            <a:pPr marL="514350" indent="-514350">
              <a:buFont typeface="+mj-lt"/>
              <a:buAutoNum type="arabicPeriod"/>
            </a:pPr>
            <a:endParaRPr lang="ru-RU" sz="2700" dirty="0"/>
          </a:p>
        </p:txBody>
      </p:sp>
    </p:spTree>
    <p:extLst>
      <p:ext uri="{BB962C8B-B14F-4D97-AF65-F5344CB8AC3E}">
        <p14:creationId xmlns:p14="http://schemas.microsoft.com/office/powerpoint/2010/main" val="274074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374745" cy="1325563"/>
          </a:xfrm>
        </p:spPr>
        <p:txBody>
          <a:bodyPr>
            <a:noAutofit/>
          </a:bodyPr>
          <a:lstStyle/>
          <a:p>
            <a:r>
              <a:rPr lang="ru-RU" sz="4000" dirty="0" smtClean="0"/>
              <a:t>Ведущие симптомы в клинике при деформации зубных рядов: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ru-RU" dirty="0" smtClean="0"/>
              <a:t>Нарушение непрерывности зубного ряда.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ru-RU" dirty="0" smtClean="0"/>
              <a:t>Распад зубного ряда на самостоятельно действующие группы зубов двух типов - функциональные и нефункциональные.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ru-RU" dirty="0" smtClean="0"/>
              <a:t>Функциональная перегрузка пародонта оставшихся зубов.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ru-RU" dirty="0" smtClean="0"/>
              <a:t>Деформация </a:t>
            </a:r>
            <a:r>
              <a:rPr lang="ru-RU" dirty="0" err="1" smtClean="0"/>
              <a:t>окклюзионных</a:t>
            </a:r>
            <a:r>
              <a:rPr lang="ru-RU" dirty="0" smtClean="0"/>
              <a:t> поверхностей зубных рядов.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ru-RU" dirty="0" smtClean="0"/>
              <a:t>Нарушение функции жевания и речи.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ru-RU" dirty="0" smtClean="0"/>
              <a:t>Изменения в ВНЧС в связи с потерей зубов.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ru-RU" dirty="0" smtClean="0"/>
              <a:t>Нарушение функции жевательных мышц.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ru-RU" dirty="0" smtClean="0"/>
              <a:t>Нарушение эстетических норм.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ru-RU" sz="1200" dirty="0" smtClean="0"/>
          </a:p>
          <a:p>
            <a:r>
              <a:rPr lang="ru-RU" i="1" dirty="0" smtClean="0"/>
              <a:t>1,2,5 – всегда сопровождают частичную потерю зубов.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4286523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Дефекты зубных рядов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При частичной потере зубов образуется дефект, то есть нарушение целостности и непрерывности зубного ряда.</a:t>
            </a:r>
          </a:p>
          <a:p>
            <a:endParaRPr lang="ru-RU" dirty="0" smtClean="0"/>
          </a:p>
          <a:p>
            <a:pPr marL="0" indent="0">
              <a:buNone/>
            </a:pPr>
            <a:r>
              <a:rPr lang="ru-RU" u="sng" dirty="0" smtClean="0"/>
              <a:t>Дефект может включать в себя от 1 до 13 зубов, различают:</a:t>
            </a:r>
          </a:p>
          <a:p>
            <a:endParaRPr lang="ru-RU" dirty="0" smtClean="0"/>
          </a:p>
          <a:p>
            <a:r>
              <a:rPr lang="ru-RU" dirty="0" smtClean="0"/>
              <a:t>малые - не более 3 зубов;</a:t>
            </a:r>
          </a:p>
          <a:p>
            <a:r>
              <a:rPr lang="ru-RU" dirty="0" smtClean="0"/>
              <a:t>средние - от 4 до 6 зубов;</a:t>
            </a:r>
          </a:p>
          <a:p>
            <a:r>
              <a:rPr lang="ru-RU" dirty="0" smtClean="0"/>
              <a:t>большие - более 6 зубов.</a:t>
            </a:r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Дефекты различают включенные, ограниченные с двух сторон зубами и концевые, ограниченные с одной стороны они могут располагаться в любом отделе зубной дуги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03665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1153</TotalTime>
  <Words>2832</Words>
  <Application>Microsoft Office PowerPoint</Application>
  <PresentationFormat>Произвольный</PresentationFormat>
  <Paragraphs>288</Paragraphs>
  <Slides>59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Тема Office</vt:lpstr>
      <vt:lpstr>Красноярский Государственный Медицинский Университет им. проф. В. Ф. Войно-Ясенецкого Кафедра-клиника ортопедической стоматологии</vt:lpstr>
      <vt:lpstr>Цель лекции</vt:lpstr>
      <vt:lpstr>План лекции</vt:lpstr>
      <vt:lpstr>Адентия и классификация дефектов зубных рядов </vt:lpstr>
      <vt:lpstr>Адентия</vt:lpstr>
      <vt:lpstr>Приобретенная адентия </vt:lpstr>
      <vt:lpstr>Врожденная (наследственная) адентия </vt:lpstr>
      <vt:lpstr>Ведущие симптомы в клинике при деформации зубных рядов:</vt:lpstr>
      <vt:lpstr>Дефекты зубных рядов</vt:lpstr>
      <vt:lpstr>Классификации дефектов зубных рядов:</vt:lpstr>
      <vt:lpstr>Классификация дефектов зубных рядов по Кеннеди</vt:lpstr>
      <vt:lpstr>Классификация дефектов зубных рядов по Кеннеди</vt:lpstr>
      <vt:lpstr>8 правил применения: </vt:lpstr>
      <vt:lpstr>8 правил применения: </vt:lpstr>
      <vt:lpstr>Классификация по Кеннеди (1954)</vt:lpstr>
      <vt:lpstr>Классификация по Кеннеди (1954)</vt:lpstr>
      <vt:lpstr>КЛАСС I –двусторонний концевой дефект</vt:lpstr>
      <vt:lpstr>КЛАСС II –односторонний концевой дефект</vt:lpstr>
      <vt:lpstr>КЛАСС III –включенный дефект в боковом отделе</vt:lpstr>
      <vt:lpstr>КЛАСС IV - включенный дефект, при котором беззубый участок расположен спереди от остальных зубов и пересекает среднюю линию челюсти</vt:lpstr>
      <vt:lpstr>Классификация дефектов зубных рядов по Е.И.Гаврилову </vt:lpstr>
      <vt:lpstr>КЛАСС I - односторонний концевой дефект</vt:lpstr>
      <vt:lpstr>КЛАСС II - двусторонние концевые дефекты</vt:lpstr>
      <vt:lpstr>КЛАСС III - односторонний включенные дефект           бокового отдела зубного ряда</vt:lpstr>
      <vt:lpstr>КЛАСС IV - двусторонние включенные дефекты            боковых отделов зубного ряда</vt:lpstr>
      <vt:lpstr>КЛАСС V - включенный дефект переднего отдела зубного ряда</vt:lpstr>
      <vt:lpstr>КЛАСС VI -  комбинированные дефекты</vt:lpstr>
      <vt:lpstr>КЛАСС VII - челюсть с одиночно сохранившимся зубом</vt:lpstr>
      <vt:lpstr>Классификация дефектов зубных рядов по Вильду</vt:lpstr>
      <vt:lpstr>КЛАСС I - односторонний или двусторонний концевой дефект зубного ряда</vt:lpstr>
      <vt:lpstr>КЛАСС II - один или несколько включенных дефектов</vt:lpstr>
      <vt:lpstr>КЛАСС III - сочетание концевого(концевых) и включенного(включенных) дефектов зубного ряда </vt:lpstr>
      <vt:lpstr>Классификация дефектов зубных рядов по В.А.Пономаревой</vt:lpstr>
      <vt:lpstr>Классификация дефектов зубных рядов по А.И.Бетельману</vt:lpstr>
      <vt:lpstr>Классификация дефектов зубных рядов по Е.Н.Жулеву</vt:lpstr>
      <vt:lpstr>КЛАСС I - дефекты переднего отдела зубной дуги:</vt:lpstr>
      <vt:lpstr>КЛАСС II - дефекты бокового отдела зубной дуги:</vt:lpstr>
      <vt:lpstr>КЛАСС III - переднебоковые дефекты:</vt:lpstr>
      <vt:lpstr>Презентация PowerPoint</vt:lpstr>
      <vt:lpstr>Перемещение зубов</vt:lpstr>
      <vt:lpstr>Распределение жевательных усилий</vt:lpstr>
      <vt:lpstr>Феномен Попова-Годона </vt:lpstr>
      <vt:lpstr>Мостовидные протезы</vt:lpstr>
      <vt:lpstr>Основные принципы конструирования мостовидных протезов</vt:lpstr>
      <vt:lpstr>Принципиально важные аспекты несъемного мостовидного зубного протеза как конструкции:</vt:lpstr>
      <vt:lpstr>Положительные качества мостовидных протезов:</vt:lpstr>
      <vt:lpstr>Классификация мостовидных протезов</vt:lpstr>
      <vt:lpstr>Классификация мостовидных протезов</vt:lpstr>
      <vt:lpstr>Классификация мостовидных протезов</vt:lpstr>
      <vt:lpstr>Классификация мостовидных протезов</vt:lpstr>
      <vt:lpstr>Классификация мостовидных протезов</vt:lpstr>
      <vt:lpstr>Классификация мостовидных протезов</vt:lpstr>
      <vt:lpstr>Мостовидные протезы с опорой на штифтовых конструкциях и полукоронках</vt:lpstr>
      <vt:lpstr>Мостовидные протезы с опорой на штифтовых конструкциях и полукоронках</vt:lpstr>
      <vt:lpstr>Мостовидные протезы с опорой на штифтовых конструкциях и полукоронках </vt:lpstr>
      <vt:lpstr>Мостовидные протезы с опорным элементом в виде вкладки, накладки</vt:lpstr>
      <vt:lpstr>Адгезивные мостовидные протезы</vt:lpstr>
      <vt:lpstr>Список использованной литературы</vt:lpstr>
      <vt:lpstr>Благодарю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Стоматологический факультет Кафедра-клиника ортопедической стоматологии</dc:title>
  <dc:creator>мария</dc:creator>
  <cp:lastModifiedBy>Оксана</cp:lastModifiedBy>
  <cp:revision>53</cp:revision>
  <dcterms:created xsi:type="dcterms:W3CDTF">2020-09-25T08:49:32Z</dcterms:created>
  <dcterms:modified xsi:type="dcterms:W3CDTF">2020-10-26T14:41:20Z</dcterms:modified>
</cp:coreProperties>
</file>