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1" r:id="rId3"/>
    <p:sldId id="257" r:id="rId4"/>
    <p:sldId id="306" r:id="rId5"/>
    <p:sldId id="307" r:id="rId6"/>
    <p:sldId id="308" r:id="rId7"/>
    <p:sldId id="293" r:id="rId8"/>
    <p:sldId id="313" r:id="rId9"/>
    <p:sldId id="315" r:id="rId10"/>
    <p:sldId id="259" r:id="rId11"/>
    <p:sldId id="261" r:id="rId12"/>
    <p:sldId id="266" r:id="rId13"/>
    <p:sldId id="260" r:id="rId14"/>
    <p:sldId id="263" r:id="rId15"/>
    <p:sldId id="264" r:id="rId16"/>
    <p:sldId id="317" r:id="rId17"/>
    <p:sldId id="318" r:id="rId18"/>
    <p:sldId id="319" r:id="rId19"/>
    <p:sldId id="320" r:id="rId20"/>
    <p:sldId id="310" r:id="rId21"/>
    <p:sldId id="294" r:id="rId22"/>
    <p:sldId id="268" r:id="rId23"/>
    <p:sldId id="272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16" r:id="rId35"/>
    <p:sldId id="314" r:id="rId36"/>
    <p:sldId id="269" r:id="rId37"/>
    <p:sldId id="311" r:id="rId38"/>
    <p:sldId id="309" r:id="rId39"/>
    <p:sldId id="300" r:id="rId40"/>
    <p:sldId id="296" r:id="rId41"/>
    <p:sldId id="297" r:id="rId42"/>
    <p:sldId id="298" r:id="rId43"/>
    <p:sldId id="312" r:id="rId44"/>
    <p:sldId id="322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45BFBF-0B4C-4D56-BD63-35F8EF173844}" type="datetimeFigureOut">
              <a:rPr lang="ru-RU"/>
              <a:pPr>
                <a:defRPr/>
              </a:pPr>
              <a:t>24.10.14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4F4FB-322E-4E14-9743-2C525ABBF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77F5-93D6-4A42-A4AE-8FC294517D97}" type="datetimeFigureOut">
              <a:rPr lang="ru-RU"/>
              <a:pPr>
                <a:defRPr/>
              </a:pPr>
              <a:t>24.10.14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699D6-BAE7-4274-83EC-81B3CAF79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77165-3718-4531-84CD-FA49B880A0CA}" type="datetimeFigureOut">
              <a:rPr lang="ru-RU"/>
              <a:pPr>
                <a:defRPr/>
              </a:pPr>
              <a:t>24.10.14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2F6F-9519-453C-8E5F-0D74D70AE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544C0-61A6-48DB-AF15-376DEB08E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5DFEB-2D16-4E9F-ACA9-428747722E5D}" type="datetimeFigureOut">
              <a:rPr lang="ru-RU"/>
              <a:pPr>
                <a:defRPr/>
              </a:pPr>
              <a:t>24.10.14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887D-83CC-4D77-B95D-4720DBA7C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E195D2-21EB-4AFB-94BD-7D8115A6ACC4}" type="datetimeFigureOut">
              <a:rPr lang="ru-RU"/>
              <a:pPr>
                <a:defRPr/>
              </a:pPr>
              <a:t>24.10.14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31509B-C26D-4693-AE83-BF235D62D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B2CC2-A524-4DB3-A13C-37E7033E4B52}" type="datetimeFigureOut">
              <a:rPr lang="ru-RU"/>
              <a:pPr>
                <a:defRPr/>
              </a:pPr>
              <a:t>24.10.14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96DF-2F5C-43D9-9426-91FB53CAC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8717D4-0C15-469D-990F-1B58E07FDB6F}" type="datetimeFigureOut">
              <a:rPr lang="ru-RU"/>
              <a:pPr>
                <a:defRPr/>
              </a:pPr>
              <a:t>24.10.14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6BF77C-DFF8-4EF8-B2FA-14711B98C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9A80-ADD2-4ECF-AD46-683DA008CA54}" type="datetimeFigureOut">
              <a:rPr lang="ru-RU"/>
              <a:pPr>
                <a:defRPr/>
              </a:pPr>
              <a:t>24.10.14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3429A-3E78-458E-80DD-D21E655FC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959FF0-1688-4D74-AA4B-3EDA1A2E1104}" type="datetimeFigureOut">
              <a:rPr lang="ru-RU"/>
              <a:pPr>
                <a:defRPr/>
              </a:pPr>
              <a:t>24.10.14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29288D-60B1-4DE7-9D46-D3698E692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656B65-81F1-4CF3-B49D-78720B4AC970}" type="datetimeFigureOut">
              <a:rPr lang="ru-RU"/>
              <a:pPr>
                <a:defRPr/>
              </a:pPr>
              <a:t>24.10.14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514776-7E4E-4838-9C0F-DF5133708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5922E0-EEBC-4548-87E3-C40A7C0D5852}" type="datetimeFigureOut">
              <a:rPr lang="ru-RU"/>
              <a:pPr>
                <a:defRPr/>
              </a:pPr>
              <a:t>24.10.14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CAD2A3-95A8-4B91-8CAD-B0AC0B63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A798B45-42AE-48C3-8334-EEEFC94A6D84}" type="datetimeFigureOut">
              <a:rPr lang="ru-RU"/>
              <a:pPr>
                <a:defRPr/>
              </a:pPr>
              <a:t>24.10.14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8223308-5C3F-44A9-86F2-ABE7188A4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0" r:id="rId2"/>
    <p:sldLayoutId id="2147483686" r:id="rId3"/>
    <p:sldLayoutId id="2147483681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3" r:id="rId10"/>
    <p:sldLayoutId id="2147483684" r:id="rId11"/>
    <p:sldLayoutId id="214748369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7" y="188641"/>
            <a:ext cx="7723584" cy="50405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Кафедра медицинской информатики и инновационных технологий с курсом ПО</a:t>
            </a:r>
            <a:endParaRPr lang="ru-RU" sz="1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813" y="4293096"/>
            <a:ext cx="7407275" cy="2231529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Дмитрий Анатольевич </a:t>
            </a:r>
            <a:r>
              <a:rPr lang="ru-RU" dirty="0" err="1" smtClean="0"/>
              <a:t>Россиев</a:t>
            </a: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/>
              <a:t>Проректор </a:t>
            </a:r>
            <a:r>
              <a:rPr lang="ru-RU" sz="2200" b="1" dirty="0" err="1" smtClean="0"/>
              <a:t>КрасГМУ</a:t>
            </a:r>
            <a:r>
              <a:rPr lang="ru-RU" sz="2200" b="1" dirty="0" smtClean="0"/>
              <a:t> </a:t>
            </a:r>
            <a:r>
              <a:rPr lang="ru-RU" sz="2200" b="1" dirty="0"/>
              <a:t>по </a:t>
            </a:r>
            <a:r>
              <a:rPr lang="ru-RU" sz="2200" b="1" dirty="0" smtClean="0"/>
              <a:t>информационным технологиям и корпоративной политике, д.м.н., профессор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200" b="1" dirty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/>
              <a:t>Красноярск, 2014</a:t>
            </a:r>
            <a:endParaRPr lang="ru-RU" sz="1900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628800"/>
            <a:ext cx="2376413" cy="213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79912" y="1628800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2">
                    <a:satMod val="130000"/>
                  </a:schemeClr>
                </a:solidFill>
              </a:rPr>
              <a:t>Работа с электронными документами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39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Электронный документ в делопроизводстве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888" y="1844675"/>
            <a:ext cx="7675562" cy="4403725"/>
          </a:xfrm>
        </p:spPr>
        <p:txBody>
          <a:bodyPr>
            <a:noAutofit/>
          </a:bodyPr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z="2400" b="1" dirty="0" smtClean="0"/>
              <a:t>Дискретный пакет визуальной информации, который: </a:t>
            </a:r>
          </a:p>
          <a:p>
            <a:pPr marL="80963" indent="0" eaLnBrk="1" hangingPunct="1"/>
            <a:r>
              <a:rPr lang="ru-RU" sz="2400" dirty="0" smtClean="0"/>
              <a:t>можно отобразить на мониторе </a:t>
            </a:r>
          </a:p>
          <a:p>
            <a:pPr marL="80963" indent="0" eaLnBrk="1" hangingPunct="1"/>
            <a:r>
              <a:rPr lang="ru-RU" sz="2400" dirty="0" smtClean="0"/>
              <a:t>можно </a:t>
            </a:r>
            <a:r>
              <a:rPr lang="ru-RU" sz="2400" dirty="0" smtClean="0">
                <a:latin typeface="Arial" charset="0"/>
              </a:rPr>
              <a:t>перенести</a:t>
            </a:r>
            <a:r>
              <a:rPr lang="ru-RU" sz="2400" dirty="0" smtClean="0"/>
              <a:t> на твердый носитель</a:t>
            </a:r>
          </a:p>
          <a:p>
            <a:pPr marL="80963" indent="0" eaLnBrk="1" hangingPunct="1"/>
            <a:r>
              <a:rPr lang="ru-RU" sz="2400" dirty="0" smtClean="0"/>
              <a:t>позволяет получателю однозначно идентифицировать </a:t>
            </a:r>
            <a:r>
              <a:rPr lang="ru-RU" sz="2400" u="sng" dirty="0" smtClean="0"/>
              <a:t>отправителя</a:t>
            </a:r>
            <a:r>
              <a:rPr lang="ru-RU" sz="2400" dirty="0" smtClean="0"/>
              <a:t> информации и </a:t>
            </a:r>
            <a:r>
              <a:rPr lang="ru-RU" sz="2400" u="sng" dirty="0" smtClean="0"/>
              <a:t>время ее создания </a:t>
            </a:r>
            <a:r>
              <a:rPr lang="ru-RU" sz="2400" dirty="0" smtClean="0"/>
              <a:t>по атрибутам (свойствам), согласованным между отправителем и получателем и обеспечивающим </a:t>
            </a:r>
            <a:r>
              <a:rPr lang="ru-RU" sz="2400" u="sng" dirty="0" smtClean="0"/>
              <a:t>доверие</a:t>
            </a:r>
            <a:r>
              <a:rPr lang="ru-RU" sz="2400" dirty="0" smtClean="0"/>
              <a:t> к содержанию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Доверие к информации в электронном документе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260475" y="4005263"/>
            <a:ext cx="7673975" cy="2447925"/>
          </a:xfrm>
        </p:spPr>
        <p:txBody>
          <a:bodyPr/>
          <a:lstStyle/>
          <a:p>
            <a:pPr marL="595313" indent="-514350" eaLnBrk="1" hangingPunct="1">
              <a:buFont typeface="Gill Sans MT" pitchFamily="34" charset="0"/>
              <a:buAutoNum type="arabicPeriod"/>
            </a:pPr>
            <a:r>
              <a:rPr lang="ru-RU" smtClean="0"/>
              <a:t>Я </a:t>
            </a:r>
            <a:r>
              <a:rPr lang="ru-RU" b="1" smtClean="0"/>
              <a:t>действую</a:t>
            </a:r>
            <a:r>
              <a:rPr lang="ru-RU" smtClean="0"/>
              <a:t> на основе полученной информации</a:t>
            </a:r>
          </a:p>
          <a:p>
            <a:pPr marL="595313" indent="-514350" eaLnBrk="1" hangingPunct="1">
              <a:buFont typeface="Gill Sans MT" pitchFamily="34" charset="0"/>
              <a:buAutoNum type="arabicPeriod"/>
            </a:pPr>
            <a:r>
              <a:rPr lang="ru-RU" smtClean="0"/>
              <a:t>Я </a:t>
            </a:r>
            <a:r>
              <a:rPr lang="ru-RU" b="1" smtClean="0"/>
              <a:t>не проверяю</a:t>
            </a:r>
            <a:r>
              <a:rPr lang="ru-RU" smtClean="0"/>
              <a:t> эту информацию</a:t>
            </a:r>
          </a:p>
          <a:p>
            <a:pPr marL="595313" indent="-514350" eaLnBrk="1" hangingPunct="1">
              <a:buFont typeface="Gill Sans MT" pitchFamily="34" charset="0"/>
              <a:buAutoNum type="arabicPeriod"/>
            </a:pPr>
            <a:r>
              <a:rPr lang="ru-RU" smtClean="0"/>
              <a:t>Но я </a:t>
            </a:r>
            <a:r>
              <a:rPr lang="ru-RU" b="1" smtClean="0"/>
              <a:t>могу</a:t>
            </a:r>
            <a:r>
              <a:rPr lang="ru-RU" smtClean="0"/>
              <a:t> проверить эту информацию</a:t>
            </a:r>
          </a:p>
          <a:p>
            <a:pPr marL="595313" indent="-514350" eaLnBrk="1" hangingPunct="1">
              <a:buFont typeface="Gill Sans MT" pitchFamily="34" charset="0"/>
              <a:buAutoNum type="arabicPeriod"/>
            </a:pPr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1360488" y="2249488"/>
            <a:ext cx="7559675" cy="138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Я действую так же, как я бы действовал на основании подписанного бумажного документа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777163" cy="10810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Являются ли электронными документами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 (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если да, то при каких условиях)?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1341438"/>
            <a:ext cx="3527425" cy="1079500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Распечатанный и неподписанный текст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492375"/>
            <a:ext cx="2841625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145088" y="1268413"/>
            <a:ext cx="3529012" cy="108108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Распечатанный и подписанный текст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253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492375"/>
            <a:ext cx="283845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818437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Являются ли электронными документами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 (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если да, то при каких условиях)?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350" y="1700213"/>
            <a:ext cx="2416175" cy="649287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СМС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492375"/>
            <a:ext cx="3097213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148263" y="1700213"/>
            <a:ext cx="3671887" cy="7921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ru-RU" dirty="0"/>
              <a:t>Письмо, полученное по </a:t>
            </a:r>
            <a:r>
              <a:rPr lang="en-US" dirty="0"/>
              <a:t>E-mail</a:t>
            </a:r>
            <a:r>
              <a:rPr lang="ru-RU" dirty="0"/>
              <a:t> от вашего друга?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965450"/>
            <a:ext cx="3467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Состав электронного документа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1.Содержание</a:t>
            </a:r>
            <a:r>
              <a:rPr lang="ru-RU" dirty="0"/>
              <a:t> – </a:t>
            </a:r>
            <a:r>
              <a:rPr lang="ru-RU" dirty="0" smtClean="0"/>
              <a:t>главная информация, </a:t>
            </a:r>
            <a:r>
              <a:rPr lang="ru-RU" dirty="0"/>
              <a:t>содержащаяся в </a:t>
            </a:r>
            <a:r>
              <a:rPr lang="ru-RU" dirty="0" smtClean="0"/>
              <a:t>документе («суть»).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2.Контекст </a:t>
            </a:r>
            <a:r>
              <a:rPr lang="ru-RU" dirty="0"/>
              <a:t>– деловые, правовые, делопроизводственные, технические, архивные </a:t>
            </a:r>
            <a:r>
              <a:rPr lang="ru-RU" dirty="0" smtClean="0"/>
              <a:t>атрибуты, </a:t>
            </a:r>
            <a:r>
              <a:rPr lang="ru-RU" dirty="0"/>
              <a:t>в которых фиксируются разнообразные моменты создания и существования </a:t>
            </a:r>
            <a:r>
              <a:rPr lang="ru-RU" dirty="0" smtClean="0"/>
              <a:t>документа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3.Метаданные</a:t>
            </a:r>
            <a:r>
              <a:rPr lang="ru-RU" dirty="0"/>
              <a:t> – совокупность </a:t>
            </a:r>
            <a:r>
              <a:rPr lang="ru-RU" dirty="0" smtClean="0"/>
              <a:t>данных, </a:t>
            </a:r>
            <a:r>
              <a:rPr lang="ru-RU" dirty="0"/>
              <a:t>описывающих структуру </a:t>
            </a:r>
            <a:r>
              <a:rPr lang="ru-RU" dirty="0" smtClean="0"/>
              <a:t>документа и необходимых для обработки отдельных частей документа программным обеспечением (как правило, метаданные </a:t>
            </a:r>
            <a:r>
              <a:rPr lang="ru-RU" b="1" dirty="0" smtClean="0">
                <a:solidFill>
                  <a:srgbClr val="C00000"/>
                </a:solidFill>
              </a:rPr>
              <a:t>невидимы</a:t>
            </a:r>
            <a:r>
              <a:rPr lang="ru-RU" dirty="0" smtClean="0"/>
              <a:t>).</a:t>
            </a:r>
            <a:endParaRPr lang="ru-R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47088" lvl="8" indent="0" algn="r">
              <a:buFont typeface="Wingdings 2"/>
              <a:buNone/>
              <a:defRPr/>
            </a:pPr>
            <a:r>
              <a:rPr lang="ru-RU" sz="2400" dirty="0" smtClean="0"/>
              <a:t>Ректору </a:t>
            </a:r>
            <a:r>
              <a:rPr lang="ru-RU" sz="2400" dirty="0" err="1" smtClean="0"/>
              <a:t>КрасГМУ</a:t>
            </a:r>
            <a:endParaRPr lang="ru-RU" sz="2400" dirty="0" smtClean="0"/>
          </a:p>
          <a:p>
            <a:pPr marL="1847088" lvl="8" indent="0" algn="r">
              <a:buFont typeface="Wingdings 2"/>
              <a:buNone/>
              <a:defRPr/>
            </a:pPr>
            <a:r>
              <a:rPr lang="ru-RU" sz="2400" dirty="0" smtClean="0"/>
              <a:t>Артюхову И.П.</a:t>
            </a:r>
          </a:p>
          <a:p>
            <a:pPr marL="1847088" lvl="8" indent="0" algn="r">
              <a:buFont typeface="Wingdings 2"/>
              <a:buNone/>
              <a:defRPr/>
            </a:pPr>
            <a:r>
              <a:rPr lang="ru-RU" sz="2400" dirty="0" smtClean="0"/>
              <a:t>Иванов И.И.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ЗАЯВЛЕНИЕ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Прошу принять на должность лаборанта на кафедру медицинской информатики с 1 ноября 2010 г.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21.10.2010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5229225"/>
            <a:ext cx="13525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Типы документов в СЭД</a:t>
            </a:r>
            <a:endParaRPr lang="ru-RU" dirty="0"/>
          </a:p>
        </p:txBody>
      </p:sp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1435100" y="2060575"/>
            <a:ext cx="7499350" cy="4187825"/>
          </a:xfrm>
        </p:spPr>
        <p:txBody>
          <a:bodyPr/>
          <a:lstStyle/>
          <a:p>
            <a:pPr marL="596900" indent="-514350" eaLnBrk="1" hangingPunct="1">
              <a:buFont typeface="Gill Sans MT" pitchFamily="34" charset="0"/>
              <a:buAutoNum type="arabicPeriod"/>
            </a:pPr>
            <a:r>
              <a:rPr lang="ru-RU" sz="4400" smtClean="0"/>
              <a:t>Входящие</a:t>
            </a:r>
          </a:p>
          <a:p>
            <a:pPr marL="596900" indent="-514350" eaLnBrk="1" hangingPunct="1">
              <a:buFont typeface="Gill Sans MT" pitchFamily="34" charset="0"/>
              <a:buAutoNum type="arabicPeriod"/>
            </a:pPr>
            <a:r>
              <a:rPr lang="ru-RU" sz="4400" smtClean="0"/>
              <a:t>Исходящие</a:t>
            </a:r>
          </a:p>
          <a:p>
            <a:pPr marL="596900" indent="-514350" eaLnBrk="1" hangingPunct="1">
              <a:buFont typeface="Gill Sans MT" pitchFamily="34" charset="0"/>
              <a:buAutoNum type="arabicPeriod"/>
            </a:pPr>
            <a:r>
              <a:rPr lang="ru-RU" sz="4400" smtClean="0"/>
              <a:t>Внутренние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2771775" y="5373688"/>
            <a:ext cx="2232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350" y="11113"/>
            <a:ext cx="7499350" cy="9699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Маршрут движения</a:t>
            </a:r>
            <a:endParaRPr lang="ru-RU" dirty="0"/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1403350" y="1052513"/>
            <a:ext cx="7499350" cy="1944687"/>
          </a:xfrm>
        </p:spPr>
        <p:txBody>
          <a:bodyPr/>
          <a:lstStyle/>
          <a:p>
            <a:pPr marL="82550" indent="0" eaLnBrk="1" hangingPunct="1">
              <a:buFont typeface="Wingdings 2" pitchFamily="18" charset="2"/>
              <a:buNone/>
            </a:pPr>
            <a:r>
              <a:rPr lang="ru-RU" sz="2800" smtClean="0"/>
              <a:t>Логическая схема последовательного движения документа по подразделениям и</a:t>
            </a:r>
            <a:r>
              <a:rPr lang="en-US" sz="2800" smtClean="0"/>
              <a:t>/</a:t>
            </a:r>
            <a:r>
              <a:rPr lang="ru-RU" sz="2800" smtClean="0"/>
              <a:t>или сотрудникам с указанием возможных условий выбора того или иного пути.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813" y="3860800"/>
            <a:ext cx="2519362" cy="36988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Управление делами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813" y="4581525"/>
            <a:ext cx="2519362" cy="3683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Ректор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813" y="3068638"/>
            <a:ext cx="2519362" cy="36988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Заявитель</a:t>
            </a:r>
          </a:p>
        </p:txBody>
      </p:sp>
      <p:cxnSp>
        <p:nvCxnSpPr>
          <p:cNvPr id="8" name="Прямая со стрелкой 7"/>
          <p:cNvCxnSpPr>
            <a:stCxn id="6" idx="2"/>
            <a:endCxn id="4" idx="0"/>
          </p:cNvCxnSpPr>
          <p:nvPr/>
        </p:nvCxnSpPr>
        <p:spPr>
          <a:xfrm>
            <a:off x="2808288" y="3438525"/>
            <a:ext cx="0" cy="422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2"/>
            <a:endCxn id="5" idx="0"/>
          </p:cNvCxnSpPr>
          <p:nvPr/>
        </p:nvCxnSpPr>
        <p:spPr>
          <a:xfrm>
            <a:off x="2808288" y="4230688"/>
            <a:ext cx="0" cy="350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7813" y="6165850"/>
            <a:ext cx="2519362" cy="3683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Отдел кадров</a:t>
            </a:r>
          </a:p>
        </p:txBody>
      </p:sp>
      <p:cxnSp>
        <p:nvCxnSpPr>
          <p:cNvPr id="15" name="Прямая со стрелкой 14"/>
          <p:cNvCxnSpPr>
            <a:stCxn id="5" idx="2"/>
            <a:endCxn id="10" idx="0"/>
          </p:cNvCxnSpPr>
          <p:nvPr/>
        </p:nvCxnSpPr>
        <p:spPr>
          <a:xfrm>
            <a:off x="2808288" y="4949825"/>
            <a:ext cx="0" cy="1216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83" name="TextBox 17"/>
          <p:cNvSpPr txBox="1">
            <a:spLocks noChangeArrowheads="1"/>
          </p:cNvSpPr>
          <p:nvPr/>
        </p:nvSpPr>
        <p:spPr bwMode="auto">
          <a:xfrm>
            <a:off x="2124075" y="5589588"/>
            <a:ext cx="13684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Подписано</a:t>
            </a:r>
          </a:p>
        </p:txBody>
      </p:sp>
      <p:sp>
        <p:nvSpPr>
          <p:cNvPr id="54284" name="TextBox 18"/>
          <p:cNvSpPr txBox="1">
            <a:spLocks noChangeArrowheads="1"/>
          </p:cNvSpPr>
          <p:nvPr/>
        </p:nvSpPr>
        <p:spPr bwMode="auto">
          <a:xfrm>
            <a:off x="3059113" y="5157788"/>
            <a:ext cx="172878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Не подписано</a:t>
            </a:r>
          </a:p>
        </p:txBody>
      </p:sp>
      <p:cxnSp>
        <p:nvCxnSpPr>
          <p:cNvPr id="20" name="Прямая со стрелкой 19"/>
          <p:cNvCxnSpPr>
            <a:endCxn id="4" idx="3"/>
          </p:cNvCxnSpPr>
          <p:nvPr/>
        </p:nvCxnSpPr>
        <p:spPr>
          <a:xfrm flipH="1">
            <a:off x="4067175" y="4037013"/>
            <a:ext cx="936625" cy="7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003800" y="4005263"/>
            <a:ext cx="0" cy="1368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5796136" y="3429000"/>
            <a:ext cx="3240360" cy="31683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288" name="TextBox 34"/>
          <p:cNvSpPr txBox="1">
            <a:spLocks noChangeArrowheads="1"/>
          </p:cNvSpPr>
          <p:nvPr/>
        </p:nvSpPr>
        <p:spPr bwMode="auto">
          <a:xfrm>
            <a:off x="6227763" y="4508500"/>
            <a:ext cx="2520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Заявление на командировку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50800"/>
            <a:ext cx="78359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xfrm>
            <a:off x="1187450" y="188913"/>
            <a:ext cx="7499350" cy="56197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100" smtClean="0">
                <a:effectLst/>
                <a:latin typeface="Arial" charset="0"/>
              </a:rPr>
              <a:t>Устройство электронного документа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258888" y="981075"/>
            <a:ext cx="7561262" cy="297338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/>
              <a:t>ЭЛЕКТРОННАЯ КАРТОЧКА ДОКУМЕНТА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Идентификатор документа (</a:t>
            </a:r>
            <a:r>
              <a:rPr lang="en-US" sz="1600"/>
              <a:t>DocID)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Идентификатор создателя (</a:t>
            </a:r>
            <a:r>
              <a:rPr lang="en-US" sz="1600"/>
              <a:t>UserID</a:t>
            </a:r>
            <a:r>
              <a:rPr lang="ru-RU" sz="1600"/>
              <a:t>)</a:t>
            </a:r>
            <a:endParaRPr lang="en-US" sz="160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Дата и время создания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Вид документа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Планируемый маршрут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Реальный маршрут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Статусы и отметки</a:t>
            </a:r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2411413" y="4292600"/>
            <a:ext cx="0" cy="936625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98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5300663"/>
            <a:ext cx="13684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4716463" y="4221163"/>
            <a:ext cx="0" cy="1008062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7235825" y="4292600"/>
            <a:ext cx="0" cy="936625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5229225"/>
            <a:ext cx="100965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5229225"/>
            <a:ext cx="158432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1258888" y="3933825"/>
            <a:ext cx="7561262" cy="3762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«Прикрепленное» содержимое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04800"/>
            <a:ext cx="7172325" cy="527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400" dirty="0">
                <a:solidFill>
                  <a:schemeClr val="tx2">
                    <a:satMod val="130000"/>
                  </a:schemeClr>
                </a:solidFill>
              </a:rPr>
              <a:t>Порядок на лекции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412776"/>
            <a:ext cx="7199313" cy="5040412"/>
          </a:xfrm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charset="0"/>
              <a:buAutoNum type="arabicPeriod"/>
            </a:pPr>
            <a:r>
              <a:rPr lang="ru-RU" sz="2100" b="1" dirty="0">
                <a:latin typeface="Corbel" charset="0"/>
              </a:rPr>
              <a:t>Главный принцип – дать возможность работать лектору и тем, кто его слушает</a:t>
            </a:r>
          </a:p>
          <a:p>
            <a:pPr marL="609600" indent="-609600">
              <a:lnSpc>
                <a:spcPct val="80000"/>
              </a:lnSpc>
              <a:buFont typeface="Wingdings" charset="0"/>
              <a:buAutoNum type="arabicPeriod"/>
            </a:pPr>
            <a:r>
              <a:rPr lang="ru-RU" sz="2100" dirty="0" smtClean="0">
                <a:latin typeface="Corbel" charset="0"/>
              </a:rPr>
              <a:t>На </a:t>
            </a:r>
            <a:r>
              <a:rPr lang="ru-RU" sz="2100" dirty="0">
                <a:latin typeface="Corbel" charset="0"/>
              </a:rPr>
              <a:t>лекции мы в белых халатах.</a:t>
            </a:r>
            <a:endParaRPr lang="en-US" sz="2100" dirty="0">
              <a:latin typeface="Gill Sans MT" charset="0"/>
            </a:endParaRPr>
          </a:p>
          <a:p>
            <a:pPr marL="609600" indent="-609600">
              <a:lnSpc>
                <a:spcPct val="80000"/>
              </a:lnSpc>
              <a:buFont typeface="Wingdings" charset="0"/>
              <a:buAutoNum type="arabicPeriod"/>
            </a:pPr>
            <a:r>
              <a:rPr lang="ru-RU" sz="2100" dirty="0">
                <a:latin typeface="Corbel" charset="0"/>
              </a:rPr>
              <a:t>Все звучащие устройства отключаются.</a:t>
            </a:r>
          </a:p>
          <a:p>
            <a:pPr marL="609600" indent="-609600">
              <a:lnSpc>
                <a:spcPct val="80000"/>
              </a:lnSpc>
              <a:buFont typeface="Wingdings" charset="0"/>
              <a:buAutoNum type="arabicPeriod"/>
            </a:pPr>
            <a:r>
              <a:rPr lang="ru-RU" sz="2100" dirty="0">
                <a:latin typeface="Corbel" charset="0"/>
              </a:rPr>
              <a:t>Во время лекции можно задавать вопросы по теме лекции.</a:t>
            </a:r>
          </a:p>
          <a:p>
            <a:pPr marL="609600" indent="-609600">
              <a:lnSpc>
                <a:spcPct val="80000"/>
              </a:lnSpc>
              <a:buFont typeface="Wingdings" charset="0"/>
              <a:buAutoNum type="arabicPeriod"/>
            </a:pPr>
            <a:r>
              <a:rPr lang="ru-RU" sz="2100" dirty="0">
                <a:latin typeface="Corbel" charset="0"/>
              </a:rPr>
              <a:t>Отвлечение лектора и/или сокурсников разговорами и иными действиями влечет удаление из зала. Все разборки – потом.</a:t>
            </a:r>
          </a:p>
          <a:p>
            <a:pPr marL="609600" indent="-609600">
              <a:lnSpc>
                <a:spcPct val="80000"/>
              </a:lnSpc>
              <a:buFont typeface="Wingdings" charset="0"/>
              <a:buAutoNum type="arabicPeriod"/>
            </a:pPr>
            <a:r>
              <a:rPr lang="ru-RU" sz="2100" dirty="0">
                <a:latin typeface="Corbel" charset="0"/>
              </a:rPr>
              <a:t>Если Вам срочно необходимо выйти, Вы НЕ спрашиваете лектора, а просто тихо выходите. Возвращение – на перерыве.</a:t>
            </a:r>
          </a:p>
          <a:p>
            <a:pPr marL="609600" indent="-609600">
              <a:lnSpc>
                <a:spcPct val="80000"/>
              </a:lnSpc>
              <a:buFont typeface="Wingdings" charset="0"/>
              <a:buAutoNum type="arabicPeriod"/>
            </a:pPr>
            <a:r>
              <a:rPr lang="ru-RU" sz="2100" dirty="0">
                <a:latin typeface="Corbel" charset="0"/>
              </a:rPr>
              <a:t>Некорректное, вызывающее, неуважительное поведение приведет к большим неприятностям.</a:t>
            </a:r>
          </a:p>
        </p:txBody>
      </p:sp>
    </p:spTree>
    <p:extLst>
      <p:ext uri="{BB962C8B-B14F-4D97-AF65-F5344CB8AC3E}">
        <p14:creationId xmlns:p14="http://schemas.microsoft.com/office/powerpoint/2010/main" val="34935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643812" cy="15843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Технические варианты </a:t>
            </a:r>
            <a:r>
              <a:rPr lang="ru-RU" sz="39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содержимого </a:t>
            </a:r>
            <a:r>
              <a:rPr lang="ru-RU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документов в СЭД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675" y="1916113"/>
            <a:ext cx="5843588" cy="4681537"/>
          </a:xfrm>
        </p:spPr>
        <p:txBody>
          <a:bodyPr/>
          <a:lstStyle/>
          <a:p>
            <a:pPr marL="596900" indent="-514350" eaLnBrk="1" hangingPunct="1">
              <a:buFont typeface="Gill Sans MT" pitchFamily="34" charset="0"/>
              <a:buAutoNum type="arabicPeriod"/>
            </a:pPr>
            <a:r>
              <a:rPr lang="ru-RU" sz="2800" smtClean="0">
                <a:latin typeface="Arial" charset="0"/>
              </a:rPr>
              <a:t>Структурированные данные, вводимые через формы внутри самой СЭД</a:t>
            </a:r>
            <a:endParaRPr lang="ru-RU" sz="2800" smtClean="0"/>
          </a:p>
          <a:p>
            <a:pPr marL="814388" lvl="3" indent="0" eaLnBrk="1" hangingPunct="1">
              <a:buFont typeface="Wingdings 2" pitchFamily="18" charset="2"/>
              <a:buNone/>
            </a:pPr>
            <a:endParaRPr lang="ru-RU" smtClean="0">
              <a:solidFill>
                <a:srgbClr val="C32D2E"/>
              </a:solidFill>
            </a:endParaRPr>
          </a:p>
          <a:p>
            <a:pPr marL="596900" indent="-514350" eaLnBrk="1" hangingPunct="1">
              <a:buFont typeface="Gill Sans MT" pitchFamily="34" charset="0"/>
              <a:buAutoNum type="arabicPeriod"/>
            </a:pPr>
            <a:r>
              <a:rPr lang="ru-RU" sz="2800" smtClean="0">
                <a:latin typeface="Arial" charset="0"/>
              </a:rPr>
              <a:t>Присоединенные файлы</a:t>
            </a:r>
            <a:r>
              <a:rPr lang="ru-RU" sz="2800" smtClean="0"/>
              <a:t> </a:t>
            </a:r>
            <a:r>
              <a:rPr lang="ru-RU" sz="2800" smtClean="0">
                <a:latin typeface="Arial" charset="0"/>
              </a:rPr>
              <a:t>текстовых документов (обычно </a:t>
            </a:r>
            <a:r>
              <a:rPr lang="en-US" sz="2800" smtClean="0"/>
              <a:t>MS Office</a:t>
            </a:r>
            <a:r>
              <a:rPr lang="ru-RU" sz="2800" smtClean="0">
                <a:latin typeface="Arial" charset="0"/>
              </a:rPr>
              <a:t>)</a:t>
            </a:r>
          </a:p>
          <a:p>
            <a:pPr marL="814388" lvl="3" indent="0" eaLnBrk="1" hangingPunct="1">
              <a:buFont typeface="Wingdings 2" pitchFamily="18" charset="2"/>
              <a:buNone/>
            </a:pPr>
            <a:endParaRPr lang="ru-RU" smtClean="0">
              <a:solidFill>
                <a:srgbClr val="C32D2E"/>
              </a:solidFill>
            </a:endParaRPr>
          </a:p>
          <a:p>
            <a:pPr marL="596900" indent="-514350" eaLnBrk="1" hangingPunct="1">
              <a:buFont typeface="Gill Sans MT" pitchFamily="34" charset="0"/>
              <a:buAutoNum type="arabicPeriod"/>
            </a:pPr>
            <a:r>
              <a:rPr lang="ru-RU" sz="2800" smtClean="0">
                <a:latin typeface="Arial" charset="0"/>
              </a:rPr>
              <a:t>Присоединенные сканы (обычно </a:t>
            </a:r>
            <a:r>
              <a:rPr lang="en-US" sz="2800" smtClean="0">
                <a:latin typeface="Arial" charset="0"/>
              </a:rPr>
              <a:t>PDF </a:t>
            </a:r>
            <a:r>
              <a:rPr lang="ru-RU" sz="2800" smtClean="0">
                <a:latin typeface="Arial" charset="0"/>
              </a:rPr>
              <a:t>или </a:t>
            </a:r>
            <a:r>
              <a:rPr lang="en-US" sz="2800" smtClean="0">
                <a:latin typeface="Arial" charset="0"/>
              </a:rPr>
              <a:t>JPG)</a:t>
            </a:r>
            <a:endParaRPr lang="ru-RU" sz="2800" smtClean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989138"/>
            <a:ext cx="158432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644900"/>
            <a:ext cx="13684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5157788"/>
            <a:ext cx="100965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204864"/>
            <a:ext cx="7384864" cy="4032448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1847088" lvl="8" indent="0" algn="r">
              <a:buFont typeface="Wingdings 2"/>
              <a:buNone/>
              <a:defRPr/>
            </a:pPr>
            <a:r>
              <a:rPr lang="ru-RU" sz="2400" dirty="0" smtClean="0"/>
              <a:t>Ректору </a:t>
            </a:r>
            <a:r>
              <a:rPr lang="ru-RU" sz="2400" dirty="0" err="1" smtClean="0"/>
              <a:t>КрасГМУ</a:t>
            </a:r>
            <a:endParaRPr lang="ru-RU" sz="2400" dirty="0" smtClean="0"/>
          </a:p>
          <a:p>
            <a:pPr marL="1847088" lvl="8" indent="0" algn="r">
              <a:buFont typeface="Wingdings 2"/>
              <a:buNone/>
              <a:defRPr/>
            </a:pPr>
            <a:r>
              <a:rPr lang="ru-RU" sz="2400" dirty="0" smtClean="0"/>
              <a:t>Артюхову И.П.</a:t>
            </a:r>
          </a:p>
          <a:p>
            <a:pPr marL="1847088" lvl="8" indent="0" algn="r">
              <a:buFont typeface="Wingdings 2"/>
              <a:buNone/>
              <a:defRPr/>
            </a:pPr>
            <a:r>
              <a:rPr lang="ru-RU" sz="2400" dirty="0" smtClean="0"/>
              <a:t>Иванов И.И.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ЗАЯВЛЕНИЕ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Прошу предоставить очередной отпуск с 1 по 24 июля 2011 г.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01.03.2011</a:t>
            </a:r>
            <a:endParaRPr lang="ru-RU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5230813"/>
            <a:ext cx="13525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87450" y="260350"/>
          <a:ext cx="7776864" cy="1562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648072"/>
                <a:gridCol w="1008112"/>
                <a:gridCol w="864096"/>
                <a:gridCol w="2304256"/>
                <a:gridCol w="136815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Код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Текст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2500274135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12117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10265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Прошу предоставить очередной отпуск с 1 по 24 июля 2011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01.03.2001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924300" y="3141663"/>
            <a:ext cx="316865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859338" y="2781300"/>
            <a:ext cx="201612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859338" y="1844675"/>
            <a:ext cx="0" cy="936625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924300" y="1844675"/>
            <a:ext cx="0" cy="1296988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059113" y="1852613"/>
            <a:ext cx="0" cy="215265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059113" y="4005263"/>
            <a:ext cx="93662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908175" y="1844675"/>
            <a:ext cx="5543550" cy="38147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908175" y="1852613"/>
            <a:ext cx="3743325" cy="2439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348038" y="1852613"/>
            <a:ext cx="4779962" cy="4024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Культура работы с документами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MS Word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403350" y="4365625"/>
            <a:ext cx="7497763" cy="2098675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844675"/>
            <a:ext cx="2160587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92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dirty="0" smtClean="0">
                <a:solidFill>
                  <a:schemeClr val="tx2">
                    <a:satMod val="130000"/>
                  </a:schemeClr>
                </a:solidFill>
                <a:latin typeface="Arial" charset="0"/>
              </a:rPr>
              <a:t>Принципы </a:t>
            </a:r>
            <a:r>
              <a:rPr lang="ru-RU" sz="3800" dirty="0" smtClean="0">
                <a:solidFill>
                  <a:srgbClr val="C00000"/>
                </a:solidFill>
                <a:latin typeface="Arial" charset="0"/>
              </a:rPr>
              <a:t>хранения</a:t>
            </a:r>
            <a:r>
              <a:rPr lang="ru-RU" sz="3800" dirty="0" smtClean="0">
                <a:solidFill>
                  <a:schemeClr val="tx2">
                    <a:satMod val="130000"/>
                  </a:schemeClr>
                </a:solidFill>
                <a:latin typeface="Arial" charset="0"/>
              </a:rPr>
              <a:t> документов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268413"/>
            <a:ext cx="7497763" cy="4800600"/>
          </a:xfrm>
        </p:spPr>
        <p:txBody>
          <a:bodyPr/>
          <a:lstStyle/>
          <a:p>
            <a:pPr eaLnBrk="1" hangingPunct="1"/>
            <a:r>
              <a:rPr lang="ru-RU" smtClean="0"/>
              <a:t>Создание четкой и понятной структуры папок</a:t>
            </a:r>
          </a:p>
          <a:p>
            <a:pPr eaLnBrk="1" hangingPunct="1"/>
            <a:r>
              <a:rPr lang="ru-RU" smtClean="0"/>
              <a:t>Понятные названия папок и файлов</a:t>
            </a:r>
          </a:p>
          <a:p>
            <a:pPr eaLnBrk="1" hangingPunct="1"/>
            <a:r>
              <a:rPr lang="ru-RU" smtClean="0"/>
              <a:t>Принцип «Один файл – Один документ»</a:t>
            </a:r>
          </a:p>
          <a:p>
            <a:pPr eaLnBrk="1" hangingPunct="1"/>
            <a:r>
              <a:rPr lang="ru-RU" smtClean="0"/>
              <a:t>Резервирование</a:t>
            </a:r>
          </a:p>
          <a:p>
            <a:pPr eaLnBrk="1" hangingPunct="1"/>
            <a:r>
              <a:rPr lang="ru-RU" smtClean="0"/>
              <a:t>Защита от несанкционированного доступа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Установка параметров страницы</a:t>
            </a:r>
          </a:p>
        </p:txBody>
      </p:sp>
      <p:graphicFrame>
        <p:nvGraphicFramePr>
          <p:cNvPr id="7271" name="Object 103"/>
          <p:cNvGraphicFramePr>
            <a:graphicFrameLocks noChangeAspect="1"/>
          </p:cNvGraphicFramePr>
          <p:nvPr/>
        </p:nvGraphicFramePr>
        <p:xfrm>
          <a:off x="1476375" y="1700213"/>
          <a:ext cx="7200900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Точечный рисунок" r:id="rId3" imgW="3648584" imgH="2190476" progId="PBrush">
                  <p:embed/>
                </p:oleObj>
              </mc:Choice>
              <mc:Fallback>
                <p:oleObj name="Точечный рисунок" r:id="rId3" imgW="3648584" imgH="2190476" progId="PBrush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700213"/>
                        <a:ext cx="7200900" cy="432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77813"/>
            <a:ext cx="74279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" charset="0"/>
              </a:rPr>
              <a:t>Поля страницы</a:t>
            </a:r>
          </a:p>
        </p:txBody>
      </p:sp>
      <p:graphicFrame>
        <p:nvGraphicFramePr>
          <p:cNvPr id="85105" name="Group 113"/>
          <p:cNvGraphicFramePr>
            <a:graphicFrameLocks noGrp="1"/>
          </p:cNvGraphicFramePr>
          <p:nvPr>
            <p:ph idx="1"/>
          </p:nvPr>
        </p:nvGraphicFramePr>
        <p:xfrm>
          <a:off x="1116013" y="2060575"/>
          <a:ext cx="7772400" cy="2979740"/>
        </p:xfrm>
        <a:graphic>
          <a:graphicData uri="http://schemas.openxmlformats.org/drawingml/2006/table">
            <a:tbl>
              <a:tblPr/>
              <a:tblGrid>
                <a:gridCol w="3152775"/>
                <a:gridCol w="1225550"/>
                <a:gridCol w="1150938"/>
                <a:gridCol w="1152525"/>
                <a:gridCol w="1090612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Деловой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Научный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Канцелярский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Экономный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Грамотный выбор шрифта</a:t>
            </a:r>
          </a:p>
        </p:txBody>
      </p:sp>
      <p:graphicFrame>
        <p:nvGraphicFramePr>
          <p:cNvPr id="8295" name="Object 103"/>
          <p:cNvGraphicFramePr>
            <a:graphicFrameLocks noChangeAspect="1"/>
          </p:cNvGraphicFramePr>
          <p:nvPr/>
        </p:nvGraphicFramePr>
        <p:xfrm>
          <a:off x="1116013" y="1700213"/>
          <a:ext cx="5327650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Точечный рисунок" r:id="rId3" imgW="2553056" imgH="2305372" progId="PBrush">
                  <p:embed/>
                </p:oleObj>
              </mc:Choice>
              <mc:Fallback>
                <p:oleObj name="Точечный рисунок" r:id="rId3" imgW="2553056" imgH="2305372" progId="PBrush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700213"/>
                        <a:ext cx="5327650" cy="481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  <a:latin typeface="Arial" charset="0"/>
              </a:rPr>
              <a:t>Шрифты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Семейство </a:t>
            </a:r>
            <a:r>
              <a:rPr lang="en-US" sz="4800" smtClean="0"/>
              <a:t>Arial</a:t>
            </a:r>
          </a:p>
          <a:p>
            <a:pPr lvl="1" eaLnBrk="1" hangingPunct="1"/>
            <a:r>
              <a:rPr lang="ru-RU" smtClean="0"/>
              <a:t>Буклеты, реклама, объявления</a:t>
            </a:r>
            <a:endParaRPr lang="en-US" smtClean="0"/>
          </a:p>
          <a:p>
            <a:pPr eaLnBrk="1" hangingPunct="1"/>
            <a:r>
              <a:rPr lang="ru-RU" smtClean="0"/>
              <a:t>Семейство </a:t>
            </a:r>
            <a:r>
              <a:rPr lang="en-US" sz="4400" smtClean="0">
                <a:latin typeface="Times New Roman" pitchFamily="18" charset="0"/>
              </a:rPr>
              <a:t>Times</a:t>
            </a:r>
            <a:endParaRPr lang="ru-RU" sz="4400" smtClean="0">
              <a:latin typeface="Times New Roman" pitchFamily="18" charset="0"/>
            </a:endParaRPr>
          </a:p>
          <a:p>
            <a:pPr lvl="1" eaLnBrk="1" hangingPunct="1"/>
            <a:r>
              <a:rPr lang="ru-RU" sz="3000" smtClean="0">
                <a:latin typeface="Times New Roman" pitchFamily="18" charset="0"/>
              </a:rPr>
              <a:t>Статьи, официальные документы, научные материалы</a:t>
            </a:r>
          </a:p>
          <a:p>
            <a:pPr eaLnBrk="1" hangingPunct="1"/>
            <a:r>
              <a:rPr lang="ru-RU" smtClean="0"/>
              <a:t>Семейство </a:t>
            </a:r>
            <a:r>
              <a:rPr lang="en-US" sz="4000" b="1" smtClean="0">
                <a:latin typeface="Courier New" pitchFamily="49" charset="0"/>
              </a:rPr>
              <a:t>Courier</a:t>
            </a:r>
          </a:p>
          <a:p>
            <a:pPr lvl="1" eaLnBrk="1" hangingPunct="1"/>
            <a:r>
              <a:rPr lang="ru-RU" b="1" smtClean="0">
                <a:latin typeface="Courier New" pitchFamily="49" charset="0"/>
              </a:rPr>
              <a:t>Программы, особые случаи</a:t>
            </a:r>
            <a:endParaRPr lang="ru-RU" sz="3000" smtClean="0"/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79388" y="6092825"/>
            <a:ext cx="8569325" cy="457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Используйте стандартные шрифты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Грамотное структурирование текста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Абзацы, «красные» строки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Списки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ru-RU" sz="2200" dirty="0" smtClean="0"/>
              <a:t>По меткам: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ru-RU" sz="2100" dirty="0" smtClean="0"/>
              <a:t>Маркированные</a:t>
            </a:r>
          </a:p>
          <a:p>
            <a:pPr marL="1115568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dirty="0" smtClean="0"/>
              <a:t>Нумерованные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ru-RU" sz="2200" dirty="0" smtClean="0"/>
              <a:t>По структуре: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ru-RU" sz="2100" dirty="0" smtClean="0"/>
              <a:t>Одноуровневые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ru-RU" sz="2100" dirty="0" smtClean="0"/>
              <a:t>Многоуровневые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Таблицы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ru-RU" sz="2200" dirty="0" smtClean="0"/>
              <a:t>Реляционные (матрицы)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ru-RU" sz="2200" dirty="0" smtClean="0"/>
              <a:t>Сложные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Выравнивание текста</a:t>
            </a:r>
          </a:p>
        </p:txBody>
      </p:sp>
      <p:graphicFrame>
        <p:nvGraphicFramePr>
          <p:cNvPr id="9319" name="Object 103"/>
          <p:cNvGraphicFramePr>
            <a:graphicFrameLocks noChangeAspect="1"/>
          </p:cNvGraphicFramePr>
          <p:nvPr/>
        </p:nvGraphicFramePr>
        <p:xfrm>
          <a:off x="1255713" y="1628775"/>
          <a:ext cx="7532687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" name="Точечный рисунок" r:id="rId3" imgW="7714286" imgH="3801006" progId="PBrush">
                  <p:embed/>
                </p:oleObj>
              </mc:Choice>
              <mc:Fallback>
                <p:oleObj name="Точечный рисунок" r:id="rId3" imgW="7714286" imgH="3801006" progId="PBrush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628775"/>
                        <a:ext cx="7532687" cy="410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16832"/>
            <a:ext cx="7499350" cy="925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План лекции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068960"/>
            <a:ext cx="7848600" cy="3035300"/>
          </a:xfrm>
        </p:spPr>
        <p:txBody>
          <a:bodyPr>
            <a:normAutofit fontScale="85000" lnSpcReduction="20000"/>
          </a:bodyPr>
          <a:lstStyle/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Актуальность и проблема электронного документооборота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Терминология, классификация электронных документов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Правила и культура работы с документами </a:t>
            </a:r>
            <a:r>
              <a:rPr lang="en-US" dirty="0" smtClean="0"/>
              <a:t>MS Word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Структурированные электронные документы и электронный документооборот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8888" y="260350"/>
            <a:ext cx="7499350" cy="165576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Ваша цель </a:t>
            </a:r>
            <a:r>
              <a:rPr lang="ru-RU" dirty="0" smtClean="0"/>
              <a:t>– усвоить и систематизировать знания об электронных документах и уметь применять эти знания при работе с ними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7778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Принципы построения таблиц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125538"/>
            <a:ext cx="7497763" cy="4800600"/>
          </a:xfrm>
        </p:spPr>
        <p:txBody>
          <a:bodyPr>
            <a:normAutofit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/>
              <a:t>Подпись таблицы – сверху с выравниванием вправо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smtClean="0"/>
              <a:t>Выделение шапки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/>
              <a:t>Отступы от линий </a:t>
            </a:r>
            <a:r>
              <a:rPr lang="ru-RU" dirty="0" smtClean="0"/>
              <a:t>сетки в ячейках</a:t>
            </a:r>
            <a:endParaRPr lang="ru-RU" dirty="0"/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smtClean="0"/>
              <a:t>Правильное выравнивание в ячейках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Таблица 1. Подпись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00338" y="5013325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Столбец 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Столбец 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Столбец 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77813"/>
            <a:ext cx="713898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39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Выравнивание в ячейках, содержащих текст</a:t>
            </a:r>
          </a:p>
        </p:txBody>
      </p:sp>
      <p:graphicFrame>
        <p:nvGraphicFramePr>
          <p:cNvPr id="45074" name="Group 18"/>
          <p:cNvGraphicFramePr>
            <a:graphicFrameLocks noGrp="1"/>
          </p:cNvGraphicFramePr>
          <p:nvPr>
            <p:ph idx="1"/>
          </p:nvPr>
        </p:nvGraphicFramePr>
        <p:xfrm>
          <a:off x="1258888" y="2205038"/>
          <a:ext cx="6624637" cy="3108326"/>
        </p:xfrm>
        <a:graphic>
          <a:graphicData uri="http://schemas.openxmlformats.org/drawingml/2006/table">
            <a:tbl>
              <a:tblPr/>
              <a:tblGrid>
                <a:gridCol w="6624637"/>
              </a:tblGrid>
              <a:tr h="155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ширине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если текст многострочный и не возникает больших пробелов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Влево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если текст однострочный или  возникают большие пробелы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  <a:latin typeface="Arial" charset="0"/>
              </a:rPr>
              <a:t>Выравнивание чисел</a:t>
            </a:r>
          </a:p>
        </p:txBody>
      </p:sp>
      <p:graphicFrame>
        <p:nvGraphicFramePr>
          <p:cNvPr id="92227" name="Group 6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549525"/>
              </p:ext>
            </p:extLst>
          </p:nvPr>
        </p:nvGraphicFramePr>
        <p:xfrm>
          <a:off x="1116013" y="1600200"/>
          <a:ext cx="7560072" cy="4530727"/>
        </p:xfrm>
        <a:graphic>
          <a:graphicData uri="http://schemas.openxmlformats.org/drawingml/2006/table">
            <a:tbl>
              <a:tblPr/>
              <a:tblGrid>
                <a:gridCol w="1683147"/>
                <a:gridCol w="1701800"/>
                <a:gridCol w="2016125"/>
                <a:gridCol w="2159000"/>
              </a:tblGrid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Целые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Целые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Дробные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Дробные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189,33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2195,50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Расстановка пробелов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052513"/>
            <a:ext cx="7675562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Не допускается наличие двух и более пробелов подряд.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Перед одинарными знаками препинания (точка, запятая, вопросительный и восклицательный знаки, многоточие и т.д.) пробел не ставится. После знака препинания пробел ставится обязательно, если это не конец абзаца.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В парных знаках препинания (кавычки, скобки) пробел ставится перед открывающим знаком и после закрывающего. После открывающего и перед закрывающим знаками пробел не ставится.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Не разделяются пробелом сокращения типа "и т.д., и т.п.", показатели степени, подстрочные индексы и математические знаки.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Не отделяются от предыдущего числа знак %, °, показатель степени.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Перед единицами измерения и после знаков №, §, © ставится неразрывный пробел. 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Шаги внедрения СЭД</a:t>
            </a:r>
            <a:endParaRPr lang="ru-RU" dirty="0"/>
          </a:p>
        </p:txBody>
      </p:sp>
      <p:sp>
        <p:nvSpPr>
          <p:cNvPr id="583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FF0000"/>
                </a:solidFill>
              </a:rPr>
              <a:t>Шаг 1. </a:t>
            </a:r>
            <a:r>
              <a:rPr lang="ru-RU" sz="2800" smtClean="0"/>
              <a:t>Предпроектное обследование или описание предприятия. </a:t>
            </a:r>
          </a:p>
          <a:p>
            <a:pPr marL="82550" indent="0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FF0000"/>
                </a:solidFill>
              </a:rPr>
              <a:t>Шаг 2. </a:t>
            </a:r>
            <a:r>
              <a:rPr lang="ru-RU" sz="2800" smtClean="0"/>
              <a:t>Детальное описание существующего документооборота. </a:t>
            </a:r>
          </a:p>
          <a:p>
            <a:pPr marL="82550" indent="0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FF0000"/>
                </a:solidFill>
              </a:rPr>
              <a:t>Шаг 3. </a:t>
            </a:r>
            <a:r>
              <a:rPr lang="ru-RU" sz="2800" smtClean="0"/>
              <a:t>Анализ качественного содержания информации. </a:t>
            </a:r>
          </a:p>
          <a:p>
            <a:pPr marL="82550" indent="0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FF0000"/>
                </a:solidFill>
              </a:rPr>
              <a:t>Шаг 4. </a:t>
            </a:r>
            <a:r>
              <a:rPr lang="ru-RU" sz="2800" smtClean="0"/>
              <a:t>Оптимизация документооборота. </a:t>
            </a:r>
          </a:p>
          <a:p>
            <a:pPr marL="82550" indent="0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FF0000"/>
                </a:solidFill>
              </a:rPr>
              <a:t>Шаг 5. </a:t>
            </a:r>
            <a:r>
              <a:rPr lang="ru-RU" sz="2800" smtClean="0"/>
              <a:t>Создание стандартов (инструкций). </a:t>
            </a:r>
          </a:p>
          <a:p>
            <a:pPr marL="82550" indent="0" eaLnBrk="1" hangingPunct="1">
              <a:buFont typeface="Wingdings 2" pitchFamily="18" charset="2"/>
              <a:buNone/>
            </a:pPr>
            <a:endParaRPr lang="ru-RU" sz="28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7499350" cy="635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Преимущества внедрения СЭД</a:t>
            </a:r>
            <a:endParaRPr lang="ru-RU" dirty="0"/>
          </a:p>
        </p:txBody>
      </p:sp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1187450" y="981075"/>
            <a:ext cx="7848600" cy="5761038"/>
          </a:xfrm>
        </p:spPr>
        <p:txBody>
          <a:bodyPr/>
          <a:lstStyle/>
          <a:p>
            <a:pPr marL="425450" indent="-342900" eaLnBrk="1" hangingPunct="1">
              <a:buFont typeface="Gill Sans MT" pitchFamily="34" charset="0"/>
              <a:buAutoNum type="arabicPeriod"/>
            </a:pPr>
            <a:r>
              <a:rPr lang="ru-RU" sz="2000" smtClean="0"/>
              <a:t>Производительность труда персонала увеличивается на 20-25%</a:t>
            </a:r>
          </a:p>
          <a:p>
            <a:pPr marL="425450" indent="-342900" eaLnBrk="1" hangingPunct="1">
              <a:buFont typeface="Gill Sans MT" pitchFamily="34" charset="0"/>
              <a:buAutoNum type="arabicPeriod"/>
            </a:pPr>
            <a:r>
              <a:rPr lang="ru-RU" sz="2000" smtClean="0"/>
              <a:t>Стоимость архивного хранения электронных документов на 80% ниже в сравнении со стоимостью хранения бумажных архивов</a:t>
            </a:r>
          </a:p>
          <a:p>
            <a:pPr marL="425450" indent="-342900" eaLnBrk="1" hangingPunct="1">
              <a:buFont typeface="Gill Sans MT" pitchFamily="34" charset="0"/>
              <a:buAutoNum type="arabicPeriod"/>
            </a:pPr>
            <a:r>
              <a:rPr lang="ru-RU" sz="2000" smtClean="0"/>
              <a:t>Появление возможности коллективной работы над документами (что невозможно при бумажном делопроизводстве)</a:t>
            </a:r>
          </a:p>
          <a:p>
            <a:pPr marL="425450" indent="-342900" eaLnBrk="1" hangingPunct="1">
              <a:buFont typeface="Gill Sans MT" pitchFamily="34" charset="0"/>
              <a:buAutoNum type="arabicPeriod"/>
            </a:pPr>
            <a:r>
              <a:rPr lang="ru-RU" sz="2000" smtClean="0"/>
              <a:t>Значительное ускорение поиска и выборки документов (по различным атрибутам)</a:t>
            </a:r>
          </a:p>
          <a:p>
            <a:pPr marL="425450" indent="-342900" eaLnBrk="1" hangingPunct="1">
              <a:buFont typeface="Gill Sans MT" pitchFamily="34" charset="0"/>
              <a:buAutoNum type="arabicPeriod"/>
            </a:pPr>
            <a:r>
              <a:rPr lang="ru-RU" sz="2000" smtClean="0"/>
              <a:t>Повышение безопасности за счет того, что работа в СЭД с незарегистрированной рабочей станции невозможна, а каждому пользователю СЭД назначаются свои полномочия доступа к информации</a:t>
            </a:r>
          </a:p>
          <a:p>
            <a:pPr marL="425450" indent="-342900" eaLnBrk="1" hangingPunct="1">
              <a:buFont typeface="Gill Sans MT" pitchFamily="34" charset="0"/>
              <a:buAutoNum type="arabicPeriod"/>
            </a:pPr>
            <a:r>
              <a:rPr lang="ru-RU" sz="2000" smtClean="0"/>
              <a:t>Повышение сохранности документов и удобства их хранения, так как они хранятся в электронном виде на сервере</a:t>
            </a:r>
          </a:p>
          <a:p>
            <a:pPr marL="425450" indent="-342900" eaLnBrk="1" hangingPunct="1">
              <a:buFont typeface="Gill Sans MT" pitchFamily="34" charset="0"/>
              <a:buAutoNum type="arabicPeriod"/>
            </a:pPr>
            <a:r>
              <a:rPr lang="ru-RU" sz="2000" smtClean="0"/>
              <a:t>Улучшение контроля за исполнением документов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Проблема внедрения электронного документооборота в организациях</a:t>
            </a: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1557338"/>
            <a:ext cx="7499350" cy="4691062"/>
          </a:xfrm>
        </p:spPr>
        <p:txBody>
          <a:bodyPr>
            <a:normAutofit fontScale="925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Несоответствие организационной культуры требованиям работы с электронными документами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/>
              <a:t>Низкий уровень </a:t>
            </a:r>
            <a:r>
              <a:rPr lang="ru-RU" u="sng" dirty="0"/>
              <a:t>компьютерной</a:t>
            </a:r>
            <a:r>
              <a:rPr lang="ru-RU" dirty="0"/>
              <a:t> грамотности </a:t>
            </a:r>
            <a:r>
              <a:rPr lang="ru-RU" dirty="0" smtClean="0"/>
              <a:t>пользователей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Недоверие к электронным документам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Низкий уровень </a:t>
            </a:r>
            <a:r>
              <a:rPr lang="ru-RU" u="sng" dirty="0" smtClean="0"/>
              <a:t>информационной</a:t>
            </a:r>
            <a:r>
              <a:rPr lang="ru-RU" dirty="0" smtClean="0"/>
              <a:t> грамотности сотрудников на всей управленческой вертикали отрасли</a:t>
            </a:r>
            <a:endParaRPr lang="ru-RU" dirty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Порядок и хаос в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8038" y="1447800"/>
            <a:ext cx="5586412" cy="51498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8000"/>
                </a:solidFill>
              </a:rPr>
              <a:t>Организационный порядок </a:t>
            </a:r>
            <a:r>
              <a:rPr lang="ru-RU" dirty="0" smtClean="0">
                <a:solidFill>
                  <a:srgbClr val="008000"/>
                </a:solidFill>
              </a:rPr>
              <a:t>легко поддается информатизации, которая дает колоссальные преимущества для всех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 smtClean="0">
                <a:solidFill>
                  <a:schemeClr val="accent3"/>
                </a:solidFill>
              </a:rPr>
              <a:t>Информатизация </a:t>
            </a:r>
            <a:r>
              <a:rPr lang="ru-RU" b="1" dirty="0" smtClean="0">
                <a:solidFill>
                  <a:schemeClr val="accent3"/>
                </a:solidFill>
              </a:rPr>
              <a:t>организационного хаоса </a:t>
            </a:r>
            <a:r>
              <a:rPr lang="ru-RU" dirty="0" smtClean="0">
                <a:solidFill>
                  <a:schemeClr val="accent3"/>
                </a:solidFill>
              </a:rPr>
              <a:t>приводит к еще большему хаосу 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61443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8775"/>
            <a:ext cx="21288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/>
              <a:t>Что необходимо для внедрения электронного документооборота в организации?</a:t>
            </a:r>
            <a:endParaRPr lang="ru-RU" sz="2800" dirty="0"/>
          </a:p>
        </p:txBody>
      </p:sp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1435100" y="1773238"/>
            <a:ext cx="7499350" cy="4475162"/>
          </a:xfrm>
        </p:spPr>
        <p:txBody>
          <a:bodyPr/>
          <a:lstStyle/>
          <a:p>
            <a:pPr marL="596900" indent="-514350" eaLnBrk="1" hangingPunct="1">
              <a:buFont typeface="Gill Sans MT" pitchFamily="34" charset="0"/>
              <a:buAutoNum type="arabicPeriod"/>
            </a:pPr>
            <a:r>
              <a:rPr lang="ru-RU" sz="2400" dirty="0" smtClean="0"/>
              <a:t>Деньги и воля руководства</a:t>
            </a:r>
          </a:p>
          <a:p>
            <a:pPr marL="596900" indent="-514350" eaLnBrk="1" hangingPunct="1">
              <a:buFont typeface="Gill Sans MT" pitchFamily="34" charset="0"/>
              <a:buAutoNum type="arabicPeriod"/>
            </a:pPr>
            <a:r>
              <a:rPr lang="ru-RU" sz="2400" dirty="0" smtClean="0"/>
              <a:t>Компьютеризация рабочих мест</a:t>
            </a:r>
          </a:p>
          <a:p>
            <a:pPr marL="596900" indent="-514350" eaLnBrk="1" hangingPunct="1">
              <a:buFont typeface="Gill Sans MT" pitchFamily="34" charset="0"/>
              <a:buAutoNum type="arabicPeriod"/>
            </a:pPr>
            <a:r>
              <a:rPr lang="ru-RU" sz="2400" dirty="0" smtClean="0"/>
              <a:t>Грамотный выбор программного обеспечения</a:t>
            </a:r>
          </a:p>
          <a:p>
            <a:pPr marL="596900" indent="-514350" eaLnBrk="1" hangingPunct="1">
              <a:buFont typeface="Gill Sans MT" pitchFamily="34" charset="0"/>
              <a:buAutoNum type="arabicPeriod"/>
            </a:pPr>
            <a:r>
              <a:rPr lang="ru-RU" sz="2400" dirty="0" smtClean="0">
                <a:solidFill>
                  <a:srgbClr val="008000"/>
                </a:solidFill>
              </a:rPr>
              <a:t>Наведение порядка в движении документов (систематизация, регламенты, маршрутные карты, ответственность персонала)</a:t>
            </a:r>
          </a:p>
          <a:p>
            <a:pPr marL="596900" indent="-514350" eaLnBrk="1" hangingPunct="1">
              <a:buFont typeface="Gill Sans MT" pitchFamily="34" charset="0"/>
              <a:buAutoNum type="arabicPeriod"/>
            </a:pPr>
            <a:r>
              <a:rPr lang="ru-RU" sz="2400" dirty="0" smtClean="0"/>
              <a:t>Персонал для обслуживания СЭД</a:t>
            </a:r>
          </a:p>
          <a:p>
            <a:pPr marL="596900" indent="-514350" eaLnBrk="1" hangingPunct="1">
              <a:buFont typeface="Gill Sans MT" pitchFamily="34" charset="0"/>
              <a:buAutoNum type="arabicPeriod"/>
            </a:pPr>
            <a:r>
              <a:rPr lang="ru-RU" sz="2400" dirty="0" smtClean="0"/>
              <a:t>Обучение сотрудников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Программное обеспечение для электронного документооборота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1435100" y="2565400"/>
            <a:ext cx="7499350" cy="3683000"/>
          </a:xfrm>
        </p:spPr>
        <p:txBody>
          <a:bodyPr/>
          <a:lstStyle/>
          <a:p>
            <a:pPr eaLnBrk="1" hangingPunct="1"/>
            <a:r>
              <a:rPr lang="en-US" smtClean="0"/>
              <a:t>Lotus Domino (IBM)</a:t>
            </a:r>
          </a:p>
          <a:p>
            <a:pPr eaLnBrk="1" hangingPunct="1"/>
            <a:r>
              <a:rPr lang="en-US" smtClean="0"/>
              <a:t>Alfresco</a:t>
            </a:r>
          </a:p>
          <a:p>
            <a:pPr eaLnBrk="1" hangingPunct="1"/>
            <a:r>
              <a:rPr lang="ru-RU" smtClean="0"/>
              <a:t>Дело</a:t>
            </a:r>
          </a:p>
          <a:p>
            <a:pPr eaLnBrk="1" hangingPunct="1"/>
            <a:r>
              <a:rPr lang="ru-RU" smtClean="0"/>
              <a:t>Евфрат</a:t>
            </a:r>
          </a:p>
          <a:p>
            <a:pPr eaLnBrk="1" hangingPunct="1"/>
            <a:r>
              <a:rPr lang="ru-RU" smtClean="0">
                <a:solidFill>
                  <a:srgbClr val="008000"/>
                </a:solidFill>
              </a:rPr>
              <a:t>Самостоятельная разработка</a:t>
            </a:r>
            <a:endParaRPr lang="en-US" smtClean="0">
              <a:solidFill>
                <a:srgbClr val="008000"/>
              </a:solidFill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Контроль движения документов в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КрасГМУ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1844675"/>
            <a:ext cx="5081588" cy="4403725"/>
          </a:xfrm>
        </p:spPr>
        <p:txBody>
          <a:bodyPr>
            <a:normAutofit lnSpcReduction="1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Шаг 1.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Регистрация бумажного документа в информационной системе </a:t>
            </a:r>
            <a:r>
              <a:rPr lang="ru-RU" dirty="0" err="1" smtClean="0"/>
              <a:t>КрасГМУ</a:t>
            </a:r>
            <a:endParaRPr lang="ru-RU" dirty="0" smtClean="0"/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Печать штрих-кодовой наклейки с кодом и прикрепление ее к документу</a:t>
            </a:r>
            <a:endParaRPr lang="ru-RU" dirty="0"/>
          </a:p>
        </p:txBody>
      </p:sp>
      <p:pic>
        <p:nvPicPr>
          <p:cNvPr id="6451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773238"/>
            <a:ext cx="23050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941888"/>
            <a:ext cx="13525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Контроль движения документов в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КрасГМУ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1844675"/>
            <a:ext cx="5081588" cy="4403725"/>
          </a:xfrm>
        </p:spPr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Шаг 2.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Сканирование этикетки в каждой точке приема документа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Пометка в информационной системе – кто: когда и где принял документ</a:t>
            </a:r>
            <a:endParaRPr lang="ru-RU" dirty="0"/>
          </a:p>
        </p:txBody>
      </p:sp>
      <p:pic>
        <p:nvPicPr>
          <p:cNvPr id="6553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420938"/>
            <a:ext cx="1905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Контроль движения документов в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КрасГМУ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1863725"/>
            <a:ext cx="3281363" cy="3744913"/>
          </a:xfrm>
        </p:spPr>
        <p:txBody>
          <a:bodyPr>
            <a:normAutofit fontScale="92500" lnSpcReduction="1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Шаг 3.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Отслеживание движения документа через </a:t>
            </a:r>
            <a:r>
              <a:rPr lang="ru-RU" dirty="0" err="1" smtClean="0"/>
              <a:t>информаци-онную</a:t>
            </a:r>
            <a:r>
              <a:rPr lang="ru-RU" dirty="0" smtClean="0"/>
              <a:t> систему </a:t>
            </a:r>
            <a:r>
              <a:rPr lang="ru-RU" dirty="0" err="1" smtClean="0"/>
              <a:t>КрасГМУ</a:t>
            </a:r>
            <a:endParaRPr lang="ru-RU" dirty="0"/>
          </a:p>
        </p:txBody>
      </p:sp>
      <p:pic>
        <p:nvPicPr>
          <p:cNvPr id="665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63725"/>
            <a:ext cx="41798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СЭД </a:t>
            </a:r>
            <a:r>
              <a:rPr lang="ru-RU" dirty="0" err="1" smtClean="0"/>
              <a:t>КрасГМУ</a:t>
            </a:r>
            <a:endParaRPr lang="ru-RU" dirty="0"/>
          </a:p>
        </p:txBody>
      </p:sp>
      <p:pic>
        <p:nvPicPr>
          <p:cNvPr id="67586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557338"/>
            <a:ext cx="7843838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Идентификация и безопасность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037549"/>
              </p:ext>
            </p:extLst>
          </p:nvPr>
        </p:nvGraphicFramePr>
        <p:xfrm>
          <a:off x="1259633" y="2060848"/>
          <a:ext cx="748883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/>
                <a:gridCol w="2496277"/>
                <a:gridCol w="2496277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 входе в систему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 подписании документа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Логин и пароль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Электронный ключ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Биометрическая идентификация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46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3 стадии развития документооборота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435100" y="1916113"/>
            <a:ext cx="7499350" cy="4332287"/>
          </a:xfrm>
        </p:spPr>
        <p:txBody>
          <a:bodyPr/>
          <a:lstStyle/>
          <a:p>
            <a:pPr marL="595313" indent="-514350" eaLnBrk="1" hangingPunct="1">
              <a:buFont typeface="Gill Sans MT" pitchFamily="34" charset="0"/>
              <a:buAutoNum type="arabicPeriod"/>
            </a:pPr>
            <a:r>
              <a:rPr lang="ru-RU" smtClean="0"/>
              <a:t>Бумажные документы</a:t>
            </a:r>
          </a:p>
          <a:p>
            <a:pPr marL="595313" indent="-514350" eaLnBrk="1" hangingPunct="1">
              <a:buFont typeface="Gill Sans MT" pitchFamily="34" charset="0"/>
              <a:buAutoNum type="arabicPeriod"/>
            </a:pPr>
            <a:endParaRPr lang="ru-RU" smtClean="0"/>
          </a:p>
          <a:p>
            <a:pPr marL="595313" indent="-514350" eaLnBrk="1" hangingPunct="1">
              <a:buFont typeface="Gill Sans MT" pitchFamily="34" charset="0"/>
              <a:buAutoNum type="arabicPeriod"/>
            </a:pPr>
            <a:r>
              <a:rPr lang="ru-RU" smtClean="0"/>
              <a:t>Электронные документы </a:t>
            </a:r>
            <a:r>
              <a:rPr lang="en-US" smtClean="0"/>
              <a:t>MS Word, Excel </a:t>
            </a:r>
            <a:r>
              <a:rPr lang="ru-RU" smtClean="0"/>
              <a:t>и т.п.</a:t>
            </a:r>
          </a:p>
          <a:p>
            <a:pPr marL="595313" indent="-514350" eaLnBrk="1" hangingPunct="1">
              <a:buFont typeface="Gill Sans MT" pitchFamily="34" charset="0"/>
              <a:buAutoNum type="arabicPeriod"/>
            </a:pPr>
            <a:endParaRPr lang="ru-RU" smtClean="0"/>
          </a:p>
          <a:p>
            <a:pPr marL="595313" indent="-514350" eaLnBrk="1" hangingPunct="1">
              <a:buFont typeface="Gill Sans MT" pitchFamily="34" charset="0"/>
              <a:buAutoNum type="arabicPeriod"/>
            </a:pPr>
            <a:r>
              <a:rPr lang="ru-RU" smtClean="0"/>
              <a:t>Электронные документы в системах электронного документооборота (СЭД)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" y="0"/>
            <a:ext cx="91397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Электронный документооборот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Документооборот:</a:t>
            </a:r>
            <a:r>
              <a:rPr lang="ru-RU" dirty="0" smtClean="0"/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движение </a:t>
            </a:r>
            <a:r>
              <a:rPr lang="ru-RU" dirty="0"/>
              <a:t>документов  в организации с момента их создания или получения до завершения исполнения или </a:t>
            </a:r>
            <a:r>
              <a:rPr lang="ru-RU" dirty="0" smtClean="0"/>
              <a:t>отправления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комплекс </a:t>
            </a:r>
            <a:r>
              <a:rPr lang="ru-RU" dirty="0"/>
              <a:t>работ с документами: прием, регистрация, рассылка, контроль исполнения, формирование дел, хранение и повторное использование документации, справочная работа.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СЭД – система электронного документооборота</a:t>
            </a:r>
            <a:endParaRPr lang="ru-RU" dirty="0"/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4284663" y="1844675"/>
            <a:ext cx="4937125" cy="4187825"/>
          </a:xfrm>
        </p:spPr>
        <p:txBody>
          <a:bodyPr/>
          <a:lstStyle/>
          <a:p>
            <a:pPr marL="82550" indent="0" eaLnBrk="1" hangingPunct="1">
              <a:buFont typeface="Wingdings 2" pitchFamily="18" charset="2"/>
              <a:buNone/>
            </a:pPr>
            <a:r>
              <a:rPr lang="ru-RU" sz="2800" smtClean="0"/>
              <a:t>организационно-техническая система, обеспечивающая процесс создания, управления доступом и распространения электронных документов в компьютерных сетях, а также обеспечивающая контроль над потоками документов в организации.</a:t>
            </a:r>
          </a:p>
        </p:txBody>
      </p:sp>
      <p:pic>
        <p:nvPicPr>
          <p:cNvPr id="51203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916113"/>
            <a:ext cx="292576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74993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Принципы электронного документооборота</a:t>
            </a:r>
            <a:endParaRPr lang="ru-RU" dirty="0"/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>
          <a:xfrm>
            <a:off x="1116013" y="1447800"/>
            <a:ext cx="7848600" cy="5221288"/>
          </a:xfrm>
        </p:spPr>
        <p:txBody>
          <a:bodyPr/>
          <a:lstStyle/>
          <a:p>
            <a:pPr marL="425450" indent="-342900" eaLnBrk="1" hangingPunct="1">
              <a:buFont typeface="Gill Sans MT" pitchFamily="34" charset="0"/>
              <a:buAutoNum type="arabicPeriod"/>
            </a:pPr>
            <a:r>
              <a:rPr lang="ru-RU" sz="1800" smtClean="0"/>
              <a:t>Однократная регистрация документа, позволяющая однозначно идентифицировать. </a:t>
            </a:r>
          </a:p>
          <a:p>
            <a:pPr marL="425450" indent="-342900" eaLnBrk="1" hangingPunct="1">
              <a:buFont typeface="Gill Sans MT" pitchFamily="34" charset="0"/>
              <a:buAutoNum type="arabicPeriod"/>
            </a:pPr>
            <a:r>
              <a:rPr lang="ru-RU" sz="1800" smtClean="0"/>
              <a:t>Возможность параллельного выполнения операций, позволяющая сократить время движения документов и повышения оперативности их исполнения </a:t>
            </a:r>
          </a:p>
          <a:p>
            <a:pPr marL="425450" indent="-342900" eaLnBrk="1" hangingPunct="1">
              <a:buFont typeface="Gill Sans MT" pitchFamily="34" charset="0"/>
              <a:buAutoNum type="arabicPeriod"/>
            </a:pPr>
            <a:r>
              <a:rPr lang="ru-RU" sz="1800" smtClean="0"/>
              <a:t>Непрерывность движения документа, позволяющая идентифицировать ответственного за исполнение документа (задачи) в каждый момент времени жизни документа (процесса). </a:t>
            </a:r>
          </a:p>
          <a:p>
            <a:pPr marL="425450" indent="-342900" eaLnBrk="1" hangingPunct="1">
              <a:buFont typeface="Gill Sans MT" pitchFamily="34" charset="0"/>
              <a:buAutoNum type="arabicPeriod"/>
            </a:pPr>
            <a:r>
              <a:rPr lang="ru-RU" sz="1800" smtClean="0"/>
              <a:t>Единая (или согласованная распределённая) база документной информации, позволяющая исключить возможность дублирования документов. </a:t>
            </a:r>
          </a:p>
          <a:p>
            <a:pPr marL="425450" indent="-342900" eaLnBrk="1" hangingPunct="1">
              <a:buFont typeface="Gill Sans MT" pitchFamily="34" charset="0"/>
              <a:buAutoNum type="arabicPeriod"/>
            </a:pPr>
            <a:r>
              <a:rPr lang="ru-RU" sz="1800" smtClean="0"/>
              <a:t>Эффективно организованная система поиска документа, позволяющая находить документ, обладая минимальной информацией о нём. </a:t>
            </a:r>
          </a:p>
          <a:p>
            <a:pPr marL="425450" indent="-342900" eaLnBrk="1" hangingPunct="1">
              <a:buFont typeface="Gill Sans MT" pitchFamily="34" charset="0"/>
              <a:buAutoNum type="arabicPeriod"/>
            </a:pPr>
            <a:r>
              <a:rPr lang="ru-RU" sz="1800" smtClean="0"/>
              <a:t>Развитая система отчётности по различным статусам и атрибутам документов, позволяющая контролировать движение документов по процессам документооборота и принимать управленческие решения, основываясь на данных из отчётов. </a:t>
            </a:r>
          </a:p>
          <a:p>
            <a:pPr marL="425450" indent="-342900" eaLnBrk="1" hangingPunct="1">
              <a:buFont typeface="Gill Sans MT" pitchFamily="34" charset="0"/>
              <a:buAutoNum type="arabicPeriod"/>
            </a:pPr>
            <a:endParaRPr lang="ru-RU" sz="180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920</TotalTime>
  <Words>1410</Words>
  <Application>Microsoft Macintosh PowerPoint</Application>
  <PresentationFormat>Экран (4:3)</PresentationFormat>
  <Paragraphs>281</Paragraphs>
  <Slides>44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Солнцестояние</vt:lpstr>
      <vt:lpstr>Точечный рисунок</vt:lpstr>
      <vt:lpstr>Кафедра медицинской информатики и инновационных технологий с курсом ПО</vt:lpstr>
      <vt:lpstr>Порядок на лекции</vt:lpstr>
      <vt:lpstr>План лекции</vt:lpstr>
      <vt:lpstr>Презентация PowerPoint</vt:lpstr>
      <vt:lpstr>3 стадии развития документооборота</vt:lpstr>
      <vt:lpstr>Презентация PowerPoint</vt:lpstr>
      <vt:lpstr>Электронный документооборот</vt:lpstr>
      <vt:lpstr>СЭД – система электронного документооборота</vt:lpstr>
      <vt:lpstr>Принципы электронного документооборота</vt:lpstr>
      <vt:lpstr>Электронный документ в делопроизводстве</vt:lpstr>
      <vt:lpstr>Доверие к информации в электронном документе</vt:lpstr>
      <vt:lpstr>Являются ли электронными документами (если да, то при каких условиях)?</vt:lpstr>
      <vt:lpstr>Являются ли электронными документами (если да, то при каких условиях)?</vt:lpstr>
      <vt:lpstr>Состав электронного документа</vt:lpstr>
      <vt:lpstr>Презентация PowerPoint</vt:lpstr>
      <vt:lpstr>Типы документов в СЭД</vt:lpstr>
      <vt:lpstr>Маршрут движения</vt:lpstr>
      <vt:lpstr>Презентация PowerPoint</vt:lpstr>
      <vt:lpstr>Устройство электронного документа</vt:lpstr>
      <vt:lpstr>Технические варианты содержимого документов в СЭД</vt:lpstr>
      <vt:lpstr>Презентация PowerPoint</vt:lpstr>
      <vt:lpstr>Культура работы с документами MS Word</vt:lpstr>
      <vt:lpstr>Принципы хранения документов</vt:lpstr>
      <vt:lpstr>Установка параметров страницы</vt:lpstr>
      <vt:lpstr>Поля страницы</vt:lpstr>
      <vt:lpstr>Грамотный выбор шрифта</vt:lpstr>
      <vt:lpstr>Шрифты</vt:lpstr>
      <vt:lpstr>Грамотное структурирование текста</vt:lpstr>
      <vt:lpstr>Выравнивание текста</vt:lpstr>
      <vt:lpstr>Принципы построения таблиц</vt:lpstr>
      <vt:lpstr>Выравнивание в ячейках, содержащих текст</vt:lpstr>
      <vt:lpstr>Выравнивание чисел</vt:lpstr>
      <vt:lpstr>Расстановка пробелов</vt:lpstr>
      <vt:lpstr>Шаги внедрения СЭД</vt:lpstr>
      <vt:lpstr>Преимущества внедрения СЭД</vt:lpstr>
      <vt:lpstr>Проблема внедрения электронного документооборота в организациях</vt:lpstr>
      <vt:lpstr>Порядок и хаос в организации</vt:lpstr>
      <vt:lpstr>Что необходимо для внедрения электронного документооборота в организации?</vt:lpstr>
      <vt:lpstr>Программное обеспечение для электронного документооборота</vt:lpstr>
      <vt:lpstr>Контроль движения документов в КрасГМУ</vt:lpstr>
      <vt:lpstr>Контроль движения документов в КрасГМУ</vt:lpstr>
      <vt:lpstr>Контроль движения документов в КрасГМУ</vt:lpstr>
      <vt:lpstr>СЭД КрасГМУ</vt:lpstr>
      <vt:lpstr>Идентификация и безопасность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работы с электронными документами</dc:title>
  <dc:creator>Пользователь Windows</dc:creator>
  <cp:lastModifiedBy>iMac</cp:lastModifiedBy>
  <cp:revision>139</cp:revision>
  <dcterms:created xsi:type="dcterms:W3CDTF">2010-10-09T02:46:09Z</dcterms:created>
  <dcterms:modified xsi:type="dcterms:W3CDTF">2014-10-24T00:04:12Z</dcterms:modified>
</cp:coreProperties>
</file>