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EDAAF-6D62-4CA6-9C67-D031E134F637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10840-7A27-437B-820B-068E130743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3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3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7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A6B-BA14-434F-80CC-10E55C79DBA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214B-0B55-4188-B97C-7783ECE9F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A6B-BA14-434F-80CC-10E55C79DBA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214B-0B55-4188-B97C-7783ECE9F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1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A6B-BA14-434F-80CC-10E55C79DBA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214B-0B55-4188-B97C-7783ECE9F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55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8785A51-96D1-4A0D-9AA1-27342D2AC02C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D77019-54E3-408B-BDEF-ED991BFEAE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10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5A51-96D1-4A0D-9AA1-27342D2AC02C}" type="datetimeFigureOut">
              <a:rPr lang="ru-RU" smtClean="0">
                <a:solidFill>
                  <a:srgbClr val="B13F9A"/>
                </a:solidFill>
              </a:rPr>
              <a:pPr/>
              <a:t>26.11.2020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7019-54E3-408B-BDEF-ED991BFEAE27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20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785A51-96D1-4A0D-9AA1-27342D2AC02C}" type="datetimeFigureOut">
              <a:rPr lang="ru-RU" smtClean="0">
                <a:solidFill>
                  <a:srgbClr val="B13F9A"/>
                </a:solidFill>
              </a:rPr>
              <a:pPr/>
              <a:t>26.11.2020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D77019-54E3-408B-BDEF-ED991BFEAE27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39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5A51-96D1-4A0D-9AA1-27342D2AC02C}" type="datetimeFigureOut">
              <a:rPr lang="ru-RU" smtClean="0">
                <a:solidFill>
                  <a:srgbClr val="B13F9A"/>
                </a:solidFill>
              </a:rPr>
              <a:pPr/>
              <a:t>26.11.2020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7019-54E3-408B-BDEF-ED991BFEAE27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5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5A51-96D1-4A0D-9AA1-27342D2AC02C}" type="datetimeFigureOut">
              <a:rPr lang="ru-RU" smtClean="0">
                <a:solidFill>
                  <a:srgbClr val="B13F9A"/>
                </a:solidFill>
              </a:rPr>
              <a:pPr/>
              <a:t>26.11.2020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7019-54E3-408B-BDEF-ED991BFEAE27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68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5A51-96D1-4A0D-9AA1-27342D2AC02C}" type="datetimeFigureOut">
              <a:rPr lang="ru-RU" smtClean="0">
                <a:solidFill>
                  <a:srgbClr val="B13F9A"/>
                </a:solidFill>
              </a:rPr>
              <a:pPr/>
              <a:t>26.11.2020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7019-54E3-408B-BDEF-ED991BFEAE27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3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785A51-96D1-4A0D-9AA1-27342D2AC02C}" type="datetimeFigureOut">
              <a:rPr lang="ru-RU" smtClean="0">
                <a:solidFill>
                  <a:srgbClr val="B13F9A"/>
                </a:solidFill>
              </a:rPr>
              <a:pPr/>
              <a:t>26.11.2020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7019-54E3-408B-BDEF-ED991BFEAE27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72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5A51-96D1-4A0D-9AA1-27342D2AC02C}" type="datetimeFigureOut">
              <a:rPr lang="ru-RU" smtClean="0">
                <a:solidFill>
                  <a:srgbClr val="B13F9A"/>
                </a:solidFill>
              </a:rPr>
              <a:pPr/>
              <a:t>26.11.2020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7019-54E3-408B-BDEF-ED991BFEAE27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6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A6B-BA14-434F-80CC-10E55C79DBA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214B-0B55-4188-B97C-7783ECE9F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4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5A51-96D1-4A0D-9AA1-27342D2AC02C}" type="datetimeFigureOut">
              <a:rPr lang="ru-RU" smtClean="0">
                <a:solidFill>
                  <a:srgbClr val="F4E7ED"/>
                </a:solidFill>
              </a:rPr>
              <a:pPr/>
              <a:t>26.11.2020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7019-54E3-408B-BDEF-ED991BFEAE27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10831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5A51-96D1-4A0D-9AA1-27342D2AC02C}" type="datetimeFigureOut">
              <a:rPr lang="ru-RU" smtClean="0">
                <a:solidFill>
                  <a:srgbClr val="B13F9A"/>
                </a:solidFill>
              </a:rPr>
              <a:pPr/>
              <a:t>26.11.2020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77019-54E3-408B-BDEF-ED991BFEAE27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56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28785A51-96D1-4A0D-9AA1-27342D2AC02C}" type="datetimeFigureOut">
              <a:rPr lang="ru-RU" smtClean="0">
                <a:solidFill>
                  <a:srgbClr val="B13F9A"/>
                </a:solidFill>
              </a:rPr>
              <a:pPr/>
              <a:t>26.11.2020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D77019-54E3-408B-BDEF-ED991BFEAE27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08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B13F9A"/>
                </a:solidFill>
              </a:rPr>
              <a:t>Санкт-Петербург             гимназия № 441</a:t>
            </a:r>
            <a:endParaRPr lang="ru-RU">
              <a:solidFill>
                <a:srgbClr val="B13F9A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B13F9A"/>
                </a:solidFill>
              </a:rPr>
              <a:t>учитель биологии                                                                   Деларова Е.В.</a:t>
            </a:r>
            <a:endParaRPr lang="ru-RU">
              <a:solidFill>
                <a:srgbClr val="B13F9A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234D-DB94-47D4-BA8B-6F57FFA86AF1}" type="slidenum">
              <a:rPr lang="ru-RU" smtClean="0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1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A6B-BA14-434F-80CC-10E55C79DBA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214B-0B55-4188-B97C-7783ECE9F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5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A6B-BA14-434F-80CC-10E55C79DBA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214B-0B55-4188-B97C-7783ECE9F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1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A6B-BA14-434F-80CC-10E55C79DBA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214B-0B55-4188-B97C-7783ECE9F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64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A6B-BA14-434F-80CC-10E55C79DBA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214B-0B55-4188-B97C-7783ECE9F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7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A6B-BA14-434F-80CC-10E55C79DBA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214B-0B55-4188-B97C-7783ECE9F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23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A6B-BA14-434F-80CC-10E55C79DBA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214B-0B55-4188-B97C-7783ECE9F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87A6B-BA14-434F-80CC-10E55C79DBA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214B-0B55-4188-B97C-7783ECE9F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1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87A6B-BA14-434F-80CC-10E55C79DBA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2214B-0B55-4188-B97C-7783ECE9F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2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4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8785A51-96D1-4A0D-9AA1-27342D2AC02C}" type="datetimeFigureOut">
              <a:rPr lang="ru-RU" smtClean="0">
                <a:solidFill>
                  <a:srgbClr val="B13F9A"/>
                </a:solidFill>
              </a:rPr>
              <a:pPr/>
              <a:t>26.11.2020</a:t>
            </a:fld>
            <a:endParaRPr lang="ru-RU">
              <a:solidFill>
                <a:srgbClr val="B13F9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srgbClr val="B13F9A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D77019-54E3-408B-BDEF-ED991BFEAE27}" type="slidenum">
              <a:rPr lang="ru-RU" smtClean="0">
                <a:solidFill>
                  <a:srgbClr val="B13F9A"/>
                </a:solidFill>
              </a:rPr>
              <a:pPr/>
              <a:t>‹#›</a:t>
            </a:fld>
            <a:endParaRPr lang="ru-RU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4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../&#1044;&#1045;&#1051;&#1045;&#1053;&#1048;&#1045;/&#1043;&#1040;&#1052;&#1045;&#1058;%20&#1048;%20&#1086;&#1087;&#1083;&#1086;&#1076;/&#1069;&#1090;&#1072;&#1087;&#1099;%20&#1086;&#1087;&#1083;&#1086;&#1076;&#1086;&#1090;&#1074;&#1086;&#1088;&#1077;&#1085;&#1080;&#1103;.swf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Эмбриональное развитие</a:t>
            </a:r>
            <a:br>
              <a:rPr lang="ru-RU" dirty="0" smtClean="0"/>
            </a:br>
            <a:r>
              <a:rPr lang="ru-RU" dirty="0" smtClean="0"/>
              <a:t>Законспектировать материал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9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024564" y="6550026"/>
            <a:ext cx="4643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t>http://www.geneticsandsociety.org/article.php?id=4443 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36628" y="1"/>
            <a:ext cx="8715375" cy="1486495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i="1" dirty="0">
                <a:solidFill>
                  <a:srgbClr val="C00000"/>
                </a:solidFill>
                <a:latin typeface="Trebuchet MS"/>
              </a:rPr>
              <a:t>ЭКО (экстракорпоральное оплодотворение)</a:t>
            </a:r>
            <a:endParaRPr lang="ru-RU" sz="32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8196" name="Picture 2" descr="K:\эко-схем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499" y="1407883"/>
            <a:ext cx="3890143" cy="514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24001" y="6550026"/>
            <a:ext cx="4214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t>http://samtec.su/?bdf=picture-of-in-vitro-fertilization </a:t>
            </a:r>
          </a:p>
        </p:txBody>
      </p:sp>
      <p:pic>
        <p:nvPicPr>
          <p:cNvPr id="8198" name="Picture 4" descr="K:\оп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2" y="2348880"/>
            <a:ext cx="44577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Дата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u="none">
                <a:solidFill>
                  <a:prstClr val="black"/>
                </a:solidFill>
              </a:rPr>
              <a:t>Санкт-Петербург             гимназия № 441</a:t>
            </a:r>
          </a:p>
        </p:txBody>
      </p:sp>
      <p:pic>
        <p:nvPicPr>
          <p:cNvPr id="17412" name="Picture 10" descr="Beesw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080" y="3861048"/>
            <a:ext cx="28194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4343400" cy="1143000"/>
          </a:xfrm>
        </p:spPr>
        <p:txBody>
          <a:bodyPr/>
          <a:lstStyle/>
          <a:p>
            <a:pPr eaLnBrk="1" hangingPunct="1"/>
            <a:r>
              <a:rPr lang="ru-RU" smtClean="0"/>
              <a:t>Партеногенез 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i="1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>
                <a:solidFill>
                  <a:srgbClr val="FF0000"/>
                </a:solidFill>
              </a:rPr>
              <a:t>parthenos</a:t>
            </a:r>
            <a:r>
              <a:rPr lang="en-US" sz="2400"/>
              <a:t> </a:t>
            </a:r>
            <a:r>
              <a:rPr lang="ru-RU" sz="2400"/>
              <a:t>(греч.) -  девстенница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/>
              <a:t>   </a:t>
            </a:r>
            <a:r>
              <a:rPr lang="en-US" sz="2400" b="1" i="1">
                <a:solidFill>
                  <a:srgbClr val="FF0000"/>
                </a:solidFill>
              </a:rPr>
              <a:t>genesis</a:t>
            </a:r>
            <a:r>
              <a:rPr lang="ru-RU" sz="2400" b="1" i="1">
                <a:solidFill>
                  <a:srgbClr val="FF0000"/>
                </a:solidFill>
              </a:rPr>
              <a:t> </a:t>
            </a:r>
            <a:r>
              <a:rPr lang="ru-RU" sz="2400"/>
              <a:t>(греч.)   - возникновение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/>
              <a:t>Развитие полноценных особей происходит </a:t>
            </a:r>
            <a:r>
              <a:rPr lang="ru-RU" sz="2400" b="1" i="1">
                <a:solidFill>
                  <a:srgbClr val="FF0000"/>
                </a:solidFill>
              </a:rPr>
              <a:t>из неоплодотворенной яйцеклетки  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/>
              <a:t>Встречается у некоторый растений, насекомых (перепончатокрылые), червей, рептилий и птиц</a:t>
            </a:r>
          </a:p>
        </p:txBody>
      </p:sp>
      <p:pic>
        <p:nvPicPr>
          <p:cNvPr id="17416" name="Picture 5" descr="tlya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0" y="304800"/>
            <a:ext cx="28194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0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524001" y="0"/>
            <a:ext cx="8358187" cy="85725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latin typeface="Trebuchet MS"/>
              </a:rPr>
              <a:t>Факторы, способные повлиять на процесс оплодотворения:</a:t>
            </a:r>
            <a:endParaRPr lang="ru-RU" sz="24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095500" y="928688"/>
            <a:ext cx="8001000" cy="50006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Trebuchet MS"/>
              </a:rPr>
              <a:t>Алкоголь, никотин, наркотики.        Антибиотики.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095500" y="1571626"/>
            <a:ext cx="8001000" cy="50006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Trebuchet MS"/>
              </a:rPr>
              <a:t>Рентгеновское, радиоактивное излучение.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095500" y="2214563"/>
            <a:ext cx="8001000" cy="50006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Trebuchet MS"/>
              </a:rPr>
              <a:t>Инфекционные заболевания. Воспалительные процессы.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095500" y="2857501"/>
            <a:ext cx="8001000" cy="78581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Trebuchet MS"/>
              </a:rPr>
              <a:t>Неправильный образ жизни, в том числе </a:t>
            </a: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Trebuchet MS"/>
              </a:rPr>
              <a:t>ранние половые связи.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095500" y="3786188"/>
            <a:ext cx="8001000" cy="85725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Trebuchet MS"/>
              </a:rPr>
              <a:t>Избыточный или недостаточный вес.</a:t>
            </a:r>
            <a:r>
              <a:rPr lang="ru-RU" sz="2400" dirty="0">
                <a:solidFill>
                  <a:prstClr val="white"/>
                </a:solidFill>
                <a:latin typeface="Trebuchet MS"/>
              </a:rPr>
              <a:t> </a:t>
            </a: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Trebuchet MS"/>
              </a:rPr>
              <a:t>Гормональные нарушения.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024064" y="6143626"/>
            <a:ext cx="1785937" cy="50006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Trebuchet MS"/>
              </a:rPr>
              <a:t>Стрессы.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024064" y="5429250"/>
            <a:ext cx="8072437" cy="5715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Trebuchet MS"/>
              </a:rPr>
              <a:t>Хирургические операции, особенно на органах малого таза.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095750" y="6143626"/>
            <a:ext cx="6000750" cy="50006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Trebuchet MS"/>
              </a:rPr>
              <a:t>Наследственные заболевания.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2095500" y="4786313"/>
            <a:ext cx="8001000" cy="50006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Trebuchet MS"/>
              </a:rPr>
              <a:t>Аномалии внутренних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21888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dministrator\Desktop\ДЕЛЕНИЕ\stadiirazvitiyazarodyishajivotn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05383"/>
            <a:ext cx="9144000" cy="64472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2078" y="506961"/>
            <a:ext cx="3331040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Посмотрите фильм: Чудо новой жизни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2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16633"/>
            <a:ext cx="2016224" cy="6408711"/>
          </a:xfrm>
          <a:ln>
            <a:solidFill>
              <a:schemeClr val="tx1"/>
            </a:solidFill>
          </a:ln>
        </p:spPr>
        <p:txBody>
          <a:bodyPr vert="wordArtVert">
            <a:noAutofit/>
          </a:bodyPr>
          <a:lstStyle/>
          <a:p>
            <a:pPr algn="ctr"/>
            <a:r>
              <a:rPr lang="ru-RU" sz="4000" cap="none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Типы дробления </a:t>
            </a:r>
            <a:r>
              <a:rPr lang="ru-RU" sz="3600" cap="none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яйцеклеток</a:t>
            </a:r>
            <a:endParaRPr lang="ru-RU" sz="3600" cap="none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816" y="116632"/>
            <a:ext cx="4752528" cy="6560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0" y="1"/>
            <a:ext cx="9144000" cy="9334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807" y="158752"/>
            <a:ext cx="38643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FA8D3D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Женская половая система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774825" y="5579534"/>
            <a:ext cx="8642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Яичник содержит 300-400 яйцеклеток, вырабатывает гормон эстроген. </a:t>
            </a:r>
          </a:p>
          <a:p>
            <a:pPr algn="ctr"/>
            <a:r>
              <a:rPr lang="ru-RU" sz="200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Он имеет миндалевидную форму и достигает длины 3 см. </a:t>
            </a:r>
          </a:p>
        </p:txBody>
      </p:sp>
      <p:pic>
        <p:nvPicPr>
          <p:cNvPr id="11269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8697">
            <a:off x="3030540" y="717553"/>
            <a:ext cx="3800475" cy="464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743700" y="2956985"/>
            <a:ext cx="34559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Яйцеклетки —</a:t>
            </a:r>
          </a:p>
          <a:p>
            <a:pPr algn="ctr"/>
            <a:r>
              <a:rPr lang="ru-RU" sz="200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женские половые клетки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664200" y="3333752"/>
            <a:ext cx="1727200" cy="56726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472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022" y="5154474"/>
            <a:ext cx="60833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 23 пар хромосом</a:t>
            </a:r>
          </a:p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только </a:t>
            </a: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одна</a:t>
            </a:r>
            <a:r>
              <a:rPr lang="ru-RU" sz="2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определяет пол будущего ребенка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97640" y="137585"/>
            <a:ext cx="2511425" cy="575733"/>
          </a:xfrm>
          <a:prstGeom prst="round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88100" y="275169"/>
            <a:ext cx="2730500" cy="573617"/>
          </a:xfrm>
          <a:prstGeom prst="roundRect">
            <a:avLst/>
          </a:prstGeom>
          <a:solidFill>
            <a:schemeClr val="lt1">
              <a:alpha val="8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724652" y="245534"/>
            <a:ext cx="22156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>
                <a:solidFill>
                  <a:srgbClr val="000000"/>
                </a:solidFill>
                <a:latin typeface="Segoe UI" pitchFamily="34" charset="0"/>
                <a:cs typeface="Segoe UI" pitchFamily="34" charset="0"/>
              </a:rPr>
              <a:t>Хромосомы Х </a:t>
            </a:r>
            <a:r>
              <a:rPr lang="en-US" sz="220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Y</a:t>
            </a:r>
            <a:endParaRPr lang="ru-RU" sz="220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  <a:p>
            <a:endParaRPr lang="ru-RU" sz="2200">
              <a:solidFill>
                <a:srgbClr val="00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3727" y="137585"/>
            <a:ext cx="2511425" cy="575733"/>
          </a:xfrm>
          <a:prstGeom prst="round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24190" y="245535"/>
            <a:ext cx="2732087" cy="573617"/>
          </a:xfrm>
          <a:prstGeom prst="roundRect">
            <a:avLst/>
          </a:prstGeom>
          <a:solidFill>
            <a:schemeClr val="lt1">
              <a:alpha val="8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340101" y="245535"/>
            <a:ext cx="22268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20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Хромосомы</a:t>
            </a:r>
            <a:r>
              <a:rPr lang="en-US" sz="220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 X</a:t>
            </a:r>
            <a:r>
              <a:rPr lang="ru-RU" sz="220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en-US" sz="220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X</a:t>
            </a:r>
            <a:endParaRPr lang="ru-RU" sz="2200">
              <a:solidFill>
                <a:prstClr val="black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5369" name="Рисунок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600" y="1468026"/>
            <a:ext cx="2088232" cy="417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137" y="1268760"/>
            <a:ext cx="1526405" cy="388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55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652" y="452968"/>
            <a:ext cx="1871663" cy="249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12099">
            <a:off x="2722299" y="3295416"/>
            <a:ext cx="726017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208214" y="2935818"/>
            <a:ext cx="22669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Диаметр = 0,15 мм </a:t>
            </a:r>
            <a:endParaRPr lang="ru-RU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19482" y="4355812"/>
            <a:ext cx="23920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Segoe UI" pitchFamily="34" charset="0"/>
                <a:cs typeface="Segoe UI" pitchFamily="34" charset="0"/>
              </a:rPr>
              <a:t>Диаметр = 0,005 мм </a:t>
            </a:r>
            <a:endParaRPr lang="ru-RU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1904" y="-4071"/>
            <a:ext cx="3546912" cy="472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818390" y="4506109"/>
            <a:ext cx="8212733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dirty="0">
                <a:solidFill>
                  <a:srgbClr val="C00000"/>
                </a:solidFill>
                <a:latin typeface="Segoe UI Semibold" pitchFamily="34" charset="0"/>
                <a:ea typeface="Times New Roman" pitchFamily="18" charset="0"/>
                <a:cs typeface="Segoe UI Semibold" pitchFamily="34" charset="0"/>
              </a:rPr>
              <a:t>Оплодотворение</a:t>
            </a:r>
            <a:r>
              <a:rPr lang="ru-RU" sz="1600" dirty="0">
                <a:solidFill>
                  <a:srgbClr val="C00000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Segoe UI" pitchFamily="34" charset="0"/>
                <a:ea typeface="Times New Roman" pitchFamily="18" charset="0"/>
                <a:cs typeface="Segoe UI" pitchFamily="34" charset="0"/>
              </a:rPr>
              <a:t>—– </a:t>
            </a:r>
            <a:endParaRPr lang="ru-RU" sz="1600" dirty="0">
              <a:solidFill>
                <a:prstClr val="black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rebuchet MS"/>
              </a:rPr>
              <a:t>совокупность </a:t>
            </a:r>
            <a:r>
              <a:rPr lang="ru-RU" sz="2400" dirty="0">
                <a:solidFill>
                  <a:prstClr val="black"/>
                </a:solidFill>
                <a:latin typeface="Trebuchet MS"/>
              </a:rPr>
              <a:t>процессов, приводящих к слиянию мужских и женских гамет (</a:t>
            </a:r>
            <a:r>
              <a:rPr lang="ru-RU" sz="2400" i="1" dirty="0" err="1">
                <a:solidFill>
                  <a:prstClr val="black"/>
                </a:solidFill>
                <a:latin typeface="Trebuchet MS"/>
              </a:rPr>
              <a:t>сингамия</a:t>
            </a:r>
            <a:r>
              <a:rPr lang="ru-RU" sz="2400" dirty="0">
                <a:solidFill>
                  <a:prstClr val="black"/>
                </a:solidFill>
                <a:latin typeface="Trebuchet MS"/>
              </a:rPr>
              <a:t>), объединению их ядер (</a:t>
            </a:r>
            <a:r>
              <a:rPr lang="ru-RU" sz="2400" i="1" dirty="0">
                <a:solidFill>
                  <a:prstClr val="black"/>
                </a:solidFill>
                <a:latin typeface="Trebuchet MS"/>
              </a:rPr>
              <a:t>кариогамия</a:t>
            </a:r>
            <a:r>
              <a:rPr lang="ru-RU" sz="2400" dirty="0">
                <a:solidFill>
                  <a:prstClr val="black"/>
                </a:solidFill>
                <a:latin typeface="Trebuchet MS"/>
              </a:rPr>
              <a:t>) и образованию зиготы, которая дает начало новому организму.</a:t>
            </a:r>
          </a:p>
        </p:txBody>
      </p:sp>
    </p:spTree>
    <p:extLst>
      <p:ext uri="{BB962C8B-B14F-4D97-AF65-F5344CB8AC3E}">
        <p14:creationId xmlns:p14="http://schemas.microsoft.com/office/powerpoint/2010/main" val="2109196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0.36232 0.1963 " pathEditMode="relative" rAng="0" ptsTypes="AA">
                                      <p:cBhvr>
                                        <p:cTn id="2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8" y="98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37656 -0.13302 " pathEditMode="relative" rAng="0" ptsTypes="AA">
                                      <p:cBhvr>
                                        <p:cTn id="2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9" y="-66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63552" y="476672"/>
            <a:ext cx="7242048" cy="73269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В процессе оплодотворения происходит</a:t>
            </a:r>
            <a:r>
              <a:rPr lang="ru-RU" sz="3600" dirty="0"/>
              <a:t>: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703512" y="1600200"/>
            <a:ext cx="3798128" cy="51411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1)активация </a:t>
            </a:r>
            <a:r>
              <a:rPr lang="ru-RU" dirty="0"/>
              <a:t>яйцеклетки;</a:t>
            </a:r>
          </a:p>
          <a:p>
            <a:r>
              <a:rPr lang="ru-RU" dirty="0" smtClean="0"/>
              <a:t>2)восстановление </a:t>
            </a:r>
            <a:r>
              <a:rPr lang="ru-RU" dirty="0"/>
              <a:t>диплоидного набора хромосом;</a:t>
            </a:r>
          </a:p>
          <a:p>
            <a:r>
              <a:rPr lang="ru-RU" dirty="0" smtClean="0"/>
              <a:t>3)определение </a:t>
            </a:r>
            <a:r>
              <a:rPr lang="ru-RU" dirty="0"/>
              <a:t>пола будущего организма;</a:t>
            </a:r>
          </a:p>
          <a:p>
            <a:r>
              <a:rPr lang="ru-RU" dirty="0" smtClean="0"/>
              <a:t>4)объединение </a:t>
            </a:r>
            <a:r>
              <a:rPr lang="ru-RU" dirty="0"/>
              <a:t>наследственных свойств родительских организмов и возникновение у потомков новых комбинаций наследственных факторов.</a:t>
            </a:r>
          </a:p>
          <a:p>
            <a:endParaRPr lang="ru-RU" dirty="0"/>
          </a:p>
        </p:txBody>
      </p:sp>
      <p:pic>
        <p:nvPicPr>
          <p:cNvPr id="12" name="Объект 11">
            <a:hlinkClick r:id="rId2" action="ppaction://hlinkfile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301" y="2453613"/>
            <a:ext cx="3521075" cy="281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2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u="none">
                <a:solidFill>
                  <a:prstClr val="black"/>
                </a:solidFill>
              </a:rPr>
              <a:t>Санкт-Петербург             гимназия № 441</a:t>
            </a:r>
          </a:p>
        </p:txBody>
      </p:sp>
      <p:sp>
        <p:nvSpPr>
          <p:cNvPr id="5123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u="none">
                <a:solidFill>
                  <a:prstClr val="black"/>
                </a:solidFill>
              </a:rPr>
              <a:t>учитель биологии                                                                   Деларова Е.В.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838200"/>
          </a:xfrm>
        </p:spPr>
        <p:txBody>
          <a:bodyPr/>
          <a:lstStyle/>
          <a:p>
            <a:pPr eaLnBrk="1" hangingPunct="1"/>
            <a:r>
              <a:rPr lang="ru-RU" smtClean="0"/>
              <a:t>Оплодотворение у животных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2133600" y="1295400"/>
            <a:ext cx="34290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400" b="1" i="1" dirty="0">
                <a:solidFill>
                  <a:srgbClr val="FF6600"/>
                </a:solidFill>
                <a:latin typeface="Trebuchet MS"/>
              </a:rPr>
              <a:t>Внешнее</a:t>
            </a:r>
            <a:r>
              <a:rPr lang="ru-RU" sz="2800" b="1" i="1" dirty="0">
                <a:solidFill>
                  <a:srgbClr val="FF6600"/>
                </a:solidFill>
                <a:latin typeface="Trebuchet MS"/>
              </a:rPr>
              <a:t> 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168008" y="1295400"/>
            <a:ext cx="34290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400" b="1" i="1" dirty="0">
                <a:solidFill>
                  <a:srgbClr val="FF6600"/>
                </a:solidFill>
                <a:latin typeface="Trebuchet MS"/>
              </a:rPr>
              <a:t>Внутреннее</a:t>
            </a:r>
            <a:r>
              <a:rPr lang="ru-RU" sz="3600" b="1" i="1" dirty="0">
                <a:solidFill>
                  <a:srgbClr val="FF6600"/>
                </a:solidFill>
                <a:latin typeface="Trebuchet MS"/>
              </a:rPr>
              <a:t> 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133600" y="2743200"/>
            <a:ext cx="342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u="none">
                <a:solidFill>
                  <a:prstClr val="black"/>
                </a:solidFill>
              </a:rPr>
              <a:t>Рыбы, земноводные, большинство моллюсков, некоторые черви</a:t>
            </a:r>
          </a:p>
        </p:txBody>
      </p:sp>
      <p:pic>
        <p:nvPicPr>
          <p:cNvPr id="5128" name="Picture 10" descr="внешнее оплодотвор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495801"/>
            <a:ext cx="35814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6553200" y="2743201"/>
            <a:ext cx="342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u="none">
                <a:solidFill>
                  <a:prstClr val="black"/>
                </a:solidFill>
              </a:rPr>
              <a:t>Пресмыкающиеся, птицы, млекопитающие</a:t>
            </a:r>
          </a:p>
        </p:txBody>
      </p:sp>
      <p:pic>
        <p:nvPicPr>
          <p:cNvPr id="5130" name="Picture 12" descr="внутреннее  оплодотворн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495800"/>
            <a:ext cx="350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u="none">
                <a:solidFill>
                  <a:prstClr val="black"/>
                </a:solidFill>
              </a:rPr>
              <a:t>Санкт-Петербург             гимназия № 441</a:t>
            </a:r>
          </a:p>
        </p:txBody>
      </p:sp>
      <p:sp>
        <p:nvSpPr>
          <p:cNvPr id="6147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u="none">
                <a:solidFill>
                  <a:prstClr val="black"/>
                </a:solidFill>
              </a:rPr>
              <a:t>учитель биологии                                                                   Деларова Е.В.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Внешнее оплодотворение</a:t>
            </a:r>
          </a:p>
        </p:txBody>
      </p:sp>
      <p:sp>
        <p:nvSpPr>
          <p:cNvPr id="614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1"/>
            <a:ext cx="56388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smtClean="0"/>
              <a:t>Происходит вне организма самки, обычно в водной среде</a:t>
            </a:r>
          </a:p>
          <a:p>
            <a:pPr eaLnBrk="1" hangingPunct="1">
              <a:spcBef>
                <a:spcPct val="50000"/>
              </a:spcBef>
            </a:pPr>
            <a:r>
              <a:rPr lang="ru-RU" smtClean="0"/>
              <a:t>При внешнем оплодотворении много половых клеток гибнет</a:t>
            </a:r>
          </a:p>
          <a:p>
            <a:pPr eaLnBrk="1" hangingPunct="1"/>
            <a:endParaRPr lang="ru-RU" smtClean="0"/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752601"/>
            <a:ext cx="2287588" cy="3883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7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/>
              <a:t>Внутреннее оплодотворение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2800"/>
              <a:t>Происходит в половых путях самки, обычно в водной среде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2800"/>
              <a:t>Зигота защищена материнским организмом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sz="2800"/>
              <a:t>Уменьшается вероятность гибели клеток в окружающей среде</a:t>
            </a:r>
          </a:p>
          <a:p>
            <a:pPr eaLnBrk="1" hangingPunct="1">
              <a:lnSpc>
                <a:spcPct val="80000"/>
              </a:lnSpc>
            </a:pPr>
            <a:endParaRPr lang="ru-RU" sz="2800"/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044576"/>
            <a:ext cx="2819400" cy="23082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038600"/>
            <a:ext cx="2820988" cy="2159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6553200" y="3352801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u="none">
                <a:solidFill>
                  <a:prstClr val="black"/>
                </a:solidFill>
              </a:rPr>
              <a:t>Строение амниотического яйца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6172200" y="6324601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u="none">
                <a:solidFill>
                  <a:prstClr val="black"/>
                </a:solidFill>
              </a:rPr>
              <a:t>Развитие зародыша млекопитающего</a:t>
            </a:r>
          </a:p>
        </p:txBody>
      </p:sp>
    </p:spTree>
    <p:extLst>
      <p:ext uri="{BB962C8B-B14F-4D97-AF65-F5344CB8AC3E}">
        <p14:creationId xmlns:p14="http://schemas.microsoft.com/office/powerpoint/2010/main" val="28637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325</Words>
  <Application>Microsoft Office PowerPoint</Application>
  <PresentationFormat>Широкоэкранный</PresentationFormat>
  <Paragraphs>61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Bookman Old Style</vt:lpstr>
      <vt:lpstr>Calibri</vt:lpstr>
      <vt:lpstr>Calibri Light</vt:lpstr>
      <vt:lpstr>Segoe UI</vt:lpstr>
      <vt:lpstr>Segoe UI Semibold</vt:lpstr>
      <vt:lpstr>Times New Roman</vt:lpstr>
      <vt:lpstr>Trebuchet MS</vt:lpstr>
      <vt:lpstr>Wingdings</vt:lpstr>
      <vt:lpstr>Wingdings 2</vt:lpstr>
      <vt:lpstr>Тема Office</vt:lpstr>
      <vt:lpstr>Изящная</vt:lpstr>
      <vt:lpstr>Эмбриональное развитие Законспектировать материал   </vt:lpstr>
      <vt:lpstr>Типы дробления яйцеклеток</vt:lpstr>
      <vt:lpstr>Презентация PowerPoint</vt:lpstr>
      <vt:lpstr>Презентация PowerPoint</vt:lpstr>
      <vt:lpstr>Презентация PowerPoint</vt:lpstr>
      <vt:lpstr>В процессе оплодотворения происходит:</vt:lpstr>
      <vt:lpstr>Оплодотворение у животных</vt:lpstr>
      <vt:lpstr>Внешнее оплодотворение</vt:lpstr>
      <vt:lpstr>Внутреннее оплодотворение</vt:lpstr>
      <vt:lpstr>Презентация PowerPoint</vt:lpstr>
      <vt:lpstr>Партеногенез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Донгузова Елена Евгеньевна</dc:creator>
  <cp:lastModifiedBy>Донгузова Елена Евгеньевна</cp:lastModifiedBy>
  <cp:revision>4</cp:revision>
  <dcterms:created xsi:type="dcterms:W3CDTF">2019-12-06T03:19:38Z</dcterms:created>
  <dcterms:modified xsi:type="dcterms:W3CDTF">2020-11-26T02:51:08Z</dcterms:modified>
</cp:coreProperties>
</file>