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48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4679950" y="2301544"/>
            <a:ext cx="2693023" cy="975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10" dirty="0">
                <a:solidFill>
                  <a:srgbClr val="001E5E"/>
                </a:solidFill>
                <a:latin typeface="Calibri"/>
                <a:ea typeface="Calibri"/>
              </a:rPr>
              <a:t>Нейр</a:t>
            </a:r>
            <a:r>
              <a:rPr lang="en-US" altLang="zh-CN" sz="3200" spc="-5" dirty="0">
                <a:solidFill>
                  <a:srgbClr val="001E5E"/>
                </a:solidFill>
                <a:latin typeface="Calibri"/>
                <a:ea typeface="Calibri"/>
              </a:rPr>
              <a:t>оурология</a:t>
            </a:r>
          </a:p>
          <a:p>
            <a:pPr marL="0" indent="452628">
              <a:lnSpc>
                <a:spcPct val="100000"/>
              </a:lnSpc>
            </a:pPr>
            <a:r>
              <a:rPr lang="en-US" altLang="zh-CN" sz="3200" dirty="0">
                <a:solidFill>
                  <a:srgbClr val="001E5E"/>
                </a:solidFill>
                <a:latin typeface="Calibri"/>
                <a:ea typeface="Calibri"/>
              </a:rPr>
              <a:t>(лекция</a:t>
            </a:r>
            <a:r>
              <a:rPr lang="en-US" altLang="zh-CN" sz="3200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spc="5" dirty="0">
                <a:solidFill>
                  <a:srgbClr val="001E5E"/>
                </a:solidFill>
                <a:latin typeface="Calibri"/>
                <a:ea typeface="Calibri"/>
              </a:rPr>
              <a:t>1)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568441" y="6587566"/>
            <a:ext cx="1184159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Москва,</a:t>
            </a:r>
            <a:r>
              <a:rPr lang="en-US" altLang="zh-CN" sz="1400" spc="29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" y="297179"/>
            <a:ext cx="3855720" cy="6461760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020" y="617220"/>
            <a:ext cx="5760720" cy="5532120"/>
          </a:xfrm>
          <a:prstGeom prst="rect">
            <a:avLst/>
          </a:prstGeom>
        </p:spPr>
      </p:pic>
      <p:sp>
        <p:nvSpPr>
          <p:cNvPr id="2" name="TextBox 53"/>
          <p:cNvSpPr txBox="1"/>
          <p:nvPr/>
        </p:nvSpPr>
        <p:spPr>
          <a:xfrm>
            <a:off x="4617465" y="150164"/>
            <a:ext cx="6878798" cy="64607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6EBF"/>
                </a:solidFill>
                <a:latin typeface="Calibri"/>
                <a:ea typeface="Calibri"/>
              </a:rPr>
              <a:t>Схема</a:t>
            </a:r>
            <a:r>
              <a:rPr lang="en-US" altLang="zh-CN" sz="2400" spc="-6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alibri"/>
                <a:ea typeface="Calibri"/>
              </a:rPr>
              <a:t>автономной</a:t>
            </a:r>
            <a:r>
              <a:rPr lang="en-US" altLang="zh-CN" sz="2400" spc="-6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alibri"/>
                <a:ea typeface="Calibri"/>
              </a:rPr>
              <a:t>регуляции</a:t>
            </a:r>
            <a:r>
              <a:rPr lang="en-US" altLang="zh-CN" sz="2400" spc="-69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alibri"/>
                <a:ea typeface="Calibri"/>
              </a:rPr>
              <a:t>мочеиспускания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89"/>
              </a:lnSpc>
            </a:pPr>
            <a:endParaRPr lang="en-US" dirty="0" smtClean="0"/>
          </a:p>
          <a:p>
            <a:pPr marL="0" indent="4877053">
              <a:lnSpc>
                <a:spcPct val="100000"/>
              </a:lnSpc>
            </a:pPr>
            <a:r>
              <a:rPr lang="en-US" altLang="zh-CN" sz="1000" dirty="0">
                <a:solidFill>
                  <a:srgbClr val="001E5E"/>
                </a:solidFill>
                <a:latin typeface="Calibri"/>
                <a:ea typeface="Calibri"/>
              </a:rPr>
              <a:t>J.Corcos,</a:t>
            </a:r>
            <a:r>
              <a:rPr lang="en-US" altLang="zh-CN" sz="10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1E5E"/>
                </a:solidFill>
                <a:latin typeface="Calibri"/>
                <a:ea typeface="Calibri"/>
              </a:rPr>
              <a:t>D.Ginsberg,</a:t>
            </a:r>
            <a:r>
              <a:rPr lang="en-US" altLang="zh-CN" sz="10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1E5E"/>
                </a:solidFill>
                <a:latin typeface="Calibri"/>
                <a:ea typeface="Calibri"/>
              </a:rPr>
              <a:t>G.Karsenty,</a:t>
            </a:r>
            <a:r>
              <a:rPr lang="en-US" altLang="zh-CN" sz="1000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1E5E"/>
                </a:solidFill>
                <a:latin typeface="Calibri"/>
                <a:ea typeface="Calibri"/>
              </a:rPr>
              <a:t>2016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580" y="388620"/>
            <a:ext cx="8724900" cy="5189220"/>
          </a:xfrm>
          <a:prstGeom prst="rect">
            <a:avLst/>
          </a:prstGeom>
        </p:spPr>
      </p:pic>
      <p:sp>
        <p:nvSpPr>
          <p:cNvPr id="2" name="TextBox 55"/>
          <p:cNvSpPr txBox="1"/>
          <p:nvPr/>
        </p:nvSpPr>
        <p:spPr>
          <a:xfrm>
            <a:off x="301142" y="5808878"/>
            <a:ext cx="11250129" cy="5257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Фаза</a:t>
            </a:r>
            <a:r>
              <a:rPr lang="en-US" altLang="zh-CN" sz="1800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накопления</a:t>
            </a:r>
            <a:r>
              <a:rPr lang="en-US" altLang="zh-CN" sz="1800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мочи</a:t>
            </a:r>
            <a:r>
              <a:rPr lang="en-US" altLang="zh-CN" sz="1800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1800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фаза</a:t>
            </a:r>
            <a:r>
              <a:rPr lang="en-US" altLang="zh-CN" sz="1800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выделения</a:t>
            </a:r>
            <a:r>
              <a:rPr lang="en-US" altLang="zh-CN" sz="1800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мочи</a:t>
            </a:r>
            <a:r>
              <a:rPr lang="en-US" altLang="zh-CN" sz="1800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регулируются</a:t>
            </a:r>
            <a:r>
              <a:rPr lang="en-US" altLang="zh-CN" sz="1800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посредством</a:t>
            </a:r>
            <a:r>
              <a:rPr lang="en-US" altLang="zh-CN" sz="1800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тонкого</a:t>
            </a:r>
            <a:r>
              <a:rPr lang="en-US" altLang="zh-CN" sz="1800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взаимодействия</a:t>
            </a:r>
            <a:r>
              <a:rPr lang="en-US" altLang="zh-CN" sz="1800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автономной</a:t>
            </a:r>
            <a:r>
              <a:rPr lang="en-US" altLang="zh-CN" sz="1800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соматической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нервной</a:t>
            </a:r>
            <a:r>
              <a:rPr lang="en-US" altLang="zh-CN" sz="1800" spc="-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системой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920" y="525780"/>
            <a:ext cx="5935980" cy="5494020"/>
          </a:xfrm>
          <a:prstGeom prst="rect">
            <a:avLst/>
          </a:prstGeom>
        </p:spPr>
      </p:pic>
      <p:sp>
        <p:nvSpPr>
          <p:cNvPr id="2" name="TextBox 57"/>
          <p:cNvSpPr txBox="1"/>
          <p:nvPr/>
        </p:nvSpPr>
        <p:spPr>
          <a:xfrm>
            <a:off x="1043939" y="275331"/>
            <a:ext cx="9034215" cy="29799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Угнетение</a:t>
            </a:r>
            <a:r>
              <a:rPr lang="en-US" altLang="zh-CN" sz="2400" spc="-1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мочеиспускательного</a:t>
            </a:r>
            <a:r>
              <a:rPr lang="en-US" altLang="zh-CN" sz="2400" spc="-1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рефлекса</a:t>
            </a:r>
            <a:r>
              <a:rPr lang="en-US" altLang="zh-CN" sz="2400" spc="-1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spc="-1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удержание</a:t>
            </a:r>
            <a:r>
              <a:rPr lang="en-US" altLang="zh-CN" sz="2400" spc="-12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мочи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20"/>
              </a:lnSpc>
            </a:pPr>
            <a:endParaRPr lang="en-US" dirty="0" smtClean="0"/>
          </a:p>
          <a:p>
            <a:pPr marL="3775836" hangingPunct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•Наполнение</a:t>
            </a:r>
            <a:r>
              <a:rPr lang="en-US" altLang="zh-CN" sz="1800" spc="-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мочевого</a:t>
            </a:r>
            <a:r>
              <a:rPr lang="en-US" altLang="zh-CN" sz="180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пузыря</a:t>
            </a:r>
            <a:r>
              <a:rPr lang="en-US" altLang="zh-CN" sz="180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сопровождается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афферентным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информированием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1800" spc="-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спинальные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ц</a:t>
            </a:r>
            <a:r>
              <a:rPr lang="en-US" altLang="zh-CN" sz="1800" spc="-5" dirty="0">
                <a:solidFill>
                  <a:srgbClr val="000000"/>
                </a:solidFill>
                <a:latin typeface="Arial"/>
                <a:ea typeface="Arial"/>
              </a:rPr>
              <a:t>ентры</a:t>
            </a:r>
          </a:p>
          <a:p>
            <a:pPr marL="3775836" hangingPunct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•Активация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симпатических</a:t>
            </a:r>
            <a:r>
              <a:rPr lang="en-US" altLang="zh-CN" sz="18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рефлексов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ингибирующих</a:t>
            </a:r>
            <a:r>
              <a:rPr lang="en-US" altLang="zh-CN" sz="18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детрузор</a:t>
            </a:r>
            <a:r>
              <a:rPr lang="en-US" altLang="zh-CN" sz="18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18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усиливающих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констрикцию</a:t>
            </a:r>
            <a:r>
              <a:rPr lang="en-US" altLang="zh-CN" sz="18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области</a:t>
            </a:r>
            <a:r>
              <a:rPr lang="en-US" altLang="zh-CN" sz="18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шейки</a:t>
            </a:r>
            <a:r>
              <a:rPr lang="en-US" altLang="zh-CN" sz="18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мочевого</a:t>
            </a:r>
            <a:r>
              <a:rPr lang="en-US" altLang="zh-CN" sz="18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пузыря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795272" y="3264726"/>
            <a:ext cx="7517724" cy="4526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64999"/>
              </a:lnSpc>
              <a:tabLst>
                <a:tab pos="3024505" algn="l"/>
              </a:tabLst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Th12</a:t>
            </a:r>
            <a:r>
              <a:rPr lang="en-US" altLang="zh-CN" sz="1600" spc="-10" dirty="0">
                <a:solidFill>
                  <a:srgbClr val="000000"/>
                </a:solidFill>
                <a:latin typeface="Arial"/>
                <a:ea typeface="Arial"/>
              </a:rPr>
              <a:t>-L1	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•Усиление</a:t>
            </a:r>
            <a:r>
              <a:rPr lang="en-US" altLang="zh-CN" sz="18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тонуса</a:t>
            </a:r>
            <a:r>
              <a:rPr lang="en-US" altLang="zh-CN" sz="1800" spc="6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наружного</a:t>
            </a:r>
            <a:r>
              <a:rPr lang="en-US" altLang="zh-CN" sz="18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сфинктера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795272" y="4485775"/>
            <a:ext cx="690791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5" dirty="0">
                <a:solidFill>
                  <a:srgbClr val="000000"/>
                </a:solidFill>
                <a:latin typeface="Arial"/>
                <a:ea typeface="Arial"/>
              </a:rPr>
              <a:t>S2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1600" spc="-5" dirty="0">
                <a:solidFill>
                  <a:srgbClr val="000000"/>
                </a:solidFill>
                <a:latin typeface="Arial"/>
                <a:ea typeface="Arial"/>
              </a:rPr>
              <a:t>S4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5323966" y="4943437"/>
            <a:ext cx="2249226" cy="1158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080135">
              <a:lnSpc>
                <a:spcPct val="100000"/>
              </a:lnSpc>
            </a:pPr>
            <a:r>
              <a:rPr lang="en-US" altLang="zh-CN" sz="1600" spc="-10" dirty="0">
                <a:solidFill>
                  <a:srgbClr val="000000"/>
                </a:solidFill>
                <a:latin typeface="Arial"/>
                <a:ea typeface="Arial"/>
              </a:rPr>
              <a:t>Наполне</a:t>
            </a:r>
            <a:r>
              <a:rPr lang="en-US" altLang="zh-CN" sz="1600" spc="-5" dirty="0">
                <a:solidFill>
                  <a:srgbClr val="000000"/>
                </a:solidFill>
                <a:latin typeface="Arial"/>
                <a:ea typeface="Arial"/>
              </a:rPr>
              <a:t>ние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8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600" spc="-10" dirty="0">
                <a:solidFill>
                  <a:srgbClr val="000000"/>
                </a:solidFill>
                <a:latin typeface="Arial"/>
                <a:ea typeface="Arial"/>
              </a:rPr>
              <a:t>Сфинктер</a:t>
            </a:r>
            <a:r>
              <a:rPr lang="en-US" altLang="zh-CN" sz="16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spc="-10" dirty="0">
                <a:solidFill>
                  <a:srgbClr val="000000"/>
                </a:solidFill>
                <a:latin typeface="Arial"/>
                <a:ea typeface="Arial"/>
              </a:rPr>
              <a:t>уретры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0" y="525780"/>
            <a:ext cx="4404360" cy="5775960"/>
          </a:xfrm>
          <a:prstGeom prst="rect">
            <a:avLst/>
          </a:prstGeom>
        </p:spPr>
      </p:pic>
      <p:sp>
        <p:nvSpPr>
          <p:cNvPr id="2" name="TextBox 62"/>
          <p:cNvSpPr txBox="1"/>
          <p:nvPr/>
        </p:nvSpPr>
        <p:spPr>
          <a:xfrm>
            <a:off x="826617" y="214372"/>
            <a:ext cx="9534279" cy="3554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Угнетение</a:t>
            </a:r>
            <a:r>
              <a:rPr lang="en-US" altLang="zh-CN" sz="2400" spc="-1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мочеиспускательного</a:t>
            </a:r>
            <a:r>
              <a:rPr lang="en-US" altLang="zh-CN" sz="2400" spc="-1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рефлекса</a:t>
            </a:r>
            <a:r>
              <a:rPr lang="en-US" altLang="zh-CN" sz="2400" spc="-1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spc="-1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удержание</a:t>
            </a:r>
            <a:r>
              <a:rPr lang="en-US" altLang="zh-CN" sz="2400" spc="-12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мочи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60"/>
              </a:lnSpc>
            </a:pPr>
            <a:endParaRPr lang="en-US" dirty="0" smtClean="0"/>
          </a:p>
          <a:p>
            <a:pPr marL="3705123" hangingPunct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•Наполнение</a:t>
            </a:r>
            <a:r>
              <a:rPr lang="en-US" altLang="zh-CN" sz="18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мочевого</a:t>
            </a:r>
            <a:r>
              <a:rPr lang="en-US" altLang="zh-CN" sz="18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пузыря</a:t>
            </a:r>
            <a:r>
              <a:rPr lang="en-US" altLang="zh-CN" sz="18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до</a:t>
            </a:r>
            <a:r>
              <a:rPr lang="en-US" altLang="zh-CN" sz="18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200</a:t>
            </a:r>
            <a:r>
              <a:rPr lang="en-US" altLang="zh-CN" sz="18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мл</a:t>
            </a:r>
            <a:r>
              <a:rPr lang="en-US" altLang="zh-CN" sz="18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приводит</a:t>
            </a:r>
            <a:r>
              <a:rPr lang="en-US" altLang="zh-CN" sz="1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к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формированию</a:t>
            </a:r>
            <a:r>
              <a:rPr lang="en-US" altLang="zh-CN" sz="18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чувства</a:t>
            </a:r>
            <a:r>
              <a:rPr lang="en-US" altLang="zh-CN" sz="18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позыва</a:t>
            </a:r>
            <a:r>
              <a:rPr lang="en-US" altLang="zh-CN" sz="18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к</a:t>
            </a:r>
            <a:r>
              <a:rPr lang="en-US" altLang="zh-CN" sz="1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мочеиспусканию</a:t>
            </a:r>
          </a:p>
          <a:p>
            <a:pPr marL="3705123" hangingPunct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8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Информация</a:t>
            </a:r>
            <a:r>
              <a:rPr lang="en-US" altLang="zh-CN" sz="18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обрабатывается</a:t>
            </a:r>
            <a:r>
              <a:rPr lang="en-US" altLang="zh-CN" sz="18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18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корковых</a:t>
            </a:r>
            <a:r>
              <a:rPr lang="en-US" altLang="zh-CN" sz="18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отделах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регуляции,</a:t>
            </a:r>
            <a:r>
              <a:rPr lang="en-US" altLang="zh-CN" sz="18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откуда</a:t>
            </a:r>
            <a:r>
              <a:rPr lang="en-US" altLang="zh-CN" sz="18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посылается</a:t>
            </a:r>
            <a:r>
              <a:rPr lang="en-US" altLang="zh-CN" sz="18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18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сторожевой</a:t>
            </a:r>
            <a:r>
              <a:rPr lang="en-US" altLang="zh-CN" sz="180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центр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Arial"/>
                <a:ea typeface="Arial"/>
              </a:rPr>
              <a:t>м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икции</a:t>
            </a:r>
          </a:p>
          <a:p>
            <a:pPr marL="3705123" hangingPunct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•По</a:t>
            </a:r>
            <a:r>
              <a:rPr lang="en-US" altLang="zh-CN" sz="18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эфферентам</a:t>
            </a:r>
            <a:r>
              <a:rPr lang="en-US" altLang="zh-CN" sz="18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активизируются</a:t>
            </a:r>
            <a:r>
              <a:rPr lang="en-US" altLang="zh-CN" sz="18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симпатический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центра</a:t>
            </a:r>
            <a:r>
              <a:rPr lang="en-US" altLang="zh-CN" sz="18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мочеиспускания</a:t>
            </a:r>
            <a:r>
              <a:rPr lang="en-US" altLang="zh-CN" sz="18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спинного</a:t>
            </a:r>
            <a:r>
              <a:rPr lang="en-US" altLang="zh-CN" sz="180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мозга</a:t>
            </a:r>
          </a:p>
          <a:p>
            <a:pPr marL="0" indent="3705123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•Усиливается</a:t>
            </a:r>
            <a:r>
              <a:rPr lang="en-US" altLang="zh-CN" sz="180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расслабление</a:t>
            </a:r>
            <a:r>
              <a:rPr lang="en-US" altLang="zh-CN" sz="180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детрузора</a:t>
            </a:r>
            <a:r>
              <a:rPr lang="en-US" altLang="zh-CN" sz="180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1800" spc="-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сокращается</a:t>
            </a:r>
          </a:p>
          <a:p>
            <a:pPr marL="0" indent="3705123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шейка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мочевого</a:t>
            </a:r>
            <a:r>
              <a:rPr lang="en-US" altLang="zh-CN" sz="180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пузыря</a:t>
            </a:r>
          </a:p>
          <a:p>
            <a:pPr marL="0" indent="3705123">
              <a:lnSpc>
                <a:spcPct val="9708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•Ингибируется</a:t>
            </a:r>
            <a:r>
              <a:rPr lang="en-US" altLang="zh-CN" sz="18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активность</a:t>
            </a:r>
            <a:r>
              <a:rPr lang="en-US" altLang="zh-CN" sz="18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парасимпатического</a:t>
            </a:r>
            <a:r>
              <a:rPr lang="en-US" altLang="zh-CN" sz="18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центра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795272" y="3768468"/>
            <a:ext cx="823446" cy="1440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295000"/>
              </a:lnSpc>
            </a:pPr>
            <a:r>
              <a:rPr lang="en-US" altLang="zh-CN" sz="1600" spc="-10" dirty="0">
                <a:solidFill>
                  <a:srgbClr val="000000"/>
                </a:solidFill>
                <a:latin typeface="Arial"/>
                <a:ea typeface="Arial"/>
              </a:rPr>
              <a:t>Th12-</a:t>
            </a:r>
            <a:r>
              <a:rPr lang="en-US" altLang="zh-CN" sz="1600" spc="-15" dirty="0">
                <a:solidFill>
                  <a:srgbClr val="000000"/>
                </a:solidFill>
                <a:latin typeface="Arial"/>
                <a:ea typeface="Arial"/>
              </a:rPr>
              <a:t>L1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spc="-5" dirty="0">
                <a:solidFill>
                  <a:srgbClr val="000000"/>
                </a:solidFill>
                <a:latin typeface="Arial"/>
                <a:ea typeface="Arial"/>
              </a:rPr>
              <a:t>S2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1600" spc="-5" dirty="0">
                <a:solidFill>
                  <a:srgbClr val="000000"/>
                </a:solidFill>
                <a:latin typeface="Arial"/>
                <a:ea typeface="Arial"/>
              </a:rPr>
              <a:t>S4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4531740" y="3776722"/>
            <a:ext cx="5477192" cy="23974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м</a:t>
            </a:r>
            <a:r>
              <a:rPr lang="en-US" altLang="zh-CN" sz="1800" spc="-5" dirty="0">
                <a:solidFill>
                  <a:srgbClr val="000000"/>
                </a:solidFill>
                <a:latin typeface="Arial"/>
                <a:ea typeface="Arial"/>
              </a:rPr>
              <a:t>очеиспускания</a:t>
            </a:r>
          </a:p>
          <a:p>
            <a:pPr marL="0" hangingPunct="0">
              <a:lnSpc>
                <a:spcPct val="9958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•По</a:t>
            </a:r>
            <a:r>
              <a:rPr lang="en-US" altLang="zh-CN" sz="1800" spc="-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соматическим</a:t>
            </a:r>
            <a:r>
              <a:rPr lang="en-US" altLang="zh-CN" sz="1800" spc="-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эфферетнам</a:t>
            </a:r>
            <a:r>
              <a:rPr lang="en-US" altLang="zh-CN" sz="1800" spc="-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усиливается</a:t>
            </a:r>
            <a:r>
              <a:rPr lang="en-US" altLang="zh-CN" sz="180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тонус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мышц</a:t>
            </a:r>
            <a:r>
              <a:rPr lang="en-US" altLang="zh-CN" sz="18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промежности</a:t>
            </a:r>
            <a:r>
              <a:rPr lang="en-US" altLang="zh-CN" sz="18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18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сфинктера</a:t>
            </a:r>
            <a:r>
              <a:rPr lang="en-US" altLang="zh-CN" sz="1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уретры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55"/>
              </a:lnSpc>
            </a:pPr>
            <a:endParaRPr lang="en-US" dirty="0" smtClean="0"/>
          </a:p>
          <a:p>
            <a:pPr marL="0" indent="1584325">
              <a:lnSpc>
                <a:spcPct val="100000"/>
              </a:lnSpc>
            </a:pPr>
            <a:r>
              <a:rPr lang="en-US" altLang="zh-CN" sz="1600" spc="-5" dirty="0">
                <a:solidFill>
                  <a:srgbClr val="000000"/>
                </a:solidFill>
                <a:latin typeface="Arial"/>
                <a:ea typeface="Arial"/>
              </a:rPr>
              <a:t>200</a:t>
            </a:r>
            <a:r>
              <a:rPr lang="en-US" altLang="zh-CN" sz="16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spc="-5" dirty="0">
                <a:solidFill>
                  <a:srgbClr val="000000"/>
                </a:solidFill>
                <a:latin typeface="Arial"/>
                <a:ea typeface="Arial"/>
              </a:rPr>
              <a:t>мл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14"/>
              </a:lnSpc>
            </a:pPr>
            <a:endParaRPr lang="en-US" dirty="0" smtClean="0"/>
          </a:p>
          <a:p>
            <a:pPr marL="0" indent="864108">
              <a:lnSpc>
                <a:spcPct val="100000"/>
              </a:lnSpc>
            </a:pPr>
            <a:r>
              <a:rPr lang="en-US" altLang="zh-CN" sz="1600" spc="-10" dirty="0">
                <a:solidFill>
                  <a:srgbClr val="000000"/>
                </a:solidFill>
                <a:latin typeface="Arial"/>
                <a:ea typeface="Arial"/>
              </a:rPr>
              <a:t>Сфинктер</a:t>
            </a:r>
            <a:r>
              <a:rPr lang="en-US" altLang="zh-CN" sz="16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spc="-10" dirty="0">
                <a:solidFill>
                  <a:srgbClr val="000000"/>
                </a:solidFill>
                <a:latin typeface="Arial"/>
                <a:ea typeface="Arial"/>
              </a:rPr>
              <a:t>уретры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920" y="525780"/>
            <a:ext cx="4427220" cy="5379720"/>
          </a:xfrm>
          <a:prstGeom prst="rect">
            <a:avLst/>
          </a:prstGeom>
        </p:spPr>
      </p:pic>
      <p:sp>
        <p:nvSpPr>
          <p:cNvPr id="2" name="TextBox 66"/>
          <p:cNvSpPr txBox="1"/>
          <p:nvPr/>
        </p:nvSpPr>
        <p:spPr>
          <a:xfrm>
            <a:off x="1790445" y="271013"/>
            <a:ext cx="8312680" cy="3289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Механизм</a:t>
            </a:r>
            <a:r>
              <a:rPr lang="en-US" altLang="zh-CN" sz="2400" spc="-8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опорожнения</a:t>
            </a:r>
            <a:r>
              <a:rPr lang="en-US" altLang="zh-CN" sz="2400" spc="-8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мочевого</a:t>
            </a:r>
            <a:r>
              <a:rPr lang="en-US" altLang="zh-CN" sz="2400" spc="-9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пузыря</a:t>
            </a:r>
          </a:p>
          <a:p>
            <a:pPr>
              <a:lnSpc>
                <a:spcPts val="1414"/>
              </a:lnSpc>
            </a:pPr>
            <a:endParaRPr lang="en-US" dirty="0" smtClean="0"/>
          </a:p>
          <a:p>
            <a:pPr marL="2848863" hangingPunct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•Значительное</a:t>
            </a:r>
            <a:r>
              <a:rPr lang="en-US" altLang="zh-CN" sz="18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переполнение</a:t>
            </a:r>
            <a:r>
              <a:rPr lang="en-US" altLang="zh-CN" sz="18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мочевого</a:t>
            </a:r>
            <a:r>
              <a:rPr lang="en-US" altLang="zh-CN" sz="18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пузыря</a:t>
            </a:r>
            <a:r>
              <a:rPr lang="en-US" altLang="zh-CN" sz="180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определенные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социальные</a:t>
            </a:r>
            <a:r>
              <a:rPr lang="en-US" altLang="zh-CN" sz="1800" spc="-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условия</a:t>
            </a:r>
          </a:p>
          <a:p>
            <a:pPr marL="2848863" hangingPunct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•Из</a:t>
            </a:r>
            <a:r>
              <a:rPr lang="en-US" altLang="zh-CN" sz="18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корковых</a:t>
            </a:r>
            <a:r>
              <a:rPr lang="en-US" altLang="zh-CN" sz="18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отделов</a:t>
            </a:r>
            <a:r>
              <a:rPr lang="en-US" altLang="zh-CN" sz="18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разрешительный</a:t>
            </a:r>
            <a:r>
              <a:rPr lang="en-US" altLang="zh-CN" sz="180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сигнал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посылается</a:t>
            </a:r>
            <a:r>
              <a:rPr lang="en-US" altLang="zh-CN" sz="18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1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центр</a:t>
            </a:r>
            <a:r>
              <a:rPr lang="en-US" altLang="zh-CN" sz="1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микции</a:t>
            </a:r>
            <a:r>
              <a:rPr lang="en-US" altLang="zh-CN" sz="1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ствола</a:t>
            </a:r>
            <a:r>
              <a:rPr lang="en-US" altLang="zh-CN" sz="18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мозга</a:t>
            </a:r>
          </a:p>
          <a:p>
            <a:pPr marL="2848863" hangingPunct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•Из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понтийного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центра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микции</a:t>
            </a:r>
            <a:r>
              <a:rPr lang="en-US" altLang="zh-CN" sz="180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информация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направляется</a:t>
            </a:r>
            <a:r>
              <a:rPr lang="en-US" altLang="zh-CN" sz="1800" spc="-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1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ядра</a:t>
            </a:r>
            <a:r>
              <a:rPr lang="en-US" altLang="zh-CN" sz="1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Онуфа</a:t>
            </a:r>
            <a:r>
              <a:rPr lang="en-US" altLang="zh-CN" sz="1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18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сакральном</a:t>
            </a:r>
            <a:r>
              <a:rPr lang="en-US" altLang="zh-CN" sz="18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отделе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мочеиспускания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спинного</a:t>
            </a:r>
            <a:r>
              <a:rPr lang="en-US" altLang="zh-CN" sz="1800" spc="-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мозга</a:t>
            </a:r>
          </a:p>
          <a:p>
            <a:pPr marL="2848863" hangingPunct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•Наружный</a:t>
            </a:r>
            <a:r>
              <a:rPr lang="en-US" altLang="zh-CN" sz="180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сфинктер</a:t>
            </a:r>
            <a:r>
              <a:rPr lang="en-US" altLang="zh-CN" sz="180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уретры</a:t>
            </a:r>
            <a:r>
              <a:rPr lang="en-US" altLang="zh-CN" sz="1800" spc="-1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расслабляется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произ</a:t>
            </a:r>
            <a:r>
              <a:rPr lang="en-US" altLang="zh-CN" sz="1800" spc="-5" dirty="0">
                <a:solidFill>
                  <a:srgbClr val="000000"/>
                </a:solidFill>
                <a:latin typeface="Arial"/>
                <a:ea typeface="Arial"/>
              </a:rPr>
              <a:t>вольно</a:t>
            </a:r>
          </a:p>
          <a:p>
            <a:pPr marL="0" indent="2848863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•Вегетативная</a:t>
            </a:r>
            <a:r>
              <a:rPr lang="en-US" altLang="zh-CN" sz="1800" spc="-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активация</a:t>
            </a:r>
            <a:r>
              <a:rPr lang="en-US" altLang="zh-CN" sz="1800" spc="-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приводит</a:t>
            </a:r>
            <a:r>
              <a:rPr lang="en-US" altLang="zh-CN" sz="1800" spc="-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к</a:t>
            </a:r>
            <a:r>
              <a:rPr lang="en-US" altLang="zh-CN" sz="180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возбуждению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795272" y="3765558"/>
            <a:ext cx="766991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5" dirty="0">
                <a:solidFill>
                  <a:srgbClr val="000000"/>
                </a:solidFill>
                <a:latin typeface="Arial"/>
                <a:ea typeface="Arial"/>
              </a:rPr>
              <a:t>Th12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1600" spc="-10" dirty="0">
                <a:solidFill>
                  <a:srgbClr val="000000"/>
                </a:solidFill>
                <a:latin typeface="Arial"/>
                <a:ea typeface="Arial"/>
              </a:rPr>
              <a:t>L1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4639309" y="3560696"/>
            <a:ext cx="5276936" cy="822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парасимпатического</a:t>
            </a:r>
            <a:r>
              <a:rPr lang="en-US" altLang="zh-CN" sz="18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18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угнетению</a:t>
            </a:r>
            <a:r>
              <a:rPr lang="en-US" altLang="zh-CN" sz="18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симпатического</a:t>
            </a:r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центров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микции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спинного</a:t>
            </a:r>
            <a:r>
              <a:rPr lang="en-US" altLang="zh-CN" sz="1800" spc="-1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мозга</a:t>
            </a:r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800" spc="-5" dirty="0">
                <a:solidFill>
                  <a:srgbClr val="000000"/>
                </a:solidFill>
                <a:latin typeface="Arial"/>
                <a:ea typeface="Arial"/>
              </a:rPr>
              <a:t>Мочеиспуска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ние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867154" y="4413893"/>
            <a:ext cx="690791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5" dirty="0">
                <a:solidFill>
                  <a:srgbClr val="000000"/>
                </a:solidFill>
                <a:latin typeface="Arial"/>
                <a:ea typeface="Arial"/>
              </a:rPr>
              <a:t>S2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1600" spc="-5" dirty="0">
                <a:solidFill>
                  <a:srgbClr val="000000"/>
                </a:solidFill>
                <a:latin typeface="Arial"/>
                <a:ea typeface="Arial"/>
              </a:rPr>
              <a:t>S4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5323966" y="5858395"/>
            <a:ext cx="1797537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0" dirty="0">
                <a:solidFill>
                  <a:srgbClr val="000000"/>
                </a:solidFill>
                <a:latin typeface="Arial"/>
                <a:ea typeface="Arial"/>
              </a:rPr>
              <a:t>Сфинктер</a:t>
            </a:r>
            <a:r>
              <a:rPr lang="en-US" altLang="zh-CN" sz="16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spc="-10" dirty="0">
                <a:solidFill>
                  <a:srgbClr val="000000"/>
                </a:solidFill>
                <a:latin typeface="Arial"/>
                <a:ea typeface="Arial"/>
              </a:rPr>
              <a:t>уретры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19" y="1112519"/>
            <a:ext cx="6355080" cy="4411979"/>
          </a:xfrm>
          <a:prstGeom prst="rect">
            <a:avLst/>
          </a:prstGeom>
        </p:spPr>
      </p:pic>
      <p:sp>
        <p:nvSpPr>
          <p:cNvPr id="2" name="TextBox 72"/>
          <p:cNvSpPr txBox="1"/>
          <p:nvPr/>
        </p:nvSpPr>
        <p:spPr>
          <a:xfrm>
            <a:off x="956462" y="330454"/>
            <a:ext cx="10995038" cy="58973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15" dirty="0">
                <a:solidFill>
                  <a:srgbClr val="000000"/>
                </a:solidFill>
                <a:latin typeface="Calibri"/>
                <a:ea typeface="Calibri"/>
              </a:rPr>
              <a:t>Схема</a:t>
            </a:r>
            <a:r>
              <a:rPr lang="en-US" altLang="zh-CN" sz="2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-15" dirty="0">
                <a:solidFill>
                  <a:srgbClr val="000000"/>
                </a:solidFill>
                <a:latin typeface="Calibri"/>
                <a:ea typeface="Calibri"/>
              </a:rPr>
              <a:t>симпатической,</a:t>
            </a:r>
            <a:r>
              <a:rPr lang="en-US" altLang="zh-CN" sz="2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-15" dirty="0">
                <a:solidFill>
                  <a:srgbClr val="000000"/>
                </a:solidFill>
                <a:latin typeface="Calibri"/>
                <a:ea typeface="Calibri"/>
              </a:rPr>
              <a:t>парасимпатической</a:t>
            </a:r>
            <a:r>
              <a:rPr lang="en-US" altLang="zh-CN" sz="2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-15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-15" dirty="0">
                <a:solidFill>
                  <a:srgbClr val="000000"/>
                </a:solidFill>
                <a:latin typeface="Calibri"/>
                <a:ea typeface="Calibri"/>
              </a:rPr>
              <a:t>соматической</a:t>
            </a:r>
            <a:r>
              <a:rPr lang="en-US" altLang="zh-CN" sz="2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-15" dirty="0">
                <a:solidFill>
                  <a:srgbClr val="000000"/>
                </a:solidFill>
                <a:latin typeface="Calibri"/>
                <a:ea typeface="Calibri"/>
              </a:rPr>
              <a:t>иннервации</a:t>
            </a:r>
            <a:r>
              <a:rPr lang="en-US" altLang="zh-CN" sz="2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-15" dirty="0">
                <a:solidFill>
                  <a:srgbClr val="000000"/>
                </a:solidFill>
                <a:latin typeface="Calibri"/>
                <a:ea typeface="Calibri"/>
              </a:rPr>
              <a:t>урогенитального</a:t>
            </a:r>
            <a:r>
              <a:rPr lang="en-US" altLang="zh-CN" sz="2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-15" dirty="0">
                <a:solidFill>
                  <a:srgbClr val="000000"/>
                </a:solidFill>
                <a:latin typeface="Calibri"/>
                <a:ea typeface="Calibri"/>
              </a:rPr>
              <a:t>тракта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60"/>
              </a:lnSpc>
            </a:pPr>
            <a:endParaRPr lang="en-US" dirty="0" smtClean="0"/>
          </a:p>
          <a:p>
            <a:pPr marL="6864070" hangingPunct="0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ISN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нижний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подчревный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нерв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spc="10" dirty="0">
                <a:solidFill>
                  <a:srgbClr val="000000"/>
                </a:solidFill>
                <a:latin typeface="Calibri"/>
                <a:ea typeface="Calibri"/>
              </a:rPr>
              <a:t>IMG-нижнебрыжеечные</a:t>
            </a:r>
            <a:r>
              <a:rPr lang="en-US" altLang="zh-CN" sz="1200" spc="-1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spc="15" dirty="0">
                <a:solidFill>
                  <a:srgbClr val="000000"/>
                </a:solidFill>
                <a:latin typeface="Calibri"/>
                <a:ea typeface="Calibri"/>
              </a:rPr>
              <a:t>узлы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200" spc="15" dirty="0">
                <a:solidFill>
                  <a:srgbClr val="000000"/>
                </a:solidFill>
                <a:latin typeface="Calibri"/>
                <a:ea typeface="Calibri"/>
              </a:rPr>
              <a:t>HGN</a:t>
            </a:r>
            <a:r>
              <a:rPr lang="en-US" altLang="zh-CN" sz="1200" spc="10" dirty="0">
                <a:solidFill>
                  <a:srgbClr val="000000"/>
                </a:solidFill>
                <a:latin typeface="Calibri"/>
                <a:ea typeface="Calibri"/>
              </a:rPr>
              <a:t>-подчревный</a:t>
            </a:r>
            <a:r>
              <a:rPr lang="en-US" altLang="zh-CN" sz="12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spc="20" dirty="0">
                <a:solidFill>
                  <a:srgbClr val="000000"/>
                </a:solidFill>
                <a:latin typeface="Calibri"/>
                <a:ea typeface="Calibri"/>
              </a:rPr>
              <a:t>нерв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IC</a:t>
            </a:r>
            <a:r>
              <a:rPr lang="en-US" altLang="zh-CN" sz="1200" spc="-5" dirty="0">
                <a:solidFill>
                  <a:srgbClr val="000000"/>
                </a:solidFill>
                <a:latin typeface="Calibri"/>
                <a:ea typeface="Calibri"/>
              </a:rPr>
              <a:t>-ischi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ocavernosus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200" spc="-5" dirty="0">
                <a:solidFill>
                  <a:srgbClr val="000000"/>
                </a:solidFill>
                <a:latin typeface="Calibri"/>
                <a:ea typeface="Calibri"/>
              </a:rPr>
              <a:t>BC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200" spc="-5" dirty="0">
                <a:solidFill>
                  <a:srgbClr val="000000"/>
                </a:solidFill>
                <a:latin typeface="Calibri"/>
                <a:ea typeface="Calibri"/>
              </a:rPr>
              <a:t>bulbocav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ernosus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10"/>
              </a:lnSpc>
            </a:pPr>
            <a:endParaRPr lang="en-US" dirty="0" smtClean="0"/>
          </a:p>
          <a:p>
            <a:pPr marL="6864070" hangingPunct="0">
              <a:lnSpc>
                <a:spcPct val="100000"/>
              </a:lnSpc>
            </a:pP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Нарушения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мочеиспускания</a:t>
            </a:r>
            <a:r>
              <a:rPr lang="en-US" altLang="zh-CN" sz="1800" spc="-6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часто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spc="10" dirty="0">
                <a:solidFill>
                  <a:srgbClr val="006EBF"/>
                </a:solidFill>
                <a:latin typeface="Calibri"/>
                <a:ea typeface="Calibri"/>
              </a:rPr>
              <a:t>сопровождаются</a:t>
            </a:r>
            <a:r>
              <a:rPr lang="en-US" altLang="zh-CN" sz="1800" spc="-14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spc="10" dirty="0">
                <a:solidFill>
                  <a:srgbClr val="006EBF"/>
                </a:solidFill>
                <a:latin typeface="Calibri"/>
                <a:ea typeface="Calibri"/>
              </a:rPr>
              <a:t>расстройствами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сексуальной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функции,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что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объясняется</a:t>
            </a:r>
            <a:r>
              <a:rPr lang="en-US" altLang="zh-CN" sz="1800" spc="-1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их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spc="10" dirty="0">
                <a:solidFill>
                  <a:srgbClr val="006EBF"/>
                </a:solidFill>
                <a:latin typeface="Calibri"/>
                <a:ea typeface="Calibri"/>
              </a:rPr>
              <a:t>тесным</a:t>
            </a:r>
            <a:r>
              <a:rPr lang="en-US" altLang="zh-CN" sz="1800" spc="-16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spc="10" dirty="0">
                <a:solidFill>
                  <a:srgbClr val="006EBF"/>
                </a:solidFill>
                <a:latin typeface="Calibri"/>
                <a:ea typeface="Calibri"/>
              </a:rPr>
              <a:t>анатомо</a:t>
            </a:r>
            <a:r>
              <a:rPr lang="en-US" altLang="zh-CN" sz="1800" spc="34" dirty="0">
                <a:solidFill>
                  <a:srgbClr val="006EBF"/>
                </a:solidFill>
                <a:latin typeface="Calibri"/>
                <a:ea typeface="Calibri"/>
              </a:rPr>
              <a:t>-</a:t>
            </a:r>
            <a:r>
              <a:rPr lang="en-US" altLang="zh-CN" sz="1800" spc="10" dirty="0">
                <a:solidFill>
                  <a:srgbClr val="006EBF"/>
                </a:solidFill>
                <a:latin typeface="Calibri"/>
                <a:ea typeface="Calibri"/>
              </a:rPr>
              <a:t>функциональными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spc="15" dirty="0">
                <a:solidFill>
                  <a:srgbClr val="006EBF"/>
                </a:solidFill>
                <a:latin typeface="Calibri"/>
                <a:ea typeface="Calibri"/>
              </a:rPr>
              <a:t>взаимоотношениями</a:t>
            </a:r>
            <a:r>
              <a:rPr lang="en-US" altLang="zh-CN" sz="1800" spc="-16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spc="15" dirty="0">
                <a:solidFill>
                  <a:srgbClr val="006EBF"/>
                </a:solidFill>
                <a:latin typeface="Calibri"/>
                <a:ea typeface="Calibri"/>
              </a:rPr>
              <a:t>нижних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мочевыводящих</a:t>
            </a:r>
            <a:r>
              <a:rPr lang="en-US" altLang="zh-CN" sz="1800" spc="-3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путей</a:t>
            </a:r>
            <a:r>
              <a:rPr lang="en-US" altLang="zh-CN" sz="1800" spc="-3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и</a:t>
            </a:r>
            <a:r>
              <a:rPr lang="en-US" altLang="zh-CN" sz="1800" spc="-3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половых</a:t>
            </a:r>
            <a:r>
              <a:rPr lang="en-US" altLang="zh-CN" sz="1800" spc="-4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органов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3"/>
          <p:cNvSpPr txBox="1"/>
          <p:nvPr/>
        </p:nvSpPr>
        <p:spPr>
          <a:xfrm>
            <a:off x="1054608" y="4497578"/>
            <a:ext cx="6859823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dirty="0">
                <a:solidFill>
                  <a:srgbClr val="001E5E"/>
                </a:solidFill>
                <a:latin typeface="Calibri"/>
                <a:ea typeface="Calibri"/>
              </a:rPr>
              <a:t>ВВЕДЕНИЕ</a:t>
            </a:r>
            <a:r>
              <a:rPr lang="en-US" altLang="zh-CN" sz="40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4000" spc="-2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dirty="0">
                <a:solidFill>
                  <a:srgbClr val="001E5E"/>
                </a:solidFill>
                <a:latin typeface="Calibri"/>
                <a:ea typeface="Calibri"/>
              </a:rPr>
              <a:t>НЕЙРОУРОЛОГИЮ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4"/>
          <p:cNvSpPr txBox="1"/>
          <p:nvPr/>
        </p:nvSpPr>
        <p:spPr>
          <a:xfrm>
            <a:off x="344119" y="249237"/>
            <a:ext cx="11640294" cy="61740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50000"/>
              </a:lnSpc>
            </a:pP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Нейроурология</a:t>
            </a:r>
            <a:r>
              <a:rPr lang="en-US" altLang="zh-CN" sz="1800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  <a:r>
              <a:rPr lang="en-US" altLang="zh-CN" sz="1800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раздел</a:t>
            </a:r>
            <a:r>
              <a:rPr lang="en-US" altLang="zh-CN" sz="1800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урологии,</a:t>
            </a:r>
            <a:r>
              <a:rPr lang="en-US" altLang="zh-CN" sz="1800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занимающийся</a:t>
            </a:r>
            <a:r>
              <a:rPr lang="en-US" altLang="zh-CN" sz="1800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изучением</a:t>
            </a:r>
            <a:r>
              <a:rPr lang="en-US" altLang="zh-CN" sz="1800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нарушений</a:t>
            </a:r>
            <a:r>
              <a:rPr lang="en-US" altLang="zh-CN" sz="1800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функции</a:t>
            </a:r>
            <a:r>
              <a:rPr lang="en-US" altLang="zh-CN" sz="1800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мочеполовой</a:t>
            </a:r>
            <a:r>
              <a:rPr lang="en-US" altLang="zh-CN" sz="1800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системы</a:t>
            </a:r>
            <a:r>
              <a:rPr lang="en-US" altLang="zh-CN" sz="1800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при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1E5E"/>
                </a:solidFill>
                <a:latin typeface="Calibri"/>
                <a:ea typeface="Calibri"/>
              </a:rPr>
              <a:t>неврологических</a:t>
            </a:r>
            <a:r>
              <a:rPr lang="en-US" altLang="zh-CN" sz="1800" spc="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заболеваниях</a:t>
            </a:r>
          </a:p>
          <a:p>
            <a:pPr>
              <a:lnSpc>
                <a:spcPts val="740"/>
              </a:lnSpc>
            </a:pPr>
            <a:endParaRPr lang="en-US" dirty="0" smtClean="0"/>
          </a:p>
          <a:p>
            <a:pPr marL="5810046" hangingPunct="0">
              <a:lnSpc>
                <a:spcPct val="95416"/>
              </a:lnSpc>
            </a:pP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Нейрогенный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мочевой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пузырь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–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это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собирательный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синдром,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объединяющий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состояния,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возникающие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1800" spc="-1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связи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врожденными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или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приобретенными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поражениями</a:t>
            </a:r>
            <a:r>
              <a:rPr lang="en-US" altLang="zh-CN" sz="1800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на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различных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уровнях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нервных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путей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1800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центров,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иннервирующих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мочевой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пузырь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1800" spc="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обеспечивающих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функцию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произвольного</a:t>
            </a:r>
            <a:r>
              <a:rPr lang="en-US" altLang="zh-CN" sz="1800" spc="-11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мочеиспускания</a:t>
            </a:r>
          </a:p>
          <a:p>
            <a:pPr>
              <a:lnSpc>
                <a:spcPts val="1544"/>
              </a:lnSpc>
            </a:pPr>
            <a:endParaRPr lang="en-US" dirty="0" smtClean="0"/>
          </a:p>
          <a:p>
            <a:pPr marL="8606587" hangingPunct="0">
              <a:lnSpc>
                <a:spcPct val="95833"/>
              </a:lnSpc>
            </a:pPr>
            <a:r>
              <a:rPr lang="en-US" altLang="zh-CN" sz="800" dirty="0">
                <a:solidFill>
                  <a:srgbClr val="001E5E"/>
                </a:solidFill>
                <a:latin typeface="Calibri"/>
                <a:ea typeface="Calibri"/>
              </a:rPr>
              <a:t>Лопаткин</a:t>
            </a:r>
            <a:r>
              <a:rPr lang="en-US" altLang="zh-CN" sz="800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1E5E"/>
                </a:solidFill>
                <a:latin typeface="Calibri"/>
                <a:ea typeface="Calibri"/>
              </a:rPr>
              <a:t>Н.А.</a:t>
            </a:r>
            <a:r>
              <a:rPr lang="en-US" altLang="zh-CN" sz="80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1E5E"/>
                </a:solidFill>
                <a:latin typeface="Calibri"/>
                <a:ea typeface="Calibri"/>
              </a:rPr>
              <a:t>(ред.)</a:t>
            </a:r>
            <a:r>
              <a:rPr lang="en-US" altLang="zh-CN" sz="800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1E5E"/>
                </a:solidFill>
                <a:latin typeface="Calibri"/>
                <a:ea typeface="Calibri"/>
              </a:rPr>
              <a:t>Руководство</a:t>
            </a:r>
            <a:r>
              <a:rPr lang="en-US" altLang="zh-CN" sz="80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1E5E"/>
                </a:solidFill>
                <a:latin typeface="Calibri"/>
                <a:ea typeface="Calibri"/>
              </a:rPr>
              <a:t>по</a:t>
            </a:r>
            <a:r>
              <a:rPr lang="en-US" altLang="zh-CN" sz="800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1E5E"/>
                </a:solidFill>
                <a:latin typeface="Calibri"/>
                <a:ea typeface="Calibri"/>
              </a:rPr>
              <a:t>урологии.</a:t>
            </a:r>
            <a:r>
              <a:rPr lang="en-US" altLang="zh-CN" sz="80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1E5E"/>
                </a:solidFill>
                <a:latin typeface="Calibri"/>
                <a:ea typeface="Calibri"/>
              </a:rPr>
              <a:t>Том</a:t>
            </a:r>
            <a:r>
              <a:rPr lang="en-US" altLang="zh-CN" sz="800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1E5E"/>
                </a:solidFill>
                <a:latin typeface="Calibri"/>
                <a:ea typeface="Calibri"/>
              </a:rPr>
              <a:t>2.</a:t>
            </a:r>
            <a:r>
              <a:rPr lang="en-US" altLang="zh-CN" sz="800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1E5E"/>
                </a:solidFill>
                <a:latin typeface="Calibri"/>
                <a:ea typeface="Calibri"/>
              </a:rPr>
              <a:t>М.:</a:t>
            </a:r>
            <a:r>
              <a:rPr lang="en-US" altLang="zh-CN" sz="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800" dirty="0">
                <a:solidFill>
                  <a:srgbClr val="001E5E"/>
                </a:solidFill>
                <a:latin typeface="Calibri"/>
                <a:ea typeface="Calibri"/>
              </a:rPr>
              <a:t>Медицина,</a:t>
            </a:r>
            <a:r>
              <a:rPr lang="en-US" altLang="zh-CN" sz="800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1E5E"/>
                </a:solidFill>
                <a:latin typeface="Calibri"/>
                <a:ea typeface="Calibri"/>
              </a:rPr>
              <a:t>1998.</a:t>
            </a:r>
            <a:r>
              <a:rPr lang="en-US" altLang="zh-CN" sz="80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  <a:r>
              <a:rPr lang="en-US" altLang="zh-CN" sz="80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1E5E"/>
                </a:solidFill>
                <a:latin typeface="Calibri"/>
                <a:ea typeface="Calibri"/>
              </a:rPr>
              <a:t>768</a:t>
            </a:r>
            <a:r>
              <a:rPr lang="en-US" altLang="zh-CN" sz="80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1E5E"/>
                </a:solidFill>
                <a:latin typeface="Calibri"/>
                <a:ea typeface="Calibri"/>
              </a:rPr>
              <a:t>с.</a:t>
            </a:r>
            <a:r>
              <a:rPr lang="en-US" altLang="zh-CN" sz="80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  <a:r>
              <a:rPr lang="en-US" altLang="zh-CN" sz="80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1E5E"/>
                </a:solidFill>
                <a:latin typeface="Calibri"/>
                <a:ea typeface="Calibri"/>
              </a:rPr>
              <a:t>ISBN</a:t>
            </a:r>
            <a:r>
              <a:rPr lang="en-US" altLang="zh-CN" sz="800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1E5E"/>
                </a:solidFill>
                <a:latin typeface="Calibri"/>
                <a:ea typeface="Calibri"/>
              </a:rPr>
              <a:t>5-225-04435-2..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00"/>
              </a:lnSpc>
            </a:pPr>
            <a:endParaRPr lang="en-US" dirty="0" smtClean="0"/>
          </a:p>
          <a:p>
            <a:pPr marL="47243" hangingPunct="0">
              <a:lnSpc>
                <a:spcPct val="98750"/>
              </a:lnSpc>
            </a:pPr>
            <a:r>
              <a:rPr lang="en-US" altLang="zh-CN" sz="1800" dirty="0">
                <a:solidFill>
                  <a:srgbClr val="1E477B"/>
                </a:solidFill>
                <a:latin typeface="Calibri"/>
                <a:ea typeface="Calibri"/>
              </a:rPr>
              <a:t>Нейрогенная</a:t>
            </a:r>
            <a:r>
              <a:rPr lang="en-US" altLang="zh-CN" sz="180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1E477B"/>
                </a:solidFill>
                <a:latin typeface="Calibri"/>
                <a:ea typeface="Calibri"/>
              </a:rPr>
              <a:t>дисфункция</a:t>
            </a:r>
            <a:r>
              <a:rPr lang="en-US" altLang="zh-CN" sz="180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1E477B"/>
                </a:solidFill>
                <a:latin typeface="Calibri"/>
                <a:ea typeface="Calibri"/>
              </a:rPr>
              <a:t>нижних</a:t>
            </a:r>
            <a:r>
              <a:rPr lang="en-US" altLang="zh-CN" sz="180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1E477B"/>
                </a:solidFill>
                <a:latin typeface="Calibri"/>
                <a:ea typeface="Calibri"/>
              </a:rPr>
              <a:t>мочевыводящих</a:t>
            </a:r>
            <a:r>
              <a:rPr lang="en-US" altLang="zh-CN" sz="180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1E477B"/>
                </a:solidFill>
                <a:latin typeface="Calibri"/>
                <a:ea typeface="Calibri"/>
              </a:rPr>
              <a:t>путей</a:t>
            </a:r>
            <a:r>
              <a:rPr lang="en-US" altLang="zh-CN" sz="1800" spc="-104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1E477B"/>
                </a:solidFill>
                <a:latin typeface="Calibri"/>
                <a:ea typeface="Calibri"/>
              </a:rPr>
              <a:t>–</a:t>
            </a:r>
            <a:r>
              <a:rPr lang="en-US" altLang="zh-CN" sz="180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800" dirty="0">
                <a:solidFill>
                  <a:srgbClr val="1E477B"/>
                </a:solidFill>
                <a:latin typeface="Calibri"/>
                <a:ea typeface="Calibri"/>
              </a:rPr>
              <a:t>это</a:t>
            </a:r>
            <a:r>
              <a:rPr lang="en-US" altLang="zh-CN" sz="180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1E477B"/>
                </a:solidFill>
                <a:latin typeface="Calibri"/>
                <a:ea typeface="Calibri"/>
              </a:rPr>
              <a:t>нарушение</a:t>
            </a:r>
            <a:r>
              <a:rPr lang="en-US" altLang="zh-CN" sz="180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1E477B"/>
                </a:solidFill>
                <a:latin typeface="Calibri"/>
                <a:ea typeface="Calibri"/>
              </a:rPr>
              <a:t>функции</a:t>
            </a:r>
            <a:r>
              <a:rPr lang="en-US" altLang="zh-CN" sz="180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1E477B"/>
                </a:solidFill>
                <a:latin typeface="Calibri"/>
                <a:ea typeface="Calibri"/>
              </a:rPr>
              <a:t>нижних</a:t>
            </a:r>
            <a:r>
              <a:rPr lang="en-US" altLang="zh-CN" sz="180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1E477B"/>
                </a:solidFill>
                <a:latin typeface="Calibri"/>
                <a:ea typeface="Calibri"/>
              </a:rPr>
              <a:t>мочевых</a:t>
            </a:r>
            <a:r>
              <a:rPr lang="en-US" altLang="zh-CN" sz="1800" spc="-34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1E477B"/>
                </a:solidFill>
                <a:latin typeface="Calibri"/>
                <a:ea typeface="Calibri"/>
              </a:rPr>
              <a:t>путей,</a:t>
            </a:r>
            <a:r>
              <a:rPr lang="en-US" altLang="zh-CN" sz="180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800" dirty="0">
                <a:solidFill>
                  <a:srgbClr val="1E477B"/>
                </a:solidFill>
                <a:latin typeface="Calibri"/>
                <a:ea typeface="Calibri"/>
              </a:rPr>
              <a:t>развивающееся</a:t>
            </a:r>
            <a:r>
              <a:rPr lang="en-US" altLang="zh-CN" sz="1800" spc="-3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1E477B"/>
                </a:solidFill>
                <a:latin typeface="Calibri"/>
                <a:ea typeface="Calibri"/>
              </a:rPr>
              <a:t>вторично</a:t>
            </a:r>
            <a:r>
              <a:rPr lang="en-US" altLang="zh-CN" sz="1800" spc="-3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1E477B"/>
                </a:solidFill>
                <a:latin typeface="Calibri"/>
                <a:ea typeface="Calibri"/>
              </a:rPr>
              <a:t>к</a:t>
            </a:r>
            <a:r>
              <a:rPr lang="en-US" altLang="zh-CN" sz="1800" spc="-34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1E477B"/>
                </a:solidFill>
                <a:latin typeface="Calibri"/>
                <a:ea typeface="Calibri"/>
              </a:rPr>
              <a:t>подтвержденному</a:t>
            </a:r>
            <a:r>
              <a:rPr lang="en-US" altLang="zh-CN" sz="1800" spc="-3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1E477B"/>
                </a:solidFill>
                <a:latin typeface="Calibri"/>
                <a:ea typeface="Calibri"/>
              </a:rPr>
              <a:t>нарушению</a:t>
            </a:r>
            <a:r>
              <a:rPr lang="en-US" altLang="zh-CN" sz="180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800" spc="-5" dirty="0">
                <a:solidFill>
                  <a:srgbClr val="1E477B"/>
                </a:solidFill>
                <a:latin typeface="Calibri"/>
                <a:ea typeface="Calibri"/>
              </a:rPr>
              <a:t>ин</a:t>
            </a:r>
            <a:r>
              <a:rPr lang="en-US" altLang="zh-CN" sz="1800" dirty="0">
                <a:solidFill>
                  <a:srgbClr val="1E477B"/>
                </a:solidFill>
                <a:latin typeface="Calibri"/>
                <a:ea typeface="Calibri"/>
              </a:rPr>
              <a:t>нервации</a:t>
            </a:r>
          </a:p>
          <a:p>
            <a:pPr marL="3433876" hangingPunct="0">
              <a:lnSpc>
                <a:spcPct val="95416"/>
              </a:lnSpc>
            </a:pPr>
            <a:r>
              <a:rPr lang="en-US" altLang="zh-CN" sz="800" dirty="0">
                <a:solidFill>
                  <a:srgbClr val="1E477B"/>
                </a:solidFill>
                <a:latin typeface="Calibri"/>
                <a:ea typeface="Calibri"/>
              </a:rPr>
              <a:t>Клинические</a:t>
            </a:r>
            <a:r>
              <a:rPr lang="en-US" altLang="zh-CN" sz="80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1E477B"/>
                </a:solidFill>
                <a:latin typeface="Calibri"/>
                <a:ea typeface="Calibri"/>
              </a:rPr>
              <a:t>рекомендации</a:t>
            </a:r>
            <a:r>
              <a:rPr lang="en-US" altLang="zh-CN" sz="80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1E477B"/>
                </a:solidFill>
                <a:latin typeface="Calibri"/>
                <a:ea typeface="Calibri"/>
              </a:rPr>
              <a:t>Российского</a:t>
            </a:r>
            <a:r>
              <a:rPr lang="en-US" altLang="zh-CN" sz="80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1E477B"/>
                </a:solidFill>
                <a:latin typeface="Calibri"/>
                <a:ea typeface="Calibri"/>
              </a:rPr>
              <a:t>общества</a:t>
            </a:r>
            <a:r>
              <a:rPr lang="en-US" altLang="zh-CN" sz="80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1E477B"/>
                </a:solidFill>
                <a:latin typeface="Calibri"/>
                <a:ea typeface="Calibri"/>
              </a:rPr>
              <a:t>урологов</a:t>
            </a:r>
            <a:r>
              <a:rPr lang="en-US" altLang="zh-CN" sz="800" spc="1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1E477B"/>
                </a:solidFill>
                <a:latin typeface="Calibri"/>
                <a:ea typeface="Calibri"/>
              </a:rPr>
              <a:t>под</a:t>
            </a:r>
            <a:r>
              <a:rPr lang="en-US" altLang="zh-CN" sz="80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800" dirty="0">
                <a:solidFill>
                  <a:srgbClr val="1E477B"/>
                </a:solidFill>
                <a:latin typeface="Calibri"/>
                <a:ea typeface="Calibri"/>
              </a:rPr>
              <a:t>редакцией</a:t>
            </a:r>
            <a:r>
              <a:rPr lang="en-US" altLang="zh-CN" sz="80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1E477B"/>
                </a:solidFill>
                <a:latin typeface="Calibri"/>
                <a:ea typeface="Calibri"/>
              </a:rPr>
              <a:t>Ю.Г.</a:t>
            </a:r>
            <a:r>
              <a:rPr lang="en-US" altLang="zh-CN" sz="80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1E477B"/>
                </a:solidFill>
                <a:latin typeface="Calibri"/>
                <a:ea typeface="Calibri"/>
              </a:rPr>
              <a:t>Аляева,</a:t>
            </a:r>
            <a:r>
              <a:rPr lang="en-US" altLang="zh-CN" sz="80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1E477B"/>
                </a:solidFill>
                <a:latin typeface="Calibri"/>
                <a:ea typeface="Calibri"/>
              </a:rPr>
              <a:t>–</a:t>
            </a:r>
            <a:r>
              <a:rPr lang="en-US" altLang="zh-CN" sz="80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1E477B"/>
                </a:solidFill>
                <a:latin typeface="Calibri"/>
                <a:ea typeface="Calibri"/>
              </a:rPr>
              <a:t>М</a:t>
            </a:r>
            <a:r>
              <a:rPr lang="en-US" altLang="zh-CN" sz="80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1E477B"/>
                </a:solidFill>
                <a:latin typeface="Calibri"/>
                <a:ea typeface="Calibri"/>
              </a:rPr>
              <a:t>-</a:t>
            </a:r>
            <a:r>
              <a:rPr lang="en-US" altLang="zh-CN" sz="800" spc="1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1E477B"/>
                </a:solidFill>
                <a:latin typeface="Calibri"/>
                <a:ea typeface="Calibri"/>
              </a:rPr>
              <a:t>2017г.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25"/>
              </a:lnSpc>
            </a:pPr>
            <a:endParaRPr lang="en-US" dirty="0" smtClean="0"/>
          </a:p>
          <a:p>
            <a:pPr marL="47243" hangingPunct="0">
              <a:lnSpc>
                <a:spcPct val="95833"/>
              </a:lnSpc>
            </a:pP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Термины:</a:t>
            </a:r>
            <a:r>
              <a:rPr lang="en-US" altLang="zh-CN" sz="1800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нейрогенная</a:t>
            </a:r>
            <a:r>
              <a:rPr lang="en-US" altLang="zh-CN" sz="1800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дисфункция</a:t>
            </a:r>
            <a:r>
              <a:rPr lang="en-US" altLang="zh-CN" sz="1800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мочеиспускания,</a:t>
            </a:r>
            <a:r>
              <a:rPr lang="en-US" altLang="zh-CN" sz="1800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нейрогенный</a:t>
            </a:r>
            <a:r>
              <a:rPr lang="en-US" altLang="zh-CN" sz="1800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мочевой</a:t>
            </a:r>
            <a:r>
              <a:rPr lang="en-US" altLang="zh-CN" sz="1800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пузырь,</a:t>
            </a:r>
            <a:r>
              <a:rPr lang="en-US" altLang="zh-CN" sz="1800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нервно-мышечная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дисфункция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мочевого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пузыря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следует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оценивать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как</a:t>
            </a:r>
            <a:r>
              <a:rPr lang="en-US" altLang="zh-CN" sz="1800" spc="-11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равнозначные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5"/>
          <p:cNvSpPr txBox="1"/>
          <p:nvPr/>
        </p:nvSpPr>
        <p:spPr>
          <a:xfrm>
            <a:off x="662940" y="558723"/>
            <a:ext cx="9733918" cy="1485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445385">
              <a:lnSpc>
                <a:spcPct val="100000"/>
              </a:lnSpc>
            </a:pPr>
            <a:r>
              <a:rPr lang="en-US" altLang="zh-CN" sz="4400" dirty="0">
                <a:solidFill>
                  <a:srgbClr val="001E5E"/>
                </a:solidFill>
                <a:latin typeface="Calibri"/>
                <a:ea typeface="Calibri"/>
              </a:rPr>
              <a:t>Кодирование</a:t>
            </a:r>
            <a:r>
              <a:rPr lang="en-US" altLang="zh-CN" sz="4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dirty="0">
                <a:solidFill>
                  <a:srgbClr val="001E5E"/>
                </a:solidFill>
                <a:latin typeface="Calibri"/>
                <a:ea typeface="Calibri"/>
              </a:rPr>
              <a:t>по</a:t>
            </a:r>
            <a:r>
              <a:rPr lang="en-US" altLang="zh-CN" sz="4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dirty="0">
                <a:solidFill>
                  <a:srgbClr val="001E5E"/>
                </a:solidFill>
                <a:latin typeface="Calibri"/>
                <a:ea typeface="Calibri"/>
              </a:rPr>
              <a:t>МКБ</a:t>
            </a:r>
            <a:r>
              <a:rPr lang="en-US" altLang="zh-CN" sz="4400" spc="-18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dirty="0">
                <a:solidFill>
                  <a:srgbClr val="001E5E"/>
                </a:solidFill>
                <a:latin typeface="Calibri"/>
                <a:ea typeface="Calibri"/>
              </a:rPr>
              <a:t>-10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5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Нервно-мышечная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дисфункция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мочевого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пузыря,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не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классифицированная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других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рубриках</a:t>
            </a:r>
            <a:r>
              <a:rPr lang="en-US" altLang="zh-CN" sz="1800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(N31):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662940" y="2081816"/>
            <a:ext cx="9147865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2899" algn="l"/>
              </a:tabLst>
            </a:pP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•	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N31.0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–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незаторможенный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мочевой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пузырь,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не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классифицированный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других</a:t>
            </a:r>
            <a:r>
              <a:rPr lang="en-US" altLang="zh-CN" sz="1800" spc="-6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рубриках;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662940" y="2411000"/>
            <a:ext cx="8750789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2899" algn="l"/>
              </a:tabLst>
            </a:pP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•	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N31.1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–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рефлекторный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мочевой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пузырь,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не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классифицированный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других</a:t>
            </a:r>
            <a:r>
              <a:rPr lang="en-US" altLang="zh-CN" sz="1800" spc="-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рубриках;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662940" y="2740184"/>
            <a:ext cx="9452055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2899" algn="l"/>
              </a:tabLst>
            </a:pP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•	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N31.2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нейрогенная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слабость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мочевого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пузыря,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не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классифицированная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других</a:t>
            </a:r>
            <a:r>
              <a:rPr lang="en-US" altLang="zh-CN" sz="1800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рубриках;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662940" y="3069368"/>
            <a:ext cx="6812488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2899" algn="l"/>
              </a:tabLst>
            </a:pP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•	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N31.8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другие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нервно-мышечные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дисфункции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мочевого</a:t>
            </a:r>
            <a:r>
              <a:rPr lang="en-US" altLang="zh-CN" sz="1800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пузыря;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662940" y="3398933"/>
            <a:ext cx="7426781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2899" algn="l"/>
              </a:tabLst>
            </a:pP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•	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N31.9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нервно-мышечная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дисфункция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мочевого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пузыря</a:t>
            </a:r>
            <a:r>
              <a:rPr lang="en-US" altLang="zh-CN" sz="1800" spc="-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неуточненная.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662940" y="4075048"/>
            <a:ext cx="3869543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Другие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болезни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спинного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мозга</a:t>
            </a:r>
            <a:r>
              <a:rPr lang="en-US" altLang="zh-CN" sz="1800" spc="-6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(G95):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62940" y="4386485"/>
            <a:ext cx="828978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2899" algn="l"/>
              </a:tabLst>
            </a:pP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•	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G83.4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неврогенный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мочевой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пузырь,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связанный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синдромом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конского</a:t>
            </a:r>
            <a:r>
              <a:rPr lang="en-US" altLang="zh-CN" sz="1800" spc="-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хвоста;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662940" y="4715923"/>
            <a:ext cx="8010398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2899" algn="l"/>
              </a:tabLst>
            </a:pP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•	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G95.8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спинальный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мочевой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пузырь,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вследствие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поражения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спинного</a:t>
            </a:r>
            <a:r>
              <a:rPr lang="en-US" altLang="zh-CN" sz="1800" spc="-6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мозга.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0" y="1379220"/>
            <a:ext cx="6537959" cy="5189220"/>
          </a:xfrm>
          <a:prstGeom prst="rect">
            <a:avLst/>
          </a:prstGeom>
        </p:spPr>
      </p:pic>
      <p:pic>
        <p:nvPicPr>
          <p:cNvPr id="86" name="Picture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6920" y="6332220"/>
            <a:ext cx="2270760" cy="403860"/>
          </a:xfrm>
          <a:prstGeom prst="rect">
            <a:avLst/>
          </a:prstGeom>
        </p:spPr>
      </p:pic>
      <p:sp>
        <p:nvSpPr>
          <p:cNvPr id="2" name="TextBox 86"/>
          <p:cNvSpPr txBox="1"/>
          <p:nvPr/>
        </p:nvSpPr>
        <p:spPr>
          <a:xfrm>
            <a:off x="886967" y="306832"/>
            <a:ext cx="10391621" cy="853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1E477B"/>
                </a:solidFill>
                <a:latin typeface="Calibri"/>
                <a:ea typeface="Calibri"/>
              </a:rPr>
              <a:t>Анатомо-функциональная</a:t>
            </a:r>
            <a:r>
              <a:rPr lang="en-US" altLang="zh-CN" sz="2800" spc="-64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1E477B"/>
                </a:solidFill>
                <a:latin typeface="Calibri"/>
                <a:ea typeface="Calibri"/>
              </a:rPr>
              <a:t>классификаций</a:t>
            </a:r>
            <a:r>
              <a:rPr lang="en-US" altLang="zh-CN" sz="2800" spc="-64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1E477B"/>
                </a:solidFill>
                <a:latin typeface="Calibri"/>
                <a:ea typeface="Calibri"/>
              </a:rPr>
              <a:t>нейрогенной</a:t>
            </a:r>
            <a:r>
              <a:rPr lang="en-US" altLang="zh-CN" sz="2800" spc="-75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1E477B"/>
                </a:solidFill>
                <a:latin typeface="Calibri"/>
                <a:ea typeface="Calibri"/>
              </a:rPr>
              <a:t>дисфункции</a:t>
            </a:r>
          </a:p>
          <a:p>
            <a:pPr marL="0" indent="2853182">
              <a:lnSpc>
                <a:spcPct val="100000"/>
              </a:lnSpc>
            </a:pPr>
            <a:r>
              <a:rPr lang="en-US" altLang="zh-CN" sz="2800" dirty="0">
                <a:solidFill>
                  <a:srgbClr val="1E477B"/>
                </a:solidFill>
                <a:latin typeface="Calibri"/>
                <a:ea typeface="Calibri"/>
              </a:rPr>
              <a:t>нижних</a:t>
            </a:r>
            <a:r>
              <a:rPr lang="en-US" altLang="zh-CN" sz="2800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1E477B"/>
                </a:solidFill>
                <a:latin typeface="Calibri"/>
                <a:ea typeface="Calibri"/>
              </a:rPr>
              <a:t>мочевыводящих</a:t>
            </a:r>
            <a:r>
              <a:rPr lang="en-US" altLang="zh-CN" sz="2800" spc="-179" dirty="0">
                <a:solidFill>
                  <a:srgbClr val="1E477B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1E477B"/>
                </a:solidFill>
                <a:latin typeface="Calibri"/>
                <a:ea typeface="Calibri"/>
              </a:rPr>
              <a:t>путей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54608" y="4497578"/>
            <a:ext cx="6952857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spc="-20" dirty="0">
                <a:solidFill>
                  <a:srgbClr val="001E5E"/>
                </a:solidFill>
                <a:latin typeface="Calibri"/>
                <a:ea typeface="Calibri"/>
              </a:rPr>
              <a:t>РЕГУЛЯЦИЯ</a:t>
            </a:r>
            <a:r>
              <a:rPr lang="en-US" altLang="zh-CN" sz="4000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spc="-20" dirty="0">
                <a:solidFill>
                  <a:srgbClr val="001E5E"/>
                </a:solidFill>
                <a:latin typeface="Calibri"/>
                <a:ea typeface="Calibri"/>
              </a:rPr>
              <a:t>МОЧЕИСПУСКАНИЯ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220" y="4351020"/>
            <a:ext cx="2446020" cy="2194560"/>
          </a:xfrm>
          <a:prstGeom prst="rect">
            <a:avLst/>
          </a:prstGeom>
        </p:spPr>
      </p:pic>
      <p:sp>
        <p:nvSpPr>
          <p:cNvPr id="3" name="TextBox 88"/>
          <p:cNvSpPr txBox="1"/>
          <p:nvPr/>
        </p:nvSpPr>
        <p:spPr>
          <a:xfrm>
            <a:off x="2969386" y="250698"/>
            <a:ext cx="7687383" cy="623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Нарушения</a:t>
            </a:r>
            <a:r>
              <a:rPr lang="en-US" altLang="zh-CN" sz="1800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мочеиспускания</a:t>
            </a:r>
            <a:r>
              <a:rPr lang="en-US" altLang="zh-CN" sz="1800" spc="-20" dirty="0">
                <a:solidFill>
                  <a:srgbClr val="001E5E"/>
                </a:solidFill>
                <a:latin typeface="Calibri"/>
                <a:cs typeface="Calibri"/>
              </a:rPr>
              <a:t> 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при</a:t>
            </a:r>
            <a:r>
              <a:rPr lang="en-US" altLang="zh-CN" sz="1800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заболеваниях</a:t>
            </a:r>
            <a:r>
              <a:rPr lang="en-US" altLang="zh-CN" sz="1800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головного</a:t>
            </a:r>
            <a:r>
              <a:rPr lang="en-US" altLang="zh-CN" sz="1800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мозга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79"/>
              </a:lnSpc>
            </a:pPr>
            <a:endParaRPr lang="en-US" dirty="0" smtClean="0"/>
          </a:p>
          <a:p>
            <a:pPr marL="0" indent="2037841">
              <a:lnSpc>
                <a:spcPct val="100000"/>
              </a:lnSpc>
              <a:tabLst>
                <a:tab pos="2210053" algn="l"/>
              </a:tabLst>
            </a:pPr>
            <a:r>
              <a:rPr lang="en-US" altLang="zh-CN" sz="8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Tagliaferri,</a:t>
            </a:r>
            <a:r>
              <a:rPr lang="en-US" altLang="zh-CN" sz="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F.,</a:t>
            </a:r>
            <a:r>
              <a:rPr lang="en-US" altLang="zh-CN" sz="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et</a:t>
            </a:r>
            <a:r>
              <a:rPr lang="en-US" altLang="zh-CN" sz="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al.</a:t>
            </a:r>
            <a:r>
              <a:rPr lang="en-US" altLang="zh-CN" sz="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systematic</a:t>
            </a:r>
            <a:r>
              <a:rPr lang="en-US" altLang="zh-CN" sz="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review</a:t>
            </a:r>
            <a:r>
              <a:rPr lang="en-US" altLang="zh-CN" sz="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brain</a:t>
            </a:r>
            <a:r>
              <a:rPr lang="en-US" altLang="zh-CN" sz="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injury</a:t>
            </a:r>
            <a:r>
              <a:rPr lang="en-US" altLang="zh-CN" sz="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epidemiology</a:t>
            </a:r>
            <a:r>
              <a:rPr lang="en-US" altLang="zh-CN" sz="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en-US" altLang="zh-CN" sz="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Europe.</a:t>
            </a:r>
            <a:r>
              <a:rPr lang="en-US" altLang="zh-CN" sz="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Acta</a:t>
            </a:r>
            <a:r>
              <a:rPr lang="en-US" altLang="zh-CN" sz="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Neurochir</a:t>
            </a:r>
            <a:r>
              <a:rPr lang="en-US" altLang="zh-CN" sz="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(Wien),</a:t>
            </a:r>
            <a:r>
              <a:rPr lang="en-US" altLang="zh-CN" sz="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2006.</a:t>
            </a:r>
            <a:r>
              <a:rPr lang="en-US" altLang="zh-CN" sz="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148:</a:t>
            </a:r>
            <a:r>
              <a:rPr lang="en-US" altLang="zh-CN" sz="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255</a:t>
            </a:r>
          </a:p>
          <a:p>
            <a:pPr marL="0" indent="2037841">
              <a:lnSpc>
                <a:spcPct val="100000"/>
              </a:lnSpc>
              <a:tabLst>
                <a:tab pos="2210053" algn="l"/>
              </a:tabLst>
            </a:pPr>
            <a:r>
              <a:rPr lang="en-US" altLang="zh-CN" sz="8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Lobo,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A.,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et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al.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Prevalence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dementia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major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subtypes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Europe: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collaborative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study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population-based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cohorts.</a:t>
            </a:r>
            <a:r>
              <a:rPr lang="en-US" altLang="zh-CN" sz="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Neurologic</a:t>
            </a:r>
          </a:p>
          <a:p>
            <a:pPr marL="0" indent="2210053">
              <a:lnSpc>
                <a:spcPct val="100000"/>
              </a:lnSpc>
            </a:pP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Diseases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Elderly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Research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Group.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Neurology,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2000.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54: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S4.</a:t>
            </a:r>
            <a:r>
              <a:rPr lang="en-US" altLang="zh-CN" sz="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https://www.ncbi.nlm.nih.gov/pubmed/10854354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769110" y="614299"/>
          <a:ext cx="8522461" cy="35915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8583"/>
                <a:gridCol w="1728215"/>
                <a:gridCol w="4915661"/>
              </a:tblGrid>
              <a:tr h="554990"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</a:pPr>
                      <a:endParaRPr lang="en-US" dirty="0" smtClean="0"/>
                    </a:p>
                    <a:p>
                      <a:pPr marL="0" indent="26288">
                        <a:lnSpc>
                          <a:spcPct val="100000"/>
                        </a:lnSpc>
                      </a:pPr>
                      <a:r>
                        <a:rPr lang="en-US" altLang="zh-CN" sz="12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Заболе</a:t>
                      </a:r>
                      <a:r>
                        <a:rPr lang="en-US" altLang="zh-CN" sz="12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вание</a:t>
                      </a:r>
                    </a:p>
                  </a:txBody>
                  <a:tcPr marL="0" marR="0" marT="0" marB="0">
                    <a:lnL w="12700">
                      <a:solidFill>
                        <a:srgbClr val="BB804E"/>
                      </a:solidFill>
                      <a:prstDash val="solid"/>
                    </a:lnL>
                    <a:lnR w="12700">
                      <a:solidFill>
                        <a:srgbClr val="BB804E"/>
                      </a:solidFill>
                      <a:prstDash val="solid"/>
                    </a:lnR>
                    <a:lnT w="12700">
                      <a:solidFill>
                        <a:srgbClr val="BB804E"/>
                      </a:solidFill>
                      <a:prstDash val="solid"/>
                    </a:lnT>
                    <a:lnB w="12700">
                      <a:solidFill>
                        <a:srgbClr val="BB80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</a:pPr>
                      <a:endParaRPr lang="en-US" dirty="0" smtClean="0"/>
                    </a:p>
                    <a:p>
                      <a:pPr marL="0" indent="20065">
                        <a:lnSpc>
                          <a:spcPct val="100000"/>
                        </a:lnSpc>
                      </a:pP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Частота</a:t>
                      </a:r>
                      <a:r>
                        <a:rPr lang="en-US" altLang="zh-CN" sz="1200" spc="-69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1200" spc="-7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общей</a:t>
                      </a:r>
                    </a:p>
                    <a:p>
                      <a:pPr>
                        <a:lnSpc>
                          <a:spcPts val="719"/>
                        </a:lnSpc>
                      </a:pPr>
                      <a:endParaRPr lang="en-US" dirty="0" smtClean="0"/>
                    </a:p>
                    <a:p>
                      <a:pPr marL="0" indent="20065">
                        <a:lnSpc>
                          <a:spcPct val="100000"/>
                        </a:lnSpc>
                      </a:pPr>
                      <a:r>
                        <a:rPr lang="en-US" altLang="zh-CN" sz="12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попу</a:t>
                      </a:r>
                      <a:r>
                        <a:rPr lang="en-US" altLang="zh-CN" sz="12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ляции</a:t>
                      </a:r>
                    </a:p>
                  </a:txBody>
                  <a:tcPr marL="0" marR="0" marT="0" marB="0">
                    <a:lnL w="12700">
                      <a:solidFill>
                        <a:srgbClr val="BB804E"/>
                      </a:solidFill>
                      <a:prstDash val="solid"/>
                    </a:lnL>
                    <a:lnR w="12700">
                      <a:solidFill>
                        <a:srgbClr val="BB804E"/>
                      </a:solidFill>
                      <a:prstDash val="solid"/>
                    </a:lnR>
                    <a:lnT w="12700">
                      <a:solidFill>
                        <a:srgbClr val="BB804E"/>
                      </a:solidFill>
                      <a:prstDash val="solid"/>
                    </a:lnT>
                    <a:lnB w="12700">
                      <a:solidFill>
                        <a:srgbClr val="BB80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</a:pPr>
                      <a:endParaRPr lang="en-US" dirty="0" smtClean="0"/>
                    </a:p>
                    <a:p>
                      <a:pPr marL="0" indent="20320">
                        <a:lnSpc>
                          <a:spcPct val="100000"/>
                        </a:lnSpc>
                      </a:pP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Тип</a:t>
                      </a:r>
                      <a:r>
                        <a:rPr lang="en-US" altLang="zh-CN" sz="12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12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частота</a:t>
                      </a:r>
                      <a:r>
                        <a:rPr lang="en-US" altLang="zh-CN" sz="12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нейрогенной</a:t>
                      </a:r>
                      <a:r>
                        <a:rPr lang="en-US" altLang="zh-CN" sz="12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дисфункции</a:t>
                      </a:r>
                      <a:r>
                        <a:rPr lang="en-US" altLang="zh-CN" sz="12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мочеиспускания</a:t>
                      </a:r>
                    </a:p>
                  </a:txBody>
                  <a:tcPr marL="0" marR="0" marT="0" marB="0">
                    <a:lnL w="12700">
                      <a:solidFill>
                        <a:srgbClr val="BB804E"/>
                      </a:solidFill>
                      <a:prstDash val="solid"/>
                    </a:lnL>
                    <a:lnR w="12700">
                      <a:solidFill>
                        <a:srgbClr val="BB804E"/>
                      </a:solidFill>
                      <a:prstDash val="solid"/>
                    </a:lnR>
                    <a:lnT w="12700">
                      <a:solidFill>
                        <a:srgbClr val="BB804E"/>
                      </a:solidFill>
                      <a:prstDash val="solid"/>
                    </a:lnT>
                    <a:lnB w="12700">
                      <a:solidFill>
                        <a:srgbClr val="BB804E"/>
                      </a:solidFill>
                      <a:prstDash val="solid"/>
                    </a:lnB>
                  </a:tcPr>
                </a:tc>
              </a:tr>
              <a:tr h="1645920"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en-US" dirty="0" smtClean="0"/>
                    </a:p>
                    <a:p>
                      <a:pPr marL="0" indent="26288">
                        <a:lnSpc>
                          <a:spcPct val="100000"/>
                        </a:lnSpc>
                      </a:pPr>
                      <a:r>
                        <a:rPr lang="en-US" altLang="zh-CN" sz="12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Цереброваскул</a:t>
                      </a:r>
                      <a:r>
                        <a:rPr lang="en-US" altLang="zh-CN" sz="12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ярные</a:t>
                      </a:r>
                    </a:p>
                    <a:p>
                      <a:pPr>
                        <a:lnSpc>
                          <a:spcPts val="719"/>
                        </a:lnSpc>
                      </a:pPr>
                      <a:endParaRPr lang="en-US" dirty="0" smtClean="0"/>
                    </a:p>
                    <a:p>
                      <a:pPr marL="0" indent="26288">
                        <a:lnSpc>
                          <a:spcPct val="100000"/>
                        </a:lnSpc>
                      </a:pPr>
                      <a:r>
                        <a:rPr lang="en-US" altLang="zh-CN" sz="12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заболевания</a:t>
                      </a:r>
                      <a:r>
                        <a:rPr lang="en-US" altLang="zh-CN" sz="1200" spc="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spc="-3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</a:t>
                      </a:r>
                      <a:r>
                        <a:rPr lang="en-US" altLang="zh-CN" sz="12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инсульт</a:t>
                      </a:r>
                      <a:r>
                        <a:rPr lang="en-US" altLang="zh-CN" sz="1200" spc="-2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)</a:t>
                      </a:r>
                    </a:p>
                  </a:txBody>
                  <a:tcPr marL="0" marR="0" marT="0" marB="0">
                    <a:lnL w="12700">
                      <a:solidFill>
                        <a:srgbClr val="BB804E"/>
                      </a:solidFill>
                      <a:prstDash val="solid"/>
                    </a:lnL>
                    <a:lnR w="12700">
                      <a:solidFill>
                        <a:srgbClr val="BB804E"/>
                      </a:solidFill>
                      <a:prstDash val="solid"/>
                    </a:lnR>
                    <a:lnT w="12700">
                      <a:solidFill>
                        <a:srgbClr val="BB804E"/>
                      </a:solidFill>
                      <a:prstDash val="solid"/>
                    </a:lnT>
                    <a:lnB w="12700">
                      <a:solidFill>
                        <a:srgbClr val="BB80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5" hangingPunct="0">
                        <a:lnSpc>
                          <a:spcPct val="150000"/>
                        </a:lnSpc>
                        <a:spcBef>
                          <a:spcPts val="139"/>
                        </a:spcBef>
                      </a:pPr>
                      <a:r>
                        <a:rPr lang="en-US" altLang="zh-CN" sz="1200" spc="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450</a:t>
                      </a:r>
                      <a:r>
                        <a:rPr lang="en-US" altLang="zh-CN" sz="1200" spc="-9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spc="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случаев/100000/лет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(Европа)</a:t>
                      </a:r>
                      <a:r>
                        <a:rPr lang="en-US" altLang="zh-CN" sz="12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(10%</a:t>
                      </a:r>
                      <a:r>
                        <a:rPr lang="en-US" altLang="zh-CN" sz="12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случаев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сердечно</a:t>
                      </a:r>
                      <a:r>
                        <a:rPr lang="en-US" altLang="zh-CN" sz="12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-</a:t>
                      </a:r>
                      <a:r>
                        <a:rPr lang="en-US" altLang="zh-CN" sz="12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сосуд</a:t>
                      </a:r>
                      <a:r>
                        <a:rPr lang="en-US" altLang="zh-CN" sz="12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истой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смертности</a:t>
                      </a:r>
                      <a:r>
                        <a:rPr lang="en-US" altLang="zh-CN" sz="12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).</a:t>
                      </a:r>
                    </a:p>
                  </a:txBody>
                  <a:tcPr marL="0" marR="0" marT="0" marB="0">
                    <a:lnL w="12700">
                      <a:solidFill>
                        <a:srgbClr val="BB804E"/>
                      </a:solidFill>
                      <a:prstDash val="solid"/>
                    </a:lnL>
                    <a:lnR w="12700">
                      <a:solidFill>
                        <a:srgbClr val="BB804E"/>
                      </a:solidFill>
                      <a:prstDash val="solid"/>
                    </a:lnR>
                    <a:lnT w="12700">
                      <a:solidFill>
                        <a:srgbClr val="BB804E"/>
                      </a:solidFill>
                      <a:prstDash val="solid"/>
                    </a:lnT>
                    <a:lnB w="12700">
                      <a:solidFill>
                        <a:srgbClr val="BB80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hangingPunct="0">
                        <a:lnSpc>
                          <a:spcPct val="147083"/>
                        </a:lnSpc>
                        <a:spcBef>
                          <a:spcPts val="139"/>
                        </a:spcBef>
                      </a:pP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Ноктурия</a:t>
                      </a:r>
                      <a:r>
                        <a:rPr lang="en-US" altLang="zh-CN" sz="12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–</a:t>
                      </a:r>
                      <a:r>
                        <a:rPr lang="en-US" altLang="zh-CN" sz="12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гиперактивный</a:t>
                      </a:r>
                      <a:r>
                        <a:rPr lang="en-US" altLang="zh-CN" sz="12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мочевой</a:t>
                      </a:r>
                      <a:r>
                        <a:rPr lang="en-US" altLang="zh-CN" sz="12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пузырь</a:t>
                      </a:r>
                      <a:r>
                        <a:rPr lang="en-US" altLang="zh-CN" sz="12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(ГАМП)</a:t>
                      </a:r>
                      <a:r>
                        <a:rPr lang="en-US" altLang="zh-CN" sz="12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–</a:t>
                      </a:r>
                      <a:r>
                        <a:rPr lang="en-US" altLang="zh-CN" sz="12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ургентное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недержание</a:t>
                      </a:r>
                      <a:r>
                        <a:rPr lang="en-US" altLang="zh-CN" sz="12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мочи</a:t>
                      </a:r>
                      <a:r>
                        <a:rPr lang="en-US" altLang="zh-CN" sz="12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(УНМ)</a:t>
                      </a:r>
                      <a:r>
                        <a:rPr lang="en-US" altLang="zh-CN" sz="12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–</a:t>
                      </a:r>
                      <a:r>
                        <a:rPr lang="en-US" altLang="zh-CN" sz="12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гиперактивность</a:t>
                      </a:r>
                      <a:r>
                        <a:rPr lang="en-US" altLang="zh-CN" sz="12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детрузора</a:t>
                      </a:r>
                      <a:r>
                        <a:rPr lang="en-US" altLang="zh-CN" sz="12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(другие</a:t>
                      </a:r>
                      <a:r>
                        <a:rPr lang="en-US" altLang="zh-CN" sz="12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виды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нарушений</a:t>
                      </a:r>
                      <a:r>
                        <a:rPr lang="en-US" altLang="zh-CN" sz="12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встречаются</a:t>
                      </a:r>
                      <a:r>
                        <a:rPr lang="en-US" altLang="zh-CN" sz="12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реже).</a:t>
                      </a:r>
                      <a:r>
                        <a:rPr lang="en-US" altLang="zh-CN" sz="12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</a:t>
                      </a:r>
                      <a:r>
                        <a:rPr lang="en-US" altLang="zh-CN" sz="12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57-83%</a:t>
                      </a:r>
                      <a:r>
                        <a:rPr lang="en-US" altLang="zh-CN" sz="12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пациентов</a:t>
                      </a:r>
                      <a:r>
                        <a:rPr lang="en-US" altLang="zh-CN" sz="12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симптомы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появляются</a:t>
                      </a:r>
                      <a:r>
                        <a:rPr lang="en-US" altLang="zh-CN" sz="12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12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течение</a:t>
                      </a:r>
                      <a:r>
                        <a:rPr lang="en-US" altLang="zh-CN" sz="12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</a:t>
                      </a:r>
                      <a:r>
                        <a:rPr lang="en-US" altLang="zh-CN" sz="12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месяца</a:t>
                      </a:r>
                      <a:r>
                        <a:rPr lang="en-US" altLang="zh-CN" sz="12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после</a:t>
                      </a:r>
                      <a:r>
                        <a:rPr lang="en-US" altLang="zh-CN" sz="12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инсульта,</a:t>
                      </a:r>
                      <a:r>
                        <a:rPr lang="en-US" altLang="zh-CN" sz="12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</a:t>
                      </a:r>
                      <a:r>
                        <a:rPr lang="en-US" altLang="zh-CN" sz="12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71-80%</a:t>
                      </a:r>
                      <a:r>
                        <a:rPr lang="en-US" altLang="zh-CN" sz="12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наблюдается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спонтанное</a:t>
                      </a:r>
                      <a:r>
                        <a:rPr lang="en-US" altLang="zh-CN" sz="12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восстановление</a:t>
                      </a:r>
                      <a:r>
                        <a:rPr lang="en-US" altLang="zh-CN" sz="12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через</a:t>
                      </a:r>
                      <a:r>
                        <a:rPr lang="en-US" altLang="zh-CN" sz="12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6</a:t>
                      </a:r>
                      <a:r>
                        <a:rPr lang="en-US" altLang="zh-CN" sz="12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месяцев.</a:t>
                      </a:r>
                      <a:r>
                        <a:rPr lang="en-US" altLang="zh-CN" sz="12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Сохранение</a:t>
                      </a:r>
                      <a:r>
                        <a:rPr lang="en-US" altLang="zh-CN" sz="1200" b="1" spc="-3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недержания</a:t>
                      </a: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мочи</a:t>
                      </a:r>
                      <a:r>
                        <a:rPr lang="en-US" altLang="zh-CN" sz="1200" b="1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(НМ)</a:t>
                      </a:r>
                      <a:r>
                        <a:rPr lang="en-US" altLang="zh-CN" sz="1200" b="1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коррелирует</a:t>
                      </a:r>
                      <a:r>
                        <a:rPr lang="en-US" altLang="zh-CN" sz="1200" b="1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</a:t>
                      </a:r>
                      <a:r>
                        <a:rPr lang="en-US" altLang="zh-CN" sz="1200" b="1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неблагоприятным</a:t>
                      </a:r>
                      <a:r>
                        <a:rPr lang="en-US" altLang="zh-CN" sz="1200" b="1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прогнозом.</a:t>
                      </a:r>
                    </a:p>
                  </a:txBody>
                  <a:tcPr marL="0" marR="0" marT="0" marB="0">
                    <a:lnL w="12700">
                      <a:solidFill>
                        <a:srgbClr val="BB804E"/>
                      </a:solidFill>
                      <a:prstDash val="solid"/>
                    </a:lnL>
                    <a:lnR w="12700">
                      <a:solidFill>
                        <a:srgbClr val="BB804E"/>
                      </a:solidFill>
                      <a:prstDash val="solid"/>
                    </a:lnR>
                    <a:lnT w="12700">
                      <a:solidFill>
                        <a:srgbClr val="BB804E"/>
                      </a:solidFill>
                      <a:prstDash val="solid"/>
                    </a:lnT>
                    <a:lnB w="12700">
                      <a:solidFill>
                        <a:srgbClr val="BB804E"/>
                      </a:solidFill>
                      <a:prstDash val="solid"/>
                    </a:lnB>
                  </a:tcPr>
                </a:tc>
              </a:tr>
              <a:tr h="1390649">
                <a:tc>
                  <a:txBody>
                    <a:bodyPr/>
                    <a:lstStyle/>
                    <a:p>
                      <a:pPr marL="26288" hangingPunct="0">
                        <a:lnSpc>
                          <a:spcPct val="149583"/>
                        </a:lnSpc>
                        <a:spcBef>
                          <a:spcPts val="145"/>
                        </a:spcBef>
                      </a:pPr>
                      <a:r>
                        <a:rPr lang="en-US" altLang="zh-CN" sz="1200" spc="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Деменция:</a:t>
                      </a:r>
                      <a:r>
                        <a:rPr lang="en-US" altLang="zh-CN" sz="1200" spc="-1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spc="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болезнь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spc="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Альцгеймера</a:t>
                      </a:r>
                      <a:r>
                        <a:rPr lang="en-US" altLang="zh-CN" sz="1200" spc="-1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spc="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(80%),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сосудистая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(10%),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другой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этиологии</a:t>
                      </a:r>
                      <a:r>
                        <a:rPr lang="en-US" altLang="zh-CN" sz="1200" spc="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(10%).</a:t>
                      </a:r>
                    </a:p>
                  </a:txBody>
                  <a:tcPr marL="0" marR="0" marT="0" marB="0">
                    <a:lnL w="12700">
                      <a:solidFill>
                        <a:srgbClr val="BB804E"/>
                      </a:solidFill>
                      <a:prstDash val="solid"/>
                    </a:lnL>
                    <a:lnR w="12700">
                      <a:solidFill>
                        <a:srgbClr val="BB804E"/>
                      </a:solidFill>
                      <a:prstDash val="solid"/>
                    </a:lnR>
                    <a:lnT w="12700">
                      <a:solidFill>
                        <a:srgbClr val="BB804E"/>
                      </a:solidFill>
                      <a:prstDash val="solid"/>
                    </a:lnT>
                    <a:lnB w="12700">
                      <a:solidFill>
                        <a:srgbClr val="BB80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5"/>
                        </a:lnSpc>
                      </a:pPr>
                      <a:endParaRPr lang="en-US" dirty="0" smtClean="0"/>
                    </a:p>
                    <a:p>
                      <a:pPr marL="0" indent="20065">
                        <a:lnSpc>
                          <a:spcPct val="100000"/>
                        </a:lnSpc>
                      </a:pP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6,4%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взрослых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старше</a:t>
                      </a:r>
                      <a:r>
                        <a:rPr lang="en-US" altLang="zh-CN" sz="1200" spc="-8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&gt;</a:t>
                      </a:r>
                    </a:p>
                    <a:p>
                      <a:pPr>
                        <a:lnSpc>
                          <a:spcPts val="719"/>
                        </a:lnSpc>
                      </a:pPr>
                      <a:endParaRPr lang="en-US" dirty="0" smtClean="0"/>
                    </a:p>
                    <a:p>
                      <a:pPr marL="0" indent="20065">
                        <a:lnSpc>
                          <a:spcPct val="100000"/>
                        </a:lnSpc>
                      </a:pPr>
                      <a:r>
                        <a:rPr lang="en-US" altLang="zh-CN" sz="1200" spc="-3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65</a:t>
                      </a:r>
                      <a:r>
                        <a:rPr lang="en-US" altLang="zh-CN" sz="1200" spc="-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spc="-2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лет</a:t>
                      </a:r>
                      <a:r>
                        <a:rPr lang="en-US" altLang="zh-CN" sz="12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.</a:t>
                      </a:r>
                    </a:p>
                  </a:txBody>
                  <a:tcPr marL="0" marR="0" marT="0" marB="0">
                    <a:lnL w="12700">
                      <a:solidFill>
                        <a:srgbClr val="BB804E"/>
                      </a:solidFill>
                      <a:prstDash val="solid"/>
                    </a:lnL>
                    <a:lnR w="12700">
                      <a:solidFill>
                        <a:srgbClr val="BB804E"/>
                      </a:solidFill>
                      <a:prstDash val="solid"/>
                    </a:lnR>
                    <a:lnT w="12700">
                      <a:solidFill>
                        <a:srgbClr val="BB804E"/>
                      </a:solidFill>
                      <a:prstDash val="solid"/>
                    </a:lnT>
                    <a:lnB w="12700">
                      <a:solidFill>
                        <a:srgbClr val="BB80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hangingPunct="0">
                        <a:lnSpc>
                          <a:spcPct val="148333"/>
                        </a:lnSpc>
                        <a:spcBef>
                          <a:spcPts val="145"/>
                        </a:spcBef>
                      </a:pP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ГАМП-УНМ-гиперактивность</a:t>
                      </a:r>
                      <a:r>
                        <a:rPr lang="en-US" altLang="zh-CN" sz="12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детрузора</a:t>
                      </a:r>
                      <a:r>
                        <a:rPr lang="en-US" altLang="zh-CN" sz="12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25%</a:t>
                      </a:r>
                      <a:r>
                        <a:rPr lang="en-US" altLang="zh-CN" sz="12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НМ</a:t>
                      </a:r>
                      <a:r>
                        <a:rPr lang="en-US" altLang="zh-CN" sz="12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при</a:t>
                      </a:r>
                      <a:r>
                        <a:rPr lang="en-US" altLang="zh-CN" sz="12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болезни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Альцгеймера,</a:t>
                      </a:r>
                      <a:r>
                        <a:rPr lang="en-US" altLang="zh-CN" sz="1200" spc="-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&gt;</a:t>
                      </a:r>
                      <a:r>
                        <a:rPr lang="en-US" altLang="zh-CN" sz="1200" spc="-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25%</a:t>
                      </a:r>
                      <a:r>
                        <a:rPr lang="en-US" altLang="zh-CN" sz="1200" spc="-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при</a:t>
                      </a:r>
                      <a:r>
                        <a:rPr lang="en-US" altLang="zh-CN" sz="1200" spc="-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других</a:t>
                      </a:r>
                      <a:r>
                        <a:rPr lang="en-US" altLang="zh-CN" sz="1200" spc="-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типах</a:t>
                      </a:r>
                      <a:r>
                        <a:rPr lang="en-US" altLang="zh-CN" sz="1200" spc="-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деменции:</a:t>
                      </a:r>
                      <a:r>
                        <a:rPr lang="en-US" altLang="zh-CN" sz="1200" spc="-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деменция</a:t>
                      </a:r>
                      <a:r>
                        <a:rPr lang="en-US" altLang="zh-CN" sz="1200" spc="-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</a:t>
                      </a:r>
                      <a:r>
                        <a:rPr lang="en-US" altLang="zh-CN" sz="12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тельцами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Леви,</a:t>
                      </a:r>
                      <a:r>
                        <a:rPr lang="en-US" altLang="zh-CN" sz="12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нормотензивная</a:t>
                      </a:r>
                      <a:r>
                        <a:rPr lang="en-US" altLang="zh-CN" sz="12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гидроцефалия,</a:t>
                      </a:r>
                      <a:r>
                        <a:rPr lang="en-US" altLang="zh-CN" sz="12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болезнь</a:t>
                      </a:r>
                      <a:r>
                        <a:rPr lang="en-US" altLang="zh-CN" sz="12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Бинсвангера,</a:t>
                      </a:r>
                      <a:r>
                        <a:rPr lang="en-US" altLang="zh-CN" sz="12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Насу-Хакола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12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Пика.</a:t>
                      </a:r>
                      <a:r>
                        <a:rPr lang="en-US" altLang="zh-CN" sz="12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</a:t>
                      </a:r>
                      <a:r>
                        <a:rPr lang="en-US" altLang="zh-CN" sz="1200" b="1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пожилых</a:t>
                      </a:r>
                      <a:r>
                        <a:rPr lang="en-US" altLang="zh-CN" sz="1200" b="1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пациентов</a:t>
                      </a:r>
                      <a:r>
                        <a:rPr lang="en-US" altLang="zh-CN" sz="1200" b="1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</a:t>
                      </a:r>
                      <a:r>
                        <a:rPr lang="en-US" altLang="zh-CN" sz="1200" b="1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деменцией</a:t>
                      </a:r>
                      <a:r>
                        <a:rPr lang="en-US" altLang="zh-CN" sz="1200" b="1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НМ</a:t>
                      </a:r>
                      <a:r>
                        <a:rPr lang="en-US" altLang="zh-CN" sz="1200" b="1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встречается</a:t>
                      </a:r>
                      <a:r>
                        <a:rPr lang="en-US" altLang="zh-CN" sz="1200" b="1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1200" b="1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</a:t>
                      </a:r>
                      <a:r>
                        <a:rPr lang="en-US" altLang="zh-CN" sz="1200" b="1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раза</a:t>
                      </a: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чаще,</a:t>
                      </a:r>
                      <a:r>
                        <a:rPr lang="en-US" altLang="zh-CN" sz="1200" b="1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чем</a:t>
                      </a:r>
                      <a:r>
                        <a:rPr lang="en-US" altLang="zh-CN" sz="1200" b="1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</a:t>
                      </a:r>
                      <a:r>
                        <a:rPr lang="en-US" altLang="zh-CN" sz="1200" b="1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больных</a:t>
                      </a:r>
                      <a:r>
                        <a:rPr lang="en-US" altLang="zh-CN" sz="1200" b="1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без</a:t>
                      </a:r>
                      <a:r>
                        <a:rPr lang="en-US" altLang="zh-CN" sz="1200" b="1" spc="-4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нее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.</a:t>
                      </a:r>
                    </a:p>
                  </a:txBody>
                  <a:tcPr marL="0" marR="0" marT="0" marB="0">
                    <a:lnL w="12700">
                      <a:solidFill>
                        <a:srgbClr val="BB804E"/>
                      </a:solidFill>
                      <a:prstDash val="solid"/>
                    </a:lnL>
                    <a:lnR w="12700">
                      <a:solidFill>
                        <a:srgbClr val="BB804E"/>
                      </a:solidFill>
                      <a:prstDash val="solid"/>
                    </a:lnR>
                    <a:lnT w="12700">
                      <a:solidFill>
                        <a:srgbClr val="BB804E"/>
                      </a:solidFill>
                      <a:prstDash val="solid"/>
                    </a:lnT>
                    <a:lnB w="12700">
                      <a:solidFill>
                        <a:srgbClr val="BB804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20" y="754380"/>
            <a:ext cx="9707880" cy="4762500"/>
          </a:xfrm>
          <a:prstGeom prst="rect">
            <a:avLst/>
          </a:prstGeom>
        </p:spPr>
      </p:pic>
      <p:sp>
        <p:nvSpPr>
          <p:cNvPr id="3" name="TextBox 91"/>
          <p:cNvSpPr txBox="1"/>
          <p:nvPr/>
        </p:nvSpPr>
        <p:spPr>
          <a:xfrm>
            <a:off x="1812925" y="384860"/>
            <a:ext cx="9734125" cy="61011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Нарушения</a:t>
            </a:r>
            <a:r>
              <a:rPr lang="en-US" altLang="zh-CN" sz="2400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мочеиспускания</a:t>
            </a:r>
            <a:r>
              <a:rPr lang="en-US" altLang="zh-CN" sz="2400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при</a:t>
            </a:r>
            <a:r>
              <a:rPr lang="en-US" altLang="zh-CN" sz="2400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заболеваниях</a:t>
            </a:r>
            <a:r>
              <a:rPr lang="en-US" altLang="zh-CN" sz="2400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головного</a:t>
            </a:r>
            <a:r>
              <a:rPr lang="en-US" altLang="zh-CN" sz="2400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мозга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19"/>
              </a:lnSpc>
            </a:pPr>
            <a:endParaRPr lang="en-US" dirty="0" smtClean="0"/>
          </a:p>
          <a:p>
            <a:pPr marL="0" indent="3954779">
              <a:lnSpc>
                <a:spcPct val="100000"/>
              </a:lnSpc>
              <a:tabLst>
                <a:tab pos="4126991" algn="l"/>
              </a:tabLst>
            </a:pPr>
            <a:r>
              <a:rPr lang="en-US" altLang="zh-CN" sz="700" spc="-5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Ragab,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M.M.,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et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al.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Idiopathic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Parkinson’s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disease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patients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at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urologic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clinic.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Neurourol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Urodyn,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2011.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30: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1258.</a:t>
            </a:r>
          </a:p>
          <a:p>
            <a:pPr marL="0" indent="3954779">
              <a:lnSpc>
                <a:spcPct val="100000"/>
              </a:lnSpc>
              <a:tabLst>
                <a:tab pos="4126991" algn="l"/>
              </a:tabLst>
            </a:pPr>
            <a:r>
              <a:rPr lang="en-US" altLang="zh-CN" sz="700" spc="-5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Sakakibara,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R.,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et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al.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guideline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for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management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bladder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dysfunction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Parkinson’s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disease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other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gait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disorders.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Neurourol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Urodyn,</a:t>
            </a:r>
            <a:r>
              <a:rPr lang="en-US" altLang="zh-CN" sz="7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2015.</a:t>
            </a:r>
          </a:p>
          <a:p>
            <a:pPr marL="0" indent="4126991">
              <a:lnSpc>
                <a:spcPct val="100000"/>
              </a:lnSpc>
            </a:pPr>
            <a:r>
              <a:rPr lang="en-US" altLang="zh-CN" sz="700" spc="-5" dirty="0">
                <a:solidFill>
                  <a:srgbClr val="000000"/>
                </a:solidFill>
                <a:latin typeface="Calibri"/>
                <a:ea typeface="Calibri"/>
              </a:rPr>
              <a:t>https://www.ncbi.nlm.nih.gov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/pubmed/25810035</a:t>
            </a:r>
          </a:p>
          <a:p>
            <a:pPr marL="0" indent="3954779">
              <a:lnSpc>
                <a:spcPct val="100000"/>
              </a:lnSpc>
              <a:tabLst>
                <a:tab pos="4126991" algn="l"/>
              </a:tabLst>
            </a:pPr>
            <a:r>
              <a:rPr lang="en-US" altLang="zh-CN" sz="700" spc="-5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Dolecek,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T.A.,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et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al.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CBTRUS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statistical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report: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primary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brain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central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nervous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system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tumors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diagnosed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United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States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2005-2009.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Neuro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Oncol,</a:t>
            </a:r>
          </a:p>
          <a:p>
            <a:pPr marL="0" indent="4126991">
              <a:lnSpc>
                <a:spcPct val="100000"/>
              </a:lnSpc>
            </a:pP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2012.</a:t>
            </a:r>
            <a:r>
              <a:rPr lang="en-US" altLang="zh-CN" sz="7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14</a:t>
            </a:r>
            <a:r>
              <a:rPr lang="en-US" altLang="zh-CN" sz="7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Suppl</a:t>
            </a:r>
            <a:r>
              <a:rPr lang="en-US" altLang="zh-CN" sz="7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5:</a:t>
            </a:r>
            <a:r>
              <a:rPr lang="en-US" altLang="zh-CN" sz="7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v1.</a:t>
            </a:r>
            <a:r>
              <a:rPr lang="en-US" altLang="zh-CN" sz="7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https://www.ncbi.nlm.nih.gov/pubmed/23095881</a:t>
            </a:r>
          </a:p>
          <a:p>
            <a:pPr marL="0" indent="3954779">
              <a:lnSpc>
                <a:spcPct val="100000"/>
              </a:lnSpc>
              <a:tabLst>
                <a:tab pos="4126991" algn="l"/>
              </a:tabLst>
            </a:pPr>
            <a:r>
              <a:rPr lang="en-US" altLang="zh-CN" sz="700" spc="-5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Maurice-Williams,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R.S.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Micturition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symptoms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frontal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tumours.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J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Neurol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Neurosurg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Psychiatry,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1974.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37:</a:t>
            </a:r>
            <a:r>
              <a:rPr lang="en-US" altLang="zh-CN" sz="7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431.</a:t>
            </a:r>
          </a:p>
          <a:p>
            <a:pPr marL="0" indent="4126991">
              <a:lnSpc>
                <a:spcPct val="100000"/>
              </a:lnSpc>
            </a:pPr>
            <a:r>
              <a:rPr lang="en-US" altLang="zh-CN" sz="700" spc="-5" dirty="0">
                <a:solidFill>
                  <a:srgbClr val="000000"/>
                </a:solidFill>
                <a:latin typeface="Calibri"/>
                <a:ea typeface="Calibri"/>
              </a:rPr>
              <a:t>https://www.ncbi.nlm.nih.g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ov/pubmed/4365244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23466" y="788035"/>
          <a:ext cx="9609073" cy="46581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9022"/>
                <a:gridCol w="2334259"/>
                <a:gridCol w="4685792"/>
              </a:tblGrid>
              <a:tr h="275717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lang="en-US" altLang="zh-CN" sz="9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Забол</a:t>
                      </a: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евание</a:t>
                      </a:r>
                    </a:p>
                  </a:txBody>
                  <a:tcPr marL="0" marR="0" marT="0" marB="0">
                    <a:lnL w="12700">
                      <a:solidFill>
                        <a:srgbClr val="B97C48"/>
                      </a:solidFill>
                      <a:prstDash val="solid"/>
                    </a:lnL>
                    <a:lnR w="12700">
                      <a:solidFill>
                        <a:srgbClr val="B97C48"/>
                      </a:solidFill>
                      <a:prstDash val="solid"/>
                    </a:lnR>
                    <a:lnT w="12700">
                      <a:solidFill>
                        <a:srgbClr val="B97C48"/>
                      </a:solidFill>
                      <a:prstDash val="solid"/>
                    </a:lnT>
                    <a:lnB w="12700">
                      <a:solidFill>
                        <a:srgbClr val="B97C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Частота</a:t>
                      </a:r>
                      <a:r>
                        <a:rPr lang="en-US" altLang="zh-CN" sz="9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9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общей</a:t>
                      </a:r>
                      <a:r>
                        <a:rPr lang="en-US" altLang="zh-CN" sz="9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популяции</a:t>
                      </a:r>
                    </a:p>
                  </a:txBody>
                  <a:tcPr marL="0" marR="0" marT="0" marB="0">
                    <a:lnL w="12700">
                      <a:solidFill>
                        <a:srgbClr val="B97C48"/>
                      </a:solidFill>
                      <a:prstDash val="solid"/>
                    </a:lnL>
                    <a:lnR w="12700">
                      <a:solidFill>
                        <a:srgbClr val="B97C48"/>
                      </a:solidFill>
                      <a:prstDash val="solid"/>
                    </a:lnR>
                    <a:lnT w="12700">
                      <a:solidFill>
                        <a:srgbClr val="B97C48"/>
                      </a:solidFill>
                      <a:prstDash val="solid"/>
                    </a:lnT>
                    <a:lnB w="12700">
                      <a:solidFill>
                        <a:srgbClr val="B97C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Тип</a:t>
                      </a:r>
                      <a:r>
                        <a:rPr lang="en-US" altLang="zh-CN" sz="9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9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частота</a:t>
                      </a:r>
                      <a:r>
                        <a:rPr lang="en-US" altLang="zh-CN" sz="9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нейрогенной</a:t>
                      </a:r>
                      <a:r>
                        <a:rPr lang="en-US" altLang="zh-CN" sz="9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дисфункции</a:t>
                      </a:r>
                      <a:r>
                        <a:rPr lang="en-US" altLang="zh-CN" sz="9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мочеиспускания</a:t>
                      </a:r>
                    </a:p>
                  </a:txBody>
                  <a:tcPr marL="0" marR="0" marT="0" marB="0">
                    <a:lnL w="12700">
                      <a:solidFill>
                        <a:srgbClr val="B97C48"/>
                      </a:solidFill>
                      <a:prstDash val="solid"/>
                    </a:lnL>
                    <a:lnR w="12700">
                      <a:solidFill>
                        <a:srgbClr val="B97C48"/>
                      </a:solidFill>
                      <a:prstDash val="solid"/>
                    </a:lnR>
                    <a:lnT w="12700">
                      <a:solidFill>
                        <a:srgbClr val="B97C48"/>
                      </a:solidFill>
                      <a:prstDash val="solid"/>
                    </a:lnT>
                    <a:lnB w="12700">
                      <a:solidFill>
                        <a:srgbClr val="B97C48"/>
                      </a:solidFill>
                      <a:prstDash val="solid"/>
                    </a:lnB>
                  </a:tcPr>
                </a:tc>
              </a:tr>
              <a:tr h="2198116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Синдром</a:t>
                      </a:r>
                      <a:r>
                        <a:rPr lang="en-US" altLang="zh-CN" sz="9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Паркинсона</a:t>
                      </a:r>
                    </a:p>
                    <a:p>
                      <a:pPr>
                        <a:lnSpc>
                          <a:spcPts val="540"/>
                        </a:lnSpc>
                      </a:pPr>
                      <a:endParaRPr lang="en-US" dirty="0" smtClean="0"/>
                    </a:p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Идиопатическая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болезнь</a:t>
                      </a: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Паркинсона:</a:t>
                      </a:r>
                      <a:r>
                        <a:rPr lang="en-US" altLang="zh-CN" sz="900" spc="-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75-80%</a:t>
                      </a:r>
                    </a:p>
                    <a:p>
                      <a:pPr>
                        <a:lnSpc>
                          <a:spcPts val="534"/>
                        </a:lnSpc>
                      </a:pPr>
                      <a:endParaRPr lang="en-US" dirty="0" smtClean="0"/>
                    </a:p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синдрома</a:t>
                      </a:r>
                      <a:r>
                        <a:rPr lang="en-US" altLang="zh-CN" sz="900" spc="-4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Паркинсона</a:t>
                      </a:r>
                    </a:p>
                    <a:p>
                      <a:pPr marL="0" hangingPunct="0">
                        <a:lnSpc>
                          <a:spcPct val="150000"/>
                        </a:lnSpc>
                        <a:spcBef>
                          <a:spcPts val="270"/>
                        </a:spcBef>
                      </a:pP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Паркинсонизм</a:t>
                      </a:r>
                      <a:r>
                        <a:rPr lang="en-US" altLang="zh-CN" sz="9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9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сочетании</a:t>
                      </a:r>
                      <a:r>
                        <a:rPr lang="en-US" altLang="zh-CN" sz="9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(18%)</a:t>
                      </a:r>
                      <a:r>
                        <a:rPr lang="en-US" altLang="zh-CN" sz="9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</a:t>
                      </a:r>
                      <a:r>
                        <a:rPr lang="en-US" altLang="zh-CN" sz="9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множественной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системной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атрофией,</a:t>
                      </a: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прогрессирующим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супрануклеарным</a:t>
                      </a:r>
                      <a:r>
                        <a:rPr lang="en-US" altLang="zh-CN" sz="9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параличом,</a:t>
                      </a:r>
                      <a:r>
                        <a:rPr lang="en-US" altLang="zh-CN" sz="9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кортикобазальной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дегенераци</a:t>
                      </a: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ей.</a:t>
                      </a:r>
                    </a:p>
                    <a:p>
                      <a:pPr marL="0" hangingPunct="0">
                        <a:lnSpc>
                          <a:spcPct val="150000"/>
                        </a:lnSpc>
                      </a:pP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Деменция</a:t>
                      </a:r>
                      <a:r>
                        <a:rPr lang="en-US" altLang="zh-CN" sz="9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</a:t>
                      </a:r>
                      <a:r>
                        <a:rPr lang="en-US" altLang="zh-CN" sz="9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тельцами</a:t>
                      </a:r>
                      <a:r>
                        <a:rPr lang="en-US" altLang="zh-CN" sz="9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Леви.</a:t>
                      </a:r>
                      <a:r>
                        <a:rPr lang="en-US" altLang="zh-CN" sz="9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Вторичный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паркинсонизм</a:t>
                      </a:r>
                      <a:r>
                        <a:rPr lang="en-US" altLang="zh-CN" sz="9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(2%)</a:t>
                      </a:r>
                    </a:p>
                  </a:txBody>
                  <a:tcPr marL="0" marR="0" marT="0" marB="0">
                    <a:lnL w="12700">
                      <a:solidFill>
                        <a:srgbClr val="B97C48"/>
                      </a:solidFill>
                      <a:prstDash val="solid"/>
                    </a:lnL>
                    <a:lnR w="12700">
                      <a:solidFill>
                        <a:srgbClr val="B97C48"/>
                      </a:solidFill>
                      <a:prstDash val="solid"/>
                    </a:lnR>
                    <a:lnT w="12700">
                      <a:solidFill>
                        <a:srgbClr val="B97C48"/>
                      </a:solidFill>
                      <a:prstDash val="solid"/>
                    </a:lnT>
                    <a:lnB w="12700">
                      <a:solidFill>
                        <a:srgbClr val="B97C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hangingPunct="0">
                        <a:lnSpc>
                          <a:spcPct val="150000"/>
                        </a:lnSpc>
                      </a:pP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Второе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распространенности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нейродегенеративное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заболевание</a:t>
                      </a: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после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болезни</a:t>
                      </a:r>
                      <a:r>
                        <a:rPr lang="en-US" altLang="zh-CN" sz="9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Альцгеймера.</a:t>
                      </a:r>
                      <a:r>
                        <a:rPr lang="en-US" altLang="zh-CN" sz="9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</a:t>
                      </a:r>
                      <a:r>
                        <a:rPr lang="en-US" altLang="zh-CN" sz="9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возрастом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увеличивается</a:t>
                      </a:r>
                      <a:r>
                        <a:rPr lang="en-US" altLang="zh-CN" sz="900" spc="-9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spc="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распространенность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идиопатической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болезни</a:t>
                      </a: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Паркинсона.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Множественная</a:t>
                      </a: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системная</a:t>
                      </a: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атрофия</a:t>
                      </a:r>
                      <a:r>
                        <a:rPr lang="en-US" altLang="zh-CN" sz="900" spc="-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является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самой</a:t>
                      </a:r>
                      <a:r>
                        <a:rPr lang="en-US" altLang="zh-CN" sz="9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частой</a:t>
                      </a:r>
                      <a:r>
                        <a:rPr lang="en-US" altLang="zh-CN" sz="9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причиной</a:t>
                      </a:r>
                      <a:r>
                        <a:rPr lang="en-US" altLang="zh-CN" sz="9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синдрома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Паркин</a:t>
                      </a: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сона.</a:t>
                      </a:r>
                    </a:p>
                  </a:txBody>
                  <a:tcPr marL="0" marR="0" marT="0" marB="0">
                    <a:lnL w="12700">
                      <a:solidFill>
                        <a:srgbClr val="B97C48"/>
                      </a:solidFill>
                      <a:prstDash val="solid"/>
                    </a:lnL>
                    <a:lnR w="12700">
                      <a:solidFill>
                        <a:srgbClr val="B97C48"/>
                      </a:solidFill>
                      <a:prstDash val="solid"/>
                    </a:lnR>
                    <a:lnT w="12700">
                      <a:solidFill>
                        <a:srgbClr val="B97C48"/>
                      </a:solidFill>
                      <a:prstDash val="solid"/>
                    </a:lnT>
                    <a:lnB w="12700">
                      <a:solidFill>
                        <a:srgbClr val="B97C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45593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Частота</a:t>
                      </a:r>
                      <a:r>
                        <a:rPr lang="en-US" altLang="zh-CN" sz="9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симптомов</a:t>
                      </a:r>
                      <a:r>
                        <a:rPr lang="en-US" altLang="zh-CN" sz="9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нарушенного</a:t>
                      </a:r>
                      <a:r>
                        <a:rPr lang="en-US" altLang="zh-CN" sz="9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мочеиспускания</a:t>
                      </a:r>
                      <a:r>
                        <a:rPr lang="en-US" altLang="zh-CN" sz="9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при</a:t>
                      </a:r>
                      <a:r>
                        <a:rPr lang="en-US" altLang="zh-CN" sz="9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дебюте</a:t>
                      </a:r>
                      <a:r>
                        <a:rPr lang="en-US" altLang="zh-CN" sz="9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заболевания</a:t>
                      </a:r>
                    </a:p>
                    <a:p>
                      <a:pPr>
                        <a:lnSpc>
                          <a:spcPts val="540"/>
                        </a:lnSpc>
                      </a:pPr>
                      <a:endParaRPr lang="en-US" dirty="0" smtClean="0"/>
                    </a:p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составляет</a:t>
                      </a:r>
                      <a:r>
                        <a:rPr lang="en-US" altLang="zh-CN" sz="9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30%,</a:t>
                      </a:r>
                      <a:r>
                        <a:rPr lang="en-US" altLang="zh-CN" sz="9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через</a:t>
                      </a:r>
                      <a:r>
                        <a:rPr lang="en-US" altLang="zh-CN" sz="900" b="1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</a:t>
                      </a:r>
                      <a:r>
                        <a:rPr lang="en-US" altLang="zh-CN" sz="900" b="1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лет</a:t>
                      </a:r>
                      <a:r>
                        <a:rPr lang="en-US" altLang="zh-CN" sz="900" b="1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–</a:t>
                      </a:r>
                      <a:r>
                        <a:rPr lang="en-US" altLang="zh-CN" sz="900" b="1" spc="-3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70%.</a:t>
                      </a:r>
                    </a:p>
                    <a:p>
                      <a:pPr marL="455930" hangingPunct="0">
                        <a:lnSpc>
                          <a:spcPct val="150000"/>
                        </a:lnSpc>
                        <a:spcBef>
                          <a:spcPts val="265"/>
                        </a:spcBef>
                      </a:pP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Симптомы</a:t>
                      </a:r>
                      <a:r>
                        <a:rPr lang="en-US" altLang="zh-CN" sz="9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фазы</a:t>
                      </a:r>
                      <a:r>
                        <a:rPr lang="en-US" altLang="zh-CN" sz="9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накопления:</a:t>
                      </a:r>
                      <a:r>
                        <a:rPr lang="en-US" altLang="zh-CN" sz="9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ноктурия</a:t>
                      </a:r>
                      <a:r>
                        <a:rPr lang="en-US" altLang="zh-CN" sz="900" spc="-6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(78%)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ГАМП</a:t>
                      </a:r>
                      <a:r>
                        <a:rPr lang="en-US" altLang="zh-CN" sz="9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–</a:t>
                      </a:r>
                      <a:r>
                        <a:rPr lang="en-US" altLang="zh-CN" sz="9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УНМ</a:t>
                      </a:r>
                      <a:r>
                        <a:rPr lang="en-US" altLang="zh-CN" sz="9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–</a:t>
                      </a:r>
                      <a:r>
                        <a:rPr lang="en-US" altLang="zh-CN" sz="9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гиперактивность</a:t>
                      </a:r>
                      <a:r>
                        <a:rPr lang="en-US" altLang="zh-CN" sz="9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детрузора.</a:t>
                      </a:r>
                    </a:p>
                    <a:p>
                      <a:pPr marL="0" indent="449580" hangingPunct="0">
                        <a:lnSpc>
                          <a:spcPct val="150000"/>
                        </a:lnSpc>
                      </a:pP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ГАМП</a:t>
                      </a:r>
                      <a:r>
                        <a:rPr lang="en-US" altLang="zh-CN" sz="9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9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гиперактивность</a:t>
                      </a:r>
                      <a:r>
                        <a:rPr lang="en-US" altLang="zh-CN" sz="9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детрузора</a:t>
                      </a:r>
                      <a:r>
                        <a:rPr lang="en-US" altLang="zh-CN" sz="9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развиваются</a:t>
                      </a:r>
                      <a:r>
                        <a:rPr lang="en-US" altLang="zh-CN" sz="9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9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начальной</a:t>
                      </a:r>
                      <a:r>
                        <a:rPr lang="en-US" altLang="zh-CN" sz="9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фазе,</a:t>
                      </a:r>
                      <a:r>
                        <a:rPr lang="en-US" altLang="zh-CN" sz="900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</a:t>
                      </a:r>
                      <a:r>
                        <a:rPr lang="en-US" altLang="zh-CN" sz="9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</a:t>
                      </a:r>
                      <a:r>
                        <a:rPr lang="en-US" altLang="zh-CN" sz="9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мере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прогрессирования</a:t>
                      </a:r>
                      <a:r>
                        <a:rPr lang="en-US" altLang="zh-CN" sz="9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заболевания</a:t>
                      </a:r>
                      <a:r>
                        <a:rPr lang="en-US" altLang="zh-CN" sz="9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появляется</a:t>
                      </a:r>
                      <a:r>
                        <a:rPr lang="en-US" altLang="zh-CN" sz="9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недостаточность</a:t>
                      </a:r>
                      <a:r>
                        <a:rPr lang="en-US" altLang="zh-CN" sz="9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внутреннего</a:t>
                      </a:r>
                      <a:r>
                        <a:rPr lang="en-US" altLang="zh-CN" sz="9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сфинктера</a:t>
                      </a:r>
                      <a:r>
                        <a:rPr lang="en-US" altLang="zh-CN" sz="900" spc="-4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нарушение</a:t>
                      </a:r>
                      <a:r>
                        <a:rPr lang="en-US" altLang="zh-CN" sz="9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сократимости.</a:t>
                      </a:r>
                      <a:r>
                        <a:rPr lang="en-US" altLang="zh-CN" sz="9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Осложнения</a:t>
                      </a:r>
                      <a:r>
                        <a:rPr lang="en-US" altLang="zh-CN" sz="9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нейрогенной</a:t>
                      </a:r>
                      <a:r>
                        <a:rPr lang="en-US" altLang="zh-CN" sz="9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дисфункции</a:t>
                      </a:r>
                      <a:r>
                        <a:rPr lang="en-US" altLang="zh-CN" sz="9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мочеиспускания</a:t>
                      </a:r>
                      <a:r>
                        <a:rPr lang="en-US" altLang="zh-CN" sz="9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(инфекция)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является</a:t>
                      </a:r>
                      <a:r>
                        <a:rPr lang="en-US" altLang="zh-CN" sz="9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одной</a:t>
                      </a:r>
                      <a:r>
                        <a:rPr lang="en-US" altLang="zh-CN" sz="9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из</a:t>
                      </a:r>
                      <a:r>
                        <a:rPr lang="en-US" altLang="zh-CN" sz="9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основных</a:t>
                      </a:r>
                      <a:r>
                        <a:rPr lang="en-US" altLang="zh-CN" sz="9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причин</a:t>
                      </a:r>
                      <a:r>
                        <a:rPr lang="en-US" altLang="zh-CN" sz="9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смертности</a:t>
                      </a:r>
                      <a:r>
                        <a:rPr lang="en-US" altLang="zh-CN" sz="9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при</a:t>
                      </a:r>
                      <a:r>
                        <a:rPr lang="en-US" altLang="zh-CN" sz="9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множественной</a:t>
                      </a:r>
                      <a:r>
                        <a:rPr lang="en-US" altLang="zh-CN" sz="9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системной</a:t>
                      </a:r>
                      <a:r>
                        <a:rPr lang="en-US" altLang="zh-CN" sz="9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атрофии.</a:t>
                      </a:r>
                    </a:p>
                  </a:txBody>
                  <a:tcPr marL="0" marR="0" marT="0" marB="0">
                    <a:lnL w="12700">
                      <a:solidFill>
                        <a:srgbClr val="B97C48"/>
                      </a:solidFill>
                      <a:prstDash val="solid"/>
                    </a:lnL>
                    <a:lnR w="12700">
                      <a:solidFill>
                        <a:srgbClr val="B97C48"/>
                      </a:solidFill>
                      <a:prstDash val="solid"/>
                    </a:lnR>
                    <a:lnT w="12700">
                      <a:solidFill>
                        <a:srgbClr val="B97C48"/>
                      </a:solidFill>
                      <a:prstDash val="solid"/>
                    </a:lnT>
                    <a:lnB w="12700">
                      <a:solidFill>
                        <a:srgbClr val="B97C48"/>
                      </a:solidFill>
                      <a:prstDash val="solid"/>
                    </a:lnB>
                  </a:tcPr>
                </a:tc>
              </a:tr>
              <a:tr h="812546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Опухоли</a:t>
                      </a:r>
                      <a:r>
                        <a:rPr lang="en-US" altLang="zh-CN" sz="9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головного</a:t>
                      </a:r>
                      <a:r>
                        <a:rPr lang="en-US" altLang="zh-CN" sz="900" spc="-6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мозга</a:t>
                      </a:r>
                    </a:p>
                  </a:txBody>
                  <a:tcPr marL="0" marR="0" marT="0" marB="0">
                    <a:lnL w="12700">
                      <a:solidFill>
                        <a:srgbClr val="B97C48"/>
                      </a:solidFill>
                      <a:prstDash val="solid"/>
                    </a:lnL>
                    <a:lnR w="12700">
                      <a:solidFill>
                        <a:srgbClr val="B97C48"/>
                      </a:solidFill>
                      <a:prstDash val="solid"/>
                    </a:lnR>
                    <a:lnT w="12700">
                      <a:solidFill>
                        <a:srgbClr val="B97C48"/>
                      </a:solidFill>
                      <a:prstDash val="solid"/>
                    </a:lnT>
                    <a:lnB w="12700">
                      <a:solidFill>
                        <a:srgbClr val="B97C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hangingPunct="0">
                        <a:lnSpc>
                          <a:spcPct val="150000"/>
                        </a:lnSpc>
                      </a:pP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26,8/100000/год</a:t>
                      </a:r>
                      <a:r>
                        <a:rPr lang="en-US" altLang="zh-CN" sz="9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</a:t>
                      </a:r>
                      <a:r>
                        <a:rPr lang="en-US" altLang="zh-CN" sz="9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взрослых</a:t>
                      </a:r>
                      <a:r>
                        <a:rPr lang="en-US" altLang="zh-CN" sz="9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(&gt;</a:t>
                      </a:r>
                      <a:r>
                        <a:rPr lang="en-US" altLang="zh-CN" sz="9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19</a:t>
                      </a:r>
                      <a:r>
                        <a:rPr lang="en-US" altLang="zh-CN" sz="9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лет),</a:t>
                      </a:r>
                      <a:r>
                        <a:rPr lang="en-US" altLang="zh-CN" sz="9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(17,9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доброкачественные,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8,9</a:t>
                      </a: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злокачественные).</a:t>
                      </a:r>
                    </a:p>
                  </a:txBody>
                  <a:tcPr marL="0" marR="0" marT="0" marB="0">
                    <a:lnL w="12700">
                      <a:solidFill>
                        <a:srgbClr val="B97C48"/>
                      </a:solidFill>
                      <a:prstDash val="solid"/>
                    </a:lnL>
                    <a:lnR w="12700">
                      <a:solidFill>
                        <a:srgbClr val="B97C48"/>
                      </a:solidFill>
                      <a:prstDash val="solid"/>
                    </a:lnR>
                    <a:lnT w="12700">
                      <a:solidFill>
                        <a:srgbClr val="B97C48"/>
                      </a:solidFill>
                      <a:prstDash val="solid"/>
                    </a:lnT>
                    <a:lnB w="12700">
                      <a:solidFill>
                        <a:srgbClr val="B97C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45593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Недержание</a:t>
                      </a:r>
                      <a:r>
                        <a:rPr lang="en-US" altLang="zh-CN" sz="9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мочи</a:t>
                      </a:r>
                      <a:r>
                        <a:rPr lang="en-US" altLang="zh-CN" sz="9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развивается,</a:t>
                      </a:r>
                      <a:r>
                        <a:rPr lang="en-US" altLang="zh-CN" sz="9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преимущественно,</a:t>
                      </a:r>
                      <a:r>
                        <a:rPr lang="en-US" altLang="zh-CN" sz="9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при</a:t>
                      </a:r>
                      <a:r>
                        <a:rPr lang="en-US" altLang="zh-CN" sz="9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локализации</a:t>
                      </a:r>
                      <a:r>
                        <a:rPr lang="en-US" altLang="zh-CN" sz="9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9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лобной</a:t>
                      </a:r>
                      <a:r>
                        <a:rPr lang="en-US" altLang="zh-CN" sz="900" spc="-3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доле</a:t>
                      </a:r>
                    </a:p>
                    <a:p>
                      <a:pPr>
                        <a:lnSpc>
                          <a:spcPts val="540"/>
                        </a:lnSpc>
                      </a:pPr>
                      <a:endParaRPr lang="en-US" dirty="0" smtClean="0"/>
                    </a:p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(часть</a:t>
                      </a:r>
                      <a:r>
                        <a:rPr lang="en-US" altLang="zh-CN" sz="9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синдрома</a:t>
                      </a:r>
                      <a:r>
                        <a:rPr lang="en-US" altLang="zh-CN" sz="9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лобной</a:t>
                      </a:r>
                      <a:r>
                        <a:rPr lang="en-US" altLang="zh-CN" sz="9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доли</a:t>
                      </a:r>
                      <a:r>
                        <a:rPr lang="en-US" altLang="zh-CN" sz="9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или</a:t>
                      </a:r>
                      <a:r>
                        <a:rPr lang="en-US" altLang="zh-CN" sz="9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изолированной</a:t>
                      </a:r>
                      <a:r>
                        <a:rPr lang="en-US" altLang="zh-CN" sz="9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поражения</a:t>
                      </a:r>
                      <a:r>
                        <a:rPr lang="en-US" altLang="zh-CN" sz="9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лобной</a:t>
                      </a:r>
                      <a:r>
                        <a:rPr lang="en-US" altLang="zh-CN" sz="900" spc="-3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доли).</a:t>
                      </a:r>
                    </a:p>
                  </a:txBody>
                  <a:tcPr marL="0" marR="0" marT="0" marB="0">
                    <a:lnL w="12700">
                      <a:solidFill>
                        <a:srgbClr val="B97C48"/>
                      </a:solidFill>
                      <a:prstDash val="solid"/>
                    </a:lnL>
                    <a:lnR w="12700">
                      <a:solidFill>
                        <a:srgbClr val="B97C48"/>
                      </a:solidFill>
                      <a:prstDash val="solid"/>
                    </a:lnR>
                    <a:lnT w="12700">
                      <a:solidFill>
                        <a:srgbClr val="B97C48"/>
                      </a:solidFill>
                      <a:prstDash val="solid"/>
                    </a:lnT>
                    <a:lnB w="12700">
                      <a:solidFill>
                        <a:srgbClr val="B97C48"/>
                      </a:solidFill>
                      <a:prstDash val="solid"/>
                    </a:lnB>
                  </a:tcPr>
                </a:tc>
              </a:tr>
              <a:tr h="812545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Церебральный</a:t>
                      </a:r>
                      <a:r>
                        <a:rPr lang="en-US" altLang="zh-CN" sz="900" spc="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паралич</a:t>
                      </a:r>
                    </a:p>
                  </a:txBody>
                  <a:tcPr marL="0" marR="0" marT="0" marB="0">
                    <a:lnL w="12700">
                      <a:solidFill>
                        <a:srgbClr val="B97C48"/>
                      </a:solidFill>
                      <a:prstDash val="solid"/>
                    </a:lnL>
                    <a:lnR w="12700">
                      <a:solidFill>
                        <a:srgbClr val="B97C48"/>
                      </a:solidFill>
                      <a:prstDash val="solid"/>
                    </a:lnR>
                    <a:lnT w="12700">
                      <a:solidFill>
                        <a:srgbClr val="B97C48"/>
                      </a:solidFill>
                      <a:prstDash val="solid"/>
                    </a:lnT>
                    <a:lnB w="12700">
                      <a:solidFill>
                        <a:srgbClr val="B97C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hangingPunct="0">
                        <a:lnSpc>
                          <a:spcPct val="149583"/>
                        </a:lnSpc>
                      </a:pP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Церебральный</a:t>
                      </a:r>
                      <a:r>
                        <a:rPr lang="en-US" altLang="zh-CN" sz="9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паралич:</a:t>
                      </a:r>
                      <a:r>
                        <a:rPr lang="en-US" altLang="zh-CN" sz="9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3,1-3,6/1000</a:t>
                      </a:r>
                      <a:r>
                        <a:rPr lang="en-US" altLang="zh-CN" sz="900" spc="-5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</a:t>
                      </a:r>
                      <a:r>
                        <a:rPr lang="en-US" altLang="zh-CN" sz="900" spc="-4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детей</a:t>
                      </a:r>
                      <a:r>
                        <a:rPr lang="en-US" altLang="zh-CN" sz="900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возрасте</a:t>
                      </a: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spc="-3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8</a:t>
                      </a:r>
                      <a:r>
                        <a:rPr lang="en-US" altLang="zh-CN" sz="900" spc="-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лет.</a:t>
                      </a:r>
                    </a:p>
                  </a:txBody>
                  <a:tcPr marL="0" marR="0" marT="0" marB="0">
                    <a:lnL w="12700">
                      <a:solidFill>
                        <a:srgbClr val="B97C48"/>
                      </a:solidFill>
                      <a:prstDash val="solid"/>
                    </a:lnL>
                    <a:lnR w="12700">
                      <a:solidFill>
                        <a:srgbClr val="B97C48"/>
                      </a:solidFill>
                      <a:prstDash val="solid"/>
                    </a:lnR>
                    <a:lnT w="12700">
                      <a:solidFill>
                        <a:srgbClr val="B97C48"/>
                      </a:solidFill>
                      <a:prstDash val="solid"/>
                    </a:lnT>
                    <a:lnB w="12700">
                      <a:solidFill>
                        <a:srgbClr val="B97C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45593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en-US" altLang="zh-CN" sz="9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62%</a:t>
                      </a:r>
                      <a:r>
                        <a:rPr lang="en-US" altLang="zh-CN" sz="900" b="1" spc="-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женщин</a:t>
                      </a:r>
                      <a:r>
                        <a:rPr lang="en-US" altLang="zh-CN" sz="900" b="1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900" b="1" spc="-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58%</a:t>
                      </a:r>
                      <a:r>
                        <a:rPr lang="en-US" altLang="zh-CN" sz="900" b="1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мужчин</a:t>
                      </a:r>
                      <a:r>
                        <a:rPr lang="en-US" altLang="zh-CN" sz="900" b="1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</a:t>
                      </a:r>
                      <a:r>
                        <a:rPr lang="en-US" altLang="zh-CN" sz="900" b="1" spc="-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церебральным</a:t>
                      </a:r>
                      <a:r>
                        <a:rPr lang="en-US" altLang="zh-CN" sz="900" b="1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параличом</a:t>
                      </a:r>
                      <a:r>
                        <a:rPr lang="en-US" altLang="zh-CN" sz="900" b="1" spc="-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страдают</a:t>
                      </a:r>
                      <a:r>
                        <a:rPr lang="en-US" altLang="zh-CN" sz="900" b="1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от</a:t>
                      </a:r>
                      <a:r>
                        <a:rPr lang="en-US" altLang="zh-CN" sz="900" b="1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НМ.</a:t>
                      </a:r>
                      <a:r>
                        <a:rPr lang="en-US" altLang="zh-CN" sz="900" b="1" spc="-1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</a:t>
                      </a:r>
                      <a:r>
                        <a:rPr lang="en-US" altLang="zh-CN" sz="900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70%</a:t>
                      </a:r>
                    </a:p>
                    <a:p>
                      <a:pPr>
                        <a:lnSpc>
                          <a:spcPts val="415"/>
                        </a:lnSpc>
                      </a:pPr>
                      <a:endParaRPr lang="en-US" dirty="0" smtClean="0"/>
                    </a:p>
                    <a:p>
                      <a:pPr marL="0" hangingPunct="0">
                        <a:lnSpc>
                          <a:spcPct val="139166"/>
                        </a:lnSpc>
                      </a:pP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гиперактивность</a:t>
                      </a:r>
                      <a:r>
                        <a:rPr lang="en-US" altLang="zh-CN" sz="9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детрузора.</a:t>
                      </a:r>
                      <a:r>
                        <a:rPr lang="en-US" altLang="zh-CN" sz="9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Рецидивные</a:t>
                      </a:r>
                      <a:r>
                        <a:rPr lang="en-US" altLang="zh-CN" sz="9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инфекции</a:t>
                      </a:r>
                      <a:r>
                        <a:rPr lang="en-US" altLang="zh-CN" sz="900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мочевыводящих</a:t>
                      </a:r>
                      <a:r>
                        <a:rPr lang="en-US" altLang="zh-CN" sz="9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путей</a:t>
                      </a:r>
                      <a:r>
                        <a:rPr lang="en-US" altLang="zh-CN" sz="900" spc="-34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(ИМП)</a:t>
                      </a:r>
                      <a:r>
                        <a:rPr lang="en-US" altLang="zh-CN" sz="900" spc="-4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рентгенологические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изменения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встречаются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 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&gt;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10%</a:t>
                      </a:r>
                      <a:r>
                        <a:rPr lang="en-US" altLang="zh-CN" sz="900" spc="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случаев.</a:t>
                      </a:r>
                    </a:p>
                  </a:txBody>
                  <a:tcPr marL="0" marR="0" marT="0" marB="0">
                    <a:lnL w="12700">
                      <a:solidFill>
                        <a:srgbClr val="B97C48"/>
                      </a:solidFill>
                      <a:prstDash val="solid"/>
                    </a:lnL>
                    <a:lnR w="12700">
                      <a:solidFill>
                        <a:srgbClr val="B97C48"/>
                      </a:solidFill>
                      <a:prstDash val="solid"/>
                    </a:lnR>
                    <a:lnT w="12700">
                      <a:solidFill>
                        <a:srgbClr val="B97C48"/>
                      </a:solidFill>
                      <a:prstDash val="solid"/>
                    </a:lnT>
                    <a:lnB w="12700">
                      <a:solidFill>
                        <a:srgbClr val="B97C48"/>
                      </a:solidFill>
                      <a:prstDash val="solid"/>
                    </a:lnB>
                  </a:tcPr>
                </a:tc>
              </a:tr>
              <a:tr h="55918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354"/>
                        </a:spcBef>
                      </a:pP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Травма</a:t>
                      </a:r>
                      <a:r>
                        <a:rPr lang="en-US" altLang="zh-CN" sz="9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головного</a:t>
                      </a: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мозга</a:t>
                      </a:r>
                    </a:p>
                  </a:txBody>
                  <a:tcPr marL="0" marR="0" marT="0" marB="0">
                    <a:lnL w="12700">
                      <a:solidFill>
                        <a:srgbClr val="B97C48"/>
                      </a:solidFill>
                      <a:prstDash val="solid"/>
                    </a:lnL>
                    <a:lnR w="12700">
                      <a:solidFill>
                        <a:srgbClr val="B97C48"/>
                      </a:solidFill>
                      <a:prstDash val="solid"/>
                    </a:lnR>
                    <a:lnT w="12700">
                      <a:solidFill>
                        <a:srgbClr val="B97C48"/>
                      </a:solidFill>
                      <a:prstDash val="solid"/>
                    </a:lnT>
                    <a:lnB w="12700">
                      <a:solidFill>
                        <a:srgbClr val="B97C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354"/>
                        </a:spcBef>
                      </a:pPr>
                      <a:r>
                        <a:rPr lang="en-US" altLang="zh-CN" sz="9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235/100000</a:t>
                      </a:r>
                      <a:r>
                        <a:rPr lang="en-US" altLang="zh-CN" sz="900" spc="-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spc="-3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</a:t>
                      </a:r>
                      <a:r>
                        <a:rPr lang="en-US" altLang="zh-CN" sz="900" spc="-1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год.</a:t>
                      </a:r>
                    </a:p>
                  </a:txBody>
                  <a:tcPr marL="0" marR="0" marT="0" marB="0">
                    <a:lnL w="12700">
                      <a:solidFill>
                        <a:srgbClr val="B97C48"/>
                      </a:solidFill>
                      <a:prstDash val="solid"/>
                    </a:lnL>
                    <a:lnR w="12700">
                      <a:solidFill>
                        <a:srgbClr val="B97C48"/>
                      </a:solidFill>
                      <a:prstDash val="solid"/>
                    </a:lnR>
                    <a:lnT w="12700">
                      <a:solidFill>
                        <a:srgbClr val="B97C48"/>
                      </a:solidFill>
                      <a:prstDash val="solid"/>
                    </a:lnT>
                    <a:lnB w="12700">
                      <a:solidFill>
                        <a:srgbClr val="B97C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455930">
                        <a:lnSpc>
                          <a:spcPct val="100000"/>
                        </a:lnSpc>
                        <a:spcBef>
                          <a:spcPts val="354"/>
                        </a:spcBef>
                      </a:pPr>
                      <a:r>
                        <a:rPr lang="en-US" altLang="zh-CN" sz="9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Симптомы</a:t>
                      </a:r>
                      <a:r>
                        <a:rPr lang="en-US" altLang="zh-CN" sz="900" b="1" spc="-2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накопления</a:t>
                      </a:r>
                      <a:r>
                        <a:rPr lang="en-US" altLang="zh-CN" sz="900" b="1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-</a:t>
                      </a:r>
                      <a:r>
                        <a:rPr lang="en-US" altLang="zh-CN" sz="900" b="1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44%,</a:t>
                      </a:r>
                      <a:r>
                        <a:rPr lang="en-US" altLang="zh-CN" sz="900" b="1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симптомы</a:t>
                      </a:r>
                      <a:r>
                        <a:rPr lang="en-US" altLang="zh-CN" sz="900" b="1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опорожнения</a:t>
                      </a:r>
                      <a:r>
                        <a:rPr lang="en-US" altLang="zh-CN" sz="900" b="1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–</a:t>
                      </a:r>
                      <a:r>
                        <a:rPr lang="en-US" altLang="zh-CN" sz="900" b="1" spc="-2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38%,</a:t>
                      </a:r>
                      <a:r>
                        <a:rPr lang="en-US" altLang="zh-CN" sz="900" b="1" spc="-3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уродинамические</a:t>
                      </a:r>
                    </a:p>
                    <a:p>
                      <a:pPr>
                        <a:lnSpc>
                          <a:spcPts val="540"/>
                        </a:lnSpc>
                      </a:pPr>
                      <a:endParaRPr lang="en-US" dirty="0" smtClean="0"/>
                    </a:p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altLang="zh-CN" sz="9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нарушения</a:t>
                      </a:r>
                      <a:r>
                        <a:rPr lang="en-US" altLang="zh-CN" sz="900" b="1" spc="-5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–</a:t>
                      </a:r>
                      <a:r>
                        <a:rPr lang="en-US" altLang="zh-CN" sz="900" b="1" spc="-65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9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60%.</a:t>
                      </a:r>
                    </a:p>
                  </a:txBody>
                  <a:tcPr marL="0" marR="0" marT="0" marB="0">
                    <a:lnL w="12700">
                      <a:solidFill>
                        <a:srgbClr val="B97C48"/>
                      </a:solidFill>
                      <a:prstDash val="solid"/>
                    </a:lnL>
                    <a:lnR w="12700">
                      <a:solidFill>
                        <a:srgbClr val="B97C48"/>
                      </a:solidFill>
                      <a:prstDash val="solid"/>
                    </a:lnR>
                    <a:lnT w="12700">
                      <a:solidFill>
                        <a:srgbClr val="B97C48"/>
                      </a:solidFill>
                      <a:prstDash val="solid"/>
                    </a:lnT>
                    <a:lnB w="12700">
                      <a:solidFill>
                        <a:srgbClr val="B97C4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520" y="411480"/>
            <a:ext cx="9265920" cy="5798820"/>
          </a:xfrm>
          <a:prstGeom prst="rect">
            <a:avLst/>
          </a:prstGeom>
        </p:spPr>
      </p:pic>
      <p:sp>
        <p:nvSpPr>
          <p:cNvPr id="2" name="TextBox 94"/>
          <p:cNvSpPr txBox="1"/>
          <p:nvPr/>
        </p:nvSpPr>
        <p:spPr>
          <a:xfrm>
            <a:off x="2576448" y="241426"/>
            <a:ext cx="9007769" cy="62081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Нарушения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мочеиспускания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при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заболеваниях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спинного</a:t>
            </a:r>
            <a:r>
              <a:rPr lang="en-US" altLang="zh-CN" sz="2000" spc="-12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1E5E"/>
                </a:solidFill>
                <a:latin typeface="Calibri"/>
                <a:ea typeface="Calibri"/>
              </a:rPr>
              <a:t>мозга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35"/>
              </a:lnSpc>
            </a:pPr>
            <a:endParaRPr lang="en-US" dirty="0" smtClean="0"/>
          </a:p>
          <a:p>
            <a:pPr marL="0" indent="4067302">
              <a:lnSpc>
                <a:spcPct val="100000"/>
              </a:lnSpc>
              <a:tabLst>
                <a:tab pos="4239514" algn="l"/>
              </a:tabLst>
            </a:pPr>
            <a:r>
              <a:rPr lang="en-US" altLang="zh-CN" sz="8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Singh,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A.,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et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al.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Global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prevalence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incidence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traumatic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spinal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cord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injury.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Clin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Epidemiol,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2014.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6:</a:t>
            </a:r>
            <a:r>
              <a:rPr lang="en-US" altLang="zh-CN" sz="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309.</a:t>
            </a:r>
          </a:p>
          <a:p>
            <a:pPr marL="0" indent="4239514">
              <a:lnSpc>
                <a:spcPct val="100000"/>
              </a:lnSpc>
            </a:pPr>
            <a:r>
              <a:rPr lang="en-US" altLang="zh-CN" sz="800" spc="5" dirty="0">
                <a:solidFill>
                  <a:srgbClr val="000000"/>
                </a:solidFill>
                <a:latin typeface="Calibri"/>
                <a:ea typeface="Calibri"/>
              </a:rPr>
              <a:t>https:/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/www.ncbi.nlm.nih.gov/pubmed/25278785</a:t>
            </a:r>
          </a:p>
          <a:p>
            <a:pPr marL="0" indent="4067302">
              <a:lnSpc>
                <a:spcPct val="100000"/>
              </a:lnSpc>
              <a:tabLst>
                <a:tab pos="4239514" algn="l"/>
              </a:tabLst>
            </a:pPr>
            <a:r>
              <a:rPr lang="en-US" altLang="zh-CN" sz="8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Weld,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K.J.,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et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al.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Association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level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injury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bladder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behavior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patients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with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post-traumatic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spinal</a:t>
            </a:r>
            <a:r>
              <a:rPr lang="en-US" altLang="zh-CN" sz="8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cord</a:t>
            </a:r>
          </a:p>
          <a:p>
            <a:pPr marL="0" indent="4239514">
              <a:lnSpc>
                <a:spcPct val="100000"/>
              </a:lnSpc>
            </a:pP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injury.Urology,</a:t>
            </a:r>
            <a:r>
              <a:rPr lang="en-US" altLang="zh-CN" sz="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2000.</a:t>
            </a:r>
            <a:r>
              <a:rPr lang="en-US" altLang="zh-CN" sz="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55:</a:t>
            </a:r>
            <a:r>
              <a:rPr lang="en-US" altLang="zh-CN" sz="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490.</a:t>
            </a:r>
            <a:r>
              <a:rPr lang="en-US" altLang="zh-CN" sz="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https://www.ncbi.nlm.nih.gov/pubmed/10736489</a:t>
            </a:r>
          </a:p>
          <a:p>
            <a:pPr marL="0" indent="4067302">
              <a:lnSpc>
                <a:spcPct val="100000"/>
              </a:lnSpc>
              <a:tabLst>
                <a:tab pos="4239514" algn="l"/>
              </a:tabLst>
            </a:pPr>
            <a:r>
              <a:rPr lang="en-US" altLang="zh-CN" sz="8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Kondo,</a:t>
            </a:r>
            <a:r>
              <a:rPr lang="en-US" altLang="zh-CN" sz="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A.,</a:t>
            </a:r>
            <a:r>
              <a:rPr lang="en-US" altLang="zh-CN" sz="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et</a:t>
            </a:r>
            <a:r>
              <a:rPr lang="en-US" altLang="zh-CN" sz="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al.</a:t>
            </a:r>
            <a:r>
              <a:rPr lang="en-US" altLang="zh-CN" sz="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Neural</a:t>
            </a:r>
            <a:r>
              <a:rPr lang="en-US" altLang="zh-CN" sz="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tube</a:t>
            </a:r>
            <a:r>
              <a:rPr lang="en-US" altLang="zh-CN" sz="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defects:</a:t>
            </a:r>
            <a:r>
              <a:rPr lang="en-US" altLang="zh-CN" sz="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prevalence,</a:t>
            </a:r>
            <a:r>
              <a:rPr lang="en-US" altLang="zh-CN" sz="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etiology</a:t>
            </a:r>
            <a:r>
              <a:rPr lang="en-US" altLang="zh-CN" sz="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prevention.</a:t>
            </a:r>
            <a:r>
              <a:rPr lang="en-US" altLang="zh-CN" sz="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Int</a:t>
            </a:r>
            <a:r>
              <a:rPr lang="en-US" altLang="zh-CN" sz="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J</a:t>
            </a:r>
            <a:r>
              <a:rPr lang="en-US" altLang="zh-CN" sz="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Urol,</a:t>
            </a:r>
            <a:r>
              <a:rPr lang="en-US" altLang="zh-CN" sz="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2009.</a:t>
            </a:r>
            <a:r>
              <a:rPr lang="en-US" altLang="zh-CN" sz="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16:</a:t>
            </a:r>
            <a:r>
              <a:rPr lang="en-US" altLang="zh-CN" sz="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49.</a:t>
            </a:r>
          </a:p>
          <a:p>
            <a:pPr marL="0" indent="4239514">
              <a:lnSpc>
                <a:spcPct val="100000"/>
              </a:lnSpc>
            </a:pPr>
            <a:r>
              <a:rPr lang="en-US" altLang="zh-CN" sz="800" spc="5" dirty="0">
                <a:solidFill>
                  <a:srgbClr val="000000"/>
                </a:solidFill>
                <a:latin typeface="Calibri"/>
                <a:ea typeface="Calibri"/>
              </a:rPr>
              <a:t>https:/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/www.ncbi.nlm.nih.gov/pubmed/19120526</a:t>
            </a:r>
          </a:p>
          <a:p>
            <a:pPr marL="0" indent="4067302">
              <a:lnSpc>
                <a:spcPct val="100000"/>
              </a:lnSpc>
              <a:tabLst>
                <a:tab pos="4239514" algn="l"/>
              </a:tabLst>
            </a:pPr>
            <a:r>
              <a:rPr lang="en-US" altLang="zh-CN" sz="8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Sawin,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K.J.,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et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al.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National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Spina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Bifida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Patient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Registry: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profile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large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cohort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participants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from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first</a:t>
            </a:r>
            <a:r>
              <a:rPr lang="en-US" altLang="zh-CN" sz="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10</a:t>
            </a:r>
          </a:p>
          <a:p>
            <a:pPr marL="0" indent="4239514">
              <a:lnSpc>
                <a:spcPct val="100000"/>
              </a:lnSpc>
            </a:pP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clinics.</a:t>
            </a:r>
            <a:r>
              <a:rPr lang="en-US" altLang="zh-CN" sz="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J</a:t>
            </a:r>
            <a:r>
              <a:rPr lang="en-US" altLang="zh-CN" sz="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Pediatr,</a:t>
            </a:r>
            <a:r>
              <a:rPr lang="en-US" altLang="zh-CN" sz="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2015.</a:t>
            </a:r>
            <a:r>
              <a:rPr lang="en-US" altLang="zh-CN" sz="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166:</a:t>
            </a:r>
            <a:r>
              <a:rPr lang="en-US" altLang="zh-CN" sz="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444.</a:t>
            </a:r>
            <a:r>
              <a:rPr lang="en-US" altLang="zh-CN" sz="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https://www.ncbi.nlm.nih.gov/pubmed/25444012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660" y="426720"/>
            <a:ext cx="9593580" cy="6202680"/>
          </a:xfrm>
          <a:prstGeom prst="rect">
            <a:avLst/>
          </a:prstGeom>
        </p:spPr>
      </p:pic>
      <p:sp>
        <p:nvSpPr>
          <p:cNvPr id="2" name="TextBox 96"/>
          <p:cNvSpPr txBox="1"/>
          <p:nvPr/>
        </p:nvSpPr>
        <p:spPr>
          <a:xfrm>
            <a:off x="2788920" y="209042"/>
            <a:ext cx="6668451" cy="381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500" dirty="0">
                <a:solidFill>
                  <a:srgbClr val="001E5E"/>
                </a:solidFill>
                <a:latin typeface="Calibri"/>
                <a:ea typeface="Calibri"/>
              </a:rPr>
              <a:t>Заболевания</a:t>
            </a:r>
            <a:r>
              <a:rPr lang="en-US" altLang="zh-CN" sz="25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1E5E"/>
                </a:solidFill>
                <a:latin typeface="Calibri"/>
                <a:ea typeface="Calibri"/>
              </a:rPr>
              <a:t>периферической</a:t>
            </a:r>
            <a:r>
              <a:rPr lang="en-US" altLang="zh-CN" sz="25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1E5E"/>
                </a:solidFill>
                <a:latin typeface="Calibri"/>
                <a:ea typeface="Calibri"/>
              </a:rPr>
              <a:t>нервной</a:t>
            </a:r>
            <a:r>
              <a:rPr lang="en-US" altLang="zh-CN" sz="2500" spc="-13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500" dirty="0">
                <a:solidFill>
                  <a:srgbClr val="001E5E"/>
                </a:solidFill>
                <a:latin typeface="Calibri"/>
                <a:ea typeface="Calibri"/>
              </a:rPr>
              <a:t>системы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4651247" y="5647170"/>
            <a:ext cx="157945" cy="106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700" spc="-1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4937759" y="5655716"/>
            <a:ext cx="5068537" cy="208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Weld,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K.J.,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et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al.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Association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level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injury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bladder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behavior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patients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with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post-traumatic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spinal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cord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injury.Urology,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2000.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55: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490.</a:t>
            </a:r>
          </a:p>
          <a:p>
            <a:pPr marL="0">
              <a:lnSpc>
                <a:spcPct val="95416"/>
              </a:lnSpc>
            </a:pPr>
            <a:r>
              <a:rPr lang="en-US" altLang="zh-CN" sz="700" spc="-5" dirty="0">
                <a:solidFill>
                  <a:srgbClr val="000000"/>
                </a:solidFill>
                <a:latin typeface="Calibri"/>
                <a:ea typeface="Calibri"/>
              </a:rPr>
              <a:t>https://www.ncbi.nlm.nih.gov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/pubmed/10736489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4651247" y="5864187"/>
            <a:ext cx="157945" cy="106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700" spc="-1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4937759" y="5869076"/>
            <a:ext cx="5474286" cy="208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Bartolin,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Z.,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et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al.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Relationship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between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clinical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data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urodynamic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findings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patients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with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lumbar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intervertebral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disk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protrusion.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Urol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Res,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2002.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30:</a:t>
            </a:r>
          </a:p>
          <a:p>
            <a:pPr marL="0">
              <a:lnSpc>
                <a:spcPct val="95416"/>
              </a:lnSpc>
            </a:pPr>
            <a:r>
              <a:rPr lang="en-US" altLang="zh-CN" sz="700" spc="-5" dirty="0">
                <a:solidFill>
                  <a:srgbClr val="000000"/>
                </a:solidFill>
                <a:latin typeface="Calibri"/>
                <a:ea typeface="Calibri"/>
              </a:rPr>
              <a:t>219.</a:t>
            </a:r>
            <a:r>
              <a:rPr lang="en-US" altLang="zh-CN" sz="7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spc="-5" dirty="0">
                <a:solidFill>
                  <a:srgbClr val="000000"/>
                </a:solidFill>
                <a:latin typeface="Calibri"/>
                <a:ea typeface="Calibri"/>
              </a:rPr>
              <a:t>https://www.ncbi.nlm.nih.gov/pubmed/12202938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4651247" y="6077546"/>
            <a:ext cx="157945" cy="106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700" spc="-1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4937759" y="6082436"/>
            <a:ext cx="3849480" cy="208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Lange,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M.M.,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et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al.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Urinary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sexual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dysfunction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after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rectal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cancer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treatment.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Nat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Rev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Urol,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2011.8:</a:t>
            </a:r>
            <a:r>
              <a:rPr lang="en-US" altLang="zh-CN" sz="7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51.</a:t>
            </a:r>
          </a:p>
          <a:p>
            <a:pPr marL="0">
              <a:lnSpc>
                <a:spcPct val="95416"/>
              </a:lnSpc>
            </a:pPr>
            <a:r>
              <a:rPr lang="en-US" altLang="zh-CN" sz="700" spc="-5" dirty="0">
                <a:solidFill>
                  <a:srgbClr val="000000"/>
                </a:solidFill>
                <a:latin typeface="Calibri"/>
                <a:ea typeface="Calibri"/>
              </a:rPr>
              <a:t>https://www.ncbi.nlm.nih.gov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/pubmed/21135876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4651247" y="6290907"/>
            <a:ext cx="4704546" cy="106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86511" algn="l"/>
              </a:tabLst>
            </a:pPr>
            <a:r>
              <a:rPr lang="en-US" altLang="zh-CN" sz="700" spc="-5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IDF</a:t>
            </a:r>
            <a:r>
              <a:rPr lang="en-US" altLang="zh-CN" sz="7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Diabetes</a:t>
            </a:r>
            <a:r>
              <a:rPr lang="en-US" altLang="zh-CN" sz="7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Atlas,</a:t>
            </a:r>
            <a:r>
              <a:rPr lang="en-US" altLang="zh-CN" sz="7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7th</a:t>
            </a:r>
            <a:r>
              <a:rPr lang="en-US" altLang="zh-CN" sz="7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edn.</a:t>
            </a:r>
            <a:r>
              <a:rPr lang="en-US" altLang="zh-CN" sz="7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2015,</a:t>
            </a:r>
            <a:r>
              <a:rPr lang="en-US" altLang="zh-CN" sz="7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International</a:t>
            </a:r>
            <a:r>
              <a:rPr lang="en-US" altLang="zh-CN" sz="7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Diabetes</a:t>
            </a:r>
            <a:r>
              <a:rPr lang="en-US" altLang="zh-CN" sz="7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Federation:</a:t>
            </a:r>
            <a:r>
              <a:rPr lang="en-US" altLang="zh-CN" sz="7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Brussels,</a:t>
            </a:r>
            <a:r>
              <a:rPr lang="en-US" altLang="zh-CN" sz="7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Belgium.</a:t>
            </a:r>
            <a:r>
              <a:rPr lang="en-US" altLang="zh-CN" sz="7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http://www.diabetesatlas.org/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680" y="693420"/>
            <a:ext cx="9075420" cy="4046220"/>
          </a:xfrm>
          <a:prstGeom prst="rect">
            <a:avLst/>
          </a:prstGeom>
        </p:spPr>
      </p:pic>
      <p:sp>
        <p:nvSpPr>
          <p:cNvPr id="2" name="TextBox 105"/>
          <p:cNvSpPr txBox="1"/>
          <p:nvPr/>
        </p:nvSpPr>
        <p:spPr>
          <a:xfrm>
            <a:off x="1761108" y="193548"/>
            <a:ext cx="8610944" cy="61698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Диссеминированные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заболевания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центральной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нервной</a:t>
            </a:r>
            <a:r>
              <a:rPr lang="en-US" altLang="zh-CN" sz="2400" spc="-11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системы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10"/>
              </a:lnSpc>
            </a:pPr>
            <a:endParaRPr lang="en-US" dirty="0" smtClean="0"/>
          </a:p>
          <a:p>
            <a:pPr marL="0" indent="3005708">
              <a:lnSpc>
                <a:spcPct val="100000"/>
              </a:lnSpc>
              <a:tabLst>
                <a:tab pos="3177920" algn="l"/>
              </a:tabLst>
            </a:pP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Pugliatti,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M.,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et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al.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epidemiology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multiple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sclerosis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Europe.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Eur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J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Neurol,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2006.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13:</a:t>
            </a:r>
            <a:r>
              <a:rPr lang="en-US" altLang="zh-CN" sz="9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700.</a:t>
            </a:r>
          </a:p>
          <a:p>
            <a:pPr marL="0" indent="3177920">
              <a:lnSpc>
                <a:spcPct val="100000"/>
              </a:lnSpc>
            </a:pPr>
            <a:r>
              <a:rPr lang="en-US" altLang="zh-CN" sz="900" spc="-5" dirty="0">
                <a:solidFill>
                  <a:srgbClr val="000000"/>
                </a:solidFill>
                <a:latin typeface="Calibri"/>
                <a:ea typeface="Calibri"/>
              </a:rPr>
              <a:t>https://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www.ncbi.nlm.nih.gov/pubmed/16834700</a:t>
            </a:r>
          </a:p>
          <a:p>
            <a:pPr marL="0" indent="3005708">
              <a:lnSpc>
                <a:spcPct val="100000"/>
              </a:lnSpc>
              <a:tabLst>
                <a:tab pos="3177920" algn="l"/>
              </a:tabLst>
            </a:pPr>
            <a:r>
              <a:rPr lang="en-US" altLang="zh-CN" sz="9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Seze,</a:t>
            </a:r>
            <a:r>
              <a:rPr lang="en-US" altLang="zh-CN" sz="9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M.,</a:t>
            </a:r>
            <a:r>
              <a:rPr lang="en-US" altLang="zh-CN" sz="9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et</a:t>
            </a:r>
            <a:r>
              <a:rPr lang="en-US" altLang="zh-CN" sz="9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al.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9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neurogenic</a:t>
            </a:r>
            <a:r>
              <a:rPr lang="en-US" altLang="zh-CN" sz="9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bladder</a:t>
            </a:r>
            <a:r>
              <a:rPr lang="en-US" altLang="zh-CN" sz="9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multiple</a:t>
            </a:r>
            <a:r>
              <a:rPr lang="en-US" altLang="zh-CN" sz="9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sclerosis:</a:t>
            </a:r>
            <a:r>
              <a:rPr lang="en-US" altLang="zh-CN" sz="9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review</a:t>
            </a:r>
            <a:r>
              <a:rPr lang="en-US" altLang="zh-CN" sz="9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9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literature</a:t>
            </a:r>
            <a:r>
              <a:rPr lang="en-US" altLang="zh-CN" sz="9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9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proposal</a:t>
            </a:r>
            <a:r>
              <a:rPr lang="en-US" altLang="zh-CN" sz="9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management</a:t>
            </a:r>
          </a:p>
          <a:p>
            <a:pPr marL="0" indent="3177920">
              <a:lnSpc>
                <a:spcPct val="100000"/>
              </a:lnSpc>
            </a:pP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guidelines.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Mult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Scler,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2007.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13:</a:t>
            </a:r>
            <a:r>
              <a:rPr lang="en-US" altLang="zh-CN" sz="9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915.</a:t>
            </a:r>
            <a:r>
              <a:rPr lang="en-US" altLang="zh-CN" sz="9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https://www.ncbi.nlm.nih.gov/pubmed/17881401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6"/>
          <p:cNvSpPr txBox="1"/>
          <p:nvPr/>
        </p:nvSpPr>
        <p:spPr>
          <a:xfrm>
            <a:off x="1054608" y="4523143"/>
            <a:ext cx="6491467" cy="1168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4000" spc="20" dirty="0">
                <a:solidFill>
                  <a:srgbClr val="001E5E"/>
                </a:solidFill>
                <a:latin typeface="Calibri"/>
                <a:ea typeface="Calibri"/>
              </a:rPr>
              <a:t>ДИАГНОСТИКА</a:t>
            </a:r>
            <a:r>
              <a:rPr lang="en-US" altLang="zh-CN" sz="4000" spc="-4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spc="20" dirty="0">
                <a:solidFill>
                  <a:srgbClr val="001E5E"/>
                </a:solidFill>
                <a:latin typeface="Calibri"/>
                <a:ea typeface="Calibri"/>
              </a:rPr>
              <a:t>РАССТРОЙСТВ</a:t>
            </a:r>
            <a:r>
              <a:rPr lang="en-US" altLang="zh-CN" sz="40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spc="-15" dirty="0">
                <a:solidFill>
                  <a:srgbClr val="001E5E"/>
                </a:solidFill>
                <a:latin typeface="Calibri"/>
                <a:ea typeface="Calibri"/>
              </a:rPr>
              <a:t>МО</a:t>
            </a:r>
            <a:r>
              <a:rPr lang="en-US" altLang="zh-CN" sz="4000" spc="-10" dirty="0">
                <a:solidFill>
                  <a:srgbClr val="001E5E"/>
                </a:solidFill>
                <a:latin typeface="Calibri"/>
                <a:ea typeface="Calibri"/>
              </a:rPr>
              <a:t>ЧЕИСПУСКАНИЯ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7"/>
          <p:cNvSpPr txBox="1"/>
          <p:nvPr/>
        </p:nvSpPr>
        <p:spPr>
          <a:xfrm>
            <a:off x="1157630" y="425246"/>
            <a:ext cx="10078697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20" dirty="0">
                <a:solidFill>
                  <a:srgbClr val="000000"/>
                </a:solidFill>
                <a:latin typeface="Calibri"/>
                <a:ea typeface="Calibri"/>
              </a:rPr>
              <a:t>Симптомы</a:t>
            </a:r>
            <a:r>
              <a:rPr lang="en-US" altLang="zh-CN" sz="2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-20" dirty="0">
                <a:solidFill>
                  <a:srgbClr val="000000"/>
                </a:solidFill>
                <a:latin typeface="Calibri"/>
                <a:ea typeface="Calibri"/>
              </a:rPr>
              <a:t>нижних</a:t>
            </a:r>
            <a:r>
              <a:rPr lang="en-US" altLang="zh-CN" sz="2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-20" dirty="0">
                <a:solidFill>
                  <a:srgbClr val="000000"/>
                </a:solidFill>
                <a:latin typeface="Calibri"/>
                <a:ea typeface="Calibri"/>
              </a:rPr>
              <a:t>мочевыводящих</a:t>
            </a:r>
            <a:r>
              <a:rPr lang="en-US" altLang="zh-CN" sz="2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-20" dirty="0">
                <a:solidFill>
                  <a:srgbClr val="000000"/>
                </a:solidFill>
                <a:latin typeface="Calibri"/>
                <a:ea typeface="Calibri"/>
              </a:rPr>
              <a:t>путей,</a:t>
            </a:r>
            <a:r>
              <a:rPr lang="en-US" altLang="zh-CN" sz="2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-15" dirty="0">
                <a:solidFill>
                  <a:srgbClr val="000000"/>
                </a:solidFill>
                <a:latin typeface="Calibri"/>
                <a:ea typeface="Calibri"/>
              </a:rPr>
              <a:t>характерные</a:t>
            </a:r>
            <a:r>
              <a:rPr lang="en-US" altLang="zh-CN" sz="2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-25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-20" dirty="0">
                <a:solidFill>
                  <a:srgbClr val="000000"/>
                </a:solidFill>
                <a:latin typeface="Calibri"/>
                <a:ea typeface="Calibri"/>
              </a:rPr>
              <a:t>нарушения</a:t>
            </a:r>
            <a:r>
              <a:rPr lang="en-US" altLang="zh-CN" sz="2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-20" dirty="0">
                <a:solidFill>
                  <a:srgbClr val="000000"/>
                </a:solidFill>
                <a:latin typeface="Calibri"/>
                <a:ea typeface="Calibri"/>
              </a:rPr>
              <a:t>функции</a:t>
            </a:r>
            <a:r>
              <a:rPr lang="en-US" altLang="zh-CN" sz="2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-20" dirty="0">
                <a:solidFill>
                  <a:srgbClr val="000000"/>
                </a:solidFill>
                <a:latin typeface="Calibri"/>
                <a:ea typeface="Calibri"/>
              </a:rPr>
              <a:t>накопления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522731" y="1387855"/>
            <a:ext cx="9287556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3204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Учащение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мочеиспусканий,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поллакиурия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(количество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дневных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мочеиспусканий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ea typeface="Calibri"/>
              </a:rPr>
              <a:t>более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25" dirty="0">
                <a:solidFill>
                  <a:srgbClr val="000000"/>
                </a:solidFill>
                <a:latin typeface="Calibri"/>
                <a:ea typeface="Calibri"/>
              </a:rPr>
              <a:t>8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раз/сут)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левая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лобная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доля;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522731" y="1643887"/>
            <a:ext cx="10518240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3204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Ноктурия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(наличие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ночных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мочеиспусканий)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3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учащенном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дневном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мочеиспускании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69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множественное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поражение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головного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мозга;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522731" y="1899919"/>
            <a:ext cx="10437192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3204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Ноктурия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(наличие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ночных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мочеиспусканий)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25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учащенном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дневном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мочеиспускании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6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паравентрикулярное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ea typeface="Calibri"/>
              </a:rPr>
              <a:t>ядро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гипоталамуса;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522731" y="2156105"/>
            <a:ext cx="6042210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3204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Ночная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полиурия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гипоталамус,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дефицит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секреции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аргининвазопрессина</a:t>
            </a:r>
            <a:r>
              <a:rPr lang="en-US" altLang="zh-CN" sz="1400" spc="-25" dirty="0">
                <a:solidFill>
                  <a:srgbClr val="000000"/>
                </a:solidFill>
                <a:latin typeface="Calibri"/>
                <a:ea typeface="Calibri"/>
              </a:rPr>
              <a:t>;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522731" y="2412237"/>
            <a:ext cx="5527759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3204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Наличие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императивных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позывов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мочеиспускание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4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лобная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доля;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522731" y="2668269"/>
            <a:ext cx="5979645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3204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Наличие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эпизодов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императивного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недержания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мочи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ядро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Баррингтона</a:t>
            </a:r>
            <a:r>
              <a:rPr lang="en-US" altLang="zh-CN" sz="1400" spc="-25" dirty="0">
                <a:solidFill>
                  <a:srgbClr val="000000"/>
                </a:solidFill>
                <a:latin typeface="Calibri"/>
                <a:ea typeface="Calibri"/>
              </a:rPr>
              <a:t>;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522731" y="2920906"/>
            <a:ext cx="189425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865936" y="2947035"/>
            <a:ext cx="9524651" cy="408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Наличие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эпизодов</a:t>
            </a:r>
            <a:r>
              <a:rPr lang="en-US" altLang="zh-CN" sz="14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недержания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мочи</a:t>
            </a:r>
            <a:r>
              <a:rPr lang="en-US" altLang="zh-CN" sz="14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повышении</a:t>
            </a:r>
            <a:r>
              <a:rPr lang="en-US" altLang="zh-CN" sz="14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брюшного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давления</a:t>
            </a:r>
            <a:r>
              <a:rPr lang="en-US" altLang="zh-CN" sz="14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(стрессовое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недержание</a:t>
            </a:r>
            <a:r>
              <a:rPr lang="en-US" altLang="zh-CN" sz="14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мочи)</a:t>
            </a:r>
            <a:r>
              <a:rPr lang="en-US" altLang="zh-CN" sz="14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сторожевой</a:t>
            </a:r>
            <a:r>
              <a:rPr lang="en-US" altLang="zh-CN" sz="14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центр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Варолиевого</a:t>
            </a:r>
            <a:r>
              <a:rPr lang="en-US" altLang="zh-CN" sz="1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моста;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522731" y="3390573"/>
            <a:ext cx="189531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865936" y="3416693"/>
            <a:ext cx="10583309" cy="3167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Недержание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мочи,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вызванное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ea typeface="Calibri"/>
              </a:rPr>
              <a:t>шумом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падающей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воды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реорганизация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височной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слуховой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коры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поражении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белого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вещества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лобных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дол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ей;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75"/>
              </a:lnSpc>
            </a:pPr>
            <a:endParaRPr lang="en-US" dirty="0" smtClean="0"/>
          </a:p>
          <a:p>
            <a:pPr marL="6474536" hangingPunct="0">
              <a:lnSpc>
                <a:spcPct val="95416"/>
              </a:lnSpc>
            </a:pPr>
            <a:r>
              <a:rPr lang="en-US" altLang="zh-CN" sz="1200" spc="-10" dirty="0">
                <a:solidFill>
                  <a:srgbClr val="000000"/>
                </a:solidFill>
                <a:latin typeface="Calibri"/>
                <a:ea typeface="Calibri"/>
              </a:rPr>
              <a:t>Шварц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ea typeface="Calibri"/>
              </a:rPr>
              <a:t>П.Г.</a:t>
            </a:r>
            <a:r>
              <a:rPr lang="en-US" altLang="zh-CN" sz="12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ea typeface="Calibri"/>
              </a:rPr>
              <a:t>Феноменология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ea typeface="Calibri"/>
              </a:rPr>
              <a:t>нейрогенных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ea typeface="Calibri"/>
              </a:rPr>
              <a:t>нарушений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мочеиспускания.</a:t>
            </a:r>
            <a:r>
              <a:rPr lang="en-US" altLang="zh-CN" sz="1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//Рус</a:t>
            </a:r>
            <a:r>
              <a:rPr lang="en-US" altLang="zh-CN" sz="1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мед</a:t>
            </a:r>
            <a:r>
              <a:rPr lang="en-US" altLang="zh-CN" sz="1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журн.</a:t>
            </a:r>
            <a:r>
              <a:rPr lang="en-US" altLang="zh-CN" sz="1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2012.</a:t>
            </a:r>
            <a:r>
              <a:rPr lang="en-US" altLang="zh-CN" sz="1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№</a:t>
            </a:r>
            <a:r>
              <a:rPr lang="en-US" altLang="zh-CN" sz="1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18.</a:t>
            </a:r>
            <a:r>
              <a:rPr lang="en-US" altLang="zh-CN" sz="1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С.</a:t>
            </a:r>
            <a:r>
              <a:rPr lang="en-US" altLang="zh-CN" sz="12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912—916.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118"/>
          <p:cNvSpPr txBox="1"/>
          <p:nvPr/>
        </p:nvSpPr>
        <p:spPr>
          <a:xfrm>
            <a:off x="988771" y="396620"/>
            <a:ext cx="10280581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20" dirty="0">
                <a:solidFill>
                  <a:srgbClr val="000000"/>
                </a:solidFill>
                <a:latin typeface="Calibri"/>
                <a:ea typeface="Calibri"/>
              </a:rPr>
              <a:t>Симптомы</a:t>
            </a:r>
            <a:r>
              <a:rPr lang="en-US" altLang="zh-CN" sz="2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-20" dirty="0">
                <a:solidFill>
                  <a:srgbClr val="000000"/>
                </a:solidFill>
                <a:latin typeface="Calibri"/>
                <a:ea typeface="Calibri"/>
              </a:rPr>
              <a:t>нижних</a:t>
            </a:r>
            <a:r>
              <a:rPr lang="en-US" altLang="zh-CN" sz="2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-20" dirty="0">
                <a:solidFill>
                  <a:srgbClr val="000000"/>
                </a:solidFill>
                <a:latin typeface="Calibri"/>
                <a:ea typeface="Calibri"/>
              </a:rPr>
              <a:t>мочевыводящих</a:t>
            </a:r>
            <a:r>
              <a:rPr lang="en-US" altLang="zh-CN" sz="2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-20" dirty="0">
                <a:solidFill>
                  <a:srgbClr val="000000"/>
                </a:solidFill>
                <a:latin typeface="Calibri"/>
                <a:ea typeface="Calibri"/>
              </a:rPr>
              <a:t>путей,</a:t>
            </a:r>
            <a:r>
              <a:rPr lang="en-US" altLang="zh-CN" sz="2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-20" dirty="0">
                <a:solidFill>
                  <a:srgbClr val="000000"/>
                </a:solidFill>
                <a:latin typeface="Calibri"/>
                <a:ea typeface="Calibri"/>
              </a:rPr>
              <a:t>характерные</a:t>
            </a:r>
            <a:r>
              <a:rPr lang="en-US" altLang="zh-CN" sz="2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-1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-20" dirty="0">
                <a:solidFill>
                  <a:srgbClr val="000000"/>
                </a:solidFill>
                <a:latin typeface="Calibri"/>
                <a:ea typeface="Calibri"/>
              </a:rPr>
              <a:t>нарушения</a:t>
            </a:r>
            <a:r>
              <a:rPr lang="en-US" altLang="zh-CN" sz="2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-20" dirty="0">
                <a:solidFill>
                  <a:srgbClr val="000000"/>
                </a:solidFill>
                <a:latin typeface="Calibri"/>
                <a:ea typeface="Calibri"/>
              </a:rPr>
              <a:t>функции</a:t>
            </a:r>
            <a:r>
              <a:rPr lang="en-US" altLang="zh-CN" sz="2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-20" dirty="0">
                <a:solidFill>
                  <a:srgbClr val="000000"/>
                </a:solidFill>
                <a:latin typeface="Calibri"/>
                <a:ea typeface="Calibri"/>
              </a:rPr>
              <a:t>опорожнения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522731" y="1027837"/>
            <a:ext cx="8053299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3204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Ощущение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неполного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опорожнения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мочевого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пузыря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34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конце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мочеиспускания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64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правая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лобная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доля;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522731" y="1283969"/>
            <a:ext cx="5761459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3204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Слабый</a:t>
            </a:r>
            <a:r>
              <a:rPr lang="en-US" altLang="zh-CN" sz="1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напор</a:t>
            </a:r>
            <a:r>
              <a:rPr lang="en-US" altLang="zh-CN" sz="14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струи</a:t>
            </a:r>
            <a:r>
              <a:rPr lang="en-US" altLang="zh-CN" sz="14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мочи</a:t>
            </a:r>
            <a:r>
              <a:rPr lang="en-US" altLang="zh-CN" sz="14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во</a:t>
            </a:r>
            <a:r>
              <a:rPr lang="en-US" altLang="zh-CN" sz="14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время</a:t>
            </a:r>
            <a:r>
              <a:rPr lang="en-US" altLang="zh-CN" sz="14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мочеиспускания</a:t>
            </a:r>
            <a:r>
              <a:rPr lang="en-US" altLang="zh-CN" sz="14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4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Островок</a:t>
            </a:r>
            <a:r>
              <a:rPr lang="en-US" altLang="zh-CN" sz="14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Рейля;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522731" y="1536606"/>
            <a:ext cx="189425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865936" y="1562735"/>
            <a:ext cx="10418033" cy="408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Неоднократное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непроизвольное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прерывание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струи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мочи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во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время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мочеиспускания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4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вставочные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интернейроны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нижнегрудных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сегментов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спинного</a:t>
            </a:r>
            <a:r>
              <a:rPr lang="en-US" altLang="zh-CN" sz="1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мозга;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522731" y="2009393"/>
            <a:ext cx="7707862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3204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Необходимость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натуживания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начала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и/или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продолжения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мочеиспускания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Островок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Рейля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;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522731" y="2265425"/>
            <a:ext cx="8622643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3204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Использование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приема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Креда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(давление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ладонью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над</a:t>
            </a:r>
            <a:r>
              <a:rPr lang="en-US" altLang="zh-CN" sz="14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лоном)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начала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мочеиспускания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4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Островок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Рейля;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522731" y="2518316"/>
            <a:ext cx="189425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865936" y="2544444"/>
            <a:ext cx="9787097" cy="408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Затрудненное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начало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мочеиспускания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наличии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императивного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позыва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вставочные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интернейроны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нижнегрудных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сегментов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спинного</a:t>
            </a:r>
            <a:r>
              <a:rPr lang="en-US" altLang="zh-CN" sz="1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мозга;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522731" y="2991103"/>
            <a:ext cx="7209506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3204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Затрудненное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начало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мочеиспускания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отсутствии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императивного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позыва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мозжечок;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522731" y="3247135"/>
            <a:ext cx="7345143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3204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Необходимость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расслабления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25" dirty="0">
                <a:solidFill>
                  <a:srgbClr val="000000"/>
                </a:solidFill>
                <a:latin typeface="Calibri"/>
                <a:ea typeface="Calibri"/>
              </a:rPr>
              <a:t>мышц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промежности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начала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мочеиспускания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34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мозжечок;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522731" y="3499772"/>
            <a:ext cx="189425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865936" y="3526066"/>
            <a:ext cx="10097243" cy="408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Длительный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период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ожидания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момента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возникновения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позыва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мочеиспускание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его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начала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ножки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мозжечка,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реже</a:t>
            </a:r>
            <a:r>
              <a:rPr lang="en-US" altLang="zh-CN" sz="14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Островок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Рейля</a:t>
            </a:r>
            <a:r>
              <a:rPr lang="en-US" altLang="zh-CN" sz="1400" spc="-20" dirty="0">
                <a:solidFill>
                  <a:srgbClr val="000000"/>
                </a:solidFill>
                <a:latin typeface="Calibri"/>
                <a:ea typeface="Calibri"/>
              </a:rPr>
              <a:t>;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522731" y="3972813"/>
            <a:ext cx="4971561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3204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Отсутствие</a:t>
            </a:r>
            <a:r>
              <a:rPr lang="en-US" altLang="zh-CN" sz="1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позыва</a:t>
            </a:r>
            <a:r>
              <a:rPr lang="en-US" altLang="zh-CN" sz="14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4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мочеиспусканию</a:t>
            </a:r>
            <a:r>
              <a:rPr lang="en-US" altLang="zh-CN" sz="14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правая</a:t>
            </a:r>
            <a:r>
              <a:rPr lang="en-US" altLang="zh-CN" sz="14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лобная</a:t>
            </a:r>
            <a:r>
              <a:rPr lang="en-US" altLang="zh-CN" sz="14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доля;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522731" y="4228845"/>
            <a:ext cx="5952919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3204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Ослабление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ощущения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позыва</a:t>
            </a:r>
            <a:r>
              <a:rPr lang="en-US" altLang="zh-CN" sz="14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мочеиспускание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4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правая</a:t>
            </a:r>
            <a:r>
              <a:rPr lang="en-US" altLang="zh-CN" sz="14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лобная</a:t>
            </a:r>
            <a:r>
              <a:rPr lang="en-US" altLang="zh-CN" sz="14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доля;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522731" y="4481482"/>
            <a:ext cx="189425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865936" y="4507611"/>
            <a:ext cx="10583309" cy="1922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Ощущение</a:t>
            </a:r>
            <a:r>
              <a:rPr lang="en-US" altLang="zh-CN" sz="14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позыва</a:t>
            </a:r>
            <a:r>
              <a:rPr lang="en-US" altLang="zh-CN" sz="1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мочеиспускание,</a:t>
            </a:r>
            <a:r>
              <a:rPr lang="en-US" altLang="zh-CN" sz="1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как</a:t>
            </a:r>
            <a:r>
              <a:rPr lang="en-US" altLang="zh-CN" sz="1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чувство</a:t>
            </a:r>
            <a:r>
              <a:rPr lang="en-US" altLang="zh-CN" sz="14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давления</a:t>
            </a:r>
            <a:r>
              <a:rPr lang="en-US" altLang="zh-CN" sz="1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распирания</a:t>
            </a:r>
            <a:r>
              <a:rPr lang="en-US" altLang="zh-CN" sz="1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нижних</a:t>
            </a:r>
            <a:r>
              <a:rPr lang="en-US" altLang="zh-CN" sz="1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отделах</a:t>
            </a:r>
            <a:r>
              <a:rPr lang="en-US" altLang="zh-CN" sz="14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живота</a:t>
            </a:r>
            <a:r>
              <a:rPr lang="en-US" altLang="zh-CN" sz="1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правая</a:t>
            </a:r>
            <a:r>
              <a:rPr lang="en-US" altLang="zh-CN" sz="1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лобная</a:t>
            </a:r>
            <a:r>
              <a:rPr lang="en-US" altLang="zh-CN" sz="1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доля,</a:t>
            </a:r>
            <a:r>
              <a:rPr lang="en-US" altLang="zh-CN" sz="1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чаще</a:t>
            </a:r>
            <a:r>
              <a:rPr lang="en-US" altLang="zh-CN" sz="1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поражение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поясничных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сегментов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5" dirty="0">
                <a:solidFill>
                  <a:srgbClr val="000000"/>
                </a:solidFill>
                <a:latin typeface="Calibri"/>
                <a:ea typeface="Calibri"/>
              </a:rPr>
              <a:t>спинного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мозга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69"/>
              </a:lnSpc>
            </a:pPr>
            <a:endParaRPr lang="en-US" dirty="0" smtClean="0"/>
          </a:p>
          <a:p>
            <a:pPr marL="6474536" hangingPunct="0">
              <a:lnSpc>
                <a:spcPct val="95833"/>
              </a:lnSpc>
            </a:pPr>
            <a:r>
              <a:rPr lang="en-US" altLang="zh-CN" sz="1200" spc="-10" dirty="0">
                <a:solidFill>
                  <a:srgbClr val="000000"/>
                </a:solidFill>
                <a:latin typeface="Calibri"/>
                <a:ea typeface="Calibri"/>
              </a:rPr>
              <a:t>Шварц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ea typeface="Calibri"/>
              </a:rPr>
              <a:t>П.Г.</a:t>
            </a:r>
            <a:r>
              <a:rPr lang="en-US" altLang="zh-CN" sz="12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ea typeface="Calibri"/>
              </a:rPr>
              <a:t>Феноменология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ea typeface="Calibri"/>
              </a:rPr>
              <a:t>нейрогенных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ea typeface="Calibri"/>
              </a:rPr>
              <a:t>нарушений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мочеиспускания.</a:t>
            </a:r>
            <a:r>
              <a:rPr lang="en-US" altLang="zh-CN" sz="1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//Рус</a:t>
            </a:r>
            <a:r>
              <a:rPr lang="en-US" altLang="zh-CN" sz="1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мед</a:t>
            </a:r>
            <a:r>
              <a:rPr lang="en-US" altLang="zh-CN" sz="1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журн.</a:t>
            </a:r>
            <a:r>
              <a:rPr lang="en-US" altLang="zh-CN" sz="1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2012.</a:t>
            </a:r>
            <a:r>
              <a:rPr lang="en-US" altLang="zh-CN" sz="1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№</a:t>
            </a:r>
            <a:r>
              <a:rPr lang="en-US" altLang="zh-CN" sz="1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18.</a:t>
            </a:r>
            <a:r>
              <a:rPr lang="en-US" altLang="zh-CN" sz="1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С.</a:t>
            </a:r>
            <a:r>
              <a:rPr lang="en-US" altLang="zh-CN" sz="12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912—916.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24800" cy="6797040"/>
          </a:xfrm>
          <a:prstGeom prst="rect">
            <a:avLst/>
          </a:prstGeom>
        </p:spPr>
      </p:pic>
      <p:sp>
        <p:nvSpPr>
          <p:cNvPr id="2" name="TextBox 136"/>
          <p:cNvSpPr txBox="1"/>
          <p:nvPr/>
        </p:nvSpPr>
        <p:spPr>
          <a:xfrm>
            <a:off x="8445754" y="92888"/>
            <a:ext cx="3582459" cy="5933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34111">
              <a:lnSpc>
                <a:spcPct val="100000"/>
              </a:lnSpc>
            </a:pPr>
            <a:r>
              <a:rPr lang="en-US" altLang="zh-CN" sz="1200" dirty="0">
                <a:solidFill>
                  <a:srgbClr val="001E5E"/>
                </a:solidFill>
                <a:latin typeface="Calibri"/>
                <a:ea typeface="Calibri"/>
              </a:rPr>
              <a:t>Вопросы,</a:t>
            </a:r>
            <a:r>
              <a:rPr lang="en-US" altLang="zh-CN" sz="12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1E5E"/>
                </a:solidFill>
                <a:latin typeface="Calibri"/>
                <a:ea typeface="Calibri"/>
              </a:rPr>
              <a:t>рекомендованные</a:t>
            </a:r>
            <a:r>
              <a:rPr lang="en-US" altLang="zh-CN" sz="12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1E5E"/>
                </a:solidFill>
                <a:latin typeface="Calibri"/>
                <a:ea typeface="Calibri"/>
              </a:rPr>
              <a:t>к</a:t>
            </a:r>
            <a:r>
              <a:rPr lang="en-US" altLang="zh-CN" sz="12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1E5E"/>
                </a:solidFill>
                <a:latin typeface="Calibri"/>
                <a:ea typeface="Calibri"/>
              </a:rPr>
              <a:t>выяснению</a:t>
            </a:r>
            <a:r>
              <a:rPr lang="en-US" altLang="zh-CN" sz="12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1E5E"/>
                </a:solidFill>
                <a:latin typeface="Calibri"/>
                <a:ea typeface="Calibri"/>
              </a:rPr>
              <a:t>при</a:t>
            </a:r>
            <a:r>
              <a:rPr lang="en-US" altLang="zh-CN" sz="1200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1E5E"/>
                </a:solidFill>
                <a:latin typeface="Calibri"/>
                <a:ea typeface="Calibri"/>
              </a:rPr>
              <a:t>сборе</a:t>
            </a:r>
          </a:p>
          <a:p>
            <a:pPr marL="0" indent="1315465">
              <a:lnSpc>
                <a:spcPct val="100000"/>
              </a:lnSpc>
            </a:pPr>
            <a:r>
              <a:rPr lang="en-US" altLang="zh-CN" sz="1200" spc="-5" dirty="0">
                <a:solidFill>
                  <a:srgbClr val="001E5E"/>
                </a:solidFill>
                <a:latin typeface="Calibri"/>
                <a:ea typeface="Calibri"/>
              </a:rPr>
              <a:t>ана</a:t>
            </a:r>
            <a:r>
              <a:rPr lang="en-US" altLang="zh-CN" sz="1200" dirty="0">
                <a:solidFill>
                  <a:srgbClr val="001E5E"/>
                </a:solidFill>
                <a:latin typeface="Calibri"/>
                <a:ea typeface="Calibri"/>
              </a:rPr>
              <a:t>мнеза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00"/>
              </a:lnSpc>
            </a:pPr>
            <a:endParaRPr lang="en-US" dirty="0" smtClean="0"/>
          </a:p>
          <a:p>
            <a:pPr marL="0" hangingPunct="0">
              <a:lnSpc>
                <a:spcPct val="100000"/>
              </a:lnSpc>
            </a:pP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У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пациентов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с</a:t>
            </a:r>
            <a:r>
              <a:rPr lang="en-US" altLang="zh-CN" sz="1600" spc="-6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нейрогенной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spc="10" dirty="0">
                <a:solidFill>
                  <a:srgbClr val="006EBF"/>
                </a:solidFill>
                <a:latin typeface="Calibri"/>
                <a:ea typeface="Calibri"/>
              </a:rPr>
              <a:t>дисфункцией</a:t>
            </a:r>
            <a:r>
              <a:rPr lang="en-US" altLang="zh-CN" sz="1600" spc="-17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spc="10" dirty="0">
                <a:solidFill>
                  <a:srgbClr val="006EBF"/>
                </a:solidFill>
                <a:latin typeface="Calibri"/>
                <a:ea typeface="Calibri"/>
              </a:rPr>
              <a:t>мочеиспуискания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рекомендовано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выяснить</a:t>
            </a:r>
            <a:r>
              <a:rPr lang="en-US" altLang="zh-CN" sz="1600" spc="-69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наличие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spc="10" dirty="0">
                <a:solidFill>
                  <a:srgbClr val="006EBF"/>
                </a:solidFill>
                <a:latin typeface="Calibri"/>
                <a:ea typeface="Calibri"/>
              </a:rPr>
              <a:t>сопутствующих</a:t>
            </a:r>
            <a:r>
              <a:rPr lang="en-US" altLang="zh-CN" sz="1600" spc="-129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spc="10" dirty="0">
                <a:solidFill>
                  <a:srgbClr val="006EBF"/>
                </a:solidFill>
                <a:latin typeface="Calibri"/>
                <a:ea typeface="Calibri"/>
              </a:rPr>
              <a:t>нейрогенных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дисфункций</a:t>
            </a:r>
            <a:r>
              <a:rPr lang="en-US" altLang="zh-CN" sz="1600" spc="-5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кишечника:</a:t>
            </a:r>
            <a:r>
              <a:rPr lang="en-US" altLang="zh-CN" sz="1600" spc="-6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частота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дефекаций;</a:t>
            </a:r>
            <a:r>
              <a:rPr lang="en-US" altLang="zh-CN" sz="1600" spc="-8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недержание</a:t>
            </a:r>
            <a:r>
              <a:rPr lang="en-US" altLang="zh-CN" sz="1600" spc="-8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кала;</a:t>
            </a:r>
            <a:r>
              <a:rPr lang="en-US" altLang="zh-CN" sz="1600" spc="-9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позывы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к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дефекации;</a:t>
            </a:r>
            <a:r>
              <a:rPr lang="en-US" altLang="zh-CN" sz="1600" spc="-8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характеристики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дефекации;</a:t>
            </a:r>
            <a:r>
              <a:rPr lang="en-US" altLang="zh-CN" sz="1600" spc="-5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чувствительность</a:t>
            </a:r>
            <a:r>
              <a:rPr lang="en-US" altLang="zh-CN" sz="1600" spc="-6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прямой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spc="-75" dirty="0">
                <a:solidFill>
                  <a:srgbClr val="006EBF"/>
                </a:solidFill>
                <a:latin typeface="Calibri"/>
                <a:ea typeface="Calibri"/>
              </a:rPr>
              <a:t>кишки</a:t>
            </a:r>
            <a:r>
              <a:rPr lang="en-US" altLang="zh-CN" sz="1600" spc="-2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spc="-65" dirty="0">
                <a:solidFill>
                  <a:srgbClr val="006EBF"/>
                </a:solidFill>
                <a:latin typeface="Calibri"/>
                <a:ea typeface="Calibri"/>
              </a:rPr>
              <a:t>*1+.</a:t>
            </a:r>
          </a:p>
          <a:p>
            <a:pPr marL="0" hangingPunct="0">
              <a:lnSpc>
                <a:spcPct val="95833"/>
              </a:lnSpc>
              <a:spcBef>
                <a:spcPts val="125"/>
              </a:spcBef>
            </a:pPr>
            <a:r>
              <a:rPr lang="en-US" altLang="zh-CN" sz="1600" b="1" spc="10" dirty="0">
                <a:solidFill>
                  <a:srgbClr val="006EBF"/>
                </a:solidFill>
                <a:latin typeface="Calibri"/>
                <a:ea typeface="Calibri"/>
              </a:rPr>
              <a:t>Уровень</a:t>
            </a:r>
            <a:r>
              <a:rPr lang="en-US" altLang="zh-CN" sz="1600" b="1" spc="-16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b="1" spc="10" dirty="0">
                <a:solidFill>
                  <a:srgbClr val="006EBF"/>
                </a:solidFill>
                <a:latin typeface="Calibri"/>
                <a:ea typeface="Calibri"/>
              </a:rPr>
              <a:t>убедительности</a:t>
            </a:r>
            <a:r>
              <a:rPr lang="en-US" altLang="zh-CN" sz="16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b="1" dirty="0">
                <a:solidFill>
                  <a:srgbClr val="006EBF"/>
                </a:solidFill>
                <a:latin typeface="Calibri"/>
                <a:ea typeface="Calibri"/>
              </a:rPr>
              <a:t>рекомендаций</a:t>
            </a:r>
            <a:r>
              <a:rPr lang="en-US" altLang="zh-CN" sz="16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6EBF"/>
                </a:solidFill>
                <a:latin typeface="Calibri"/>
                <a:ea typeface="Calibri"/>
              </a:rPr>
              <a:t>D</a:t>
            </a:r>
            <a:r>
              <a:rPr lang="en-US" altLang="zh-CN" sz="1600" b="1" spc="-5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6EBF"/>
                </a:solidFill>
                <a:latin typeface="Calibri"/>
                <a:ea typeface="Calibri"/>
              </a:rPr>
              <a:t>(уровень</a:t>
            </a:r>
            <a:r>
              <a:rPr lang="en-US" altLang="zh-CN" sz="16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6EBF"/>
                </a:solidFill>
                <a:latin typeface="Calibri"/>
                <a:ea typeface="Calibri"/>
              </a:rPr>
              <a:t>достоверности</a:t>
            </a:r>
            <a:r>
              <a:rPr lang="en-US" altLang="zh-CN" sz="1600" b="1" spc="-1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6EBF"/>
                </a:solidFill>
                <a:latin typeface="Calibri"/>
                <a:ea typeface="Calibri"/>
              </a:rPr>
              <a:t>доказательств</a:t>
            </a:r>
            <a:r>
              <a:rPr lang="en-US" altLang="zh-CN" sz="1600" b="1" spc="-10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b="1" dirty="0">
                <a:solidFill>
                  <a:srgbClr val="006EBF"/>
                </a:solidFill>
                <a:latin typeface="Calibri"/>
                <a:ea typeface="Calibri"/>
              </a:rPr>
              <a:t>4).</a:t>
            </a:r>
          </a:p>
          <a:p>
            <a:pPr marL="809497" hangingPunct="0">
              <a:lnSpc>
                <a:spcPct val="98333"/>
              </a:lnSpc>
              <a:spcBef>
                <a:spcPts val="114"/>
              </a:spcBef>
            </a:pPr>
            <a:r>
              <a:rPr lang="en-US" altLang="zh-CN" sz="1600" b="1" spc="10" dirty="0">
                <a:solidFill>
                  <a:srgbClr val="006EBF"/>
                </a:solidFill>
                <a:latin typeface="Calibri"/>
                <a:ea typeface="Calibri"/>
              </a:rPr>
              <a:t>Комментарии:</a:t>
            </a:r>
            <a:r>
              <a:rPr lang="en-US" altLang="zh-CN" sz="1600" b="1" spc="-159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i="1" spc="15" dirty="0">
                <a:solidFill>
                  <a:srgbClr val="006EBF"/>
                </a:solidFill>
                <a:latin typeface="Calibri"/>
                <a:ea typeface="Calibri"/>
              </a:rPr>
              <a:t>скопления</a:t>
            </a:r>
            <a:r>
              <a:rPr lang="en-US" altLang="zh-CN" sz="1600" i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i="1" dirty="0">
                <a:solidFill>
                  <a:srgbClr val="006EBF"/>
                </a:solidFill>
                <a:latin typeface="Calibri"/>
                <a:ea typeface="Calibri"/>
              </a:rPr>
              <a:t>моторных</a:t>
            </a:r>
            <a:r>
              <a:rPr lang="en-US" altLang="zh-CN" sz="1600" i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i="1" dirty="0">
                <a:solidFill>
                  <a:srgbClr val="006EBF"/>
                </a:solidFill>
                <a:latin typeface="Calibri"/>
                <a:ea typeface="Calibri"/>
              </a:rPr>
              <a:t>и</a:t>
            </a:r>
            <a:r>
              <a:rPr lang="en-US" altLang="zh-CN" sz="1600" i="1" spc="-3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i="1" dirty="0">
                <a:solidFill>
                  <a:srgbClr val="006EBF"/>
                </a:solidFill>
                <a:latin typeface="Calibri"/>
                <a:ea typeface="Calibri"/>
              </a:rPr>
              <a:t>сенсорных</a:t>
            </a:r>
            <a:r>
              <a:rPr lang="en-US" altLang="zh-CN" sz="1600" i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i="1" spc="10" dirty="0">
                <a:solidFill>
                  <a:srgbClr val="006EBF"/>
                </a:solidFill>
                <a:latin typeface="Calibri"/>
                <a:ea typeface="Calibri"/>
              </a:rPr>
              <a:t>нейронов</a:t>
            </a:r>
            <a:r>
              <a:rPr lang="en-US" altLang="zh-CN" sz="1600" i="1" spc="-16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i="1" spc="15" dirty="0">
                <a:solidFill>
                  <a:srgbClr val="006EBF"/>
                </a:solidFill>
                <a:latin typeface="Calibri"/>
                <a:ea typeface="Calibri"/>
              </a:rPr>
              <a:t>регулирующих</a:t>
            </a:r>
            <a:r>
              <a:rPr lang="en-US" altLang="zh-CN" sz="1600" i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i="1" dirty="0">
                <a:solidFill>
                  <a:srgbClr val="006EBF"/>
                </a:solidFill>
                <a:latin typeface="Calibri"/>
                <a:ea typeface="Calibri"/>
              </a:rPr>
              <a:t>работу</a:t>
            </a:r>
            <a:r>
              <a:rPr lang="en-US" altLang="zh-CN" sz="1600" i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i="1" dirty="0">
                <a:solidFill>
                  <a:srgbClr val="006EBF"/>
                </a:solidFill>
                <a:latin typeface="Calibri"/>
                <a:ea typeface="Calibri"/>
              </a:rPr>
              <a:t>кишечника</a:t>
            </a:r>
            <a:r>
              <a:rPr lang="en-US" altLang="zh-CN" sz="1600" i="1" spc="-5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i="1" dirty="0">
                <a:solidFill>
                  <a:srgbClr val="006EBF"/>
                </a:solidFill>
                <a:latin typeface="Calibri"/>
                <a:ea typeface="Calibri"/>
              </a:rPr>
              <a:t>и</a:t>
            </a:r>
            <a:r>
              <a:rPr lang="en-US" altLang="zh-CN" sz="1600" i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i="1" dirty="0">
                <a:solidFill>
                  <a:srgbClr val="006EBF"/>
                </a:solidFill>
                <a:latin typeface="Calibri"/>
                <a:ea typeface="Calibri"/>
              </a:rPr>
              <a:t>мочевого</a:t>
            </a:r>
            <a:r>
              <a:rPr lang="en-US" altLang="zh-CN" sz="1600" i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i="1" dirty="0">
                <a:solidFill>
                  <a:srgbClr val="006EBF"/>
                </a:solidFill>
                <a:latin typeface="Calibri"/>
                <a:ea typeface="Calibri"/>
              </a:rPr>
              <a:t>пузыря</a:t>
            </a:r>
            <a:r>
              <a:rPr lang="en-US" altLang="zh-CN" sz="1600" i="1" spc="-10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i="1" dirty="0">
                <a:solidFill>
                  <a:srgbClr val="006EBF"/>
                </a:solidFill>
                <a:latin typeface="Calibri"/>
                <a:ea typeface="Calibri"/>
              </a:rPr>
              <a:t>находятся</a:t>
            </a:r>
            <a:r>
              <a:rPr lang="en-US" altLang="zh-CN" sz="1600" i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i="1" dirty="0">
                <a:solidFill>
                  <a:srgbClr val="006EBF"/>
                </a:solidFill>
                <a:latin typeface="Calibri"/>
                <a:ea typeface="Calibri"/>
              </a:rPr>
              <a:t>на</a:t>
            </a:r>
            <a:r>
              <a:rPr lang="en-US" altLang="zh-CN" sz="1600" i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i="1" dirty="0">
                <a:solidFill>
                  <a:srgbClr val="006EBF"/>
                </a:solidFill>
                <a:latin typeface="Calibri"/>
                <a:ea typeface="Calibri"/>
              </a:rPr>
              <a:t>одном</a:t>
            </a:r>
            <a:r>
              <a:rPr lang="en-US" altLang="zh-CN" sz="1600" i="1" spc="-3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i="1" dirty="0">
                <a:solidFill>
                  <a:srgbClr val="006EBF"/>
                </a:solidFill>
                <a:latin typeface="Calibri"/>
                <a:ea typeface="Calibri"/>
              </a:rPr>
              <a:t>сегментарном</a:t>
            </a:r>
            <a:r>
              <a:rPr lang="en-US" altLang="zh-CN" sz="1600" i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i="1" spc="-5" dirty="0">
                <a:solidFill>
                  <a:srgbClr val="006EBF"/>
                </a:solidFill>
                <a:latin typeface="Calibri"/>
                <a:ea typeface="Calibri"/>
              </a:rPr>
              <a:t>спинномозговом</a:t>
            </a:r>
            <a:r>
              <a:rPr lang="en-US" altLang="zh-CN" sz="1600" i="1" spc="5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i="1" dirty="0">
                <a:solidFill>
                  <a:srgbClr val="006EBF"/>
                </a:solidFill>
                <a:latin typeface="Calibri"/>
                <a:ea typeface="Calibri"/>
              </a:rPr>
              <a:t>уровне.</a:t>
            </a:r>
          </a:p>
          <a:p>
            <a:pPr marL="0" indent="809497">
              <a:lnSpc>
                <a:spcPct val="100000"/>
              </a:lnSpc>
            </a:pPr>
            <a:r>
              <a:rPr lang="en-US" altLang="zh-CN" sz="1600" spc="340" dirty="0">
                <a:solidFill>
                  <a:srgbClr val="006EBF"/>
                </a:solidFill>
                <a:latin typeface="Times New Roman"/>
                <a:ea typeface="Times New Roman"/>
              </a:rPr>
              <a:t> </a:t>
            </a:r>
          </a:p>
          <a:p>
            <a:pPr marL="0" hangingPunct="0">
              <a:lnSpc>
                <a:spcPct val="95833"/>
              </a:lnSpc>
              <a:spcBef>
                <a:spcPts val="164"/>
              </a:spcBef>
            </a:pPr>
            <a:r>
              <a:rPr lang="en-US" altLang="zh-CN" sz="600" dirty="0">
                <a:solidFill>
                  <a:srgbClr val="006EBF"/>
                </a:solidFill>
                <a:latin typeface="Calibri"/>
                <a:ea typeface="Calibri"/>
              </a:rPr>
              <a:t>1.Cameron,</a:t>
            </a:r>
            <a:r>
              <a:rPr lang="en-US" altLang="zh-CN" sz="6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600" dirty="0">
                <a:solidFill>
                  <a:srgbClr val="006EBF"/>
                </a:solidFill>
                <a:latin typeface="Calibri"/>
                <a:ea typeface="Calibri"/>
              </a:rPr>
              <a:t>A.P.,</a:t>
            </a:r>
            <a:r>
              <a:rPr lang="en-US" altLang="zh-CN" sz="600" spc="-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600" dirty="0">
                <a:solidFill>
                  <a:srgbClr val="006EBF"/>
                </a:solidFill>
                <a:latin typeface="Calibri"/>
                <a:ea typeface="Calibri"/>
              </a:rPr>
              <a:t>et</a:t>
            </a:r>
            <a:r>
              <a:rPr lang="en-US" altLang="zh-CN" sz="600" spc="-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600" dirty="0">
                <a:solidFill>
                  <a:srgbClr val="006EBF"/>
                </a:solidFill>
                <a:latin typeface="Calibri"/>
                <a:ea typeface="Calibri"/>
              </a:rPr>
              <a:t>al.</a:t>
            </a:r>
            <a:r>
              <a:rPr lang="en-US" altLang="zh-CN" sz="600" spc="-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600" dirty="0">
                <a:solidFill>
                  <a:srgbClr val="006EBF"/>
                </a:solidFill>
                <a:latin typeface="Calibri"/>
                <a:ea typeface="Calibri"/>
              </a:rPr>
              <a:t>The</a:t>
            </a:r>
            <a:r>
              <a:rPr lang="en-US" altLang="zh-CN" sz="6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600" dirty="0">
                <a:solidFill>
                  <a:srgbClr val="006EBF"/>
                </a:solidFill>
                <a:latin typeface="Calibri"/>
                <a:ea typeface="Calibri"/>
              </a:rPr>
              <a:t>Severity</a:t>
            </a:r>
            <a:r>
              <a:rPr lang="en-US" altLang="zh-CN" sz="600" spc="-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600" dirty="0">
                <a:solidFill>
                  <a:srgbClr val="006EBF"/>
                </a:solidFill>
                <a:latin typeface="Calibri"/>
                <a:ea typeface="Calibri"/>
              </a:rPr>
              <a:t>of</a:t>
            </a:r>
            <a:r>
              <a:rPr lang="en-US" altLang="zh-CN" sz="600" spc="-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600" dirty="0">
                <a:solidFill>
                  <a:srgbClr val="006EBF"/>
                </a:solidFill>
                <a:latin typeface="Calibri"/>
                <a:ea typeface="Calibri"/>
              </a:rPr>
              <a:t>Bowel</a:t>
            </a:r>
            <a:r>
              <a:rPr lang="en-US" altLang="zh-CN" sz="600" spc="-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600" dirty="0">
                <a:solidFill>
                  <a:srgbClr val="006EBF"/>
                </a:solidFill>
                <a:latin typeface="Calibri"/>
                <a:ea typeface="Calibri"/>
              </a:rPr>
              <a:t>Dysfunction</a:t>
            </a:r>
            <a:r>
              <a:rPr lang="en-US" altLang="zh-CN" sz="6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600" dirty="0">
                <a:solidFill>
                  <a:srgbClr val="006EBF"/>
                </a:solidFill>
                <a:latin typeface="Calibri"/>
                <a:ea typeface="Calibri"/>
              </a:rPr>
              <a:t>in</a:t>
            </a:r>
            <a:r>
              <a:rPr lang="en-US" altLang="zh-CN" sz="600" spc="-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600" dirty="0">
                <a:solidFill>
                  <a:srgbClr val="006EBF"/>
                </a:solidFill>
                <a:latin typeface="Calibri"/>
                <a:ea typeface="Calibri"/>
              </a:rPr>
              <a:t>Patients</a:t>
            </a:r>
            <a:r>
              <a:rPr lang="en-US" altLang="zh-CN" sz="600" spc="-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600" dirty="0">
                <a:solidFill>
                  <a:srgbClr val="006EBF"/>
                </a:solidFill>
                <a:latin typeface="Calibri"/>
                <a:ea typeface="Calibri"/>
              </a:rPr>
              <a:t>with</a:t>
            </a:r>
            <a:r>
              <a:rPr lang="en-US" altLang="zh-CN" sz="600" spc="-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600" dirty="0">
                <a:solidFill>
                  <a:srgbClr val="006EBF"/>
                </a:solidFill>
                <a:latin typeface="Calibri"/>
                <a:ea typeface="Calibri"/>
              </a:rPr>
              <a:t>Neurogenic</a:t>
            </a:r>
            <a:r>
              <a:rPr lang="en-US" altLang="zh-CN" sz="600" spc="-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600" dirty="0">
                <a:solidFill>
                  <a:srgbClr val="006EBF"/>
                </a:solidFill>
                <a:latin typeface="Calibri"/>
                <a:ea typeface="Calibri"/>
              </a:rPr>
              <a:t>Bladder.</a:t>
            </a:r>
            <a:r>
              <a:rPr lang="en-US" altLang="zh-CN" sz="6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600" dirty="0">
                <a:solidFill>
                  <a:srgbClr val="006EBF"/>
                </a:solidFill>
                <a:latin typeface="Calibri"/>
                <a:ea typeface="Calibri"/>
              </a:rPr>
              <a:t>J</a:t>
            </a:r>
            <a:r>
              <a:rPr lang="en-US" altLang="zh-CN" sz="600" spc="-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600" dirty="0">
                <a:solidFill>
                  <a:srgbClr val="006EBF"/>
                </a:solidFill>
                <a:latin typeface="Calibri"/>
                <a:ea typeface="Calibri"/>
              </a:rPr>
              <a:t>Urol,</a:t>
            </a:r>
            <a:r>
              <a:rPr lang="en-US" altLang="zh-CN" sz="600" spc="-1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600" dirty="0">
                <a:solidFill>
                  <a:srgbClr val="006EBF"/>
                </a:solidFill>
                <a:latin typeface="Calibri"/>
                <a:ea typeface="Calibri"/>
              </a:rPr>
              <a:t>2015.</a:t>
            </a:r>
            <a:r>
              <a:rPr lang="en-US" altLang="zh-CN" sz="6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600" spc="-5" dirty="0">
                <a:solidFill>
                  <a:srgbClr val="006EBF"/>
                </a:solidFill>
                <a:latin typeface="Calibri"/>
                <a:ea typeface="Calibri"/>
              </a:rPr>
              <a:t>https://www.ncb</a:t>
            </a:r>
            <a:r>
              <a:rPr lang="en-US" altLang="zh-CN" sz="600" dirty="0">
                <a:solidFill>
                  <a:srgbClr val="006EBF"/>
                </a:solidFill>
                <a:latin typeface="Calibri"/>
                <a:ea typeface="Calibri"/>
              </a:rPr>
              <a:t>i.nlm.nih.gov/pubmed/25956470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" y="2712720"/>
            <a:ext cx="6781800" cy="3832860"/>
          </a:xfrm>
          <a:prstGeom prst="rect">
            <a:avLst/>
          </a:prstGeom>
        </p:spPr>
      </p:pic>
      <p:pic>
        <p:nvPicPr>
          <p:cNvPr id="139" name="Picture 1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" y="259079"/>
            <a:ext cx="1348740" cy="2057400"/>
          </a:xfrm>
          <a:prstGeom prst="rect">
            <a:avLst/>
          </a:prstGeom>
        </p:spPr>
      </p:pic>
      <p:sp>
        <p:nvSpPr>
          <p:cNvPr id="2" name="TextBox 139"/>
          <p:cNvSpPr txBox="1"/>
          <p:nvPr/>
        </p:nvSpPr>
        <p:spPr>
          <a:xfrm>
            <a:off x="2964433" y="224281"/>
            <a:ext cx="9010702" cy="52943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6EBF"/>
                </a:solidFill>
                <a:latin typeface="Calibri"/>
                <a:ea typeface="Calibri"/>
              </a:rPr>
              <a:t>Дневники</a:t>
            </a:r>
            <a:r>
              <a:rPr lang="en-US" altLang="zh-CN" sz="24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alibri"/>
                <a:ea typeface="Calibri"/>
              </a:rPr>
              <a:t>мочеиспускания</a:t>
            </a:r>
            <a:r>
              <a:rPr lang="en-US" altLang="zh-CN" sz="24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alibri"/>
                <a:ea typeface="Calibri"/>
              </a:rPr>
              <a:t>катетеризации</a:t>
            </a:r>
            <a:r>
              <a:rPr lang="en-US" altLang="zh-CN" sz="24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alibri"/>
                <a:ea typeface="Calibri"/>
              </a:rPr>
              <a:t>–</a:t>
            </a:r>
            <a:r>
              <a:rPr lang="en-US" altLang="zh-CN" sz="24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alibri"/>
                <a:ea typeface="Calibri"/>
              </a:rPr>
              <a:t>важный</a:t>
            </a:r>
            <a:r>
              <a:rPr lang="en-US" altLang="zh-CN" sz="2400" spc="-16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alibri"/>
                <a:ea typeface="Calibri"/>
              </a:rPr>
              <a:t>инструмент</a:t>
            </a:r>
          </a:p>
          <a:p>
            <a:pPr marL="0" indent="330707">
              <a:lnSpc>
                <a:spcPct val="100000"/>
              </a:lnSpc>
            </a:pPr>
            <a:r>
              <a:rPr lang="en-US" altLang="zh-CN" sz="2400" dirty="0">
                <a:solidFill>
                  <a:srgbClr val="006EBF"/>
                </a:solidFill>
                <a:latin typeface="Calibri"/>
                <a:ea typeface="Calibri"/>
              </a:rPr>
              <a:t>диагностики</a:t>
            </a:r>
            <a:r>
              <a:rPr lang="en-US" altLang="zh-CN" sz="2400" spc="-5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alibri"/>
                <a:ea typeface="Calibri"/>
              </a:rPr>
              <a:t>и</a:t>
            </a:r>
            <a:r>
              <a:rPr lang="en-US" altLang="zh-CN" sz="2400" spc="-5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alibri"/>
                <a:ea typeface="Calibri"/>
              </a:rPr>
              <a:t>динамического</a:t>
            </a:r>
            <a:r>
              <a:rPr lang="en-US" altLang="zh-CN" sz="2400" spc="-5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alibri"/>
                <a:ea typeface="Calibri"/>
              </a:rPr>
              <a:t>наблюдения</a:t>
            </a:r>
            <a:r>
              <a:rPr lang="en-US" altLang="zh-CN" sz="2400" spc="-5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alibri"/>
                <a:ea typeface="Calibri"/>
              </a:rPr>
              <a:t>при</a:t>
            </a:r>
            <a:r>
              <a:rPr lang="en-US" altLang="zh-CN" sz="2400" spc="-5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alibri"/>
                <a:ea typeface="Calibri"/>
              </a:rPr>
              <a:t>нейрогенной</a:t>
            </a:r>
          </a:p>
          <a:p>
            <a:pPr marL="0" indent="2406776">
              <a:lnSpc>
                <a:spcPct val="100000"/>
              </a:lnSpc>
            </a:pPr>
            <a:r>
              <a:rPr lang="en-US" altLang="zh-CN" sz="2400" dirty="0">
                <a:solidFill>
                  <a:srgbClr val="006EBF"/>
                </a:solidFill>
                <a:latin typeface="Calibri"/>
                <a:ea typeface="Calibri"/>
              </a:rPr>
              <a:t>дисфункции</a:t>
            </a:r>
            <a:r>
              <a:rPr lang="en-US" altLang="zh-CN" sz="2400" spc="-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6EBF"/>
                </a:solidFill>
                <a:latin typeface="Calibri"/>
                <a:ea typeface="Calibri"/>
              </a:rPr>
              <a:t>мочеиспускания</a:t>
            </a:r>
          </a:p>
          <a:p>
            <a:pPr>
              <a:lnSpc>
                <a:spcPts val="950"/>
              </a:lnSpc>
            </a:pPr>
            <a:endParaRPr lang="en-US" dirty="0" smtClean="0"/>
          </a:p>
          <a:p>
            <a:pPr marL="4185920" hangingPunct="0">
              <a:lnSpc>
                <a:spcPct val="91250"/>
              </a:lnSpc>
            </a:pP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Рекомендовано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диагностическом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этапе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вести</a:t>
            </a:r>
            <a:r>
              <a:rPr lang="en-US" altLang="zh-CN" sz="13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дневники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мочеиспускания,</a:t>
            </a:r>
            <a:r>
              <a:rPr lang="en-US" altLang="zh-CN" sz="13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которые</a:t>
            </a:r>
            <a:r>
              <a:rPr lang="en-US" altLang="zh-CN" sz="13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позволяют</a:t>
            </a:r>
            <a:r>
              <a:rPr lang="en-US" altLang="zh-CN" sz="13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получить</a:t>
            </a:r>
            <a:r>
              <a:rPr lang="en-US" altLang="zh-CN" sz="13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объективную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информацию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о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частоте,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об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объеме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порций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мочи,</a:t>
            </a:r>
            <a:r>
              <a:rPr lang="en-US" altLang="zh-CN" sz="13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весу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использованных</a:t>
            </a:r>
            <a:r>
              <a:rPr lang="en-US" altLang="zh-CN" sz="13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абсорбирующих</a:t>
            </a:r>
            <a:r>
              <a:rPr lang="en-US" altLang="zh-CN" sz="13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прокладок,</a:t>
            </a:r>
            <a:r>
              <a:rPr lang="en-US" altLang="zh-CN" sz="13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наличии</a:t>
            </a:r>
            <a:r>
              <a:rPr lang="en-US" altLang="zh-CN" sz="13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эпизодов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spc="-15" dirty="0">
                <a:solidFill>
                  <a:srgbClr val="000000"/>
                </a:solidFill>
                <a:latin typeface="Calibri"/>
                <a:ea typeface="Calibri"/>
              </a:rPr>
              <a:t>недержания</a:t>
            </a:r>
            <a:r>
              <a:rPr lang="en-US" altLang="zh-CN" sz="13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spc="-15" dirty="0">
                <a:solidFill>
                  <a:srgbClr val="000000"/>
                </a:solidFill>
                <a:latin typeface="Calibri"/>
                <a:ea typeface="Calibri"/>
              </a:rPr>
              <a:t>мочи</a:t>
            </a:r>
            <a:r>
              <a:rPr lang="en-US" altLang="zh-CN" sz="13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spc="-2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3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spc="-15" dirty="0">
                <a:solidFill>
                  <a:srgbClr val="000000"/>
                </a:solidFill>
                <a:latin typeface="Calibri"/>
                <a:ea typeface="Calibri"/>
              </a:rPr>
              <a:t>ургентных</a:t>
            </a:r>
            <a:r>
              <a:rPr lang="en-US" altLang="zh-CN" sz="13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spc="-15" dirty="0">
                <a:solidFill>
                  <a:srgbClr val="000000"/>
                </a:solidFill>
                <a:latin typeface="Calibri"/>
                <a:ea typeface="Calibri"/>
              </a:rPr>
              <a:t>позывов</a:t>
            </a:r>
            <a:r>
              <a:rPr lang="en-US" altLang="zh-CN" sz="13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spc="-10" dirty="0">
                <a:solidFill>
                  <a:srgbClr val="000000"/>
                </a:solidFill>
                <a:latin typeface="Calibri"/>
                <a:ea typeface="Calibri"/>
              </a:rPr>
              <a:t>*1+.</a:t>
            </a:r>
          </a:p>
          <a:p>
            <a:pPr marL="4185920" hangingPunct="0">
              <a:lnSpc>
                <a:spcPct val="84166"/>
              </a:lnSpc>
            </a:pPr>
            <a:r>
              <a:rPr lang="en-US" altLang="zh-CN" sz="1300" b="1" dirty="0">
                <a:solidFill>
                  <a:srgbClr val="000000"/>
                </a:solidFill>
                <a:latin typeface="Calibri"/>
                <a:ea typeface="Calibri"/>
              </a:rPr>
              <a:t>Уровень</a:t>
            </a:r>
            <a:r>
              <a:rPr lang="en-US" altLang="zh-CN" sz="13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b="1" dirty="0">
                <a:solidFill>
                  <a:srgbClr val="000000"/>
                </a:solidFill>
                <a:latin typeface="Calibri"/>
                <a:ea typeface="Calibri"/>
              </a:rPr>
              <a:t>убедительности</a:t>
            </a:r>
            <a:r>
              <a:rPr lang="en-US" altLang="zh-CN" sz="1300" b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b="1" dirty="0">
                <a:solidFill>
                  <a:srgbClr val="000000"/>
                </a:solidFill>
                <a:latin typeface="Calibri"/>
                <a:ea typeface="Calibri"/>
              </a:rPr>
              <a:t>рекомендаций</a:t>
            </a:r>
            <a:r>
              <a:rPr lang="en-US" altLang="zh-CN" sz="13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b="1" dirty="0">
                <a:solidFill>
                  <a:srgbClr val="000000"/>
                </a:solidFill>
                <a:latin typeface="Calibri"/>
                <a:ea typeface="Calibri"/>
              </a:rPr>
              <a:t>B</a:t>
            </a:r>
            <a:r>
              <a:rPr lang="en-US" altLang="zh-CN" sz="13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b="1" dirty="0">
                <a:solidFill>
                  <a:srgbClr val="000000"/>
                </a:solidFill>
                <a:latin typeface="Calibri"/>
                <a:ea typeface="Calibri"/>
              </a:rPr>
              <a:t>(уровень</a:t>
            </a:r>
            <a:r>
              <a:rPr lang="en-US" altLang="zh-CN" sz="13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300" b="1" dirty="0">
                <a:solidFill>
                  <a:srgbClr val="000000"/>
                </a:solidFill>
                <a:latin typeface="Calibri"/>
                <a:ea typeface="Calibri"/>
              </a:rPr>
              <a:t>достоверности</a:t>
            </a:r>
            <a:r>
              <a:rPr lang="en-US" altLang="zh-CN" sz="13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b="1" dirty="0">
                <a:solidFill>
                  <a:srgbClr val="000000"/>
                </a:solidFill>
                <a:latin typeface="Calibri"/>
                <a:ea typeface="Calibri"/>
              </a:rPr>
              <a:t>доказательств</a:t>
            </a:r>
            <a:r>
              <a:rPr lang="en-US" altLang="zh-CN" sz="1300" b="1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b="1" dirty="0">
                <a:solidFill>
                  <a:srgbClr val="000000"/>
                </a:solidFill>
                <a:latin typeface="Calibri"/>
                <a:ea typeface="Calibri"/>
              </a:rPr>
              <a:t>3).</a:t>
            </a:r>
          </a:p>
          <a:p>
            <a:pPr marL="5176520" hangingPunct="0">
              <a:lnSpc>
                <a:spcPct val="81250"/>
              </a:lnSpc>
            </a:pPr>
            <a:r>
              <a:rPr lang="en-US" altLang="zh-CN" sz="13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300" b="1" dirty="0">
                <a:solidFill>
                  <a:srgbClr val="000000"/>
                </a:solidFill>
                <a:latin typeface="Calibri"/>
                <a:ea typeface="Calibri"/>
              </a:rPr>
              <a:t>Комментарии:</a:t>
            </a:r>
            <a:r>
              <a:rPr lang="en-US" altLang="zh-CN" sz="13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Дневники</a:t>
            </a:r>
            <a:r>
              <a:rPr lang="en-US" altLang="zh-CN" sz="1300" i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мочеиспусканий,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позволяют</a:t>
            </a:r>
            <a:r>
              <a:rPr lang="en-US" altLang="zh-CN" sz="1300" i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получить</a:t>
            </a:r>
            <a:r>
              <a:rPr lang="en-US" altLang="zh-CN" sz="1300" i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объективную</a:t>
            </a:r>
            <a:r>
              <a:rPr lang="en-US" altLang="zh-CN" sz="1300" i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информацию</a:t>
            </a:r>
            <a:r>
              <a:rPr lang="en-US" altLang="zh-CN" sz="13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об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их</a:t>
            </a:r>
            <a:r>
              <a:rPr lang="en-US" altLang="zh-CN" sz="1300" i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количестве,</a:t>
            </a:r>
            <a:r>
              <a:rPr lang="en-US" altLang="zh-CN" sz="1300" i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об</a:t>
            </a:r>
            <a:r>
              <a:rPr lang="en-US" altLang="zh-CN" sz="1300" i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объеме</a:t>
            </a:r>
            <a:r>
              <a:rPr lang="en-US" altLang="zh-CN" sz="1300" i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порций</a:t>
            </a:r>
            <a:r>
              <a:rPr lang="en-US" altLang="zh-CN" sz="1300" i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мочи,</a:t>
            </a:r>
            <a:r>
              <a:rPr lang="en-US" altLang="zh-CN" sz="13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весу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использованных</a:t>
            </a:r>
            <a:r>
              <a:rPr lang="en-US" altLang="zh-CN" sz="1300" i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абсорбирующих</a:t>
            </a:r>
            <a:r>
              <a:rPr lang="en-US" altLang="zh-CN" sz="1300" i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прокладок,</a:t>
            </a:r>
            <a:r>
              <a:rPr lang="en-US" altLang="zh-CN" sz="1300" i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наличии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эпизодов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НМ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ургентных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позывов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</a:rPr>
              <a:t>[2].</a:t>
            </a:r>
            <a:r>
              <a:rPr lang="en-US" altLang="zh-CN" sz="13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применении</a:t>
            </a:r>
            <a:r>
              <a:rPr lang="en-US" altLang="zh-CN" sz="13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метода</a:t>
            </a:r>
            <a:r>
              <a:rPr lang="en-US" altLang="zh-CN" sz="13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периодической</a:t>
            </a:r>
            <a:r>
              <a:rPr lang="en-US" altLang="zh-CN" sz="1300" i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катетеризации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необходимо</a:t>
            </a:r>
            <a:r>
              <a:rPr lang="en-US" altLang="zh-CN" sz="13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3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дневнике</a:t>
            </a:r>
            <a:r>
              <a:rPr lang="en-US" altLang="zh-CN" sz="13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учитывать</a:t>
            </a:r>
            <a:r>
              <a:rPr lang="en-US" altLang="zh-CN" sz="1300" i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количество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катетеризаций,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выполненных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течение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суток</a:t>
            </a:r>
            <a:r>
              <a:rPr lang="en-US" altLang="zh-CN" sz="1300" i="1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объем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выделенной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мочи.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Длительность</a:t>
            </a:r>
            <a:r>
              <a:rPr lang="en-US" altLang="zh-CN" sz="1300" i="1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ведения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дневников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мочеиспускания</a:t>
            </a:r>
            <a:r>
              <a:rPr lang="en-US" altLang="zh-CN" sz="1300" i="1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подбирается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индивидуально,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но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целесообразно</a:t>
            </a:r>
            <a:r>
              <a:rPr lang="en-US" altLang="zh-CN" sz="1300" i="1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ведение</a:t>
            </a:r>
          </a:p>
          <a:p>
            <a:pPr marL="0" indent="5176520">
              <a:lnSpc>
                <a:spcPct val="100000"/>
              </a:lnSpc>
            </a:pP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дневников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мочевого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пузыря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течение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76</a:t>
            </a:r>
            <a:r>
              <a:rPr lang="en-US" altLang="zh-CN" sz="13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300" i="1" dirty="0">
                <a:solidFill>
                  <a:srgbClr val="000000"/>
                </a:solidFill>
                <a:latin typeface="Calibri"/>
                <a:ea typeface="Calibri"/>
              </a:rPr>
              <a:t>часов.</a:t>
            </a:r>
          </a:p>
          <a:p>
            <a:pPr>
              <a:lnSpc>
                <a:spcPts val="1910"/>
              </a:lnSpc>
            </a:pPr>
            <a:endParaRPr lang="en-US" dirty="0" smtClean="0"/>
          </a:p>
          <a:p>
            <a:pPr marL="5195697" hangingPunct="0">
              <a:lnSpc>
                <a:spcPct val="95416"/>
              </a:lnSpc>
            </a:pP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1.Honjo,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H.,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et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al.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Impact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of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convenience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void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in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a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bladder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diary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with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urinary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perception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grade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to</a:t>
            </a:r>
            <a:r>
              <a:rPr lang="en-US" altLang="zh-CN" sz="700" spc="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assess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overactive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bladder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symptoms: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a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community-based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study.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Neurourol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Urodyn,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2010.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29:</a:t>
            </a:r>
            <a:r>
              <a:rPr lang="en-US" altLang="zh-CN" sz="700" spc="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1286.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spc="-5" dirty="0">
                <a:solidFill>
                  <a:srgbClr val="001E5E"/>
                </a:solidFill>
                <a:latin typeface="Calibri"/>
                <a:ea typeface="Calibri"/>
              </a:rPr>
              <a:t>https://www.ncbi.nlm.nih.gov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/pubmed/20878998</a:t>
            </a:r>
          </a:p>
          <a:p>
            <a:pPr marL="5195697" hangingPunct="0">
              <a:lnSpc>
                <a:spcPct val="95833"/>
              </a:lnSpc>
              <a:spcBef>
                <a:spcPts val="114"/>
              </a:spcBef>
            </a:pP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2.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Tsang,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B.,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et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al.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A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systematic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review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and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comparison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of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questionnaires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in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the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management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of</a:t>
            </a:r>
            <a:r>
              <a:rPr lang="en-US" altLang="zh-CN" sz="700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spinal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cord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injury,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multiple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sclerosis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and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the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neurogenic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bladder.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Neurourol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Urodyn,</a:t>
            </a:r>
            <a:r>
              <a:rPr lang="en-US" altLang="zh-CN" sz="700" spc="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2015.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spc="-5" dirty="0">
                <a:solidFill>
                  <a:srgbClr val="001E5E"/>
                </a:solidFill>
                <a:latin typeface="Calibri"/>
                <a:ea typeface="Calibri"/>
              </a:rPr>
              <a:t>https://www.ncbi.nlm.nih.gov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/pubmed/25620137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899160"/>
            <a:ext cx="11224260" cy="5844540"/>
          </a:xfrm>
          <a:prstGeom prst="rect">
            <a:avLst/>
          </a:prstGeom>
        </p:spPr>
      </p:pic>
      <p:sp>
        <p:nvSpPr>
          <p:cNvPr id="2" name="TextBox 6"/>
          <p:cNvSpPr txBox="1"/>
          <p:nvPr/>
        </p:nvSpPr>
        <p:spPr>
          <a:xfrm>
            <a:off x="1611757" y="336422"/>
            <a:ext cx="9100362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Анатомические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структуры,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участвующие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2800" spc="-11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мочеиспускании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1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659" y="0"/>
            <a:ext cx="4244340" cy="2926080"/>
          </a:xfrm>
          <a:prstGeom prst="rect">
            <a:avLst/>
          </a:prstGeom>
        </p:spPr>
      </p:pic>
      <p:pic>
        <p:nvPicPr>
          <p:cNvPr id="142" name="Picture 1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4920" y="3268979"/>
            <a:ext cx="3223260" cy="1988820"/>
          </a:xfrm>
          <a:prstGeom prst="rect">
            <a:avLst/>
          </a:prstGeom>
        </p:spPr>
      </p:pic>
      <p:pic>
        <p:nvPicPr>
          <p:cNvPr id="143" name="Picture 1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59" y="4030979"/>
            <a:ext cx="3116580" cy="2438400"/>
          </a:xfrm>
          <a:prstGeom prst="rect">
            <a:avLst/>
          </a:prstGeom>
        </p:spPr>
      </p:pic>
      <p:sp>
        <p:nvSpPr>
          <p:cNvPr id="2" name="TextBox 143"/>
          <p:cNvSpPr txBox="1"/>
          <p:nvPr/>
        </p:nvSpPr>
        <p:spPr>
          <a:xfrm>
            <a:off x="299008" y="83598"/>
            <a:ext cx="7655818" cy="61667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Физикальное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исследование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включает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определение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чувствительности</a:t>
            </a:r>
            <a:r>
              <a:rPr lang="en-US" altLang="zh-CN" sz="1800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</a:p>
          <a:p>
            <a:pPr marL="0" indent="286511">
              <a:lnSpc>
                <a:spcPct val="100000"/>
              </a:lnSpc>
            </a:pP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рефлексов,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опосредованных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через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нижние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сегменты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спинного</a:t>
            </a:r>
            <a:r>
              <a:rPr lang="en-US" altLang="zh-CN" sz="1800" spc="-8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мозга.</a:t>
            </a:r>
          </a:p>
          <a:p>
            <a:pPr marL="286511" indent="-286511" hangingPunct="0">
              <a:lnSpc>
                <a:spcPct val="100416"/>
              </a:lnSpc>
            </a:pP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При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осмотре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промежности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оценивается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чувствительность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на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уровне</a:t>
            </a:r>
            <a:r>
              <a:rPr lang="en-US" altLang="zh-CN" sz="1800" spc="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S2–S5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сегментов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(с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обеих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сторон).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Оценивается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поражение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сегментов,</a:t>
            </a:r>
            <a:r>
              <a:rPr lang="en-US" altLang="zh-CN" sz="1800" spc="-6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наличие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чувствительности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(повышенная,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нормальная,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сниженная,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отсутствует),</a:t>
            </a:r>
            <a:r>
              <a:rPr lang="en-US" altLang="zh-CN" sz="1800" spc="-10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тип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восприятия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тупых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острых</a:t>
            </a:r>
            <a:r>
              <a:rPr lang="en-US" altLang="zh-CN" sz="1800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предметов.</a:t>
            </a:r>
          </a:p>
          <a:p>
            <a:pPr marL="286511" indent="-286511" hangingPunct="0">
              <a:lnSpc>
                <a:spcPct val="100000"/>
              </a:lnSpc>
            </a:pP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Описываются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рефлексы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(усилены,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нормальные,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ослаблены,</a:t>
            </a:r>
            <a:r>
              <a:rPr lang="en-US" altLang="zh-CN" sz="1800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отсутствуют):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бульбокавернозный</a:t>
            </a:r>
            <a:r>
              <a:rPr lang="en-US" altLang="zh-CN" sz="1800" spc="-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рефлекс,</a:t>
            </a:r>
            <a:r>
              <a:rPr lang="en-US" altLang="zh-CN" sz="1800" spc="-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прианальный/анальный</a:t>
            </a:r>
            <a:r>
              <a:rPr lang="en-US" altLang="zh-CN" sz="1800" spc="-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рефлекс,</a:t>
            </a:r>
            <a:r>
              <a:rPr lang="en-US" altLang="zh-CN" sz="1800" spc="-6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коленный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1800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лодыжечный</a:t>
            </a:r>
            <a:r>
              <a:rPr lang="en-US" altLang="zh-CN" sz="1800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рефлексы,</a:t>
            </a:r>
            <a:r>
              <a:rPr lang="en-US" altLang="zh-CN" sz="1800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подошвенные</a:t>
            </a:r>
            <a:r>
              <a:rPr lang="en-US" altLang="zh-CN" sz="1800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рефлексы,</a:t>
            </a:r>
            <a:r>
              <a:rPr lang="en-US" altLang="zh-CN" sz="1800" spc="-4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кремастерные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10" dirty="0">
                <a:solidFill>
                  <a:srgbClr val="001E5E"/>
                </a:solidFill>
                <a:latin typeface="Calibri"/>
                <a:ea typeface="Calibri"/>
              </a:rPr>
              <a:t>р</a:t>
            </a:r>
            <a:r>
              <a:rPr lang="en-US" altLang="zh-CN" sz="1800" spc="-5" dirty="0">
                <a:solidFill>
                  <a:srgbClr val="001E5E"/>
                </a:solidFill>
                <a:latin typeface="Calibri"/>
                <a:ea typeface="Calibri"/>
              </a:rPr>
              <a:t>ефлексы.)</a:t>
            </a:r>
          </a:p>
          <a:p>
            <a:pPr marL="286511" indent="-286511" hangingPunct="0">
              <a:lnSpc>
                <a:spcPct val="103333"/>
              </a:lnSpc>
            </a:pP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cs typeface="Arial"/>
              </a:rPr>
              <a:t>  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Тонус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анального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сфинктера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описывается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как: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усиленный,</a:t>
            </a:r>
            <a:r>
              <a:rPr lang="en-US" altLang="zh-CN" sz="1800" spc="-8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нормальный,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ослабленный,</a:t>
            </a:r>
            <a:r>
              <a:rPr lang="en-US" altLang="zh-CN" sz="1800" spc="-6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отсутствует.</a:t>
            </a:r>
            <a:r>
              <a:rPr lang="en-US" altLang="zh-CN" sz="1800" spc="-6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Так</a:t>
            </a:r>
            <a:r>
              <a:rPr lang="en-US" altLang="zh-CN" sz="1800" spc="-6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же</a:t>
            </a:r>
            <a:r>
              <a:rPr lang="en-US" altLang="zh-CN" sz="1800" spc="-6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оценивается</a:t>
            </a:r>
            <a:r>
              <a:rPr lang="en-US" altLang="zh-CN" sz="1800" spc="-6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произвольное</a:t>
            </a:r>
            <a:r>
              <a:rPr lang="en-US" altLang="zh-CN" sz="1800" spc="-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сокращение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анального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сфинктера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тазовых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мышц: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усиленное,</a:t>
            </a:r>
            <a:r>
              <a:rPr lang="en-US" altLang="zh-CN" sz="1800" spc="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нормальное,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10" dirty="0">
                <a:solidFill>
                  <a:srgbClr val="001E5E"/>
                </a:solidFill>
                <a:latin typeface="Calibri"/>
                <a:ea typeface="Calibri"/>
              </a:rPr>
              <a:t>ослабленно,</a:t>
            </a:r>
            <a:r>
              <a:rPr lang="en-US" altLang="zh-CN" sz="1800" spc="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10" dirty="0">
                <a:solidFill>
                  <a:srgbClr val="001E5E"/>
                </a:solidFill>
                <a:latin typeface="Calibri"/>
                <a:ea typeface="Calibri"/>
              </a:rPr>
              <a:t>отсутствует.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64"/>
              </a:lnSpc>
            </a:pPr>
            <a:endParaRPr lang="en-US" dirty="0" smtClean="0"/>
          </a:p>
          <a:p>
            <a:pPr marL="3498163" hangingPunct="0">
              <a:lnSpc>
                <a:spcPct val="100000"/>
              </a:lnSpc>
            </a:pP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У</a:t>
            </a:r>
            <a:r>
              <a:rPr lang="en-US" altLang="zh-CN" sz="1800" spc="-4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женщин</a:t>
            </a:r>
            <a:r>
              <a:rPr lang="en-US" altLang="zh-CN" sz="1800" spc="-5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необходимо</a:t>
            </a:r>
            <a:r>
              <a:rPr lang="en-US" altLang="zh-CN" sz="1800" spc="-5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проводить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пальцевое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ректальное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и</a:t>
            </a:r>
            <a:r>
              <a:rPr lang="en-US" altLang="zh-CN" sz="1800" spc="2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вагинальное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исследование</a:t>
            </a:r>
            <a:r>
              <a:rPr lang="en-US" altLang="zh-CN" sz="1800" spc="-5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с</a:t>
            </a:r>
            <a:r>
              <a:rPr lang="en-US" altLang="zh-CN" sz="1800" spc="-5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определением</a:t>
            </a:r>
            <a:r>
              <a:rPr lang="en-US" altLang="zh-CN" sz="1800" spc="-5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тонуса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анального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сфинктера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мышц</a:t>
            </a:r>
            <a:r>
              <a:rPr lang="en-US" altLang="zh-CN" sz="1800" spc="-3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тазового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дна,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чувствительности</a:t>
            </a:r>
            <a:r>
              <a:rPr lang="en-US" altLang="zh-CN" sz="1800" spc="-4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урогенитальной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зоны,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выявлением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признаков</a:t>
            </a:r>
            <a:r>
              <a:rPr lang="en-US" altLang="zh-CN" sz="1800" spc="-11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опущения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(пролапса)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органов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малого</a:t>
            </a:r>
            <a:r>
              <a:rPr lang="en-US" altLang="zh-CN" sz="1800" spc="-6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таза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1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19" y="2918460"/>
            <a:ext cx="4808220" cy="3611879"/>
          </a:xfrm>
          <a:prstGeom prst="rect">
            <a:avLst/>
          </a:prstGeom>
        </p:spPr>
      </p:pic>
      <p:sp>
        <p:nvSpPr>
          <p:cNvPr id="2" name="TextBox 145"/>
          <p:cNvSpPr txBox="1"/>
          <p:nvPr/>
        </p:nvSpPr>
        <p:spPr>
          <a:xfrm>
            <a:off x="434340" y="90804"/>
            <a:ext cx="11374292" cy="38235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882897">
              <a:lnSpc>
                <a:spcPct val="100000"/>
              </a:lnSpc>
            </a:pPr>
            <a:r>
              <a:rPr lang="en-US" altLang="zh-CN" sz="3600" spc="-30" dirty="0">
                <a:solidFill>
                  <a:srgbClr val="001E5E"/>
                </a:solidFill>
                <a:latin typeface="Calibri"/>
                <a:ea typeface="Calibri"/>
              </a:rPr>
              <a:t>Ультрас</a:t>
            </a:r>
            <a:r>
              <a:rPr lang="en-US" altLang="zh-CN" sz="3600" spc="-25" dirty="0">
                <a:solidFill>
                  <a:srgbClr val="001E5E"/>
                </a:solidFill>
                <a:latin typeface="Calibri"/>
                <a:ea typeface="Calibri"/>
              </a:rPr>
              <a:t>онография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35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Рекомендовано</a:t>
            </a:r>
            <a:r>
              <a:rPr lang="en-US" altLang="zh-CN" sz="1800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при</a:t>
            </a:r>
            <a:r>
              <a:rPr lang="en-US" altLang="zh-CN" sz="1800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первичном</a:t>
            </a:r>
            <a:r>
              <a:rPr lang="en-US" altLang="zh-CN" sz="1800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обращении</a:t>
            </a:r>
            <a:r>
              <a:rPr lang="en-US" altLang="zh-CN" sz="1800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1800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диспансерном</a:t>
            </a:r>
            <a:r>
              <a:rPr lang="en-US" altLang="zh-CN" sz="1800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наблюдении</a:t>
            </a:r>
            <a:r>
              <a:rPr lang="en-US" altLang="zh-CN" sz="1800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проводить</a:t>
            </a:r>
            <a:r>
              <a:rPr lang="en-US" altLang="zh-CN" sz="1800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ультразвуковую</a:t>
            </a:r>
            <a:r>
              <a:rPr lang="en-US" altLang="zh-CN" sz="1800" spc="-4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диагностику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почек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мочевого</a:t>
            </a:r>
            <a:r>
              <a:rPr lang="en-US" altLang="zh-CN" sz="1800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пузыря.</a:t>
            </a:r>
          </a:p>
          <a:p>
            <a:pPr marL="0">
              <a:lnSpc>
                <a:spcPct val="100000"/>
              </a:lnSpc>
              <a:spcBef>
                <a:spcPts val="104"/>
              </a:spcBef>
            </a:pP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Уровень</a:t>
            </a:r>
            <a:r>
              <a:rPr lang="en-US" altLang="zh-CN" sz="18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убедительности</a:t>
            </a:r>
            <a:r>
              <a:rPr lang="en-US" altLang="zh-CN" sz="18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рекомендаций</a:t>
            </a:r>
            <a:r>
              <a:rPr lang="en-US" altLang="zh-CN" sz="18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D</a:t>
            </a:r>
            <a:r>
              <a:rPr lang="en-US" altLang="zh-CN" sz="18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(уровень</a:t>
            </a:r>
            <a:r>
              <a:rPr lang="en-US" altLang="zh-CN" sz="18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достоверности</a:t>
            </a:r>
            <a:r>
              <a:rPr lang="en-US" altLang="zh-CN" sz="18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доказательств</a:t>
            </a:r>
            <a:r>
              <a:rPr lang="en-US" altLang="zh-CN" sz="1800" b="1" spc="-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3)</a:t>
            </a:r>
          </a:p>
          <a:p>
            <a:pPr marL="2066798" hangingPunct="0">
              <a:lnSpc>
                <a:spcPct val="100000"/>
              </a:lnSpc>
            </a:pPr>
            <a:r>
              <a:rPr lang="en-US" altLang="zh-CN" sz="1800" b="1" dirty="0">
                <a:solidFill>
                  <a:srgbClr val="001E5E"/>
                </a:solidFill>
                <a:latin typeface="Calibri"/>
                <a:ea typeface="Calibri"/>
              </a:rPr>
              <a:t>Комментарии:</a:t>
            </a:r>
            <a:r>
              <a:rPr lang="en-US" altLang="zh-CN" sz="1800" b="1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ea typeface="Calibri"/>
              </a:rPr>
              <a:t>Ультрасонография</a:t>
            </a:r>
            <a:r>
              <a:rPr lang="en-US" altLang="zh-CN" sz="1800" i="1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ea typeface="Calibri"/>
              </a:rPr>
              <a:t>почек</a:t>
            </a:r>
            <a:r>
              <a:rPr lang="en-US" altLang="zh-CN" sz="1800" i="1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1800" i="1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ea typeface="Calibri"/>
              </a:rPr>
              <a:t>мочевого</a:t>
            </a:r>
            <a:r>
              <a:rPr lang="en-US" altLang="zh-CN" sz="1800" i="1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ea typeface="Calibri"/>
              </a:rPr>
              <a:t>пузыря</a:t>
            </a:r>
            <a:r>
              <a:rPr lang="en-US" altLang="zh-CN" sz="1800" i="1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ea typeface="Calibri"/>
              </a:rPr>
              <a:t>не</a:t>
            </a:r>
            <a:r>
              <a:rPr lang="en-US" altLang="zh-CN" sz="1800" i="1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ea typeface="Calibri"/>
              </a:rPr>
              <a:t>относиться</a:t>
            </a:r>
            <a:r>
              <a:rPr lang="en-US" altLang="zh-CN" sz="1800" i="1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ea typeface="Calibri"/>
              </a:rPr>
              <a:t>к</a:t>
            </a:r>
            <a:r>
              <a:rPr lang="en-US" altLang="zh-CN" sz="1800" i="1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ea typeface="Calibri"/>
              </a:rPr>
              <a:t>специфическим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ea typeface="Calibri"/>
              </a:rPr>
              <a:t>методам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ea typeface="Calibri"/>
              </a:rPr>
              <a:t>обследования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ea typeface="Calibri"/>
              </a:rPr>
              <a:t>при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ea typeface="Calibri"/>
              </a:rPr>
              <a:t>НДНМП.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ea typeface="Calibri"/>
              </a:rPr>
              <a:t>Основное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ea typeface="Calibri"/>
              </a:rPr>
              <a:t>значение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ea typeface="Calibri"/>
              </a:rPr>
              <a:t>ультрасонография</a:t>
            </a:r>
            <a:r>
              <a:rPr lang="en-US" altLang="zh-CN" sz="1800" i="1" spc="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ea typeface="Calibri"/>
              </a:rPr>
              <a:t>приобретает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ea typeface="Calibri"/>
              </a:rPr>
              <a:t>как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ea typeface="Calibri"/>
              </a:rPr>
              <a:t>неинвазивный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ea typeface="Calibri"/>
              </a:rPr>
              <a:t>метод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ea typeface="Calibri"/>
              </a:rPr>
              <a:t>визуализации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ea typeface="Calibri"/>
              </a:rPr>
              <a:t>изменений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ea typeface="Calibri"/>
              </a:rPr>
              <a:t>ВМП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ea typeface="Calibri"/>
              </a:rPr>
              <a:t>НМП,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ea typeface="Calibri"/>
              </a:rPr>
              <a:t>а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ea typeface="Calibri"/>
              </a:rPr>
              <a:t>так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ea typeface="Calibri"/>
              </a:rPr>
              <a:t>же</a:t>
            </a:r>
            <a:r>
              <a:rPr lang="en-US" altLang="zh-CN" sz="1800" i="1" spc="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ea typeface="Calibri"/>
              </a:rPr>
              <a:t>определения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ea typeface="Calibri"/>
              </a:rPr>
              <a:t>остаточной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1E5E"/>
                </a:solidFill>
                <a:latin typeface="Calibri"/>
                <a:ea typeface="Calibri"/>
              </a:rPr>
              <a:t>мочи</a:t>
            </a:r>
            <a:r>
              <a:rPr lang="en-US" altLang="zh-CN" sz="1800" i="1" spc="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[1].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75"/>
              </a:lnSpc>
            </a:pPr>
            <a:endParaRPr lang="en-US" dirty="0" smtClean="0"/>
          </a:p>
          <a:p>
            <a:pPr marL="6230111" hangingPunct="0">
              <a:lnSpc>
                <a:spcPct val="99583"/>
              </a:lnSpc>
            </a:pP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1.Pannek,</a:t>
            </a:r>
            <a:r>
              <a:rPr lang="en-US" altLang="zh-CN" sz="105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J.,</a:t>
            </a:r>
            <a:r>
              <a:rPr lang="en-US" altLang="zh-CN" sz="105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et</a:t>
            </a:r>
            <a:r>
              <a:rPr lang="en-US" altLang="zh-CN" sz="105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al.</a:t>
            </a:r>
            <a:r>
              <a:rPr lang="en-US" altLang="zh-CN" sz="105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Clinical</a:t>
            </a:r>
            <a:r>
              <a:rPr lang="en-US" altLang="zh-CN" sz="105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usefulness</a:t>
            </a:r>
            <a:r>
              <a:rPr lang="en-US" altLang="zh-CN" sz="105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of</a:t>
            </a:r>
            <a:r>
              <a:rPr lang="en-US" altLang="zh-CN" sz="105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ultrasound</a:t>
            </a:r>
            <a:r>
              <a:rPr lang="en-US" altLang="zh-CN" sz="105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assessment</a:t>
            </a:r>
            <a:r>
              <a:rPr lang="en-US" altLang="zh-CN" sz="105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of</a:t>
            </a:r>
            <a:r>
              <a:rPr lang="en-US" altLang="zh-CN" sz="105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detrusor</a:t>
            </a:r>
            <a:r>
              <a:rPr lang="en-US" altLang="zh-CN" sz="105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wall</a:t>
            </a:r>
            <a:r>
              <a:rPr lang="en-US" altLang="zh-CN" sz="1050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thickness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in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patients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with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neurogenic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lower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urinary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tract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dysfunction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due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to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spinal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cord</a:t>
            </a:r>
            <a:r>
              <a:rPr lang="en-US" altLang="zh-CN" sz="1050" spc="-6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injury: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Urodynamics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made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easy?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World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J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Urol,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2013.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31:</a:t>
            </a:r>
            <a:r>
              <a:rPr lang="en-US" altLang="zh-CN" sz="1050" spc="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659.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spc="-5" dirty="0">
                <a:solidFill>
                  <a:srgbClr val="001E5E"/>
                </a:solidFill>
                <a:latin typeface="Calibri"/>
                <a:ea typeface="Calibri"/>
              </a:rPr>
              <a:t>h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ttps://www.ncbi.nlm.nih.gov/pubmed/23073657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1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820" y="1036319"/>
            <a:ext cx="5135880" cy="3794760"/>
          </a:xfrm>
          <a:prstGeom prst="rect">
            <a:avLst/>
          </a:prstGeom>
        </p:spPr>
      </p:pic>
      <p:sp>
        <p:nvSpPr>
          <p:cNvPr id="2" name="TextBox 147"/>
          <p:cNvSpPr txBox="1"/>
          <p:nvPr/>
        </p:nvSpPr>
        <p:spPr>
          <a:xfrm>
            <a:off x="91439" y="95199"/>
            <a:ext cx="6203560" cy="2965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25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Рекомендовано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пациентам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5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нейрогенной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дисфункцией</a:t>
            </a:r>
            <a:r>
              <a:rPr lang="en-US" altLang="zh-CN" sz="15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мочеиспускания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5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первичной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диагностике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очередном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диспансерном</a:t>
            </a:r>
            <a:r>
              <a:rPr lang="en-US" altLang="zh-CN" sz="15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осмотре</a:t>
            </a:r>
            <a:r>
              <a:rPr lang="en-US" altLang="zh-CN" sz="15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(по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показаниям)</a:t>
            </a:r>
            <a:r>
              <a:rPr lang="en-US" altLang="zh-CN" sz="15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проводить</a:t>
            </a:r>
            <a:r>
              <a:rPr lang="en-US" altLang="zh-CN" sz="15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комплексное</a:t>
            </a:r>
            <a:r>
              <a:rPr lang="en-US" altLang="zh-CN" sz="15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уродинамическое</a:t>
            </a:r>
            <a:r>
              <a:rPr lang="en-US" altLang="zh-CN" sz="15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исследование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(КУДИ)</a:t>
            </a:r>
            <a:r>
              <a:rPr lang="en-US" altLang="zh-CN" sz="15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15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объективной</a:t>
            </a:r>
            <a:r>
              <a:rPr lang="en-US" altLang="zh-CN" sz="15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оценки</a:t>
            </a:r>
            <a:r>
              <a:rPr lang="en-US" altLang="zh-CN" sz="15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функции</a:t>
            </a:r>
            <a:r>
              <a:rPr lang="en-US" altLang="zh-CN" sz="15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дисфункции</a:t>
            </a:r>
            <a:r>
              <a:rPr lang="en-US" altLang="zh-CN" sz="15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НМП</a:t>
            </a:r>
            <a:r>
              <a:rPr lang="en-US" altLang="zh-CN" sz="15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*1+.</a:t>
            </a:r>
          </a:p>
          <a:p>
            <a:pPr marL="0" hangingPunct="0">
              <a:lnSpc>
                <a:spcPct val="89999"/>
              </a:lnSpc>
            </a:pPr>
            <a:r>
              <a:rPr lang="en-US" altLang="zh-CN" sz="1500" b="1" dirty="0">
                <a:solidFill>
                  <a:srgbClr val="000000"/>
                </a:solidFill>
                <a:latin typeface="Calibri"/>
                <a:ea typeface="Calibri"/>
              </a:rPr>
              <a:t>Уровень</a:t>
            </a:r>
            <a:r>
              <a:rPr lang="en-US" altLang="zh-CN" sz="15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b="1" dirty="0">
                <a:solidFill>
                  <a:srgbClr val="000000"/>
                </a:solidFill>
                <a:latin typeface="Calibri"/>
                <a:ea typeface="Calibri"/>
              </a:rPr>
              <a:t>убедительности</a:t>
            </a:r>
            <a:r>
              <a:rPr lang="en-US" altLang="zh-CN" sz="1500" b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b="1" dirty="0">
                <a:solidFill>
                  <a:srgbClr val="000000"/>
                </a:solidFill>
                <a:latin typeface="Calibri"/>
                <a:ea typeface="Calibri"/>
              </a:rPr>
              <a:t>рекомендаций</a:t>
            </a:r>
            <a:r>
              <a:rPr lang="en-US" altLang="zh-CN" sz="15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b="1" dirty="0">
                <a:solidFill>
                  <a:srgbClr val="000000"/>
                </a:solidFill>
                <a:latin typeface="Calibri"/>
                <a:ea typeface="Calibri"/>
              </a:rPr>
              <a:t>А</a:t>
            </a:r>
            <a:r>
              <a:rPr lang="en-US" altLang="zh-CN" sz="1500" b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b="1" dirty="0">
                <a:solidFill>
                  <a:srgbClr val="000000"/>
                </a:solidFill>
                <a:latin typeface="Calibri"/>
                <a:ea typeface="Calibri"/>
              </a:rPr>
              <a:t>(уровень</a:t>
            </a:r>
            <a:r>
              <a:rPr lang="en-US" altLang="zh-CN" sz="1500" b="1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b="1" dirty="0">
                <a:solidFill>
                  <a:srgbClr val="000000"/>
                </a:solidFill>
                <a:latin typeface="Calibri"/>
                <a:ea typeface="Calibri"/>
              </a:rPr>
              <a:t>достоверности</a:t>
            </a:r>
            <a:r>
              <a:rPr lang="en-US" altLang="zh-CN" sz="15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b="1" spc="-5" dirty="0">
                <a:solidFill>
                  <a:srgbClr val="000000"/>
                </a:solidFill>
                <a:latin typeface="Calibri"/>
                <a:ea typeface="Calibri"/>
              </a:rPr>
              <a:t>доказательств</a:t>
            </a:r>
            <a:r>
              <a:rPr lang="en-US" altLang="zh-CN" sz="1500" b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b="1" dirty="0">
                <a:solidFill>
                  <a:srgbClr val="000000"/>
                </a:solidFill>
                <a:latin typeface="Calibri"/>
                <a:ea typeface="Calibri"/>
              </a:rPr>
              <a:t>2а).</a:t>
            </a:r>
          </a:p>
          <a:p>
            <a:pPr marL="1620266" hangingPunct="0">
              <a:lnSpc>
                <a:spcPct val="82499"/>
              </a:lnSpc>
            </a:pPr>
            <a:r>
              <a:rPr lang="en-US" altLang="zh-CN" sz="1500" b="1" dirty="0">
                <a:solidFill>
                  <a:srgbClr val="000000"/>
                </a:solidFill>
                <a:latin typeface="Calibri"/>
                <a:ea typeface="Calibri"/>
              </a:rPr>
              <a:t>Комментарии:</a:t>
            </a:r>
            <a:r>
              <a:rPr lang="en-US" altLang="zh-CN" sz="15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Уродинамическое</a:t>
            </a:r>
            <a:r>
              <a:rPr lang="en-US" altLang="zh-CN" sz="1500" i="1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исследование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является</a:t>
            </a:r>
            <a:r>
              <a:rPr lang="en-US" altLang="zh-CN" sz="1500" i="1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единственным</a:t>
            </a:r>
            <a:r>
              <a:rPr lang="en-US" altLang="zh-CN" sz="1500" i="1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методом</a:t>
            </a:r>
            <a:r>
              <a:rPr lang="en-US" altLang="zh-CN" sz="1500" i="1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позволяющим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определить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охарактеризовать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функцию</a:t>
            </a:r>
            <a:r>
              <a:rPr lang="en-US" altLang="zh-CN" sz="1500" i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дисфункцию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нижних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мочевых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путей,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500" i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отдельной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оценкой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сократительной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способности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детрузора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активности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наружного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сфинктера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уретры,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а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так</a:t>
            </a:r>
            <a:r>
              <a:rPr lang="en-US" altLang="zh-CN" sz="1500" i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же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синнергичность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их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расслабления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напряжения</a:t>
            </a:r>
            <a:r>
              <a:rPr lang="en-US" altLang="zh-CN" sz="1500" i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spc="-5" dirty="0">
                <a:solidFill>
                  <a:srgbClr val="000000"/>
                </a:solidFill>
                <a:latin typeface="Calibri"/>
                <a:ea typeface="Calibri"/>
              </a:rPr>
              <a:t>мочеисп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ускании.</a:t>
            </a:r>
          </a:p>
          <a:p>
            <a:pPr marL="0">
              <a:lnSpc>
                <a:spcPct val="87083"/>
              </a:lnSpc>
            </a:pP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КУДИ</a:t>
            </a:r>
            <a:r>
              <a:rPr lang="en-US" altLang="zh-CN" sz="15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заключается</a:t>
            </a:r>
            <a:r>
              <a:rPr lang="en-US" altLang="zh-CN" sz="15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5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выполнении</a:t>
            </a:r>
            <a:r>
              <a:rPr lang="en-US" altLang="zh-CN" sz="15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серии</a:t>
            </a:r>
            <a:r>
              <a:rPr lang="en-US" altLang="zh-CN" sz="15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ряда</a:t>
            </a:r>
            <a:r>
              <a:rPr lang="en-US" altLang="zh-CN" sz="15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диагностических</a:t>
            </a:r>
            <a:r>
              <a:rPr lang="en-US" altLang="zh-CN" sz="15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процедур: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91439" y="3060332"/>
            <a:ext cx="193693" cy="228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5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434340" y="3060332"/>
            <a:ext cx="5247373" cy="4123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89999"/>
              </a:lnSpc>
            </a:pP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урофлоуметрия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(при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сохранении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фазы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опорожнения</a:t>
            </a:r>
            <a:r>
              <a:rPr lang="en-US" altLang="zh-CN" sz="1500" i="1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мочевого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пузыря)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c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измерением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остаточной</a:t>
            </a:r>
            <a:r>
              <a:rPr lang="en-US" altLang="zh-CN" sz="1500" i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мочи;</a:t>
            </a:r>
          </a:p>
        </p:txBody>
      </p:sp>
      <p:sp>
        <p:nvSpPr>
          <p:cNvPr id="150" name="TextBox 150"/>
          <p:cNvSpPr txBox="1"/>
          <p:nvPr/>
        </p:nvSpPr>
        <p:spPr>
          <a:xfrm>
            <a:off x="91439" y="3471812"/>
            <a:ext cx="4955206" cy="228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2900" algn="l"/>
              </a:tabLst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цистометрия</a:t>
            </a:r>
            <a:r>
              <a:rPr lang="en-US" altLang="zh-CN" sz="15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наполнения</a:t>
            </a:r>
            <a:r>
              <a:rPr lang="en-US" altLang="zh-CN" sz="15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5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оценка</a:t>
            </a:r>
            <a:r>
              <a:rPr lang="en-US" altLang="zh-CN" sz="15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фазы</a:t>
            </a:r>
            <a:r>
              <a:rPr lang="en-US" altLang="zh-CN" sz="15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накопления;</a:t>
            </a:r>
          </a:p>
        </p:txBody>
      </p:sp>
      <p:sp>
        <p:nvSpPr>
          <p:cNvPr id="151" name="TextBox 151"/>
          <p:cNvSpPr txBox="1"/>
          <p:nvPr/>
        </p:nvSpPr>
        <p:spPr>
          <a:xfrm>
            <a:off x="91439" y="3700412"/>
            <a:ext cx="193693" cy="228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5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52" name="TextBox 152"/>
          <p:cNvSpPr txBox="1"/>
          <p:nvPr/>
        </p:nvSpPr>
        <p:spPr>
          <a:xfrm>
            <a:off x="434340" y="3700412"/>
            <a:ext cx="5846299" cy="4123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89999"/>
              </a:lnSpc>
            </a:pP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цистометрия</a:t>
            </a:r>
            <a:r>
              <a:rPr lang="en-US" altLang="zh-CN" sz="15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опорожнения</a:t>
            </a:r>
            <a:r>
              <a:rPr lang="en-US" altLang="zh-CN" sz="15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(исследование</a:t>
            </a:r>
            <a:r>
              <a:rPr lang="en-US" altLang="zh-CN" sz="15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давление\поток)</a:t>
            </a:r>
            <a:r>
              <a:rPr lang="en-US" altLang="zh-CN" sz="15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500" i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оценка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фазы</a:t>
            </a:r>
            <a:r>
              <a:rPr lang="en-US" altLang="zh-CN" sz="1500" i="1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spc="-5" dirty="0">
                <a:solidFill>
                  <a:srgbClr val="000000"/>
                </a:solidFill>
                <a:latin typeface="Calibri"/>
                <a:ea typeface="Calibri"/>
              </a:rPr>
              <a:t>опорожнения.</a:t>
            </a:r>
          </a:p>
        </p:txBody>
      </p:sp>
      <p:sp>
        <p:nvSpPr>
          <p:cNvPr id="153" name="TextBox 153"/>
          <p:cNvSpPr txBox="1"/>
          <p:nvPr/>
        </p:nvSpPr>
        <p:spPr>
          <a:xfrm>
            <a:off x="91439" y="4111892"/>
            <a:ext cx="193800" cy="228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5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54" name="TextBox 154"/>
          <p:cNvSpPr txBox="1"/>
          <p:nvPr/>
        </p:nvSpPr>
        <p:spPr>
          <a:xfrm>
            <a:off x="434340" y="4111892"/>
            <a:ext cx="5520827" cy="438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Решение</a:t>
            </a:r>
            <a:r>
              <a:rPr lang="en-US" altLang="zh-CN" sz="1500" i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о</a:t>
            </a:r>
            <a:r>
              <a:rPr lang="en-US" altLang="zh-CN" sz="15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необходимости</a:t>
            </a:r>
            <a:r>
              <a:rPr lang="en-US" altLang="zh-CN" sz="1500" i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проведения</a:t>
            </a:r>
            <a:r>
              <a:rPr lang="en-US" altLang="zh-CN" sz="15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КУДИ</a:t>
            </a:r>
            <a:r>
              <a:rPr lang="en-US" altLang="zh-CN" sz="15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принимает</a:t>
            </a:r>
            <a:r>
              <a:rPr lang="en-US" altLang="zh-CN" sz="15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лечащий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врач</a:t>
            </a:r>
            <a:r>
              <a:rPr lang="en-US" altLang="zh-CN" sz="15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(уролог,</a:t>
            </a:r>
            <a:r>
              <a:rPr lang="en-US" altLang="zh-CN" sz="15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невролог,</a:t>
            </a:r>
            <a:r>
              <a:rPr lang="en-US" altLang="zh-CN" sz="15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нейрохирург,</a:t>
            </a:r>
            <a:r>
              <a:rPr lang="en-US" altLang="zh-CN" sz="15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реабилитолог).</a:t>
            </a:r>
          </a:p>
        </p:txBody>
      </p:sp>
      <p:sp>
        <p:nvSpPr>
          <p:cNvPr id="155" name="TextBox 155"/>
          <p:cNvSpPr txBox="1"/>
          <p:nvPr/>
        </p:nvSpPr>
        <p:spPr>
          <a:xfrm>
            <a:off x="91439" y="4548137"/>
            <a:ext cx="6055777" cy="1752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Урофлоуметрия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определение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объема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остаточной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мочи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относятся</a:t>
            </a:r>
            <a:r>
              <a:rPr lang="en-US" altLang="zh-CN" sz="1500" i="1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неинвазивным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уродинамическим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исследованиям.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Они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дают</a:t>
            </a:r>
            <a:r>
              <a:rPr lang="en-US" altLang="zh-CN" sz="15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первое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впечатление</a:t>
            </a:r>
            <a:r>
              <a:rPr lang="en-US" altLang="zh-CN" sz="1500" i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о</a:t>
            </a:r>
            <a:r>
              <a:rPr lang="en-US" altLang="zh-CN" sz="15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функциональном</a:t>
            </a:r>
            <a:r>
              <a:rPr lang="en-US" altLang="zh-CN" sz="15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состоянии</a:t>
            </a:r>
            <a:r>
              <a:rPr lang="en-US" altLang="zh-CN" sz="15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мочеиспускания</a:t>
            </a:r>
            <a:r>
              <a:rPr lang="en-US" altLang="zh-CN" sz="15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5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являются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обязательными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перед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планированием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любых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инвазивных</a:t>
            </a:r>
            <a:r>
              <a:rPr lang="en-US" altLang="zh-CN" sz="1500" i="1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исследований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уродинамики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пациентов,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которые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способны</a:t>
            </a:r>
            <a:r>
              <a:rPr lang="en-US" altLang="zh-CN" sz="15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осуществлять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мочеиспускание.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получения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достоверных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результатов</a:t>
            </a:r>
            <a:r>
              <a:rPr lang="en-US" altLang="zh-CN" sz="1500" i="1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следует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повторить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исследование,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если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первое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было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репрезентативным</a:t>
            </a:r>
            <a:r>
              <a:rPr lang="en-US" altLang="zh-CN" sz="1500" i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мнению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пациента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и/или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500" i="1" dirty="0">
                <a:solidFill>
                  <a:srgbClr val="000000"/>
                </a:solidFill>
                <a:latin typeface="Calibri"/>
                <a:ea typeface="Calibri"/>
              </a:rPr>
              <a:t>врача</a:t>
            </a:r>
            <a:r>
              <a:rPr lang="en-US" altLang="zh-CN" sz="1500" i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ea typeface="Calibri"/>
              </a:rPr>
              <a:t>[2].</a:t>
            </a:r>
          </a:p>
        </p:txBody>
      </p:sp>
      <p:sp>
        <p:nvSpPr>
          <p:cNvPr id="156" name="TextBox 156"/>
          <p:cNvSpPr txBox="1"/>
          <p:nvPr/>
        </p:nvSpPr>
        <p:spPr>
          <a:xfrm>
            <a:off x="8569706" y="5727776"/>
            <a:ext cx="3169601" cy="895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1.Ozkan,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B.,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et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al.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Which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factors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predict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upper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urinary</a:t>
            </a:r>
            <a:r>
              <a:rPr lang="en-US" altLang="zh-CN" sz="10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tract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deterioration</a:t>
            </a:r>
            <a:r>
              <a:rPr lang="en-US" altLang="zh-CN" sz="1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en-US" altLang="zh-CN" sz="10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overactive</a:t>
            </a:r>
            <a:r>
              <a:rPr lang="en-US" altLang="zh-CN" sz="1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neurogenic</a:t>
            </a:r>
            <a:r>
              <a:rPr lang="en-US" altLang="zh-CN" sz="1000" spc="-1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bladder</a:t>
            </a:r>
            <a:r>
              <a:rPr lang="en-US" altLang="zh-CN" sz="1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dysfunction?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Urology,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2005.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66:</a:t>
            </a:r>
            <a:r>
              <a:rPr lang="en-US" altLang="zh-CN" sz="10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99.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https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ea typeface="Calibri"/>
              </a:rPr>
              <a:t>://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www.ncbi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nlm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nih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gov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ea typeface="Calibri"/>
              </a:rPr>
              <a:t>/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pubmed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ea typeface="Calibri"/>
              </a:rPr>
              <a:t>/1599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2868</a:t>
            </a:r>
          </a:p>
          <a:p>
            <a:pPr marL="0" indent="27431" hangingPunct="0">
              <a:lnSpc>
                <a:spcPct val="95416"/>
              </a:lnSpc>
              <a:spcBef>
                <a:spcPts val="170"/>
              </a:spcBef>
            </a:pP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Пушкарь</a:t>
            </a:r>
            <a:r>
              <a:rPr lang="en-US" altLang="zh-CN" sz="1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Д.Ю.,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Касян</a:t>
            </a:r>
            <a:r>
              <a:rPr lang="en-US" altLang="zh-CN" sz="1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Г.Р,</a:t>
            </a:r>
            <a:r>
              <a:rPr lang="en-US" altLang="zh-CN" sz="1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Функциональная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урология</a:t>
            </a:r>
            <a:r>
              <a:rPr lang="en-US" altLang="zh-CN" sz="10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уродинамика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(монография)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М,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2013.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375</a:t>
            </a:r>
            <a:r>
              <a:rPr lang="en-US" altLang="zh-CN" sz="1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с.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Freeform 157"/>
          <p:cNvSpPr/>
          <p:nvPr/>
        </p:nvSpPr>
        <p:spPr>
          <a:xfrm>
            <a:off x="5200650" y="1085850"/>
            <a:ext cx="6153150" cy="463550"/>
          </a:xfrm>
          <a:custGeom>
            <a:avLst/>
            <a:gdLst>
              <a:gd name="connsiteX0" fmla="*/ 16255 w 6153150"/>
              <a:gd name="connsiteY0" fmla="*/ 467360 h 463550"/>
              <a:gd name="connsiteX1" fmla="*/ 6160642 w 6153150"/>
              <a:gd name="connsiteY1" fmla="*/ 467360 h 463550"/>
              <a:gd name="connsiteX2" fmla="*/ 6160642 w 6153150"/>
              <a:gd name="connsiteY2" fmla="*/ 10160 h 463550"/>
              <a:gd name="connsiteX3" fmla="*/ 16255 w 6153150"/>
              <a:gd name="connsiteY3" fmla="*/ 10160 h 463550"/>
              <a:gd name="connsiteX4" fmla="*/ 16255 w 6153150"/>
              <a:gd name="connsiteY4" fmla="*/ 46736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3150" h="463550">
                <a:moveTo>
                  <a:pt x="16255" y="467360"/>
                </a:moveTo>
                <a:lnTo>
                  <a:pt x="6160642" y="467360"/>
                </a:lnTo>
                <a:lnTo>
                  <a:pt x="6160642" y="10160"/>
                </a:lnTo>
                <a:lnTo>
                  <a:pt x="16255" y="10160"/>
                </a:lnTo>
                <a:lnTo>
                  <a:pt x="16255" y="467360"/>
                </a:lnTo>
                <a:close/>
              </a:path>
            </a:pathLst>
          </a:custGeom>
          <a:solidFill>
            <a:srgbClr val="4E80B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8"/>
          <p:cNvSpPr/>
          <p:nvPr/>
        </p:nvSpPr>
        <p:spPr>
          <a:xfrm>
            <a:off x="11347450" y="1085850"/>
            <a:ext cx="704850" cy="463550"/>
          </a:xfrm>
          <a:custGeom>
            <a:avLst/>
            <a:gdLst>
              <a:gd name="connsiteX0" fmla="*/ 13843 w 704850"/>
              <a:gd name="connsiteY0" fmla="*/ 467360 h 463550"/>
              <a:gd name="connsiteX1" fmla="*/ 712965 w 704850"/>
              <a:gd name="connsiteY1" fmla="*/ 467360 h 463550"/>
              <a:gd name="connsiteX2" fmla="*/ 712965 w 704850"/>
              <a:gd name="connsiteY2" fmla="*/ 10160 h 463550"/>
              <a:gd name="connsiteX3" fmla="*/ 13843 w 704850"/>
              <a:gd name="connsiteY3" fmla="*/ 10160 h 463550"/>
              <a:gd name="connsiteX4" fmla="*/ 13843 w 704850"/>
              <a:gd name="connsiteY4" fmla="*/ 46736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850" h="463550">
                <a:moveTo>
                  <a:pt x="13843" y="467360"/>
                </a:moveTo>
                <a:lnTo>
                  <a:pt x="712965" y="467360"/>
                </a:lnTo>
                <a:lnTo>
                  <a:pt x="712965" y="10160"/>
                </a:lnTo>
                <a:lnTo>
                  <a:pt x="13843" y="10160"/>
                </a:lnTo>
                <a:lnTo>
                  <a:pt x="13843" y="467360"/>
                </a:lnTo>
                <a:close/>
              </a:path>
            </a:pathLst>
          </a:custGeom>
          <a:solidFill>
            <a:srgbClr val="4E80B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9"/>
          <p:cNvSpPr/>
          <p:nvPr/>
        </p:nvSpPr>
        <p:spPr>
          <a:xfrm>
            <a:off x="5200650" y="1543050"/>
            <a:ext cx="6153150" cy="463550"/>
          </a:xfrm>
          <a:custGeom>
            <a:avLst/>
            <a:gdLst>
              <a:gd name="connsiteX0" fmla="*/ 16255 w 6153150"/>
              <a:gd name="connsiteY0" fmla="*/ 467360 h 463550"/>
              <a:gd name="connsiteX1" fmla="*/ 6160642 w 6153150"/>
              <a:gd name="connsiteY1" fmla="*/ 467360 h 463550"/>
              <a:gd name="connsiteX2" fmla="*/ 6160642 w 6153150"/>
              <a:gd name="connsiteY2" fmla="*/ 10160 h 463550"/>
              <a:gd name="connsiteX3" fmla="*/ 16255 w 6153150"/>
              <a:gd name="connsiteY3" fmla="*/ 10160 h 463550"/>
              <a:gd name="connsiteX4" fmla="*/ 16255 w 6153150"/>
              <a:gd name="connsiteY4" fmla="*/ 46736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3150" h="463550">
                <a:moveTo>
                  <a:pt x="16255" y="467360"/>
                </a:moveTo>
                <a:lnTo>
                  <a:pt x="6160642" y="467360"/>
                </a:lnTo>
                <a:lnTo>
                  <a:pt x="6160642" y="10160"/>
                </a:lnTo>
                <a:lnTo>
                  <a:pt x="16255" y="10160"/>
                </a:lnTo>
                <a:lnTo>
                  <a:pt x="16255" y="467360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60"/>
          <p:cNvSpPr/>
          <p:nvPr/>
        </p:nvSpPr>
        <p:spPr>
          <a:xfrm>
            <a:off x="11347450" y="1543050"/>
            <a:ext cx="704850" cy="463550"/>
          </a:xfrm>
          <a:custGeom>
            <a:avLst/>
            <a:gdLst>
              <a:gd name="connsiteX0" fmla="*/ 13843 w 704850"/>
              <a:gd name="connsiteY0" fmla="*/ 467360 h 463550"/>
              <a:gd name="connsiteX1" fmla="*/ 712965 w 704850"/>
              <a:gd name="connsiteY1" fmla="*/ 467360 h 463550"/>
              <a:gd name="connsiteX2" fmla="*/ 712965 w 704850"/>
              <a:gd name="connsiteY2" fmla="*/ 10160 h 463550"/>
              <a:gd name="connsiteX3" fmla="*/ 13843 w 704850"/>
              <a:gd name="connsiteY3" fmla="*/ 10160 h 463550"/>
              <a:gd name="connsiteX4" fmla="*/ 13843 w 704850"/>
              <a:gd name="connsiteY4" fmla="*/ 46736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850" h="463550">
                <a:moveTo>
                  <a:pt x="13843" y="467360"/>
                </a:moveTo>
                <a:lnTo>
                  <a:pt x="712965" y="467360"/>
                </a:lnTo>
                <a:lnTo>
                  <a:pt x="712965" y="10160"/>
                </a:lnTo>
                <a:lnTo>
                  <a:pt x="13843" y="10160"/>
                </a:lnTo>
                <a:lnTo>
                  <a:pt x="13843" y="467360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1"/>
          <p:cNvSpPr/>
          <p:nvPr/>
        </p:nvSpPr>
        <p:spPr>
          <a:xfrm>
            <a:off x="11347450" y="1073150"/>
            <a:ext cx="19050" cy="933450"/>
          </a:xfrm>
          <a:custGeom>
            <a:avLst/>
            <a:gdLst>
              <a:gd name="connsiteX0" fmla="*/ 13843 w 19050"/>
              <a:gd name="connsiteY0" fmla="*/ 16510 h 933450"/>
              <a:gd name="connsiteX1" fmla="*/ 13843 w 19050"/>
              <a:gd name="connsiteY1" fmla="*/ 94361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933450">
                <a:moveTo>
                  <a:pt x="13843" y="16510"/>
                </a:moveTo>
                <a:lnTo>
                  <a:pt x="13843" y="94361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2"/>
          <p:cNvSpPr/>
          <p:nvPr/>
        </p:nvSpPr>
        <p:spPr>
          <a:xfrm>
            <a:off x="5187950" y="1530350"/>
            <a:ext cx="6877050" cy="57150"/>
          </a:xfrm>
          <a:custGeom>
            <a:avLst/>
            <a:gdLst>
              <a:gd name="connsiteX0" fmla="*/ 22605 w 6877050"/>
              <a:gd name="connsiteY0" fmla="*/ 22860 h 57150"/>
              <a:gd name="connsiteX1" fmla="*/ 6878828 w 6877050"/>
              <a:gd name="connsiteY1" fmla="*/ 2286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77050" h="57150">
                <a:moveTo>
                  <a:pt x="22605" y="22860"/>
                </a:moveTo>
                <a:lnTo>
                  <a:pt x="6878828" y="22860"/>
                </a:lnTo>
              </a:path>
            </a:pathLst>
          </a:custGeom>
          <a:ln w="381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3"/>
          <p:cNvSpPr/>
          <p:nvPr/>
        </p:nvSpPr>
        <p:spPr>
          <a:xfrm>
            <a:off x="5187950" y="1060450"/>
            <a:ext cx="31750" cy="946150"/>
          </a:xfrm>
          <a:custGeom>
            <a:avLst/>
            <a:gdLst>
              <a:gd name="connsiteX0" fmla="*/ 28955 w 31750"/>
              <a:gd name="connsiteY0" fmla="*/ 29210 h 946150"/>
              <a:gd name="connsiteX1" fmla="*/ 28955 w 31750"/>
              <a:gd name="connsiteY1" fmla="*/ 956310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946150">
                <a:moveTo>
                  <a:pt x="28955" y="29210"/>
                </a:moveTo>
                <a:lnTo>
                  <a:pt x="28955" y="95631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4"/>
          <p:cNvSpPr/>
          <p:nvPr/>
        </p:nvSpPr>
        <p:spPr>
          <a:xfrm>
            <a:off x="12033250" y="1060450"/>
            <a:ext cx="31750" cy="946150"/>
          </a:xfrm>
          <a:custGeom>
            <a:avLst/>
            <a:gdLst>
              <a:gd name="connsiteX0" fmla="*/ 27178 w 31750"/>
              <a:gd name="connsiteY0" fmla="*/ 29210 h 946150"/>
              <a:gd name="connsiteX1" fmla="*/ 27178 w 31750"/>
              <a:gd name="connsiteY1" fmla="*/ 956310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946150">
                <a:moveTo>
                  <a:pt x="27178" y="29210"/>
                </a:moveTo>
                <a:lnTo>
                  <a:pt x="27178" y="95631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5"/>
          <p:cNvSpPr/>
          <p:nvPr/>
        </p:nvSpPr>
        <p:spPr>
          <a:xfrm>
            <a:off x="5187950" y="1073150"/>
            <a:ext cx="6877050" cy="31750"/>
          </a:xfrm>
          <a:custGeom>
            <a:avLst/>
            <a:gdLst>
              <a:gd name="connsiteX0" fmla="*/ 22605 w 6877050"/>
              <a:gd name="connsiteY0" fmla="*/ 22860 h 31750"/>
              <a:gd name="connsiteX1" fmla="*/ 6878828 w 6877050"/>
              <a:gd name="connsiteY1" fmla="*/ 2286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77050" h="31750">
                <a:moveTo>
                  <a:pt x="22605" y="22860"/>
                </a:moveTo>
                <a:lnTo>
                  <a:pt x="6878828" y="2286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6"/>
          <p:cNvSpPr/>
          <p:nvPr/>
        </p:nvSpPr>
        <p:spPr>
          <a:xfrm>
            <a:off x="5187950" y="1987550"/>
            <a:ext cx="6877050" cy="31750"/>
          </a:xfrm>
          <a:custGeom>
            <a:avLst/>
            <a:gdLst>
              <a:gd name="connsiteX0" fmla="*/ 22605 w 6877050"/>
              <a:gd name="connsiteY0" fmla="*/ 22860 h 31750"/>
              <a:gd name="connsiteX1" fmla="*/ 6878828 w 6877050"/>
              <a:gd name="connsiteY1" fmla="*/ 2286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77050" h="31750">
                <a:moveTo>
                  <a:pt x="22605" y="22860"/>
                </a:moveTo>
                <a:lnTo>
                  <a:pt x="6878828" y="22860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8" name="Picture 1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106680"/>
            <a:ext cx="4716779" cy="3200400"/>
          </a:xfrm>
          <a:prstGeom prst="rect">
            <a:avLst/>
          </a:prstGeom>
        </p:spPr>
      </p:pic>
      <p:sp>
        <p:nvSpPr>
          <p:cNvPr id="2" name="Freeform 168"/>
          <p:cNvSpPr/>
          <p:nvPr/>
        </p:nvSpPr>
        <p:spPr>
          <a:xfrm>
            <a:off x="5226050" y="3613150"/>
            <a:ext cx="5645150" cy="323850"/>
          </a:xfrm>
          <a:custGeom>
            <a:avLst/>
            <a:gdLst>
              <a:gd name="connsiteX0" fmla="*/ 29336 w 5645150"/>
              <a:gd name="connsiteY0" fmla="*/ 332740 h 323850"/>
              <a:gd name="connsiteX1" fmla="*/ 5653658 w 5645150"/>
              <a:gd name="connsiteY1" fmla="*/ 332740 h 323850"/>
              <a:gd name="connsiteX2" fmla="*/ 5653658 w 5645150"/>
              <a:gd name="connsiteY2" fmla="*/ 22492 h 323850"/>
              <a:gd name="connsiteX3" fmla="*/ 29336 w 5645150"/>
              <a:gd name="connsiteY3" fmla="*/ 22492 h 323850"/>
              <a:gd name="connsiteX4" fmla="*/ 29336 w 5645150"/>
              <a:gd name="connsiteY4" fmla="*/ 33274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5150" h="323850">
                <a:moveTo>
                  <a:pt x="29336" y="332740"/>
                </a:moveTo>
                <a:lnTo>
                  <a:pt x="5653658" y="332740"/>
                </a:lnTo>
                <a:lnTo>
                  <a:pt x="5653658" y="22492"/>
                </a:lnTo>
                <a:lnTo>
                  <a:pt x="29336" y="22492"/>
                </a:lnTo>
                <a:lnTo>
                  <a:pt x="29336" y="332740"/>
                </a:lnTo>
                <a:close/>
              </a:path>
            </a:pathLst>
          </a:custGeom>
          <a:solidFill>
            <a:srgbClr val="4E80B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9"/>
          <p:cNvSpPr/>
          <p:nvPr/>
        </p:nvSpPr>
        <p:spPr>
          <a:xfrm>
            <a:off x="10852150" y="3613150"/>
            <a:ext cx="539750" cy="323850"/>
          </a:xfrm>
          <a:custGeom>
            <a:avLst/>
            <a:gdLst>
              <a:gd name="connsiteX0" fmla="*/ 27558 w 539750"/>
              <a:gd name="connsiteY0" fmla="*/ 332740 h 323850"/>
              <a:gd name="connsiteX1" fmla="*/ 545706 w 539750"/>
              <a:gd name="connsiteY1" fmla="*/ 332740 h 323850"/>
              <a:gd name="connsiteX2" fmla="*/ 545706 w 539750"/>
              <a:gd name="connsiteY2" fmla="*/ 22492 h 323850"/>
              <a:gd name="connsiteX3" fmla="*/ 27558 w 539750"/>
              <a:gd name="connsiteY3" fmla="*/ 22492 h 323850"/>
              <a:gd name="connsiteX4" fmla="*/ 27558 w 539750"/>
              <a:gd name="connsiteY4" fmla="*/ 33274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750" h="323850">
                <a:moveTo>
                  <a:pt x="27558" y="332740"/>
                </a:moveTo>
                <a:lnTo>
                  <a:pt x="545706" y="332740"/>
                </a:lnTo>
                <a:lnTo>
                  <a:pt x="545706" y="22492"/>
                </a:lnTo>
                <a:lnTo>
                  <a:pt x="27558" y="22492"/>
                </a:lnTo>
                <a:lnTo>
                  <a:pt x="27558" y="332740"/>
                </a:lnTo>
                <a:close/>
              </a:path>
            </a:pathLst>
          </a:custGeom>
          <a:solidFill>
            <a:srgbClr val="4E80B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70"/>
          <p:cNvSpPr/>
          <p:nvPr/>
        </p:nvSpPr>
        <p:spPr>
          <a:xfrm>
            <a:off x="11372850" y="3613150"/>
            <a:ext cx="539750" cy="323850"/>
          </a:xfrm>
          <a:custGeom>
            <a:avLst/>
            <a:gdLst>
              <a:gd name="connsiteX0" fmla="*/ 25018 w 539750"/>
              <a:gd name="connsiteY0" fmla="*/ 332740 h 323850"/>
              <a:gd name="connsiteX1" fmla="*/ 540968 w 539750"/>
              <a:gd name="connsiteY1" fmla="*/ 332740 h 323850"/>
              <a:gd name="connsiteX2" fmla="*/ 540968 w 539750"/>
              <a:gd name="connsiteY2" fmla="*/ 22492 h 323850"/>
              <a:gd name="connsiteX3" fmla="*/ 25018 w 539750"/>
              <a:gd name="connsiteY3" fmla="*/ 22492 h 323850"/>
              <a:gd name="connsiteX4" fmla="*/ 25018 w 539750"/>
              <a:gd name="connsiteY4" fmla="*/ 33274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750" h="323850">
                <a:moveTo>
                  <a:pt x="25018" y="332740"/>
                </a:moveTo>
                <a:lnTo>
                  <a:pt x="540968" y="332740"/>
                </a:lnTo>
                <a:lnTo>
                  <a:pt x="540968" y="22492"/>
                </a:lnTo>
                <a:lnTo>
                  <a:pt x="25018" y="22492"/>
                </a:lnTo>
                <a:lnTo>
                  <a:pt x="25018" y="332740"/>
                </a:lnTo>
                <a:close/>
              </a:path>
            </a:pathLst>
          </a:custGeom>
          <a:solidFill>
            <a:srgbClr val="4E80B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1"/>
          <p:cNvSpPr/>
          <p:nvPr/>
        </p:nvSpPr>
        <p:spPr>
          <a:xfrm>
            <a:off x="5226050" y="3917950"/>
            <a:ext cx="5645150" cy="1073150"/>
          </a:xfrm>
          <a:custGeom>
            <a:avLst/>
            <a:gdLst>
              <a:gd name="connsiteX0" fmla="*/ 29336 w 5645150"/>
              <a:gd name="connsiteY0" fmla="*/ 1077595 h 1073150"/>
              <a:gd name="connsiteX1" fmla="*/ 5653658 w 5645150"/>
              <a:gd name="connsiteY1" fmla="*/ 1077595 h 1073150"/>
              <a:gd name="connsiteX2" fmla="*/ 5653658 w 5645150"/>
              <a:gd name="connsiteY2" fmla="*/ 27978 h 1073150"/>
              <a:gd name="connsiteX3" fmla="*/ 29336 w 5645150"/>
              <a:gd name="connsiteY3" fmla="*/ 27978 h 1073150"/>
              <a:gd name="connsiteX4" fmla="*/ 29336 w 5645150"/>
              <a:gd name="connsiteY4" fmla="*/ 1077595 h 107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5150" h="1073150">
                <a:moveTo>
                  <a:pt x="29336" y="1077595"/>
                </a:moveTo>
                <a:lnTo>
                  <a:pt x="5653658" y="1077595"/>
                </a:lnTo>
                <a:lnTo>
                  <a:pt x="5653658" y="27978"/>
                </a:lnTo>
                <a:lnTo>
                  <a:pt x="29336" y="27978"/>
                </a:lnTo>
                <a:lnTo>
                  <a:pt x="29336" y="1077595"/>
                </a:lnTo>
                <a:close/>
              </a:path>
            </a:pathLst>
          </a:custGeom>
          <a:solidFill>
            <a:srgbClr val="4E80B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reeform 172"/>
          <p:cNvSpPr/>
          <p:nvPr/>
        </p:nvSpPr>
        <p:spPr>
          <a:xfrm>
            <a:off x="10852150" y="3917950"/>
            <a:ext cx="539750" cy="1073150"/>
          </a:xfrm>
          <a:custGeom>
            <a:avLst/>
            <a:gdLst>
              <a:gd name="connsiteX0" fmla="*/ 27558 w 539750"/>
              <a:gd name="connsiteY0" fmla="*/ 1077595 h 1073150"/>
              <a:gd name="connsiteX1" fmla="*/ 545706 w 539750"/>
              <a:gd name="connsiteY1" fmla="*/ 1077595 h 1073150"/>
              <a:gd name="connsiteX2" fmla="*/ 545706 w 539750"/>
              <a:gd name="connsiteY2" fmla="*/ 27978 h 1073150"/>
              <a:gd name="connsiteX3" fmla="*/ 27558 w 539750"/>
              <a:gd name="connsiteY3" fmla="*/ 27978 h 1073150"/>
              <a:gd name="connsiteX4" fmla="*/ 27558 w 539750"/>
              <a:gd name="connsiteY4" fmla="*/ 1077595 h 107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750" h="1073150">
                <a:moveTo>
                  <a:pt x="27558" y="1077595"/>
                </a:moveTo>
                <a:lnTo>
                  <a:pt x="545706" y="1077595"/>
                </a:lnTo>
                <a:lnTo>
                  <a:pt x="545706" y="27978"/>
                </a:lnTo>
                <a:lnTo>
                  <a:pt x="27558" y="27978"/>
                </a:lnTo>
                <a:lnTo>
                  <a:pt x="27558" y="1077595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 173"/>
          <p:cNvSpPr/>
          <p:nvPr/>
        </p:nvSpPr>
        <p:spPr>
          <a:xfrm>
            <a:off x="11372850" y="3917950"/>
            <a:ext cx="539750" cy="1073150"/>
          </a:xfrm>
          <a:custGeom>
            <a:avLst/>
            <a:gdLst>
              <a:gd name="connsiteX0" fmla="*/ 25018 w 539750"/>
              <a:gd name="connsiteY0" fmla="*/ 1077595 h 1073150"/>
              <a:gd name="connsiteX1" fmla="*/ 540968 w 539750"/>
              <a:gd name="connsiteY1" fmla="*/ 1077595 h 1073150"/>
              <a:gd name="connsiteX2" fmla="*/ 540968 w 539750"/>
              <a:gd name="connsiteY2" fmla="*/ 27978 h 1073150"/>
              <a:gd name="connsiteX3" fmla="*/ 25018 w 539750"/>
              <a:gd name="connsiteY3" fmla="*/ 27978 h 1073150"/>
              <a:gd name="connsiteX4" fmla="*/ 25018 w 539750"/>
              <a:gd name="connsiteY4" fmla="*/ 1077595 h 107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750" h="1073150">
                <a:moveTo>
                  <a:pt x="25018" y="1077595"/>
                </a:moveTo>
                <a:lnTo>
                  <a:pt x="540968" y="1077595"/>
                </a:lnTo>
                <a:lnTo>
                  <a:pt x="540968" y="27978"/>
                </a:lnTo>
                <a:lnTo>
                  <a:pt x="25018" y="27978"/>
                </a:lnTo>
                <a:lnTo>
                  <a:pt x="25018" y="1077595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4"/>
          <p:cNvSpPr/>
          <p:nvPr/>
        </p:nvSpPr>
        <p:spPr>
          <a:xfrm>
            <a:off x="10852150" y="3600450"/>
            <a:ext cx="31750" cy="1390650"/>
          </a:xfrm>
          <a:custGeom>
            <a:avLst/>
            <a:gdLst>
              <a:gd name="connsiteX0" fmla="*/ 27558 w 31750"/>
              <a:gd name="connsiteY0" fmla="*/ 28829 h 1390650"/>
              <a:gd name="connsiteX1" fmla="*/ 27558 w 31750"/>
              <a:gd name="connsiteY1" fmla="*/ 1401445 h 1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390650">
                <a:moveTo>
                  <a:pt x="27558" y="28829"/>
                </a:moveTo>
                <a:lnTo>
                  <a:pt x="27558" y="1401445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reeform 175"/>
          <p:cNvSpPr/>
          <p:nvPr/>
        </p:nvSpPr>
        <p:spPr>
          <a:xfrm>
            <a:off x="11372850" y="3600450"/>
            <a:ext cx="31750" cy="1390650"/>
          </a:xfrm>
          <a:custGeom>
            <a:avLst/>
            <a:gdLst>
              <a:gd name="connsiteX0" fmla="*/ 25018 w 31750"/>
              <a:gd name="connsiteY0" fmla="*/ 28829 h 1390650"/>
              <a:gd name="connsiteX1" fmla="*/ 25018 w 31750"/>
              <a:gd name="connsiteY1" fmla="*/ 1401445 h 1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390650">
                <a:moveTo>
                  <a:pt x="25018" y="28829"/>
                </a:moveTo>
                <a:lnTo>
                  <a:pt x="25018" y="1401445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6"/>
          <p:cNvSpPr/>
          <p:nvPr/>
        </p:nvSpPr>
        <p:spPr>
          <a:xfrm>
            <a:off x="5226050" y="3917950"/>
            <a:ext cx="6686550" cy="57150"/>
          </a:xfrm>
          <a:custGeom>
            <a:avLst/>
            <a:gdLst>
              <a:gd name="connsiteX0" fmla="*/ 22986 w 6686550"/>
              <a:gd name="connsiteY0" fmla="*/ 27940 h 57150"/>
              <a:gd name="connsiteX1" fmla="*/ 6694169 w 6686550"/>
              <a:gd name="connsiteY1" fmla="*/ 2794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86550" h="57150">
                <a:moveTo>
                  <a:pt x="22986" y="27940"/>
                </a:moveTo>
                <a:lnTo>
                  <a:pt x="6694169" y="27940"/>
                </a:lnTo>
              </a:path>
            </a:pathLst>
          </a:custGeom>
          <a:ln w="381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7"/>
          <p:cNvSpPr/>
          <p:nvPr/>
        </p:nvSpPr>
        <p:spPr>
          <a:xfrm>
            <a:off x="5226050" y="3600450"/>
            <a:ext cx="31750" cy="1390650"/>
          </a:xfrm>
          <a:custGeom>
            <a:avLst/>
            <a:gdLst>
              <a:gd name="connsiteX0" fmla="*/ 29336 w 31750"/>
              <a:gd name="connsiteY0" fmla="*/ 28829 h 1390650"/>
              <a:gd name="connsiteX1" fmla="*/ 29336 w 31750"/>
              <a:gd name="connsiteY1" fmla="*/ 1401445 h 1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390650">
                <a:moveTo>
                  <a:pt x="29336" y="28829"/>
                </a:moveTo>
                <a:lnTo>
                  <a:pt x="29336" y="1401445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reeform 178"/>
          <p:cNvSpPr/>
          <p:nvPr/>
        </p:nvSpPr>
        <p:spPr>
          <a:xfrm>
            <a:off x="11893550" y="3600450"/>
            <a:ext cx="31750" cy="1390650"/>
          </a:xfrm>
          <a:custGeom>
            <a:avLst/>
            <a:gdLst>
              <a:gd name="connsiteX0" fmla="*/ 20319 w 31750"/>
              <a:gd name="connsiteY0" fmla="*/ 28829 h 1390650"/>
              <a:gd name="connsiteX1" fmla="*/ 20319 w 31750"/>
              <a:gd name="connsiteY1" fmla="*/ 1401445 h 1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390650">
                <a:moveTo>
                  <a:pt x="20319" y="28829"/>
                </a:moveTo>
                <a:lnTo>
                  <a:pt x="20319" y="1401445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reeform 179"/>
          <p:cNvSpPr/>
          <p:nvPr/>
        </p:nvSpPr>
        <p:spPr>
          <a:xfrm>
            <a:off x="5226050" y="3613150"/>
            <a:ext cx="6686550" cy="31750"/>
          </a:xfrm>
          <a:custGeom>
            <a:avLst/>
            <a:gdLst>
              <a:gd name="connsiteX0" fmla="*/ 22986 w 6686550"/>
              <a:gd name="connsiteY0" fmla="*/ 22479 h 31750"/>
              <a:gd name="connsiteX1" fmla="*/ 6694169 w 6686550"/>
              <a:gd name="connsiteY1" fmla="*/ 22479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86550" h="31750">
                <a:moveTo>
                  <a:pt x="22986" y="22479"/>
                </a:moveTo>
                <a:lnTo>
                  <a:pt x="6694169" y="22479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reeform 180"/>
          <p:cNvSpPr/>
          <p:nvPr/>
        </p:nvSpPr>
        <p:spPr>
          <a:xfrm>
            <a:off x="5226050" y="4972050"/>
            <a:ext cx="6686550" cy="31750"/>
          </a:xfrm>
          <a:custGeom>
            <a:avLst/>
            <a:gdLst>
              <a:gd name="connsiteX0" fmla="*/ 22986 w 6686550"/>
              <a:gd name="connsiteY0" fmla="*/ 23495 h 31750"/>
              <a:gd name="connsiteX1" fmla="*/ 6694169 w 6686550"/>
              <a:gd name="connsiteY1" fmla="*/ 23495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86550" h="31750">
                <a:moveTo>
                  <a:pt x="22986" y="23495"/>
                </a:moveTo>
                <a:lnTo>
                  <a:pt x="6694169" y="23495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2" name="Picture 1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" y="3459479"/>
            <a:ext cx="4770120" cy="3032760"/>
          </a:xfrm>
          <a:prstGeom prst="rect">
            <a:avLst/>
          </a:prstGeom>
        </p:spPr>
      </p:pic>
      <p:sp>
        <p:nvSpPr>
          <p:cNvPr id="3" name="TextBox 182"/>
          <p:cNvSpPr txBox="1"/>
          <p:nvPr/>
        </p:nvSpPr>
        <p:spPr>
          <a:xfrm>
            <a:off x="6973189" y="257429"/>
            <a:ext cx="3311449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5" dirty="0">
                <a:solidFill>
                  <a:srgbClr val="001E5E"/>
                </a:solidFill>
                <a:latin typeface="Calibri"/>
                <a:ea typeface="Calibri"/>
              </a:rPr>
              <a:t>Уродинамическое</a:t>
            </a:r>
            <a:r>
              <a:rPr lang="en-US" altLang="zh-CN" sz="1800" spc="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10" dirty="0">
                <a:solidFill>
                  <a:srgbClr val="001E5E"/>
                </a:solidFill>
                <a:latin typeface="Calibri"/>
                <a:ea typeface="Calibri"/>
              </a:rPr>
              <a:t>исследование</a:t>
            </a:r>
          </a:p>
        </p:txBody>
      </p:sp>
      <p:sp>
        <p:nvSpPr>
          <p:cNvPr id="183" name="TextBox 183"/>
          <p:cNvSpPr txBox="1"/>
          <p:nvPr/>
        </p:nvSpPr>
        <p:spPr>
          <a:xfrm>
            <a:off x="701040" y="566293"/>
            <a:ext cx="2832633" cy="853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b="1" spc="-20" dirty="0">
                <a:solidFill>
                  <a:srgbClr val="001E5E"/>
                </a:solidFill>
                <a:latin typeface="Calibri"/>
                <a:ea typeface="Calibri"/>
              </a:rPr>
              <a:t>Уроди</a:t>
            </a:r>
            <a:r>
              <a:rPr lang="en-US" altLang="zh-CN" sz="2800" b="1" spc="-15" dirty="0">
                <a:solidFill>
                  <a:srgbClr val="001E5E"/>
                </a:solidFill>
                <a:latin typeface="Calibri"/>
                <a:ea typeface="Calibri"/>
              </a:rPr>
              <a:t>намическое</a:t>
            </a:r>
          </a:p>
          <a:p>
            <a:pPr marL="0">
              <a:lnSpc>
                <a:spcPct val="100000"/>
              </a:lnSpc>
            </a:pPr>
            <a:r>
              <a:rPr lang="en-US" altLang="zh-CN" sz="2800" b="1" spc="-10" dirty="0">
                <a:solidFill>
                  <a:srgbClr val="001E5E"/>
                </a:solidFill>
                <a:latin typeface="Calibri"/>
                <a:ea typeface="Calibri"/>
              </a:rPr>
              <a:t>обследов</a:t>
            </a:r>
            <a:r>
              <a:rPr lang="en-US" altLang="zh-CN" sz="2800" b="1" spc="-5" dirty="0">
                <a:solidFill>
                  <a:srgbClr val="001E5E"/>
                </a:solidFill>
                <a:latin typeface="Calibri"/>
                <a:ea typeface="Calibri"/>
              </a:rPr>
              <a:t>ание</a:t>
            </a:r>
          </a:p>
        </p:txBody>
      </p:sp>
      <p:sp>
        <p:nvSpPr>
          <p:cNvPr id="184" name="TextBox 184"/>
          <p:cNvSpPr txBox="1"/>
          <p:nvPr/>
        </p:nvSpPr>
        <p:spPr>
          <a:xfrm>
            <a:off x="5308980" y="1155826"/>
            <a:ext cx="1008579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10" dirty="0">
                <a:solidFill>
                  <a:srgbClr val="FEFEFE"/>
                </a:solidFill>
                <a:latin typeface="Calibri"/>
                <a:ea typeface="Calibri"/>
              </a:rPr>
              <a:t>Ре</a:t>
            </a:r>
            <a:r>
              <a:rPr lang="en-US" altLang="zh-CN" sz="1200" b="1" spc="-5" dirty="0">
                <a:solidFill>
                  <a:srgbClr val="FEFEFE"/>
                </a:solidFill>
                <a:latin typeface="Calibri"/>
                <a:ea typeface="Calibri"/>
              </a:rPr>
              <a:t>комендации</a:t>
            </a:r>
          </a:p>
        </p:txBody>
      </p:sp>
      <p:sp>
        <p:nvSpPr>
          <p:cNvPr id="185" name="TextBox 185"/>
          <p:cNvSpPr txBox="1"/>
          <p:nvPr/>
        </p:nvSpPr>
        <p:spPr>
          <a:xfrm>
            <a:off x="11454130" y="1155826"/>
            <a:ext cx="174583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FEFEFE"/>
                </a:solidFill>
                <a:latin typeface="Calibri"/>
                <a:ea typeface="Calibri"/>
              </a:rPr>
              <a:t>СР</a:t>
            </a:r>
          </a:p>
        </p:txBody>
      </p:sp>
      <p:sp>
        <p:nvSpPr>
          <p:cNvPr id="186" name="TextBox 186"/>
          <p:cNvSpPr txBox="1"/>
          <p:nvPr/>
        </p:nvSpPr>
        <p:spPr>
          <a:xfrm>
            <a:off x="5308980" y="1620646"/>
            <a:ext cx="5705943" cy="350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Уродинамическое</a:t>
            </a:r>
            <a:r>
              <a:rPr lang="en-US" altLang="zh-CN" sz="1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исследование</a:t>
            </a:r>
            <a:r>
              <a:rPr lang="en-US" altLang="zh-CN" sz="1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является</a:t>
            </a:r>
            <a:r>
              <a:rPr lang="en-US" altLang="zh-CN" sz="1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единственным</a:t>
            </a:r>
            <a:r>
              <a:rPr lang="en-US" altLang="zh-CN" sz="1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методом,</a:t>
            </a:r>
            <a:r>
              <a:rPr lang="en-US" altLang="zh-CN" sz="1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который</a:t>
            </a:r>
            <a:r>
              <a:rPr lang="en-US" altLang="zh-CN" sz="12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позволяет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объективно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оценить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(дис)функции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нижних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мочевыводящих</a:t>
            </a:r>
            <a:r>
              <a:rPr lang="en-US" altLang="zh-CN" sz="1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путей</a:t>
            </a:r>
          </a:p>
        </p:txBody>
      </p:sp>
      <p:sp>
        <p:nvSpPr>
          <p:cNvPr id="187" name="TextBox 187"/>
          <p:cNvSpPr txBox="1"/>
          <p:nvPr/>
        </p:nvSpPr>
        <p:spPr>
          <a:xfrm>
            <a:off x="11414125" y="1567306"/>
            <a:ext cx="277724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dirty="0">
                <a:solidFill>
                  <a:srgbClr val="000000"/>
                </a:solidFill>
                <a:latin typeface="Calibri"/>
                <a:ea typeface="Calibri"/>
              </a:rPr>
              <a:t>2а</a:t>
            </a:r>
          </a:p>
        </p:txBody>
      </p:sp>
      <p:sp>
        <p:nvSpPr>
          <p:cNvPr id="188" name="TextBox 188"/>
          <p:cNvSpPr txBox="1"/>
          <p:nvPr/>
        </p:nvSpPr>
        <p:spPr>
          <a:xfrm>
            <a:off x="10763377" y="2299589"/>
            <a:ext cx="1290537" cy="160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EAU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Guidelines,</a:t>
            </a:r>
            <a:r>
              <a:rPr lang="en-US" altLang="zh-CN" sz="105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2018</a:t>
            </a:r>
          </a:p>
        </p:txBody>
      </p:sp>
      <p:sp>
        <p:nvSpPr>
          <p:cNvPr id="189" name="TextBox 189"/>
          <p:cNvSpPr txBox="1"/>
          <p:nvPr/>
        </p:nvSpPr>
        <p:spPr>
          <a:xfrm>
            <a:off x="2380488" y="3225546"/>
            <a:ext cx="2351201" cy="2136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Принципиальная</a:t>
            </a:r>
            <a:r>
              <a:rPr lang="en-US" altLang="zh-CN" sz="7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схема</a:t>
            </a:r>
            <a:r>
              <a:rPr lang="en-US" altLang="zh-CN" sz="7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проведения</a:t>
            </a:r>
            <a:r>
              <a:rPr lang="en-US" altLang="zh-CN" sz="7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видеоуродинамического</a:t>
            </a:r>
          </a:p>
          <a:p>
            <a:pPr marL="0" indent="132588">
              <a:lnSpc>
                <a:spcPct val="100000"/>
              </a:lnSpc>
            </a:pP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обследования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CR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Chapple,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SA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MacDiarmid,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Patel,</a:t>
            </a:r>
            <a:r>
              <a:rPr lang="en-US" altLang="zh-CN" sz="7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2009</a:t>
            </a:r>
          </a:p>
        </p:txBody>
      </p:sp>
      <p:sp>
        <p:nvSpPr>
          <p:cNvPr id="190" name="TextBox 190"/>
          <p:cNvSpPr txBox="1"/>
          <p:nvPr/>
        </p:nvSpPr>
        <p:spPr>
          <a:xfrm>
            <a:off x="10932286" y="3665473"/>
            <a:ext cx="80491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8414" algn="l"/>
              </a:tabLst>
            </a:pPr>
            <a:r>
              <a:rPr lang="en-US" altLang="zh-CN" sz="1200" spc="-45" dirty="0">
                <a:solidFill>
                  <a:srgbClr val="FEFE00"/>
                </a:solidFill>
                <a:latin typeface="Calibri"/>
                <a:ea typeface="Calibri"/>
              </a:rPr>
              <a:t>УД	</a:t>
            </a:r>
            <a:r>
              <a:rPr lang="en-US" altLang="zh-CN" sz="1200" spc="-25" dirty="0">
                <a:solidFill>
                  <a:srgbClr val="FEFE00"/>
                </a:solidFill>
                <a:latin typeface="Calibri"/>
                <a:ea typeface="Calibri"/>
              </a:rPr>
              <a:t>СР</a:t>
            </a:r>
          </a:p>
        </p:txBody>
      </p:sp>
      <p:sp>
        <p:nvSpPr>
          <p:cNvPr id="191" name="TextBox 191"/>
          <p:cNvSpPr txBox="1"/>
          <p:nvPr/>
        </p:nvSpPr>
        <p:spPr>
          <a:xfrm>
            <a:off x="5307457" y="3962146"/>
            <a:ext cx="5567796" cy="8412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14583"/>
              </a:lnSpc>
            </a:pPr>
            <a:r>
              <a:rPr lang="en-US" altLang="zh-CN" sz="1200" spc="10" dirty="0">
                <a:solidFill>
                  <a:srgbClr val="FEFE00"/>
                </a:solidFill>
                <a:latin typeface="Calibri"/>
                <a:ea typeface="Calibri"/>
              </a:rPr>
              <a:t>Видеоуродинамика</a:t>
            </a:r>
            <a:r>
              <a:rPr lang="en-US" altLang="zh-CN" sz="1200" spc="20" dirty="0">
                <a:solidFill>
                  <a:srgbClr val="FEFE00"/>
                </a:solidFill>
                <a:latin typeface="Calibri"/>
                <a:cs typeface="Calibri"/>
              </a:rPr>
              <a:t> </a:t>
            </a:r>
            <a:r>
              <a:rPr lang="en-US" altLang="zh-CN" sz="1200" spc="15" dirty="0">
                <a:solidFill>
                  <a:srgbClr val="FEFE00"/>
                </a:solidFill>
                <a:latin typeface="Calibri"/>
                <a:ea typeface="Calibri"/>
              </a:rPr>
              <a:t>является</a:t>
            </a:r>
            <a:r>
              <a:rPr lang="en-US" altLang="zh-CN" sz="1200" spc="20" dirty="0">
                <a:solidFill>
                  <a:srgbClr val="FEFE00"/>
                </a:solidFill>
                <a:latin typeface="Calibri"/>
                <a:cs typeface="Calibri"/>
              </a:rPr>
              <a:t> </a:t>
            </a:r>
            <a:r>
              <a:rPr lang="en-US" altLang="zh-CN" sz="1200" spc="10" dirty="0">
                <a:solidFill>
                  <a:srgbClr val="FEFE00"/>
                </a:solidFill>
                <a:latin typeface="Calibri"/>
                <a:ea typeface="Calibri"/>
              </a:rPr>
              <a:t>золотым</a:t>
            </a:r>
            <a:r>
              <a:rPr lang="en-US" altLang="zh-CN" sz="1200" spc="20" dirty="0">
                <a:solidFill>
                  <a:srgbClr val="FEFE00"/>
                </a:solidFill>
                <a:latin typeface="Calibri"/>
                <a:cs typeface="Calibri"/>
              </a:rPr>
              <a:t> </a:t>
            </a:r>
            <a:r>
              <a:rPr lang="en-US" altLang="zh-CN" sz="1200" spc="10" dirty="0">
                <a:solidFill>
                  <a:srgbClr val="FEFE00"/>
                </a:solidFill>
                <a:latin typeface="Calibri"/>
                <a:ea typeface="Calibri"/>
              </a:rPr>
              <a:t>стандартом</a:t>
            </a:r>
            <a:r>
              <a:rPr lang="en-US" altLang="zh-CN" sz="1200" spc="20" dirty="0">
                <a:solidFill>
                  <a:srgbClr val="FEFE00"/>
                </a:solidFill>
                <a:latin typeface="Calibri"/>
                <a:cs typeface="Calibri"/>
              </a:rPr>
              <a:t> </a:t>
            </a:r>
            <a:r>
              <a:rPr lang="en-US" altLang="zh-CN" sz="1200" spc="10" dirty="0">
                <a:solidFill>
                  <a:srgbClr val="FEFE00"/>
                </a:solidFill>
                <a:latin typeface="Calibri"/>
                <a:ea typeface="Calibri"/>
              </a:rPr>
              <a:t>инвазивного</a:t>
            </a:r>
            <a:r>
              <a:rPr lang="en-US" altLang="zh-CN" sz="1200" spc="25" dirty="0">
                <a:solidFill>
                  <a:srgbClr val="FEFE00"/>
                </a:solidFill>
                <a:latin typeface="Calibri"/>
                <a:cs typeface="Calibri"/>
              </a:rPr>
              <a:t> </a:t>
            </a:r>
            <a:r>
              <a:rPr lang="en-US" altLang="zh-CN" sz="1200" spc="10" dirty="0">
                <a:solidFill>
                  <a:srgbClr val="FEFE00"/>
                </a:solidFill>
                <a:latin typeface="Calibri"/>
                <a:ea typeface="Calibri"/>
              </a:rPr>
              <a:t>уродинамического</a:t>
            </a:r>
            <a:r>
              <a:rPr lang="en-US" altLang="zh-CN" sz="1200" dirty="0">
                <a:solidFill>
                  <a:srgbClr val="FEFE00"/>
                </a:solidFill>
                <a:latin typeface="Calibri"/>
                <a:cs typeface="Calibri"/>
              </a:rPr>
              <a:t> </a:t>
            </a:r>
            <a:r>
              <a:rPr lang="en-US" altLang="zh-CN" sz="1200" spc="15" dirty="0">
                <a:solidFill>
                  <a:srgbClr val="FEFE00"/>
                </a:solidFill>
                <a:latin typeface="Calibri"/>
                <a:ea typeface="Calibri"/>
              </a:rPr>
              <a:t>обследования</a:t>
            </a:r>
            <a:r>
              <a:rPr lang="en-US" altLang="zh-CN" sz="1200" spc="5" dirty="0">
                <a:solidFill>
                  <a:srgbClr val="FEFE00"/>
                </a:solidFill>
                <a:latin typeface="Calibri"/>
                <a:cs typeface="Calibri"/>
              </a:rPr>
              <a:t>  </a:t>
            </a:r>
            <a:r>
              <a:rPr lang="en-US" altLang="zh-CN" sz="1200" spc="40" dirty="0">
                <a:solidFill>
                  <a:srgbClr val="FEFE00"/>
                </a:solidFill>
                <a:latin typeface="Calibri"/>
                <a:ea typeface="Calibri"/>
              </a:rPr>
              <a:t>у</a:t>
            </a:r>
            <a:r>
              <a:rPr lang="en-US" altLang="zh-CN" sz="1200" spc="10" dirty="0">
                <a:solidFill>
                  <a:srgbClr val="FEFE00"/>
                </a:solidFill>
                <a:latin typeface="Calibri"/>
                <a:cs typeface="Calibri"/>
              </a:rPr>
              <a:t>  </a:t>
            </a:r>
            <a:r>
              <a:rPr lang="en-US" altLang="zh-CN" sz="1200" spc="15" dirty="0">
                <a:solidFill>
                  <a:srgbClr val="FEFE00"/>
                </a:solidFill>
                <a:latin typeface="Calibri"/>
                <a:ea typeface="Calibri"/>
              </a:rPr>
              <a:t>пациентов</a:t>
            </a:r>
            <a:r>
              <a:rPr lang="en-US" altLang="zh-CN" sz="1200" spc="10" dirty="0">
                <a:solidFill>
                  <a:srgbClr val="FEFE00"/>
                </a:solidFill>
                <a:latin typeface="Calibri"/>
                <a:cs typeface="Calibri"/>
              </a:rPr>
              <a:t>  </a:t>
            </a:r>
            <a:r>
              <a:rPr lang="en-US" altLang="zh-CN" sz="1200" spc="30" dirty="0">
                <a:solidFill>
                  <a:srgbClr val="FEFE00"/>
                </a:solidFill>
                <a:latin typeface="Calibri"/>
                <a:ea typeface="Calibri"/>
              </a:rPr>
              <a:t>с</a:t>
            </a:r>
            <a:r>
              <a:rPr lang="en-US" altLang="zh-CN" sz="1200" spc="5" dirty="0">
                <a:solidFill>
                  <a:srgbClr val="FEFE00"/>
                </a:solidFill>
                <a:latin typeface="Calibri"/>
                <a:cs typeface="Calibri"/>
              </a:rPr>
              <a:t>  </a:t>
            </a:r>
            <a:r>
              <a:rPr lang="en-US" altLang="zh-CN" sz="1200" spc="15" dirty="0">
                <a:solidFill>
                  <a:srgbClr val="FEFE00"/>
                </a:solidFill>
                <a:latin typeface="Calibri"/>
                <a:ea typeface="Calibri"/>
              </a:rPr>
              <a:t>нейрогенной</a:t>
            </a:r>
            <a:r>
              <a:rPr lang="en-US" altLang="zh-CN" sz="1200" spc="10" dirty="0">
                <a:solidFill>
                  <a:srgbClr val="FEFE00"/>
                </a:solidFill>
                <a:latin typeface="Calibri"/>
                <a:cs typeface="Calibri"/>
              </a:rPr>
              <a:t>  </a:t>
            </a:r>
            <a:r>
              <a:rPr lang="en-US" altLang="zh-CN" sz="1200" spc="20" dirty="0">
                <a:solidFill>
                  <a:srgbClr val="FEFE00"/>
                </a:solidFill>
                <a:latin typeface="Calibri"/>
                <a:ea typeface="Calibri"/>
              </a:rPr>
              <a:t>дисфункцией</a:t>
            </a:r>
            <a:r>
              <a:rPr lang="en-US" altLang="zh-CN" sz="1200" spc="10" dirty="0">
                <a:solidFill>
                  <a:srgbClr val="FEFE00"/>
                </a:solidFill>
                <a:latin typeface="Calibri"/>
                <a:cs typeface="Calibri"/>
              </a:rPr>
              <a:t>  </a:t>
            </a:r>
            <a:r>
              <a:rPr lang="en-US" altLang="zh-CN" sz="1200" spc="15" dirty="0">
                <a:solidFill>
                  <a:srgbClr val="FEFE00"/>
                </a:solidFill>
                <a:latin typeface="Calibri"/>
                <a:ea typeface="Calibri"/>
              </a:rPr>
              <a:t>мочеиспускания</a:t>
            </a:r>
            <a:r>
              <a:rPr lang="en-US" altLang="zh-CN" sz="1200" spc="34" dirty="0">
                <a:solidFill>
                  <a:srgbClr val="FEFE00"/>
                </a:solidFill>
                <a:latin typeface="Calibri"/>
                <a:ea typeface="Calibri"/>
              </a:rPr>
              <a:t>.</a:t>
            </a:r>
            <a:r>
              <a:rPr lang="en-US" altLang="zh-CN" sz="1200" spc="5" dirty="0">
                <a:solidFill>
                  <a:srgbClr val="FEFE00"/>
                </a:solidFill>
                <a:latin typeface="Calibri"/>
                <a:cs typeface="Calibri"/>
              </a:rPr>
              <a:t>  </a:t>
            </a:r>
            <a:r>
              <a:rPr lang="en-US" altLang="zh-CN" sz="1200" spc="15" dirty="0">
                <a:solidFill>
                  <a:srgbClr val="FEFE00"/>
                </a:solidFill>
                <a:latin typeface="Calibri"/>
                <a:ea typeface="Calibri"/>
              </a:rPr>
              <a:t>Если</a:t>
            </a:r>
            <a:r>
              <a:rPr lang="en-US" altLang="zh-CN" sz="1200" dirty="0">
                <a:solidFill>
                  <a:srgbClr val="FEFE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FEFE00"/>
                </a:solidFill>
                <a:latin typeface="Calibri"/>
                <a:ea typeface="Calibri"/>
              </a:rPr>
              <a:t>проведение</a:t>
            </a:r>
            <a:r>
              <a:rPr lang="en-US" altLang="zh-CN" sz="1200" spc="34" dirty="0">
                <a:solidFill>
                  <a:srgbClr val="FEFE00"/>
                </a:solidFill>
                <a:latin typeface="Calibri"/>
                <a:cs typeface="Calibri"/>
              </a:rPr>
              <a:t>   </a:t>
            </a:r>
            <a:r>
              <a:rPr lang="en-US" altLang="zh-CN" sz="1200" dirty="0">
                <a:solidFill>
                  <a:srgbClr val="FEFE00"/>
                </a:solidFill>
                <a:latin typeface="Calibri"/>
                <a:ea typeface="Calibri"/>
              </a:rPr>
              <a:t>видеоуродинамического</a:t>
            </a:r>
            <a:r>
              <a:rPr lang="en-US" altLang="zh-CN" sz="1200" spc="40" dirty="0">
                <a:solidFill>
                  <a:srgbClr val="FEFE00"/>
                </a:solidFill>
                <a:latin typeface="Calibri"/>
                <a:cs typeface="Calibri"/>
              </a:rPr>
              <a:t>   </a:t>
            </a:r>
            <a:r>
              <a:rPr lang="en-US" altLang="zh-CN" sz="1200" dirty="0">
                <a:solidFill>
                  <a:srgbClr val="FEFE00"/>
                </a:solidFill>
                <a:latin typeface="Calibri"/>
                <a:ea typeface="Calibri"/>
              </a:rPr>
              <a:t>исследования</a:t>
            </a:r>
            <a:r>
              <a:rPr lang="en-US" altLang="zh-CN" sz="1200" spc="34" dirty="0">
                <a:solidFill>
                  <a:srgbClr val="FEFE00"/>
                </a:solidFill>
                <a:latin typeface="Calibri"/>
                <a:cs typeface="Calibri"/>
              </a:rPr>
              <a:t>   </a:t>
            </a:r>
            <a:r>
              <a:rPr lang="en-US" altLang="zh-CN" sz="1200" dirty="0">
                <a:solidFill>
                  <a:srgbClr val="FEFE00"/>
                </a:solidFill>
                <a:latin typeface="Calibri"/>
                <a:ea typeface="Calibri"/>
              </a:rPr>
              <a:t>невозможно</a:t>
            </a:r>
            <a:r>
              <a:rPr lang="en-US" altLang="zh-CN" sz="1200" spc="40" dirty="0">
                <a:solidFill>
                  <a:srgbClr val="FEFE00"/>
                </a:solidFill>
                <a:latin typeface="Calibri"/>
                <a:cs typeface="Calibri"/>
              </a:rPr>
              <a:t>   </a:t>
            </a:r>
            <a:r>
              <a:rPr lang="en-US" altLang="zh-CN" sz="1200" dirty="0">
                <a:solidFill>
                  <a:srgbClr val="FEFE00"/>
                </a:solidFill>
                <a:latin typeface="Calibri"/>
                <a:ea typeface="Calibri"/>
              </a:rPr>
              <a:t>(недоступно),</a:t>
            </a:r>
            <a:r>
              <a:rPr lang="en-US" altLang="zh-CN" sz="1200" dirty="0">
                <a:solidFill>
                  <a:srgbClr val="FEFE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FEFE00"/>
                </a:solidFill>
                <a:latin typeface="Calibri"/>
                <a:ea typeface="Calibri"/>
              </a:rPr>
              <a:t>показано</a:t>
            </a:r>
            <a:r>
              <a:rPr lang="en-US" altLang="zh-CN" sz="1200" spc="-10" dirty="0">
                <a:solidFill>
                  <a:srgbClr val="FEFE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FEFE00"/>
                </a:solidFill>
                <a:latin typeface="Calibri"/>
                <a:ea typeface="Calibri"/>
              </a:rPr>
              <a:t>проведение</a:t>
            </a:r>
            <a:r>
              <a:rPr lang="en-US" altLang="zh-CN" sz="1200" spc="-15" dirty="0">
                <a:solidFill>
                  <a:srgbClr val="FEFE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FEFE00"/>
                </a:solidFill>
                <a:latin typeface="Calibri"/>
                <a:ea typeface="Calibri"/>
              </a:rPr>
              <a:t>цистометрии</a:t>
            </a:r>
            <a:r>
              <a:rPr lang="en-US" altLang="zh-CN" sz="1200" spc="-15" dirty="0">
                <a:solidFill>
                  <a:srgbClr val="FEFE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FEFE00"/>
                </a:solidFill>
                <a:latin typeface="Calibri"/>
                <a:ea typeface="Calibri"/>
              </a:rPr>
              <a:t>наполнения</a:t>
            </a:r>
            <a:r>
              <a:rPr lang="en-US" altLang="zh-CN" sz="1200" spc="-15" dirty="0">
                <a:solidFill>
                  <a:srgbClr val="FEFE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FEFE00"/>
                </a:solidFill>
                <a:latin typeface="Calibri"/>
                <a:ea typeface="Calibri"/>
              </a:rPr>
              <a:t>и</a:t>
            </a:r>
            <a:r>
              <a:rPr lang="en-US" altLang="zh-CN" sz="1200" spc="-10" dirty="0">
                <a:solidFill>
                  <a:srgbClr val="FEFE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FEFE00"/>
                </a:solidFill>
                <a:latin typeface="Calibri"/>
                <a:ea typeface="Calibri"/>
              </a:rPr>
              <a:t>исследования</a:t>
            </a:r>
            <a:r>
              <a:rPr lang="en-US" altLang="zh-CN" sz="1200" spc="-20" dirty="0">
                <a:solidFill>
                  <a:srgbClr val="FEFE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FEFE00"/>
                </a:solidFill>
                <a:latin typeface="Calibri"/>
                <a:ea typeface="Calibri"/>
              </a:rPr>
              <a:t>«давления-поток»</a:t>
            </a:r>
          </a:p>
        </p:txBody>
      </p:sp>
      <p:sp>
        <p:nvSpPr>
          <p:cNvPr id="192" name="TextBox 192"/>
          <p:cNvSpPr txBox="1"/>
          <p:nvPr/>
        </p:nvSpPr>
        <p:spPr>
          <a:xfrm>
            <a:off x="10932286" y="3960621"/>
            <a:ext cx="204241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10" dirty="0">
                <a:solidFill>
                  <a:srgbClr val="FEFE00"/>
                </a:solidFill>
                <a:latin typeface="Calibri"/>
                <a:ea typeface="Calibri"/>
              </a:rPr>
              <a:t>4</a:t>
            </a:r>
          </a:p>
        </p:txBody>
      </p:sp>
      <p:sp>
        <p:nvSpPr>
          <p:cNvPr id="193" name="TextBox 193"/>
          <p:cNvSpPr txBox="1"/>
          <p:nvPr/>
        </p:nvSpPr>
        <p:spPr>
          <a:xfrm>
            <a:off x="11450701" y="3960621"/>
            <a:ext cx="215180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10" dirty="0">
                <a:solidFill>
                  <a:srgbClr val="FEFE00"/>
                </a:solidFill>
                <a:latin typeface="Calibri"/>
                <a:ea typeface="Calibri"/>
              </a:rPr>
              <a:t>А</a:t>
            </a:r>
          </a:p>
        </p:txBody>
      </p:sp>
      <p:sp>
        <p:nvSpPr>
          <p:cNvPr id="194" name="TextBox 194"/>
          <p:cNvSpPr txBox="1"/>
          <p:nvPr/>
        </p:nvSpPr>
        <p:spPr>
          <a:xfrm>
            <a:off x="10550017" y="5715457"/>
            <a:ext cx="1290537" cy="160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EAU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Guidelines,</a:t>
            </a:r>
            <a:r>
              <a:rPr lang="en-US" altLang="zh-CN" sz="105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2017</a:t>
            </a:r>
          </a:p>
        </p:txBody>
      </p:sp>
      <p:sp>
        <p:nvSpPr>
          <p:cNvPr id="195" name="TextBox 195"/>
          <p:cNvSpPr txBox="1"/>
          <p:nvPr/>
        </p:nvSpPr>
        <p:spPr>
          <a:xfrm>
            <a:off x="3260090" y="6530187"/>
            <a:ext cx="1540242" cy="106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J.Corcos,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D.Ginsberg,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G.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Karsenty,</a:t>
            </a:r>
            <a:r>
              <a:rPr lang="en-US" altLang="zh-CN" sz="7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Calibri"/>
                <a:ea typeface="Calibri"/>
              </a:rPr>
              <a:t>2016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1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1150619"/>
            <a:ext cx="4251960" cy="4061460"/>
          </a:xfrm>
          <a:prstGeom prst="rect">
            <a:avLst/>
          </a:prstGeom>
        </p:spPr>
      </p:pic>
      <p:pic>
        <p:nvPicPr>
          <p:cNvPr id="198" name="Picture 1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320" y="1402080"/>
            <a:ext cx="3169920" cy="4381500"/>
          </a:xfrm>
          <a:prstGeom prst="rect">
            <a:avLst/>
          </a:prstGeom>
        </p:spPr>
      </p:pic>
      <p:sp>
        <p:nvSpPr>
          <p:cNvPr id="2" name="TextBox 198"/>
          <p:cNvSpPr txBox="1"/>
          <p:nvPr/>
        </p:nvSpPr>
        <p:spPr>
          <a:xfrm>
            <a:off x="704392" y="321563"/>
            <a:ext cx="10640353" cy="53583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38200">
              <a:lnSpc>
                <a:spcPct val="100000"/>
              </a:lnSpc>
            </a:pPr>
            <a:r>
              <a:rPr lang="en-US" altLang="zh-CN" sz="2400" dirty="0">
                <a:solidFill>
                  <a:srgbClr val="006EBF"/>
                </a:solidFill>
                <a:latin typeface="Calibri"/>
                <a:ea typeface="Calibri"/>
              </a:rPr>
              <a:t>Цистометрия</a:t>
            </a:r>
            <a:r>
              <a:rPr lang="en-US" altLang="zh-CN" sz="2400" spc="-5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alibri"/>
                <a:ea typeface="Calibri"/>
              </a:rPr>
              <a:t>опорожнения</a:t>
            </a:r>
            <a:r>
              <a:rPr lang="en-US" altLang="zh-CN" sz="2400" spc="-5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alibri"/>
                <a:ea typeface="Calibri"/>
              </a:rPr>
              <a:t>или</a:t>
            </a:r>
            <a:r>
              <a:rPr lang="en-US" altLang="zh-CN" sz="2400" spc="-6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alibri"/>
                <a:ea typeface="Calibri"/>
              </a:rPr>
              <a:t>исследование</a:t>
            </a:r>
            <a:r>
              <a:rPr lang="en-US" altLang="zh-CN" sz="2400" spc="-5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alibri"/>
                <a:ea typeface="Calibri"/>
              </a:rPr>
              <a:t>давление/поток</a:t>
            </a:r>
            <a:r>
              <a:rPr lang="en-US" altLang="zh-CN" sz="2400" spc="-6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alibri"/>
                <a:ea typeface="Calibri"/>
              </a:rPr>
              <a:t>должны</a:t>
            </a:r>
          </a:p>
          <a:p>
            <a:pPr marL="0" indent="1041476">
              <a:lnSpc>
                <a:spcPct val="100000"/>
              </a:lnSpc>
            </a:pPr>
            <a:r>
              <a:rPr lang="en-US" altLang="zh-CN" sz="2400" dirty="0">
                <a:solidFill>
                  <a:srgbClr val="006EBF"/>
                </a:solidFill>
                <a:latin typeface="Calibri"/>
                <a:ea typeface="Calibri"/>
              </a:rPr>
              <a:t>выполняться</a:t>
            </a:r>
            <a:r>
              <a:rPr lang="en-US" altLang="zh-CN" sz="2400" spc="-3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alibri"/>
                <a:ea typeface="Calibri"/>
              </a:rPr>
              <a:t>совместно</a:t>
            </a:r>
            <a:r>
              <a:rPr lang="en-US" altLang="zh-CN" sz="2400" spc="-3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alibri"/>
                <a:ea typeface="Calibri"/>
              </a:rPr>
              <a:t>с</a:t>
            </a:r>
            <a:r>
              <a:rPr lang="en-US" altLang="zh-CN" sz="2400" spc="-3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alibri"/>
                <a:ea typeface="Calibri"/>
              </a:rPr>
              <a:t>электромиографией</a:t>
            </a:r>
            <a:r>
              <a:rPr lang="en-US" altLang="zh-CN" sz="2400" spc="-3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alibri"/>
                <a:ea typeface="Calibri"/>
              </a:rPr>
              <a:t>мышц</a:t>
            </a:r>
            <a:r>
              <a:rPr lang="en-US" altLang="zh-CN" sz="2400" spc="-4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6EBF"/>
                </a:solidFill>
                <a:latin typeface="Calibri"/>
                <a:ea typeface="Calibri"/>
              </a:rPr>
              <a:t>промежности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50"/>
              </a:lnSpc>
            </a:pPr>
            <a:endParaRPr lang="en-US" dirty="0" smtClean="0"/>
          </a:p>
          <a:p>
            <a:pPr marL="8059242" hangingPunct="0">
              <a:lnSpc>
                <a:spcPct val="95416"/>
              </a:lnSpc>
            </a:pP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момент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мочеиспускания</a:t>
            </a:r>
            <a:r>
              <a:rPr lang="en-US" altLang="zh-CN" sz="1100" spc="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активность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электромиографическая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активность</a:t>
            </a:r>
            <a:r>
              <a:rPr lang="en-US" altLang="zh-CN" sz="1100" spc="-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мышц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промежности</a:t>
            </a:r>
            <a:r>
              <a:rPr lang="en-US" altLang="zh-CN" sz="1100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снижается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Показатели,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снимаемые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во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время</a:t>
            </a:r>
            <a:r>
              <a:rPr lang="en-US" altLang="zh-CN" sz="1100" spc="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уродинамического</a:t>
            </a:r>
          </a:p>
        </p:txBody>
      </p:sp>
      <p:sp>
        <p:nvSpPr>
          <p:cNvPr id="199" name="TextBox 199"/>
          <p:cNvSpPr txBox="1"/>
          <p:nvPr/>
        </p:nvSpPr>
        <p:spPr>
          <a:xfrm>
            <a:off x="704392" y="5700648"/>
            <a:ext cx="3344101" cy="321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обследования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(КУДИ)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графически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изображаются</a:t>
            </a:r>
            <a:r>
              <a:rPr lang="en-US" altLang="zh-CN" sz="1100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ввиде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представленного</a:t>
            </a:r>
            <a:r>
              <a:rPr lang="en-US" altLang="zh-CN" sz="1100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графика.</a:t>
            </a:r>
          </a:p>
        </p:txBody>
      </p:sp>
      <p:sp>
        <p:nvSpPr>
          <p:cNvPr id="200" name="TextBox 200"/>
          <p:cNvSpPr txBox="1"/>
          <p:nvPr/>
        </p:nvSpPr>
        <p:spPr>
          <a:xfrm>
            <a:off x="8933053" y="5679947"/>
            <a:ext cx="2560665" cy="8385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1100" spc="10" dirty="0">
                <a:solidFill>
                  <a:srgbClr val="001E5E"/>
                </a:solidFill>
                <a:latin typeface="Calibri"/>
                <a:ea typeface="Calibri"/>
              </a:rPr>
              <a:t>Регистрация</a:t>
            </a:r>
            <a:r>
              <a:rPr lang="en-US" altLang="zh-CN" sz="1100" spc="-1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spc="10" dirty="0">
                <a:solidFill>
                  <a:srgbClr val="001E5E"/>
                </a:solidFill>
                <a:latin typeface="Calibri"/>
                <a:ea typeface="Calibri"/>
              </a:rPr>
              <a:t>электромиографической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активности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осуществляется</a:t>
            </a:r>
            <a:r>
              <a:rPr lang="en-US" altLang="zh-CN" sz="110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двумя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датчиками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перианальной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области</a:t>
            </a:r>
            <a:r>
              <a:rPr lang="en-US" altLang="zh-CN" sz="1100" spc="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spc="5" dirty="0">
                <a:solidFill>
                  <a:srgbClr val="001E5E"/>
                </a:solidFill>
                <a:latin typeface="Calibri"/>
                <a:ea typeface="Calibri"/>
              </a:rPr>
              <a:t>датчиком,</a:t>
            </a:r>
            <a:r>
              <a:rPr lang="en-US" altLang="zh-CN" sz="1100" spc="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spc="5" dirty="0">
                <a:solidFill>
                  <a:srgbClr val="001E5E"/>
                </a:solidFill>
                <a:latin typeface="Calibri"/>
                <a:ea typeface="Calibri"/>
              </a:rPr>
              <a:t>закрепленным</a:t>
            </a:r>
            <a:r>
              <a:rPr lang="en-US" altLang="zh-CN" sz="1100" spc="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spc="34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1100" spc="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spc="5" dirty="0">
                <a:solidFill>
                  <a:srgbClr val="001E5E"/>
                </a:solidFill>
                <a:latin typeface="Calibri"/>
                <a:ea typeface="Calibri"/>
              </a:rPr>
              <a:t>подвздошной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области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или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на</a:t>
            </a:r>
            <a:r>
              <a:rPr lang="en-US" altLang="zh-CN" sz="1100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бедре</a:t>
            </a:r>
          </a:p>
        </p:txBody>
      </p:sp>
      <p:sp>
        <p:nvSpPr>
          <p:cNvPr id="201" name="TextBox 201"/>
          <p:cNvSpPr txBox="1"/>
          <p:nvPr/>
        </p:nvSpPr>
        <p:spPr>
          <a:xfrm>
            <a:off x="91439" y="6572401"/>
            <a:ext cx="3437144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dirty="0">
                <a:solidFill>
                  <a:srgbClr val="001E5E"/>
                </a:solidFill>
                <a:latin typeface="Calibri"/>
                <a:ea typeface="Calibri"/>
              </a:rPr>
              <a:t>Изображения</a:t>
            </a:r>
            <a:r>
              <a:rPr lang="en-US" altLang="zh-CN" sz="1200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1E5E"/>
                </a:solidFill>
                <a:latin typeface="Calibri"/>
                <a:ea typeface="Calibri"/>
              </a:rPr>
              <a:t>по</a:t>
            </a:r>
            <a:r>
              <a:rPr lang="en-US" altLang="zh-CN" sz="1200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1E5E"/>
                </a:solidFill>
                <a:latin typeface="Calibri"/>
                <a:ea typeface="Calibri"/>
              </a:rPr>
              <a:t>Д.Ю.</a:t>
            </a:r>
            <a:r>
              <a:rPr lang="en-US" altLang="zh-CN" sz="1200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1E5E"/>
                </a:solidFill>
                <a:latin typeface="Calibri"/>
                <a:ea typeface="Calibri"/>
              </a:rPr>
              <a:t>Пушкарю,</a:t>
            </a:r>
            <a:r>
              <a:rPr lang="en-US" altLang="zh-CN" sz="1200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1E5E"/>
                </a:solidFill>
                <a:latin typeface="Calibri"/>
                <a:ea typeface="Calibri"/>
              </a:rPr>
              <a:t>Г.Р.</a:t>
            </a:r>
            <a:r>
              <a:rPr lang="en-US" altLang="zh-CN" sz="1200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1E5E"/>
                </a:solidFill>
                <a:latin typeface="Calibri"/>
                <a:ea typeface="Calibri"/>
              </a:rPr>
              <a:t>Касяну,</a:t>
            </a:r>
            <a:r>
              <a:rPr lang="en-US" altLang="zh-CN" sz="1200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1E5E"/>
                </a:solidFill>
                <a:latin typeface="Calibri"/>
                <a:ea typeface="Calibri"/>
              </a:rPr>
              <a:t>2013</a:t>
            </a:r>
            <a:r>
              <a:rPr lang="en-US" altLang="zh-CN" sz="1200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1E5E"/>
                </a:solidFill>
                <a:latin typeface="Calibri"/>
                <a:ea typeface="Calibri"/>
              </a:rPr>
              <a:t>г.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2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60" y="601980"/>
            <a:ext cx="6454140" cy="3619500"/>
          </a:xfrm>
          <a:prstGeom prst="rect">
            <a:avLst/>
          </a:prstGeom>
        </p:spPr>
      </p:pic>
      <p:sp>
        <p:nvSpPr>
          <p:cNvPr id="2" name="TextBox 203"/>
          <p:cNvSpPr txBox="1"/>
          <p:nvPr/>
        </p:nvSpPr>
        <p:spPr>
          <a:xfrm>
            <a:off x="1240231" y="143891"/>
            <a:ext cx="9770687" cy="6213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588945">
              <a:lnSpc>
                <a:spcPct val="100000"/>
              </a:lnSpc>
            </a:pPr>
            <a:r>
              <a:rPr lang="en-US" altLang="zh-CN" sz="3200" spc="-5" dirty="0">
                <a:solidFill>
                  <a:srgbClr val="006EBF"/>
                </a:solidFill>
                <a:latin typeface="Calibri"/>
                <a:ea typeface="Calibri"/>
              </a:rPr>
              <a:t>Цистометрия</a:t>
            </a:r>
            <a:r>
              <a:rPr lang="en-US" altLang="zh-CN" sz="3200" spc="-6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6EBF"/>
                </a:solidFill>
                <a:latin typeface="Calibri"/>
                <a:ea typeface="Calibri"/>
              </a:rPr>
              <a:t>наполнения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05"/>
              </a:lnSpc>
            </a:pPr>
            <a:endParaRPr lang="en-US" dirty="0" smtClean="0"/>
          </a:p>
          <a:p>
            <a:pPr marL="0" indent="6757720">
              <a:lnSpc>
                <a:spcPct val="100000"/>
              </a:lnSpc>
            </a:pP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Позволяет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определить:</a:t>
            </a:r>
          </a:p>
          <a:p>
            <a:pPr marL="0" indent="675772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800" spc="2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Чувствительность</a:t>
            </a:r>
          </a:p>
          <a:p>
            <a:pPr marL="0" indent="675772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800" spc="3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Наличие</a:t>
            </a:r>
            <a:r>
              <a:rPr lang="en-US" altLang="zh-CN" sz="1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гиперактивности</a:t>
            </a:r>
          </a:p>
          <a:p>
            <a:pPr marL="0" indent="7044487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детру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зора</a:t>
            </a:r>
          </a:p>
          <a:p>
            <a:pPr marL="0" indent="675772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800" spc="2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Максимальную</a:t>
            </a:r>
          </a:p>
          <a:p>
            <a:pPr marL="0" indent="7044487">
              <a:lnSpc>
                <a:spcPct val="100000"/>
              </a:lnSpc>
            </a:pP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цистометрическую</a:t>
            </a:r>
            <a:r>
              <a:rPr lang="en-US" altLang="zh-CN" sz="1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емкость</a:t>
            </a:r>
          </a:p>
          <a:p>
            <a:pPr marL="7044487" indent="-286766" hangingPunct="0">
              <a:lnSpc>
                <a:spcPct val="102499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Компланс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8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«эластичность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стенки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мочевого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пузыря</a:t>
            </a:r>
            <a:r>
              <a:rPr lang="en-US" altLang="zh-CN" sz="1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15" dirty="0">
                <a:solidFill>
                  <a:srgbClr val="000000"/>
                </a:solidFill>
                <a:latin typeface="Calibri"/>
                <a:ea typeface="Calibri"/>
              </a:rPr>
              <a:t>фоне</a:t>
            </a:r>
            <a:r>
              <a:rPr lang="en-US" altLang="zh-CN" sz="18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15" dirty="0">
                <a:solidFill>
                  <a:srgbClr val="000000"/>
                </a:solidFill>
                <a:latin typeface="Calibri"/>
                <a:ea typeface="Calibri"/>
              </a:rPr>
              <a:t>увеличивающегося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20" dirty="0">
                <a:solidFill>
                  <a:srgbClr val="000000"/>
                </a:solidFill>
                <a:latin typeface="Calibri"/>
                <a:ea typeface="Calibri"/>
              </a:rPr>
              <a:t>объема</a:t>
            </a:r>
            <a:r>
              <a:rPr lang="en-US" altLang="zh-CN" sz="1800" spc="-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20" dirty="0">
                <a:solidFill>
                  <a:srgbClr val="000000"/>
                </a:solidFill>
                <a:latin typeface="Calibri"/>
                <a:ea typeface="Calibri"/>
              </a:rPr>
              <a:t>перфузионной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жидкост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и»</a:t>
            </a:r>
          </a:p>
          <a:p>
            <a:pPr>
              <a:lnSpc>
                <a:spcPts val="1860"/>
              </a:lnSpc>
            </a:pPr>
            <a:endParaRPr lang="en-US" dirty="0" smtClean="0"/>
          </a:p>
          <a:p>
            <a:pPr marL="0">
              <a:lnSpc>
                <a:spcPct val="100000"/>
              </a:lnSpc>
              <a:tabLst>
                <a:tab pos="343204" algn="l"/>
              </a:tabLst>
            </a:pPr>
            <a:r>
              <a:rPr lang="en-US" altLang="zh-CN" sz="1200" spc="-5" dirty="0">
                <a:solidFill>
                  <a:srgbClr val="000000"/>
                </a:solidFill>
                <a:latin typeface="Calibri"/>
                <a:ea typeface="Calibri"/>
              </a:rPr>
              <a:t>(1)	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Во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время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фазы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накопления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фиксируется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постепенное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увеличение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активности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</a:p>
          <a:p>
            <a:pPr marL="0" indent="343204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графике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ЭМГ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сфинктера,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как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следствие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плавного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роста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уретрального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давления</a:t>
            </a:r>
          </a:p>
          <a:p>
            <a:pPr marL="0">
              <a:lnSpc>
                <a:spcPct val="100000"/>
              </a:lnSpc>
              <a:tabLst>
                <a:tab pos="343204" algn="l"/>
              </a:tabLst>
            </a:pPr>
            <a:r>
              <a:rPr lang="en-US" altLang="zh-CN" sz="1200" spc="-5" dirty="0">
                <a:solidFill>
                  <a:srgbClr val="000000"/>
                </a:solidFill>
                <a:latin typeface="Calibri"/>
                <a:ea typeface="Calibri"/>
              </a:rPr>
              <a:t>(2)	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Непосредственно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перед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кашлем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имеет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место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рефлекторное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сокращение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сфинктера</a:t>
            </a:r>
          </a:p>
          <a:p>
            <a:pPr marL="0" indent="343204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доказываемое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подъемом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кривой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уретрального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давления</a:t>
            </a:r>
          </a:p>
          <a:p>
            <a:pPr marL="0">
              <a:lnSpc>
                <a:spcPct val="100000"/>
              </a:lnSpc>
              <a:tabLst>
                <a:tab pos="343204" algn="l"/>
              </a:tabLst>
            </a:pPr>
            <a:r>
              <a:rPr lang="en-US" altLang="zh-CN" sz="1200" spc="-5" dirty="0">
                <a:solidFill>
                  <a:srgbClr val="000000"/>
                </a:solidFill>
                <a:latin typeface="Calibri"/>
                <a:ea typeface="Calibri"/>
              </a:rPr>
              <a:t>(3)	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пробе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Вальсальвы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напряжении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происходит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эквивалентная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трансмиссия</a:t>
            </a:r>
          </a:p>
          <a:p>
            <a:pPr marL="0" indent="343204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кривой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давления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абдоминального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до</a:t>
            </a:r>
            <a:r>
              <a:rPr lang="en-US" altLang="zh-CN" sz="12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уретрального</a:t>
            </a:r>
          </a:p>
          <a:p>
            <a:pPr marL="0">
              <a:lnSpc>
                <a:spcPct val="100000"/>
              </a:lnSpc>
              <a:tabLst>
                <a:tab pos="343204" algn="l"/>
              </a:tabLst>
            </a:pPr>
            <a:r>
              <a:rPr lang="en-US" altLang="zh-CN" sz="1200" spc="-5" dirty="0">
                <a:solidFill>
                  <a:srgbClr val="000000"/>
                </a:solidFill>
                <a:latin typeface="Calibri"/>
                <a:ea typeface="Calibri"/>
              </a:rPr>
              <a:t>(4)	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Если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принимается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волевое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решение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прервать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акт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мочеиспускания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середине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фазы</a:t>
            </a:r>
          </a:p>
          <a:p>
            <a:pPr marL="343204" hangingPunct="0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опорожнения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предотвратить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подтекание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мочи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непроизвольном</a:t>
            </a:r>
            <a:r>
              <a:rPr lang="en-US" altLang="zh-CN" sz="1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сокращении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детрузора,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человек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сокращает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сфинктер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уретры,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увеличивая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уретральное</a:t>
            </a:r>
            <a:r>
              <a:rPr lang="en-US" altLang="zh-CN" sz="12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давление,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прерывая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струю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мочи,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тогда</a:t>
            </a:r>
            <a:r>
              <a:rPr lang="en-US" altLang="zh-CN"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даже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запущенном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рефлекторном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механизме,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сокращение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детрузора</a:t>
            </a:r>
            <a:r>
              <a:rPr lang="en-US" altLang="zh-CN" sz="12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ослабевает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2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" y="906780"/>
            <a:ext cx="6713220" cy="4274820"/>
          </a:xfrm>
          <a:prstGeom prst="rect">
            <a:avLst/>
          </a:prstGeom>
        </p:spPr>
      </p:pic>
      <p:sp>
        <p:nvSpPr>
          <p:cNvPr id="2" name="Freeform 205"/>
          <p:cNvSpPr/>
          <p:nvPr/>
        </p:nvSpPr>
        <p:spPr>
          <a:xfrm>
            <a:off x="387350" y="5010150"/>
            <a:ext cx="8324850" cy="1492250"/>
          </a:xfrm>
          <a:custGeom>
            <a:avLst/>
            <a:gdLst>
              <a:gd name="connsiteX0" fmla="*/ 12001 w 8324850"/>
              <a:gd name="connsiteY0" fmla="*/ 1494650 h 1492250"/>
              <a:gd name="connsiteX1" fmla="*/ 8337486 w 8324850"/>
              <a:gd name="connsiteY1" fmla="*/ 1494650 h 1492250"/>
              <a:gd name="connsiteX2" fmla="*/ 8337486 w 8324850"/>
              <a:gd name="connsiteY2" fmla="*/ 17259 h 1492250"/>
              <a:gd name="connsiteX3" fmla="*/ 12001 w 8324850"/>
              <a:gd name="connsiteY3" fmla="*/ 17259 h 1492250"/>
              <a:gd name="connsiteX4" fmla="*/ 12001 w 8324850"/>
              <a:gd name="connsiteY4" fmla="*/ 149465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4850" h="1492250">
                <a:moveTo>
                  <a:pt x="12001" y="1494650"/>
                </a:moveTo>
                <a:lnTo>
                  <a:pt x="8337486" y="1494650"/>
                </a:lnTo>
                <a:lnTo>
                  <a:pt x="8337486" y="17259"/>
                </a:lnTo>
                <a:lnTo>
                  <a:pt x="12001" y="17259"/>
                </a:lnTo>
                <a:lnTo>
                  <a:pt x="12001" y="149465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TextBox 206"/>
          <p:cNvSpPr txBox="1"/>
          <p:nvPr/>
        </p:nvSpPr>
        <p:spPr>
          <a:xfrm>
            <a:off x="490727" y="81153"/>
            <a:ext cx="10925983" cy="63841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20065">
              <a:lnSpc>
                <a:spcPct val="100000"/>
              </a:lnSpc>
            </a:pPr>
            <a:r>
              <a:rPr lang="en-US" altLang="zh-CN" sz="3200" dirty="0">
                <a:solidFill>
                  <a:srgbClr val="006EBF"/>
                </a:solidFill>
                <a:latin typeface="Calibri"/>
                <a:ea typeface="Calibri"/>
              </a:rPr>
              <a:t>Цистометрия</a:t>
            </a:r>
            <a:r>
              <a:rPr lang="en-US" altLang="zh-CN" sz="3200" spc="-8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6EBF"/>
                </a:solidFill>
                <a:latin typeface="Calibri"/>
                <a:ea typeface="Calibri"/>
              </a:rPr>
              <a:t>опорожнения,</a:t>
            </a:r>
            <a:r>
              <a:rPr lang="en-US" altLang="zh-CN" sz="3200" spc="-8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6EBF"/>
                </a:solidFill>
                <a:latin typeface="Calibri"/>
                <a:ea typeface="Calibri"/>
              </a:rPr>
              <a:t>исследование</a:t>
            </a:r>
            <a:r>
              <a:rPr lang="en-US" altLang="zh-CN" sz="3200" spc="-9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6EBF"/>
                </a:solidFill>
                <a:latin typeface="Calibri"/>
                <a:ea typeface="Calibri"/>
              </a:rPr>
              <a:t>«давление/поток»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25"/>
              </a:lnSpc>
            </a:pPr>
            <a:endParaRPr lang="en-US" dirty="0" smtClean="0"/>
          </a:p>
          <a:p>
            <a:pPr marL="0" indent="7507223">
              <a:lnSpc>
                <a:spcPct val="100000"/>
              </a:lnSpc>
            </a:pPr>
            <a:r>
              <a:rPr lang="en-US" altLang="zh-CN" sz="1800" spc="-5" dirty="0">
                <a:solidFill>
                  <a:srgbClr val="006EBF"/>
                </a:solidFill>
                <a:latin typeface="Calibri"/>
                <a:ea typeface="Calibri"/>
              </a:rPr>
              <a:t>Позволяет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6EBF"/>
                </a:solidFill>
                <a:latin typeface="Calibri"/>
                <a:ea typeface="Calibri"/>
              </a:rPr>
              <a:t>определить:</a:t>
            </a:r>
          </a:p>
          <a:p>
            <a:pPr marL="0" indent="7507223">
              <a:lnSpc>
                <a:spcPct val="100000"/>
              </a:lnSpc>
            </a:pPr>
            <a:r>
              <a:rPr lang="en-US" altLang="zh-CN" sz="1800" dirty="0">
                <a:solidFill>
                  <a:srgbClr val="006EBF"/>
                </a:solidFill>
                <a:latin typeface="Arial"/>
                <a:ea typeface="Arial"/>
              </a:rPr>
              <a:t>•</a:t>
            </a:r>
            <a:r>
              <a:rPr lang="en-US" altLang="zh-CN" sz="1800" dirty="0">
                <a:solidFill>
                  <a:srgbClr val="006EBF"/>
                </a:solidFill>
                <a:latin typeface="Arial"/>
                <a:cs typeface="Arial"/>
              </a:rPr>
              <a:t>  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Сократительную</a:t>
            </a:r>
            <a:r>
              <a:rPr lang="en-US" altLang="zh-CN" sz="1800" spc="5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способность</a:t>
            </a:r>
          </a:p>
          <a:p>
            <a:pPr marL="0" indent="7793990">
              <a:lnSpc>
                <a:spcPct val="100000"/>
              </a:lnSpc>
            </a:pPr>
            <a:r>
              <a:rPr lang="en-US" altLang="zh-CN" sz="1800" spc="-5" dirty="0">
                <a:solidFill>
                  <a:srgbClr val="006EBF"/>
                </a:solidFill>
                <a:latin typeface="Calibri"/>
                <a:ea typeface="Calibri"/>
              </a:rPr>
              <a:t>мочевого</a:t>
            </a:r>
            <a:r>
              <a:rPr lang="en-US" altLang="zh-CN" sz="1800" spc="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пузыря</a:t>
            </a:r>
          </a:p>
          <a:p>
            <a:pPr marL="7793990" indent="-286766" hangingPunct="0">
              <a:lnSpc>
                <a:spcPct val="100416"/>
              </a:lnSpc>
            </a:pPr>
            <a:r>
              <a:rPr lang="en-US" altLang="zh-CN" sz="1800" dirty="0">
                <a:solidFill>
                  <a:srgbClr val="006EBF"/>
                </a:solidFill>
                <a:latin typeface="Arial"/>
                <a:ea typeface="Arial"/>
              </a:rPr>
              <a:t>•</a:t>
            </a:r>
            <a:r>
              <a:rPr lang="en-US" altLang="zh-CN" sz="1800" spc="30" dirty="0">
                <a:solidFill>
                  <a:srgbClr val="006EBF"/>
                </a:solidFill>
                <a:latin typeface="Arial"/>
                <a:cs typeface="Arial"/>
              </a:rPr>
              <a:t>  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Наличие</a:t>
            </a:r>
            <a:r>
              <a:rPr lang="en-US" altLang="zh-CN" sz="1800" spc="3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инфравезикальной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spc="10" dirty="0">
                <a:solidFill>
                  <a:srgbClr val="006EBF"/>
                </a:solidFill>
                <a:latin typeface="Calibri"/>
                <a:ea typeface="Calibri"/>
              </a:rPr>
              <a:t>обструкции</a:t>
            </a:r>
            <a:r>
              <a:rPr lang="en-US" altLang="zh-CN" sz="1800" spc="-14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spc="10" dirty="0">
                <a:solidFill>
                  <a:srgbClr val="006EBF"/>
                </a:solidFill>
                <a:latin typeface="Calibri"/>
                <a:ea typeface="Calibri"/>
              </a:rPr>
              <a:t>функционального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или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органического</a:t>
            </a:r>
            <a:r>
              <a:rPr lang="en-US" altLang="zh-CN" sz="1800" spc="-5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характера</a:t>
            </a:r>
          </a:p>
          <a:p>
            <a:pPr marL="0" indent="7507223">
              <a:lnSpc>
                <a:spcPct val="100000"/>
              </a:lnSpc>
            </a:pPr>
            <a:r>
              <a:rPr lang="en-US" altLang="zh-CN" sz="1800" dirty="0">
                <a:solidFill>
                  <a:srgbClr val="006EBF"/>
                </a:solidFill>
                <a:latin typeface="Arial"/>
                <a:ea typeface="Arial"/>
              </a:rPr>
              <a:t>•</a:t>
            </a:r>
            <a:r>
              <a:rPr lang="en-US" altLang="zh-CN" sz="1800" spc="25" dirty="0">
                <a:solidFill>
                  <a:srgbClr val="006EBF"/>
                </a:solidFill>
                <a:latin typeface="Arial"/>
                <a:cs typeface="Arial"/>
              </a:rPr>
              <a:t>  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Детрузорно-сфинктерную</a:t>
            </a:r>
          </a:p>
          <a:p>
            <a:pPr marL="0" indent="7793990">
              <a:lnSpc>
                <a:spcPct val="100000"/>
              </a:lnSpc>
              <a:spcBef>
                <a:spcPts val="114"/>
              </a:spcBef>
            </a:pPr>
            <a:r>
              <a:rPr lang="en-US" altLang="zh-CN" sz="1800" spc="-5" dirty="0">
                <a:solidFill>
                  <a:srgbClr val="006EBF"/>
                </a:solidFill>
                <a:latin typeface="Calibri"/>
                <a:ea typeface="Calibri"/>
              </a:rPr>
              <a:t>диссин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ергию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3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(1)</a:t>
            </a:r>
            <a:r>
              <a:rPr lang="en-US" altLang="zh-CN" sz="1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Расслабление</a:t>
            </a:r>
            <a:r>
              <a:rPr lang="en-US" altLang="zh-CN" sz="1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сфинктера</a:t>
            </a:r>
            <a:r>
              <a:rPr lang="en-US" altLang="zh-CN" sz="1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уретры</a:t>
            </a:r>
            <a:r>
              <a:rPr lang="en-US" altLang="zh-CN" sz="1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(«молчание»</a:t>
            </a:r>
            <a:r>
              <a:rPr lang="en-US" altLang="zh-CN" sz="1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графика</a:t>
            </a:r>
            <a:r>
              <a:rPr lang="en-US" altLang="zh-CN" sz="1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ЭМГ</a:t>
            </a:r>
            <a:r>
              <a:rPr lang="en-US" altLang="zh-CN" sz="1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активности)</a:t>
            </a:r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(2)</a:t>
            </a:r>
            <a:r>
              <a:rPr lang="en-US" altLang="zh-CN" sz="18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Падение</a:t>
            </a:r>
            <a:r>
              <a:rPr lang="en-US" altLang="zh-CN" sz="18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уретрального</a:t>
            </a:r>
            <a:r>
              <a:rPr lang="en-US" altLang="zh-CN" sz="18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давление</a:t>
            </a:r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(3)</a:t>
            </a:r>
            <a:r>
              <a:rPr lang="en-US" altLang="zh-CN" sz="18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Подъем</a:t>
            </a:r>
            <a:r>
              <a:rPr lang="en-US" altLang="zh-CN" sz="18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детрузорного</a:t>
            </a:r>
            <a:r>
              <a:rPr lang="en-US" altLang="zh-CN" sz="18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давления</a:t>
            </a:r>
          </a:p>
          <a:p>
            <a:pPr marL="0">
              <a:lnSpc>
                <a:spcPct val="100000"/>
              </a:lnSpc>
            </a:pPr>
            <a:r>
              <a:rPr lang="en-US" altLang="zh-CN" sz="1800" spc="10" dirty="0">
                <a:solidFill>
                  <a:srgbClr val="000000"/>
                </a:solidFill>
                <a:latin typeface="Calibri"/>
                <a:ea typeface="Calibri"/>
              </a:rPr>
              <a:t>(4)</a:t>
            </a:r>
            <a:r>
              <a:rPr lang="en-US" altLang="zh-CN" sz="18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15" dirty="0">
                <a:solidFill>
                  <a:srgbClr val="000000"/>
                </a:solidFill>
                <a:latin typeface="Calibri"/>
                <a:ea typeface="Calibri"/>
              </a:rPr>
              <a:t>Раскрытие</a:t>
            </a:r>
            <a:r>
              <a:rPr lang="en-US" altLang="zh-CN" sz="1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15" dirty="0">
                <a:solidFill>
                  <a:srgbClr val="000000"/>
                </a:solidFill>
                <a:latin typeface="Calibri"/>
                <a:ea typeface="Calibri"/>
              </a:rPr>
              <a:t>уретры</a:t>
            </a:r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(5)</a:t>
            </a:r>
            <a:r>
              <a:rPr lang="en-US" altLang="zh-CN" sz="1800" spc="3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Мочеиспускание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Freeform 207"/>
          <p:cNvSpPr/>
          <p:nvPr/>
        </p:nvSpPr>
        <p:spPr>
          <a:xfrm>
            <a:off x="654050" y="5911850"/>
            <a:ext cx="10864850" cy="19050"/>
          </a:xfrm>
          <a:custGeom>
            <a:avLst/>
            <a:gdLst>
              <a:gd name="connsiteX0" fmla="*/ 16929 w 10864850"/>
              <a:gd name="connsiteY0" fmla="*/ 9525 h 19050"/>
              <a:gd name="connsiteX1" fmla="*/ 10867008 w 10864850"/>
              <a:gd name="connsiteY1" fmla="*/ 11112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64850" h="19050">
                <a:moveTo>
                  <a:pt x="16929" y="9525"/>
                </a:moveTo>
                <a:lnTo>
                  <a:pt x="10867008" y="11112"/>
                </a:lnTo>
              </a:path>
            </a:pathLst>
          </a:custGeom>
          <a:ln w="12700">
            <a:solidFill>
              <a:srgbClr val="ECEADF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" name="Picture 2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3421379"/>
            <a:ext cx="4328160" cy="3238500"/>
          </a:xfrm>
          <a:prstGeom prst="rect">
            <a:avLst/>
          </a:prstGeom>
        </p:spPr>
      </p:pic>
      <p:pic>
        <p:nvPicPr>
          <p:cNvPr id="210" name="Picture 2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820" y="960119"/>
            <a:ext cx="3642360" cy="5280660"/>
          </a:xfrm>
          <a:prstGeom prst="rect">
            <a:avLst/>
          </a:prstGeom>
        </p:spPr>
      </p:pic>
      <p:sp>
        <p:nvSpPr>
          <p:cNvPr id="2" name="TextBox 210"/>
          <p:cNvSpPr txBox="1"/>
          <p:nvPr/>
        </p:nvSpPr>
        <p:spPr>
          <a:xfrm>
            <a:off x="3184525" y="261492"/>
            <a:ext cx="5950178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15" dirty="0">
                <a:solidFill>
                  <a:srgbClr val="001E5E"/>
                </a:solidFill>
                <a:latin typeface="Calibri"/>
                <a:ea typeface="Calibri"/>
              </a:rPr>
              <a:t>Детрузорно</a:t>
            </a:r>
            <a:r>
              <a:rPr lang="en-US" altLang="zh-CN" sz="2400" spc="-10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  <a:r>
              <a:rPr lang="en-US" altLang="zh-CN" sz="2400" spc="-15" dirty="0">
                <a:solidFill>
                  <a:srgbClr val="001E5E"/>
                </a:solidFill>
                <a:latin typeface="Calibri"/>
                <a:ea typeface="Calibri"/>
              </a:rPr>
              <a:t>сфинктерная</a:t>
            </a:r>
            <a:r>
              <a:rPr lang="en-US" altLang="zh-CN" sz="2400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spc="-15" dirty="0">
                <a:solidFill>
                  <a:srgbClr val="001E5E"/>
                </a:solidFill>
                <a:latin typeface="Calibri"/>
                <a:ea typeface="Calibri"/>
              </a:rPr>
              <a:t>диссинергия</a:t>
            </a:r>
            <a:r>
              <a:rPr lang="en-US" altLang="zh-CN" sz="2400" spc="-10" dirty="0">
                <a:solidFill>
                  <a:srgbClr val="001E5E"/>
                </a:solidFill>
                <a:latin typeface="Calibri"/>
                <a:cs typeface="Calibri"/>
              </a:rPr>
              <a:t>  </a:t>
            </a:r>
            <a:r>
              <a:rPr lang="en-US" altLang="zh-CN" sz="2400" spc="-15" dirty="0">
                <a:solidFill>
                  <a:srgbClr val="001E5E"/>
                </a:solidFill>
                <a:latin typeface="Calibri"/>
                <a:ea typeface="Calibri"/>
              </a:rPr>
              <a:t>(ДСД)</a:t>
            </a:r>
          </a:p>
        </p:txBody>
      </p:sp>
      <p:sp>
        <p:nvSpPr>
          <p:cNvPr id="211" name="TextBox 211"/>
          <p:cNvSpPr txBox="1"/>
          <p:nvPr/>
        </p:nvSpPr>
        <p:spPr>
          <a:xfrm>
            <a:off x="1405763" y="1023765"/>
            <a:ext cx="207139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212" name="TextBox 212"/>
          <p:cNvSpPr txBox="1"/>
          <p:nvPr/>
        </p:nvSpPr>
        <p:spPr>
          <a:xfrm>
            <a:off x="1748663" y="1063002"/>
            <a:ext cx="4646681" cy="7886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800" spc="-15" dirty="0">
                <a:solidFill>
                  <a:srgbClr val="001E5E"/>
                </a:solidFill>
                <a:latin typeface="Calibri"/>
                <a:ea typeface="Calibri"/>
              </a:rPr>
              <a:t>Диссинергия</a:t>
            </a:r>
            <a:r>
              <a:rPr lang="en-US" altLang="zh-CN" sz="180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  <a:r>
              <a:rPr lang="en-US" altLang="zh-CN" sz="1800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10" dirty="0">
                <a:solidFill>
                  <a:srgbClr val="001E5E"/>
                </a:solidFill>
                <a:latin typeface="Calibri"/>
                <a:ea typeface="Calibri"/>
              </a:rPr>
              <a:t>кинезиологическая</a:t>
            </a:r>
            <a:r>
              <a:rPr lang="en-US" altLang="zh-CN" sz="1800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15" dirty="0">
                <a:solidFill>
                  <a:srgbClr val="001E5E"/>
                </a:solidFill>
                <a:latin typeface="Calibri"/>
                <a:ea typeface="Calibri"/>
              </a:rPr>
              <a:t>диссоциация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работы</a:t>
            </a:r>
            <a:r>
              <a:rPr lang="en-US" altLang="zh-CN" sz="1800" spc="-9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двух</a:t>
            </a:r>
            <a:r>
              <a:rPr lang="en-US" altLang="zh-CN" sz="1800" spc="-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групп</a:t>
            </a:r>
            <a:r>
              <a:rPr lang="en-US" altLang="zh-CN" sz="1800" spc="-9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мышц</a:t>
            </a:r>
            <a:r>
              <a:rPr lang="en-US" altLang="zh-CN" sz="1800" spc="-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1800" spc="-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норме</a:t>
            </a:r>
            <a:r>
              <a:rPr lang="en-US" altLang="zh-CN" sz="1800" spc="-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работающих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20" dirty="0">
                <a:solidFill>
                  <a:srgbClr val="001E5E"/>
                </a:solidFill>
                <a:latin typeface="Calibri"/>
                <a:ea typeface="Calibri"/>
              </a:rPr>
              <a:t>гарм</a:t>
            </a:r>
            <a:r>
              <a:rPr lang="en-US" altLang="zh-CN" sz="1800" spc="-15" dirty="0">
                <a:solidFill>
                  <a:srgbClr val="001E5E"/>
                </a:solidFill>
                <a:latin typeface="Calibri"/>
                <a:ea typeface="Calibri"/>
              </a:rPr>
              <a:t>онично.</a:t>
            </a:r>
          </a:p>
        </p:txBody>
      </p:sp>
      <p:sp>
        <p:nvSpPr>
          <p:cNvPr id="213" name="TextBox 213"/>
          <p:cNvSpPr txBox="1"/>
          <p:nvPr/>
        </p:nvSpPr>
        <p:spPr>
          <a:xfrm>
            <a:off x="1405763" y="1901694"/>
            <a:ext cx="20703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214" name="TextBox 214"/>
          <p:cNvSpPr txBox="1"/>
          <p:nvPr/>
        </p:nvSpPr>
        <p:spPr>
          <a:xfrm>
            <a:off x="1748663" y="1923795"/>
            <a:ext cx="4533541" cy="1097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1800" spc="-15" dirty="0">
                <a:solidFill>
                  <a:srgbClr val="001E5E"/>
                </a:solidFill>
                <a:latin typeface="Calibri"/>
                <a:ea typeface="Calibri"/>
              </a:rPr>
              <a:t>Сфинктерная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10" dirty="0">
                <a:solidFill>
                  <a:srgbClr val="001E5E"/>
                </a:solidFill>
                <a:latin typeface="Calibri"/>
                <a:ea typeface="Calibri"/>
              </a:rPr>
              <a:t>диссинергия</a:t>
            </a:r>
            <a:r>
              <a:rPr lang="en-US" altLang="zh-CN" sz="1800" spc="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10" dirty="0">
                <a:solidFill>
                  <a:srgbClr val="001E5E"/>
                </a:solidFill>
                <a:latin typeface="Calibri"/>
                <a:ea typeface="Calibri"/>
              </a:rPr>
              <a:t>–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15" dirty="0">
                <a:solidFill>
                  <a:srgbClr val="001E5E"/>
                </a:solidFill>
                <a:latin typeface="Calibri"/>
                <a:ea typeface="Calibri"/>
              </a:rPr>
              <a:t>непроизвольные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15" dirty="0">
                <a:solidFill>
                  <a:srgbClr val="001E5E"/>
                </a:solidFill>
                <a:latin typeface="Calibri"/>
                <a:ea typeface="Calibri"/>
              </a:rPr>
              <a:t>сокращения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1E5E"/>
                </a:solidFill>
                <a:latin typeface="Calibri"/>
                <a:ea typeface="Calibri"/>
              </a:rPr>
              <a:t>или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10" dirty="0">
                <a:solidFill>
                  <a:srgbClr val="001E5E"/>
                </a:solidFill>
                <a:latin typeface="Calibri"/>
                <a:ea typeface="Calibri"/>
              </a:rPr>
              <a:t>недостаточное</a:t>
            </a:r>
            <a:r>
              <a:rPr lang="en-US" altLang="zh-CN" sz="1800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15" dirty="0">
                <a:solidFill>
                  <a:srgbClr val="001E5E"/>
                </a:solidFill>
                <a:latin typeface="Calibri"/>
                <a:ea typeface="Calibri"/>
              </a:rPr>
              <a:t>расслабление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либо</a:t>
            </a:r>
            <a:r>
              <a:rPr lang="en-US" altLang="zh-CN" sz="1800" spc="-1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сфинктера</a:t>
            </a:r>
            <a:r>
              <a:rPr lang="en-US" altLang="zh-CN" sz="1800" spc="-1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уретры,</a:t>
            </a:r>
            <a:r>
              <a:rPr lang="en-US" altLang="zh-CN" sz="1800" spc="-1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либо</a:t>
            </a:r>
            <a:r>
              <a:rPr lang="en-US" altLang="zh-CN" sz="1800" spc="-11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сфинктера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20" dirty="0">
                <a:solidFill>
                  <a:srgbClr val="001E5E"/>
                </a:solidFill>
                <a:latin typeface="Calibri"/>
                <a:ea typeface="Calibri"/>
              </a:rPr>
              <a:t>мочевого</a:t>
            </a:r>
            <a:r>
              <a:rPr lang="en-US" altLang="zh-CN" sz="1800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15" dirty="0">
                <a:solidFill>
                  <a:srgbClr val="001E5E"/>
                </a:solidFill>
                <a:latin typeface="Calibri"/>
                <a:ea typeface="Calibri"/>
              </a:rPr>
              <a:t>пузыря</a:t>
            </a:r>
          </a:p>
        </p:txBody>
      </p:sp>
      <p:sp>
        <p:nvSpPr>
          <p:cNvPr id="215" name="TextBox 215"/>
          <p:cNvSpPr txBox="1"/>
          <p:nvPr/>
        </p:nvSpPr>
        <p:spPr>
          <a:xfrm>
            <a:off x="9042145" y="6368338"/>
            <a:ext cx="2251885" cy="160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J.Corcos,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D.Ginsberg,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G.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Karsenty,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2016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2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" y="45720"/>
            <a:ext cx="11490960" cy="5951220"/>
          </a:xfrm>
          <a:prstGeom prst="rect">
            <a:avLst/>
          </a:prstGeom>
        </p:spPr>
      </p:pic>
      <p:sp>
        <p:nvSpPr>
          <p:cNvPr id="2" name="TextBox 217"/>
          <p:cNvSpPr txBox="1"/>
          <p:nvPr/>
        </p:nvSpPr>
        <p:spPr>
          <a:xfrm>
            <a:off x="569671" y="2859277"/>
            <a:ext cx="5575019" cy="167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Пузырно-мочеточниковый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рефлюкс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–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фактор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повреждения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верхних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мочевыводящих</a:t>
            </a:r>
            <a:r>
              <a:rPr lang="en-US" altLang="zh-CN" sz="1100" spc="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путей</a:t>
            </a:r>
          </a:p>
        </p:txBody>
      </p:sp>
      <p:sp>
        <p:nvSpPr>
          <p:cNvPr id="218" name="TextBox 218"/>
          <p:cNvSpPr txBox="1"/>
          <p:nvPr/>
        </p:nvSpPr>
        <p:spPr>
          <a:xfrm>
            <a:off x="6724777" y="5035740"/>
            <a:ext cx="5033735" cy="481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100" dirty="0">
                <a:solidFill>
                  <a:srgbClr val="006EBF"/>
                </a:solidFill>
                <a:latin typeface="Calibri"/>
                <a:ea typeface="Calibri"/>
              </a:rPr>
              <a:t>Прерывистая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ea typeface="Calibri"/>
              </a:rPr>
              <a:t>форма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ea typeface="Calibri"/>
              </a:rPr>
              <a:t>ДСД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ea typeface="Calibri"/>
              </a:rPr>
              <a:t>менее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ea typeface="Calibri"/>
              </a:rPr>
              <a:t>опасна,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ea typeface="Calibri"/>
              </a:rPr>
              <a:t>нежели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ea typeface="Calibri"/>
              </a:rPr>
              <a:t>постоянная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ea typeface="Calibri"/>
              </a:rPr>
              <a:t>из-за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ea typeface="Calibri"/>
              </a:rPr>
              <a:t>риска</a:t>
            </a:r>
            <a:r>
              <a:rPr lang="en-US" altLang="zh-CN" sz="1100" spc="5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ea typeface="Calibri"/>
              </a:rPr>
              <a:t>развития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ea typeface="Calibri"/>
              </a:rPr>
              <a:t>высокого</a:t>
            </a:r>
            <a:r>
              <a:rPr lang="en-US" altLang="zh-CN" sz="1100" spc="-1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ea typeface="Calibri"/>
              </a:rPr>
              <a:t>внутрипузырного</a:t>
            </a:r>
            <a:r>
              <a:rPr lang="en-US" altLang="zh-CN" sz="1100" spc="-1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ea typeface="Calibri"/>
              </a:rPr>
              <a:t>давления</a:t>
            </a:r>
            <a:r>
              <a:rPr lang="en-US" altLang="zh-CN" sz="1100" spc="-1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ea typeface="Calibri"/>
              </a:rPr>
              <a:t>и</a:t>
            </a:r>
            <a:r>
              <a:rPr lang="en-US" altLang="zh-CN" sz="1100" spc="-1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ea typeface="Calibri"/>
              </a:rPr>
              <a:t>преодоления</a:t>
            </a:r>
            <a:r>
              <a:rPr lang="en-US" altLang="zh-CN" sz="1100" spc="-1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ea typeface="Calibri"/>
              </a:rPr>
              <a:t>сакрального</a:t>
            </a:r>
            <a:r>
              <a:rPr lang="en-US" altLang="zh-CN" sz="1100" spc="-1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ea typeface="Calibri"/>
              </a:rPr>
              <a:t>для</a:t>
            </a:r>
            <a:r>
              <a:rPr lang="en-US" altLang="zh-CN" sz="1100" spc="-1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ea typeface="Calibri"/>
              </a:rPr>
              <a:t>нас</a:t>
            </a:r>
            <a:r>
              <a:rPr lang="en-US" altLang="zh-CN" sz="1100" spc="-1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ea typeface="Calibri"/>
              </a:rPr>
              <a:t>значения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ea typeface="Calibri"/>
              </a:rPr>
              <a:t>Максимального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ea typeface="Calibri"/>
              </a:rPr>
              <a:t>детрузорного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ea typeface="Calibri"/>
              </a:rPr>
              <a:t>давления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ea typeface="Calibri"/>
              </a:rPr>
              <a:t>в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ea typeface="Calibri"/>
              </a:rPr>
              <a:t>40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ea typeface="Calibri"/>
              </a:rPr>
              <a:t>см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ea typeface="Calibri"/>
              </a:rPr>
              <a:t>водного</a:t>
            </a:r>
            <a:r>
              <a:rPr lang="en-US" altLang="zh-CN" sz="1100" spc="-6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6EBF"/>
                </a:solidFill>
                <a:latin typeface="Calibri"/>
                <a:ea typeface="Calibri"/>
              </a:rPr>
              <a:t>столба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1013460"/>
            <a:ext cx="12085320" cy="4488179"/>
          </a:xfrm>
          <a:prstGeom prst="rect">
            <a:avLst/>
          </a:prstGeom>
        </p:spPr>
      </p:pic>
      <p:sp>
        <p:nvSpPr>
          <p:cNvPr id="2" name="TextBox 220"/>
          <p:cNvSpPr txBox="1"/>
          <p:nvPr/>
        </p:nvSpPr>
        <p:spPr>
          <a:xfrm>
            <a:off x="217322" y="402970"/>
            <a:ext cx="11540196" cy="6100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40208" hangingPunct="0">
              <a:lnSpc>
                <a:spcPct val="95416"/>
              </a:lnSpc>
            </a:pP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Высокое</a:t>
            </a:r>
            <a:r>
              <a:rPr lang="en-US" altLang="zh-CN" sz="1600" spc="-1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детрузорное</a:t>
            </a:r>
            <a:r>
              <a:rPr lang="en-US" altLang="zh-CN" sz="1600" spc="-2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давление</a:t>
            </a:r>
            <a:r>
              <a:rPr lang="en-US" altLang="zh-CN" sz="1600" spc="-2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–</a:t>
            </a:r>
            <a:r>
              <a:rPr lang="en-US" altLang="zh-CN" sz="1600" spc="-2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причина</a:t>
            </a:r>
            <a:r>
              <a:rPr lang="en-US" altLang="zh-CN" sz="1600" spc="-2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развития</a:t>
            </a:r>
            <a:r>
              <a:rPr lang="en-US" altLang="zh-CN" sz="1600" spc="-2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осложнений</a:t>
            </a:r>
            <a:r>
              <a:rPr lang="en-US" altLang="zh-CN" sz="1600" spc="-2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со</a:t>
            </a:r>
            <a:r>
              <a:rPr lang="en-US" altLang="zh-CN" sz="1600" spc="-2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стороны</a:t>
            </a:r>
            <a:r>
              <a:rPr lang="en-US" altLang="zh-CN" sz="1600" spc="-2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почек</a:t>
            </a:r>
            <a:r>
              <a:rPr lang="en-US" altLang="zh-CN" sz="1600" spc="-2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(на</a:t>
            </a:r>
            <a:r>
              <a:rPr lang="en-US" altLang="zh-CN" sz="1600" spc="-2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фоне</a:t>
            </a:r>
            <a:r>
              <a:rPr lang="en-US" altLang="zh-CN" sz="1600" spc="-2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пузырно-мочеточникового</a:t>
            </a:r>
            <a:r>
              <a:rPr lang="en-US" altLang="zh-CN" sz="1600" spc="-2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рефлюкса)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и</a:t>
            </a:r>
            <a:r>
              <a:rPr lang="en-US" altLang="zh-CN" sz="1600" spc="-2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деструктивных</a:t>
            </a:r>
            <a:r>
              <a:rPr lang="en-US" altLang="zh-CN" sz="1600" spc="-2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процессов</a:t>
            </a:r>
            <a:r>
              <a:rPr lang="en-US" altLang="zh-CN" sz="1600" spc="-2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в</a:t>
            </a:r>
            <a:r>
              <a:rPr lang="en-US" altLang="zh-CN" sz="1600" spc="-2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стенке</a:t>
            </a:r>
            <a:r>
              <a:rPr lang="en-US" altLang="zh-CN" sz="1600" spc="-2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мочевого</a:t>
            </a:r>
            <a:r>
              <a:rPr lang="en-US" altLang="zh-CN" sz="1600" spc="-2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пузыря</a:t>
            </a:r>
          </a:p>
          <a:p>
            <a:pPr>
              <a:lnSpc>
                <a:spcPts val="494"/>
              </a:lnSpc>
            </a:pPr>
            <a:endParaRPr lang="en-US" dirty="0" smtClean="0"/>
          </a:p>
          <a:p>
            <a:pPr marL="9486620" indent="-80772" hangingPunct="0">
              <a:lnSpc>
                <a:spcPct val="99166"/>
              </a:lnSpc>
            </a:pPr>
            <a:r>
              <a:rPr lang="en-US" altLang="zh-CN" sz="1050" b="1" dirty="0">
                <a:solidFill>
                  <a:srgbClr val="000000"/>
                </a:solidFill>
                <a:latin typeface="Arial"/>
                <a:ea typeface="Arial"/>
              </a:rPr>
              <a:t>&lt;</a:t>
            </a:r>
            <a:r>
              <a:rPr lang="en-US" altLang="zh-CN" sz="105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50" b="1" dirty="0">
                <a:solidFill>
                  <a:srgbClr val="000000"/>
                </a:solidFill>
                <a:latin typeface="Arial"/>
                <a:ea typeface="Arial"/>
              </a:rPr>
              <a:t>max</a:t>
            </a:r>
            <a:r>
              <a:rPr lang="en-US" altLang="zh-CN" sz="105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50" b="1" dirty="0">
                <a:solidFill>
                  <a:srgbClr val="000000"/>
                </a:solidFill>
                <a:latin typeface="Arial"/>
                <a:ea typeface="Arial"/>
              </a:rPr>
              <a:t>Pdet</a:t>
            </a:r>
            <a:r>
              <a:rPr lang="en-US" altLang="zh-CN" sz="105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50" b="1" dirty="0">
                <a:solidFill>
                  <a:srgbClr val="000000"/>
                </a:solidFill>
                <a:latin typeface="Arial"/>
                <a:ea typeface="Arial"/>
              </a:rPr>
              <a:t>40</a:t>
            </a:r>
            <a:r>
              <a:rPr lang="en-US" altLang="zh-CN" sz="105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50" b="1" dirty="0">
                <a:solidFill>
                  <a:srgbClr val="000000"/>
                </a:solidFill>
                <a:latin typeface="Arial"/>
                <a:ea typeface="Arial"/>
              </a:rPr>
              <a:t>см</a:t>
            </a:r>
            <a:r>
              <a:rPr lang="en-US" altLang="zh-CN" sz="105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50" b="1" dirty="0">
                <a:solidFill>
                  <a:srgbClr val="000000"/>
                </a:solidFill>
                <a:latin typeface="Arial"/>
                <a:ea typeface="Arial"/>
              </a:rPr>
              <a:t>вод</a:t>
            </a:r>
            <a:r>
              <a:rPr lang="en-US" altLang="zh-CN" sz="1050" b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50" b="1" dirty="0">
                <a:solidFill>
                  <a:srgbClr val="000000"/>
                </a:solidFill>
                <a:latin typeface="Arial"/>
                <a:ea typeface="Arial"/>
              </a:rPr>
              <a:t>ст.</a:t>
            </a:r>
            <a:r>
              <a:rPr lang="en-US" altLang="zh-CN" sz="105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Arial"/>
                <a:ea typeface="Arial"/>
              </a:rPr>
              <a:t>(R.Gerridzen</a:t>
            </a:r>
            <a:r>
              <a:rPr lang="en-US" altLang="zh-CN" sz="10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10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Arial"/>
                <a:ea typeface="Arial"/>
              </a:rPr>
              <a:t>al.,</a:t>
            </a:r>
            <a:r>
              <a:rPr lang="en-US" altLang="zh-CN" sz="10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Arial"/>
                <a:ea typeface="Arial"/>
              </a:rPr>
              <a:t>1992)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50"/>
              </a:lnSpc>
            </a:pPr>
            <a:endParaRPr lang="en-US" dirty="0" smtClean="0"/>
          </a:p>
          <a:p>
            <a:pPr marL="0" hangingPunct="0">
              <a:lnSpc>
                <a:spcPct val="95833"/>
              </a:lnSpc>
            </a:pP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Большое</a:t>
            </a:r>
            <a:r>
              <a:rPr lang="en-US" altLang="zh-CN" sz="1600" spc="-1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количество</a:t>
            </a:r>
            <a:r>
              <a:rPr lang="en-US" altLang="zh-CN" sz="1600" spc="-1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остаточной</a:t>
            </a:r>
            <a:r>
              <a:rPr lang="en-US" altLang="zh-CN" sz="1600" spc="-1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мочи</a:t>
            </a:r>
            <a:r>
              <a:rPr lang="en-US" altLang="zh-CN" sz="1600" spc="-1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(если</a:t>
            </a:r>
            <a:r>
              <a:rPr lang="en-US" altLang="zh-CN" sz="1600" spc="-1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после</a:t>
            </a:r>
            <a:r>
              <a:rPr lang="en-US" altLang="zh-CN" sz="1600" spc="-1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мочеиспускания</a:t>
            </a:r>
            <a:r>
              <a:rPr lang="en-US" altLang="zh-CN" sz="1600" spc="-1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в</a:t>
            </a:r>
            <a:r>
              <a:rPr lang="en-US" altLang="zh-CN" sz="1600" spc="-1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мочевом</a:t>
            </a:r>
            <a:r>
              <a:rPr lang="en-US" altLang="zh-CN" sz="1600" spc="-1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пузыре</a:t>
            </a:r>
            <a:r>
              <a:rPr lang="en-US" altLang="zh-CN" sz="1600" spc="-1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остается</a:t>
            </a:r>
            <a:r>
              <a:rPr lang="en-US" altLang="zh-CN" sz="1600" spc="-1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более</a:t>
            </a:r>
            <a:r>
              <a:rPr lang="en-US" altLang="zh-CN" sz="1600" spc="-1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40%</a:t>
            </a:r>
            <a:r>
              <a:rPr lang="en-US" altLang="zh-CN" sz="1600" spc="-1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объема</a:t>
            </a:r>
            <a:r>
              <a:rPr lang="en-US" altLang="zh-CN" sz="1600" spc="-1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мочи</a:t>
            </a:r>
            <a:r>
              <a:rPr lang="en-US" altLang="zh-CN" sz="1600" spc="-1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от</a:t>
            </a:r>
            <a:r>
              <a:rPr lang="en-US" altLang="zh-CN" sz="1600" spc="-1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объема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мочи,</a:t>
            </a:r>
            <a:r>
              <a:rPr lang="en-US" altLang="zh-CN" sz="1600" spc="-2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находившегося</a:t>
            </a:r>
            <a:r>
              <a:rPr lang="en-US" altLang="zh-CN" sz="1600" spc="-2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в</a:t>
            </a:r>
            <a:r>
              <a:rPr lang="en-US" altLang="zh-CN" sz="1600" spc="-2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мочевом</a:t>
            </a:r>
            <a:r>
              <a:rPr lang="en-US" altLang="zh-CN" sz="1600" spc="-2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пузыре</a:t>
            </a:r>
            <a:r>
              <a:rPr lang="en-US" altLang="zh-CN" sz="1600" spc="-2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до</a:t>
            </a:r>
            <a:r>
              <a:rPr lang="en-US" altLang="zh-CN" sz="1600" spc="-2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мочеиспускания)</a:t>
            </a:r>
            <a:r>
              <a:rPr lang="en-US" altLang="zh-CN" sz="1600" spc="-2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приводит</a:t>
            </a:r>
            <a:r>
              <a:rPr lang="en-US" altLang="zh-CN" sz="1600" spc="-2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к</a:t>
            </a:r>
            <a:r>
              <a:rPr lang="en-US" altLang="zh-CN" sz="1600" spc="-2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гидронефротической</a:t>
            </a:r>
            <a:r>
              <a:rPr lang="en-US" altLang="zh-CN" sz="1600" spc="-2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трансформации</a:t>
            </a:r>
            <a:r>
              <a:rPr lang="en-US" altLang="zh-CN" sz="1600" spc="-2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и</a:t>
            </a:r>
            <a:r>
              <a:rPr lang="en-US" altLang="zh-CN" sz="1600" spc="-2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персистенцией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006EBF"/>
                </a:solidFill>
                <a:latin typeface="Calibri"/>
                <a:ea typeface="Calibri"/>
              </a:rPr>
              <a:t>хронической</a:t>
            </a:r>
            <a:r>
              <a:rPr lang="en-US" altLang="zh-CN" sz="1600" spc="3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006EBF"/>
                </a:solidFill>
                <a:latin typeface="Calibri"/>
                <a:ea typeface="Calibri"/>
              </a:rPr>
              <a:t>уроинфекции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654050" y="5911850"/>
            <a:ext cx="10864850" cy="19050"/>
          </a:xfrm>
          <a:custGeom>
            <a:avLst/>
            <a:gdLst>
              <a:gd name="connsiteX0" fmla="*/ 17945 w 10864850"/>
              <a:gd name="connsiteY0" fmla="*/ 10147 h 19050"/>
              <a:gd name="connsiteX1" fmla="*/ 10865993 w 10864850"/>
              <a:gd name="connsiteY1" fmla="*/ 11734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64850" h="19050">
                <a:moveTo>
                  <a:pt x="17945" y="10147"/>
                </a:moveTo>
                <a:lnTo>
                  <a:pt x="10865993" y="11734"/>
                </a:lnTo>
              </a:path>
            </a:pathLst>
          </a:custGeom>
          <a:ln w="12700">
            <a:solidFill>
              <a:srgbClr val="ECEADF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120" y="845819"/>
            <a:ext cx="5966460" cy="37261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280" y="4678679"/>
            <a:ext cx="3771900" cy="2133600"/>
          </a:xfrm>
          <a:prstGeom prst="rect">
            <a:avLst/>
          </a:prstGeom>
        </p:spPr>
      </p:pic>
      <p:sp>
        <p:nvSpPr>
          <p:cNvPr id="2" name="TextBox 10"/>
          <p:cNvSpPr txBox="1"/>
          <p:nvPr/>
        </p:nvSpPr>
        <p:spPr>
          <a:xfrm>
            <a:off x="462991" y="322452"/>
            <a:ext cx="10134827" cy="53767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148765">
              <a:lnSpc>
                <a:spcPct val="100000"/>
              </a:lnSpc>
            </a:pP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Анатомические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структуры,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участвующие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2800" spc="-11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мочеиспускании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3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Мочевой</a:t>
            </a:r>
            <a:r>
              <a:rPr lang="en-US" altLang="zh-CN" sz="1400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пузырь,</a:t>
            </a:r>
            <a:r>
              <a:rPr lang="en-US" altLang="zh-CN" sz="1400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образованный</a:t>
            </a:r>
            <a:r>
              <a:rPr lang="en-US" altLang="zh-CN" sz="1400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одной</a:t>
            </a:r>
            <a:r>
              <a:rPr lang="en-US" altLang="zh-CN" sz="1400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мышцей</a:t>
            </a:r>
            <a:r>
              <a:rPr lang="en-US" altLang="zh-CN" sz="1400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из</a:t>
            </a:r>
            <a:r>
              <a:rPr lang="en-US" altLang="zh-CN" sz="1400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001E5E"/>
                </a:solidFill>
                <a:latin typeface="Calibri"/>
                <a:ea typeface="Calibri"/>
              </a:rPr>
              <a:t>гладкомышечной</a:t>
            </a:r>
            <a:r>
              <a:rPr lang="en-US" altLang="zh-CN" sz="1400" b="1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001E5E"/>
                </a:solidFill>
                <a:latin typeface="Calibri"/>
                <a:ea typeface="Calibri"/>
              </a:rPr>
              <a:t>ткани</a:t>
            </a:r>
            <a:r>
              <a:rPr lang="en-US" altLang="zh-CN" sz="1400" b="1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  <a:r>
              <a:rPr lang="en-US" altLang="zh-CN" sz="1400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детрузором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00"/>
              </a:lnSpc>
            </a:pPr>
            <a:endParaRPr lang="en-US" dirty="0" smtClean="0"/>
          </a:p>
          <a:p>
            <a:pPr marL="0" hangingPunct="0">
              <a:lnSpc>
                <a:spcPct val="100000"/>
              </a:lnSpc>
            </a:pP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Сфинктер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мочевого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пузыря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(иное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название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  <a:r>
              <a:rPr lang="en-US" altLang="zh-CN" sz="1400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внутренний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сфинктер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уретры)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–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образован</a:t>
            </a:r>
            <a:r>
              <a:rPr lang="en-US" altLang="zh-CN" sz="1400" spc="-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001E5E"/>
                </a:solidFill>
                <a:latin typeface="Calibri"/>
                <a:ea typeface="Calibri"/>
              </a:rPr>
              <a:t>гладкомышечными</a:t>
            </a:r>
            <a:r>
              <a:rPr lang="en-US" altLang="zh-CN" sz="1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400" b="1" dirty="0">
                <a:solidFill>
                  <a:srgbClr val="001E5E"/>
                </a:solidFill>
                <a:latin typeface="Calibri"/>
                <a:ea typeface="Calibri"/>
              </a:rPr>
              <a:t>волокнами</a:t>
            </a:r>
            <a:r>
              <a:rPr lang="en-US" altLang="zh-CN" sz="1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детрузора.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Анатомический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зона</a:t>
            </a:r>
            <a:r>
              <a:rPr lang="en-US" altLang="zh-CN" sz="1400" spc="-9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сфинктера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соответствует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шейке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мочевого</a:t>
            </a:r>
            <a:r>
              <a:rPr lang="en-US" altLang="zh-CN" sz="1400" spc="-8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пущыря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19"/>
              </a:lnSpc>
            </a:pPr>
            <a:endParaRPr lang="en-US" dirty="0" smtClean="0"/>
          </a:p>
          <a:p>
            <a:pPr marL="0" hangingPunct="0">
              <a:lnSpc>
                <a:spcPct val="95833"/>
              </a:lnSpc>
            </a:pP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Сфинктер</a:t>
            </a:r>
            <a:r>
              <a:rPr lang="en-US" altLang="zh-CN" sz="1400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уретры</a:t>
            </a:r>
            <a:r>
              <a:rPr lang="en-US" altLang="zh-CN" sz="1400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(наружный</a:t>
            </a:r>
            <a:r>
              <a:rPr lang="en-US" altLang="zh-CN" sz="1400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сфинктер</a:t>
            </a:r>
            <a:r>
              <a:rPr lang="en-US" altLang="zh-CN" sz="1400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уретры)</a:t>
            </a:r>
            <a:r>
              <a:rPr lang="en-US" altLang="zh-CN" sz="1400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–</a:t>
            </a:r>
            <a:r>
              <a:rPr lang="en-US" altLang="zh-CN" sz="1400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образован</a:t>
            </a:r>
            <a:r>
              <a:rPr lang="en-US" altLang="zh-CN" sz="1400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001E5E"/>
                </a:solidFill>
                <a:latin typeface="Calibri"/>
                <a:ea typeface="Calibri"/>
              </a:rPr>
              <a:t>поперечно-полосатой</a:t>
            </a:r>
            <a:r>
              <a:rPr lang="en-US" altLang="zh-CN" sz="14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001E5E"/>
                </a:solidFill>
                <a:latin typeface="Calibri"/>
                <a:ea typeface="Calibri"/>
              </a:rPr>
              <a:t>мускулатурой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,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является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частью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мышц</a:t>
            </a:r>
            <a:r>
              <a:rPr lang="en-US" altLang="zh-CN" sz="1400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промежности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2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480" y="1059180"/>
            <a:ext cx="10134600" cy="3962400"/>
          </a:xfrm>
          <a:prstGeom prst="rect">
            <a:avLst/>
          </a:prstGeom>
        </p:spPr>
      </p:pic>
      <p:sp>
        <p:nvSpPr>
          <p:cNvPr id="2" name="TextBox 222"/>
          <p:cNvSpPr txBox="1"/>
          <p:nvPr/>
        </p:nvSpPr>
        <p:spPr>
          <a:xfrm>
            <a:off x="3710304" y="282447"/>
            <a:ext cx="6796369" cy="60764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Рекомендации</a:t>
            </a:r>
            <a:r>
              <a:rPr lang="en-US" altLang="zh-CN" sz="2800" spc="-13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по</a:t>
            </a:r>
            <a:r>
              <a:rPr lang="en-US" altLang="zh-CN" sz="2800" spc="-1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наблюдению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25"/>
              </a:lnSpc>
            </a:pPr>
            <a:endParaRPr lang="en-US" dirty="0" smtClean="0"/>
          </a:p>
          <a:p>
            <a:pPr marL="0" indent="324612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European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Association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Urology</a:t>
            </a:r>
            <a:r>
              <a:rPr lang="en-US" altLang="zh-CN" sz="18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2016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Freeform 223"/>
          <p:cNvSpPr/>
          <p:nvPr/>
        </p:nvSpPr>
        <p:spPr>
          <a:xfrm>
            <a:off x="654050" y="5911850"/>
            <a:ext cx="10864850" cy="19050"/>
          </a:xfrm>
          <a:custGeom>
            <a:avLst/>
            <a:gdLst>
              <a:gd name="connsiteX0" fmla="*/ 16929 w 10864850"/>
              <a:gd name="connsiteY0" fmla="*/ 9525 h 19050"/>
              <a:gd name="connsiteX1" fmla="*/ 10867008 w 10864850"/>
              <a:gd name="connsiteY1" fmla="*/ 11112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64850" h="19050">
                <a:moveTo>
                  <a:pt x="16929" y="9525"/>
                </a:moveTo>
                <a:lnTo>
                  <a:pt x="10867008" y="11112"/>
                </a:lnTo>
              </a:path>
            </a:pathLst>
          </a:custGeom>
          <a:ln w="12700">
            <a:solidFill>
              <a:srgbClr val="ECEADF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TextBox 224"/>
          <p:cNvSpPr txBox="1"/>
          <p:nvPr/>
        </p:nvSpPr>
        <p:spPr>
          <a:xfrm>
            <a:off x="1625472" y="449757"/>
            <a:ext cx="8953933" cy="8535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b="1" spc="-75" dirty="0">
                <a:solidFill>
                  <a:srgbClr val="001E5E"/>
                </a:solidFill>
                <a:latin typeface="Calibri"/>
                <a:ea typeface="Calibri"/>
              </a:rPr>
              <a:t>Актуальность</a:t>
            </a:r>
            <a:r>
              <a:rPr lang="en-US" altLang="zh-CN" sz="28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80" dirty="0">
                <a:solidFill>
                  <a:srgbClr val="001E5E"/>
                </a:solidFill>
                <a:latin typeface="Calibri"/>
                <a:ea typeface="Calibri"/>
              </a:rPr>
              <a:t>сексуальных</a:t>
            </a:r>
            <a:r>
              <a:rPr lang="en-US" altLang="zh-CN" sz="28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75" dirty="0">
                <a:solidFill>
                  <a:srgbClr val="001E5E"/>
                </a:solidFill>
                <a:latin typeface="Calibri"/>
                <a:ea typeface="Calibri"/>
              </a:rPr>
              <a:t>расстройств</a:t>
            </a:r>
            <a:r>
              <a:rPr lang="en-US" altLang="zh-CN" sz="28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90" dirty="0">
                <a:solidFill>
                  <a:srgbClr val="001E5E"/>
                </a:solidFill>
                <a:latin typeface="Calibri"/>
                <a:ea typeface="Calibri"/>
              </a:rPr>
              <a:t>при</a:t>
            </a:r>
            <a:r>
              <a:rPr lang="en-US" altLang="zh-CN" sz="2800" b="1" spc="-3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80" dirty="0">
                <a:solidFill>
                  <a:srgbClr val="001E5E"/>
                </a:solidFill>
                <a:latin typeface="Calibri"/>
                <a:ea typeface="Calibri"/>
              </a:rPr>
              <a:t>неврологических</a:t>
            </a:r>
          </a:p>
          <a:p>
            <a:pPr marL="0" indent="3453765">
              <a:lnSpc>
                <a:spcPct val="100000"/>
              </a:lnSpc>
            </a:pPr>
            <a:r>
              <a:rPr lang="en-US" altLang="zh-CN" sz="2800" b="1" spc="-85" dirty="0">
                <a:solidFill>
                  <a:srgbClr val="001E5E"/>
                </a:solidFill>
                <a:latin typeface="Calibri"/>
                <a:ea typeface="Calibri"/>
              </a:rPr>
              <a:t>за</a:t>
            </a:r>
            <a:r>
              <a:rPr lang="en-US" altLang="zh-CN" sz="2800" b="1" spc="-80" dirty="0">
                <a:solidFill>
                  <a:srgbClr val="001E5E"/>
                </a:solidFill>
                <a:latin typeface="Calibri"/>
                <a:ea typeface="Calibri"/>
              </a:rPr>
              <a:t>болеваниях</a:t>
            </a:r>
          </a:p>
        </p:txBody>
      </p:sp>
      <p:sp>
        <p:nvSpPr>
          <p:cNvPr id="225" name="TextBox 225"/>
          <p:cNvSpPr txBox="1"/>
          <p:nvPr/>
        </p:nvSpPr>
        <p:spPr>
          <a:xfrm>
            <a:off x="691591" y="1691995"/>
            <a:ext cx="5744761" cy="8429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89583"/>
              </a:lnSpc>
            </a:pPr>
            <a:r>
              <a:rPr lang="en-US" altLang="zh-CN" sz="1500" spc="-10" dirty="0">
                <a:solidFill>
                  <a:srgbClr val="001E5E"/>
                </a:solidFill>
                <a:latin typeface="Calibri"/>
                <a:ea typeface="Calibri"/>
              </a:rPr>
              <a:t>Структура</a:t>
            </a:r>
            <a:r>
              <a:rPr lang="en-US" altLang="zh-CN" sz="15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500" spc="-15" dirty="0">
                <a:solidFill>
                  <a:srgbClr val="001E5E"/>
                </a:solidFill>
                <a:latin typeface="Calibri"/>
                <a:ea typeface="Calibri"/>
              </a:rPr>
              <a:t>нарушений</a:t>
            </a:r>
            <a:r>
              <a:rPr lang="en-US" altLang="zh-CN" sz="1500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500" spc="-15" dirty="0">
                <a:solidFill>
                  <a:srgbClr val="001E5E"/>
                </a:solidFill>
                <a:latin typeface="Calibri"/>
                <a:ea typeface="Calibri"/>
              </a:rPr>
              <a:t>функционирования</a:t>
            </a:r>
            <a:r>
              <a:rPr lang="en-US" altLang="zh-CN" sz="1500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500" spc="-10" dirty="0">
                <a:solidFill>
                  <a:srgbClr val="001E5E"/>
                </a:solidFill>
                <a:latin typeface="Calibri"/>
                <a:ea typeface="Calibri"/>
              </a:rPr>
              <a:t>инвалида</a:t>
            </a:r>
            <a:r>
              <a:rPr lang="en-US" altLang="zh-CN" sz="1500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500" spc="-25" dirty="0">
                <a:solidFill>
                  <a:srgbClr val="001E5E"/>
                </a:solidFill>
                <a:latin typeface="Calibri"/>
                <a:ea typeface="Calibri"/>
              </a:rPr>
              <a:t>с</a:t>
            </a:r>
            <a:r>
              <a:rPr lang="en-US" altLang="zh-CN" sz="150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500" spc="-15" dirty="0">
                <a:solidFill>
                  <a:srgbClr val="001E5E"/>
                </a:solidFill>
                <a:latin typeface="Calibri"/>
                <a:ea typeface="Calibri"/>
              </a:rPr>
              <a:t>позвоночно</a:t>
            </a:r>
            <a:r>
              <a:rPr lang="en-US" altLang="zh-CN" sz="1500" dirty="0">
                <a:solidFill>
                  <a:srgbClr val="001E5E"/>
                </a:solidFill>
                <a:latin typeface="Calibri"/>
                <a:ea typeface="Calibri"/>
              </a:rPr>
              <a:t>-</a:t>
            </a:r>
            <a:r>
              <a:rPr lang="en-US" altLang="zh-CN" sz="15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500" spc="-15" dirty="0">
                <a:solidFill>
                  <a:srgbClr val="001E5E"/>
                </a:solidFill>
                <a:latin typeface="Calibri"/>
                <a:ea typeface="Calibri"/>
              </a:rPr>
              <a:t>спинномозговой</a:t>
            </a:r>
            <a:r>
              <a:rPr lang="en-US" altLang="zh-CN" sz="15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500" spc="-10" dirty="0">
                <a:solidFill>
                  <a:srgbClr val="001E5E"/>
                </a:solidFill>
                <a:latin typeface="Calibri"/>
                <a:ea typeface="Calibri"/>
              </a:rPr>
              <a:t>травмой</a:t>
            </a:r>
            <a:r>
              <a:rPr lang="en-US" altLang="zh-CN" sz="1500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1E5E"/>
                </a:solidFill>
                <a:latin typeface="Calibri"/>
                <a:ea typeface="Calibri"/>
              </a:rPr>
              <a:t>,</a:t>
            </a:r>
            <a:r>
              <a:rPr lang="en-US" altLang="zh-CN" sz="1500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500" spc="-15" dirty="0">
                <a:solidFill>
                  <a:srgbClr val="001E5E"/>
                </a:solidFill>
                <a:latin typeface="Calibri"/>
                <a:ea typeface="Calibri"/>
              </a:rPr>
              <a:t>распределённых</a:t>
            </a:r>
            <a:r>
              <a:rPr lang="en-US" altLang="zh-CN" sz="1500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1E5E"/>
                </a:solidFill>
                <a:latin typeface="Calibri"/>
                <a:ea typeface="Calibri"/>
              </a:rPr>
              <a:t>по</a:t>
            </a:r>
            <a:r>
              <a:rPr lang="en-US" altLang="zh-CN" sz="15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500" spc="-15" dirty="0">
                <a:solidFill>
                  <a:srgbClr val="001E5E"/>
                </a:solidFill>
                <a:latin typeface="Calibri"/>
                <a:ea typeface="Calibri"/>
              </a:rPr>
              <a:t>значимости</a:t>
            </a:r>
            <a:r>
              <a:rPr lang="en-US" altLang="zh-CN" sz="1500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500" spc="-5" dirty="0">
                <a:solidFill>
                  <a:srgbClr val="001E5E"/>
                </a:solidFill>
                <a:latin typeface="Calibri"/>
                <a:ea typeface="Calibri"/>
              </a:rPr>
              <a:t>для</a:t>
            </a:r>
            <a:r>
              <a:rPr lang="en-US" altLang="zh-CN" sz="150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500" spc="-15" dirty="0">
                <a:solidFill>
                  <a:srgbClr val="001E5E"/>
                </a:solidFill>
                <a:latin typeface="Calibri"/>
                <a:ea typeface="Calibri"/>
              </a:rPr>
              <a:t>самого</a:t>
            </a:r>
            <a:r>
              <a:rPr lang="en-US" altLang="zh-CN" sz="15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500" spc="-15" dirty="0">
                <a:solidFill>
                  <a:srgbClr val="001E5E"/>
                </a:solidFill>
                <a:latin typeface="Calibri"/>
                <a:ea typeface="Calibri"/>
              </a:rPr>
              <a:t>пацие</a:t>
            </a:r>
            <a:r>
              <a:rPr lang="en-US" altLang="zh-CN" sz="1500" spc="-10" dirty="0">
                <a:solidFill>
                  <a:srgbClr val="001E5E"/>
                </a:solidFill>
                <a:latin typeface="Calibri"/>
                <a:ea typeface="Calibri"/>
              </a:rPr>
              <a:t>нта</a:t>
            </a:r>
          </a:p>
          <a:p>
            <a:pPr marL="0">
              <a:lnSpc>
                <a:spcPct val="100000"/>
              </a:lnSpc>
              <a:tabLst>
                <a:tab pos="342900" algn="l"/>
              </a:tabLst>
            </a:pPr>
            <a:r>
              <a:rPr lang="en-US" altLang="zh-CN" sz="1500" dirty="0">
                <a:solidFill>
                  <a:srgbClr val="001E5E"/>
                </a:solidFill>
                <a:latin typeface="Arial"/>
                <a:ea typeface="Arial"/>
              </a:rPr>
              <a:t>•	</a:t>
            </a:r>
            <a:r>
              <a:rPr lang="en-US" altLang="zh-CN" sz="1500" spc="-15" dirty="0">
                <a:solidFill>
                  <a:srgbClr val="001E5E"/>
                </a:solidFill>
                <a:latin typeface="Calibri"/>
                <a:ea typeface="Calibri"/>
              </a:rPr>
              <a:t>Нарушения</a:t>
            </a:r>
            <a:r>
              <a:rPr lang="en-US" altLang="zh-CN" sz="1500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500" spc="-15" dirty="0">
                <a:solidFill>
                  <a:srgbClr val="001E5E"/>
                </a:solidFill>
                <a:latin typeface="Calibri"/>
                <a:ea typeface="Calibri"/>
              </a:rPr>
              <a:t>мочеиспускания</a:t>
            </a:r>
          </a:p>
        </p:txBody>
      </p:sp>
      <p:sp>
        <p:nvSpPr>
          <p:cNvPr id="226" name="TextBox 226"/>
          <p:cNvSpPr txBox="1"/>
          <p:nvPr/>
        </p:nvSpPr>
        <p:spPr>
          <a:xfrm>
            <a:off x="7404861" y="1838197"/>
            <a:ext cx="4432044" cy="4878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5" dirty="0">
                <a:solidFill>
                  <a:srgbClr val="006EBF"/>
                </a:solidFill>
                <a:latin typeface="Calibri"/>
                <a:ea typeface="Calibri"/>
              </a:rPr>
              <a:t>Сексуальные</a:t>
            </a:r>
            <a:r>
              <a:rPr lang="en-US" altLang="zh-CN" sz="1600" spc="-1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spc="-10" dirty="0">
                <a:solidFill>
                  <a:srgbClr val="006EBF"/>
                </a:solidFill>
                <a:latin typeface="Calibri"/>
                <a:ea typeface="Calibri"/>
              </a:rPr>
              <a:t>проблемы</a:t>
            </a:r>
            <a:r>
              <a:rPr lang="en-US" altLang="zh-CN" sz="1600" spc="-1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spc="-25" dirty="0">
                <a:solidFill>
                  <a:srgbClr val="006EBF"/>
                </a:solidFill>
                <a:latin typeface="Calibri"/>
                <a:ea typeface="Calibri"/>
              </a:rPr>
              <a:t>у</a:t>
            </a:r>
            <a:r>
              <a:rPr lang="en-US" altLang="zh-CN" sz="1600" spc="-1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spc="-15" dirty="0">
                <a:solidFill>
                  <a:srgbClr val="006EBF"/>
                </a:solidFill>
                <a:latin typeface="Calibri"/>
                <a:ea typeface="Calibri"/>
              </a:rPr>
              <a:t>пациентов</a:t>
            </a:r>
            <a:r>
              <a:rPr lang="en-US" altLang="zh-CN" sz="1600" spc="-1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006EBF"/>
                </a:solidFill>
                <a:latin typeface="Calibri"/>
                <a:ea typeface="Calibri"/>
              </a:rPr>
              <a:t>с</a:t>
            </a:r>
            <a:r>
              <a:rPr lang="en-US" altLang="zh-CN" sz="1600" spc="-2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spc="-10" dirty="0">
                <a:solidFill>
                  <a:srgbClr val="006EBF"/>
                </a:solidFill>
                <a:latin typeface="Calibri"/>
                <a:ea typeface="Calibri"/>
              </a:rPr>
              <a:t>нейрогенной</a:t>
            </a:r>
          </a:p>
          <a:p>
            <a:pPr marL="0" indent="1641347">
              <a:lnSpc>
                <a:spcPct val="100000"/>
              </a:lnSpc>
            </a:pPr>
            <a:r>
              <a:rPr lang="en-US" altLang="zh-CN" sz="1600" spc="-20" dirty="0">
                <a:solidFill>
                  <a:srgbClr val="006EBF"/>
                </a:solidFill>
                <a:latin typeface="Calibri"/>
                <a:ea typeface="Calibri"/>
              </a:rPr>
              <a:t>дисфункц</a:t>
            </a:r>
            <a:r>
              <a:rPr lang="en-US" altLang="zh-CN" sz="1600" spc="-15" dirty="0">
                <a:solidFill>
                  <a:srgbClr val="006EBF"/>
                </a:solidFill>
                <a:latin typeface="Calibri"/>
                <a:ea typeface="Calibri"/>
              </a:rPr>
              <a:t>ией</a:t>
            </a:r>
          </a:p>
        </p:txBody>
      </p:sp>
      <p:sp>
        <p:nvSpPr>
          <p:cNvPr id="227" name="TextBox 227"/>
          <p:cNvSpPr txBox="1"/>
          <p:nvPr/>
        </p:nvSpPr>
        <p:spPr>
          <a:xfrm>
            <a:off x="691591" y="2534958"/>
            <a:ext cx="79500" cy="1143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500" spc="-1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</a:p>
          <a:p>
            <a:pPr marL="0">
              <a:lnSpc>
                <a:spcPct val="100000"/>
              </a:lnSpc>
            </a:pPr>
            <a:r>
              <a:rPr lang="en-US" altLang="zh-CN" sz="1500" spc="-1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</a:p>
          <a:p>
            <a:pPr marL="0">
              <a:lnSpc>
                <a:spcPct val="100000"/>
              </a:lnSpc>
            </a:pPr>
            <a:r>
              <a:rPr lang="en-US" altLang="zh-CN" sz="1500" spc="-1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</a:p>
          <a:p>
            <a:pPr marL="0">
              <a:lnSpc>
                <a:spcPct val="100000"/>
              </a:lnSpc>
            </a:pPr>
            <a:r>
              <a:rPr lang="en-US" altLang="zh-CN" sz="1500" spc="-1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</a:p>
          <a:p>
            <a:pPr marL="0">
              <a:lnSpc>
                <a:spcPct val="100000"/>
              </a:lnSpc>
            </a:pPr>
            <a:r>
              <a:rPr lang="en-US" altLang="zh-CN" sz="1500" spc="-1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228" name="TextBox 228"/>
          <p:cNvSpPr txBox="1"/>
          <p:nvPr/>
        </p:nvSpPr>
        <p:spPr>
          <a:xfrm>
            <a:off x="1034491" y="2556002"/>
            <a:ext cx="4701143" cy="11337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500" spc="-20" dirty="0">
                <a:solidFill>
                  <a:srgbClr val="001E5E"/>
                </a:solidFill>
                <a:latin typeface="Calibri"/>
                <a:ea typeface="Calibri"/>
              </a:rPr>
              <a:t>Нарушения</a:t>
            </a:r>
            <a:r>
              <a:rPr lang="en-US" altLang="zh-CN" sz="15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500" spc="-15" dirty="0">
                <a:solidFill>
                  <a:srgbClr val="001E5E"/>
                </a:solidFill>
                <a:latin typeface="Calibri"/>
                <a:ea typeface="Calibri"/>
              </a:rPr>
              <a:t>регуляции</a:t>
            </a:r>
            <a:r>
              <a:rPr lang="en-US" altLang="zh-CN" sz="15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500" spc="-20" dirty="0">
                <a:solidFill>
                  <a:srgbClr val="001E5E"/>
                </a:solidFill>
                <a:latin typeface="Calibri"/>
                <a:ea typeface="Calibri"/>
              </a:rPr>
              <a:t>кишечника</a:t>
            </a:r>
            <a:r>
              <a:rPr lang="en-US" altLang="zh-CN" sz="15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500" spc="-15" dirty="0">
                <a:solidFill>
                  <a:srgbClr val="001E5E"/>
                </a:solidFill>
                <a:latin typeface="Calibri"/>
                <a:ea typeface="Calibri"/>
              </a:rPr>
              <a:t>Сп</a:t>
            </a:r>
            <a:r>
              <a:rPr lang="en-US" altLang="zh-CN" sz="1500" spc="-10" dirty="0">
                <a:solidFill>
                  <a:srgbClr val="001E5E"/>
                </a:solidFill>
                <a:latin typeface="Calibri"/>
                <a:ea typeface="Calibri"/>
              </a:rPr>
              <a:t>астика</a:t>
            </a:r>
          </a:p>
          <a:p>
            <a:pPr marL="0">
              <a:lnSpc>
                <a:spcPct val="100000"/>
              </a:lnSpc>
            </a:pPr>
            <a:r>
              <a:rPr lang="en-US" altLang="zh-CN" sz="1500" spc="-20" dirty="0">
                <a:solidFill>
                  <a:srgbClr val="001E5E"/>
                </a:solidFill>
                <a:latin typeface="Calibri"/>
                <a:ea typeface="Calibri"/>
              </a:rPr>
              <a:t>Б</a:t>
            </a:r>
            <a:r>
              <a:rPr lang="en-US" altLang="zh-CN" sz="1500" spc="-15" dirty="0">
                <a:solidFill>
                  <a:srgbClr val="001E5E"/>
                </a:solidFill>
                <a:latin typeface="Calibri"/>
                <a:ea typeface="Calibri"/>
              </a:rPr>
              <a:t>оли</a:t>
            </a:r>
          </a:p>
          <a:p>
            <a:pPr marL="0">
              <a:lnSpc>
                <a:spcPct val="100000"/>
              </a:lnSpc>
            </a:pPr>
            <a:r>
              <a:rPr lang="en-US" altLang="zh-CN" sz="1500" spc="-20" dirty="0">
                <a:solidFill>
                  <a:srgbClr val="001E5E"/>
                </a:solidFill>
                <a:latin typeface="Calibri"/>
                <a:ea typeface="Calibri"/>
              </a:rPr>
              <a:t>От</a:t>
            </a:r>
            <a:r>
              <a:rPr lang="en-US" altLang="zh-CN" sz="1500" spc="-10" dirty="0">
                <a:solidFill>
                  <a:srgbClr val="001E5E"/>
                </a:solidFill>
                <a:latin typeface="Calibri"/>
                <a:ea typeface="Calibri"/>
              </a:rPr>
              <a:t>еки</a:t>
            </a:r>
          </a:p>
          <a:p>
            <a:pPr marL="0">
              <a:lnSpc>
                <a:spcPct val="100000"/>
              </a:lnSpc>
            </a:pPr>
            <a:r>
              <a:rPr lang="en-US" altLang="zh-CN" sz="1500" spc="-10" dirty="0">
                <a:solidFill>
                  <a:srgbClr val="001E5E"/>
                </a:solidFill>
                <a:latin typeface="Calibri"/>
                <a:ea typeface="Calibri"/>
              </a:rPr>
              <a:t>Сексуальные</a:t>
            </a:r>
            <a:r>
              <a:rPr lang="en-US" altLang="zh-CN" sz="15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500" spc="-15" dirty="0">
                <a:solidFill>
                  <a:srgbClr val="001E5E"/>
                </a:solidFill>
                <a:latin typeface="Calibri"/>
                <a:ea typeface="Calibri"/>
              </a:rPr>
              <a:t>расстройства</a:t>
            </a:r>
            <a:r>
              <a:rPr lang="en-US" altLang="zh-CN" sz="15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1500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500" spc="-10" dirty="0">
                <a:solidFill>
                  <a:srgbClr val="001E5E"/>
                </a:solidFill>
                <a:latin typeface="Calibri"/>
                <a:ea typeface="Calibri"/>
              </a:rPr>
              <a:t>связанные</a:t>
            </a:r>
            <a:r>
              <a:rPr lang="en-US" altLang="zh-CN" sz="15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500" spc="-30" dirty="0">
                <a:solidFill>
                  <a:srgbClr val="001E5E"/>
                </a:solidFill>
                <a:latin typeface="Calibri"/>
                <a:ea typeface="Calibri"/>
              </a:rPr>
              <a:t>с</a:t>
            </a:r>
            <a:r>
              <a:rPr lang="en-US" altLang="zh-CN" sz="15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500" spc="-15" dirty="0">
                <a:solidFill>
                  <a:srgbClr val="001E5E"/>
                </a:solidFill>
                <a:latin typeface="Calibri"/>
                <a:ea typeface="Calibri"/>
              </a:rPr>
              <a:t>ними</a:t>
            </a:r>
            <a:r>
              <a:rPr lang="en-US" altLang="zh-CN" sz="150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500" spc="-15" dirty="0">
                <a:solidFill>
                  <a:srgbClr val="001E5E"/>
                </a:solidFill>
                <a:latin typeface="Calibri"/>
                <a:ea typeface="Calibri"/>
              </a:rPr>
              <a:t>нарушения</a:t>
            </a:r>
          </a:p>
        </p:txBody>
      </p:sp>
      <p:sp>
        <p:nvSpPr>
          <p:cNvPr id="229" name="TextBox 229"/>
          <p:cNvSpPr txBox="1"/>
          <p:nvPr/>
        </p:nvSpPr>
        <p:spPr>
          <a:xfrm>
            <a:off x="7436484" y="2702686"/>
            <a:ext cx="4018112" cy="1540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1</a:t>
            </a:r>
            <a:r>
              <a:rPr lang="en-US" altLang="zh-CN" sz="1600" spc="-10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уровень</a:t>
            </a:r>
            <a:r>
              <a:rPr lang="en-US" altLang="zh-CN" sz="1600" spc="-10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–</a:t>
            </a:r>
            <a:r>
              <a:rPr lang="en-US" altLang="zh-CN" sz="1600" spc="-10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первичный</a:t>
            </a:r>
            <a:r>
              <a:rPr lang="en-US" altLang="zh-CN" sz="1600" spc="-10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(прямое</a:t>
            </a:r>
            <a:r>
              <a:rPr lang="en-US" altLang="zh-CN" sz="1600" spc="-11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повреждение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spc="-15" dirty="0">
                <a:solidFill>
                  <a:srgbClr val="006EBF"/>
                </a:solidFill>
                <a:latin typeface="Calibri"/>
                <a:ea typeface="Calibri"/>
              </a:rPr>
              <a:t>нервных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spc="-15" dirty="0">
                <a:solidFill>
                  <a:srgbClr val="006EBF"/>
                </a:solidFill>
                <a:latin typeface="Calibri"/>
                <a:ea typeface="Calibri"/>
              </a:rPr>
              <a:t>структур)</a:t>
            </a:r>
          </a:p>
          <a:p>
            <a:pPr>
              <a:lnSpc>
                <a:spcPts val="544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2</a:t>
            </a:r>
            <a:r>
              <a:rPr lang="en-US" altLang="zh-CN" sz="1600" spc="-9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уровень</a:t>
            </a:r>
            <a:r>
              <a:rPr lang="en-US" altLang="zh-CN" sz="1600" spc="-1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–</a:t>
            </a:r>
            <a:r>
              <a:rPr lang="en-US" altLang="zh-CN" sz="1600" spc="-9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вторичный</a:t>
            </a:r>
            <a:r>
              <a:rPr lang="en-US" altLang="zh-CN" sz="1600" spc="-1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(нарушение</a:t>
            </a:r>
            <a:r>
              <a:rPr lang="en-US" altLang="zh-CN" sz="1600" spc="-1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общих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spc="-15" dirty="0">
                <a:solidFill>
                  <a:srgbClr val="006EBF"/>
                </a:solidFill>
                <a:latin typeface="Calibri"/>
                <a:ea typeface="Calibri"/>
              </a:rPr>
              <a:t>физических</a:t>
            </a:r>
            <a:r>
              <a:rPr lang="en-US" altLang="zh-CN" sz="1600" spc="-4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spc="-15" dirty="0">
                <a:solidFill>
                  <a:srgbClr val="006EBF"/>
                </a:solidFill>
                <a:latin typeface="Calibri"/>
                <a:ea typeface="Calibri"/>
              </a:rPr>
              <a:t>возможностей)</a:t>
            </a:r>
          </a:p>
          <a:p>
            <a:pPr>
              <a:lnSpc>
                <a:spcPts val="559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3</a:t>
            </a:r>
            <a:r>
              <a:rPr lang="en-US" altLang="zh-CN" sz="1600" spc="-1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уровень</a:t>
            </a:r>
            <a:r>
              <a:rPr lang="en-US" altLang="zh-CN" sz="1600" spc="-1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–</a:t>
            </a:r>
            <a:r>
              <a:rPr lang="en-US" altLang="zh-CN" sz="1600" spc="-1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третичный</a:t>
            </a:r>
            <a:r>
              <a:rPr lang="en-US" altLang="zh-CN" sz="1600" spc="-1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(психосоциальные</a:t>
            </a:r>
            <a:r>
              <a:rPr lang="en-US" altLang="zh-CN" sz="1600" spc="-109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ea typeface="Calibri"/>
              </a:rPr>
              <a:t>и</a:t>
            </a:r>
            <a:r>
              <a:rPr lang="en-US" altLang="zh-CN" sz="16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spc="-20" dirty="0">
                <a:solidFill>
                  <a:srgbClr val="006EBF"/>
                </a:solidFill>
                <a:latin typeface="Calibri"/>
                <a:ea typeface="Calibri"/>
              </a:rPr>
              <a:t>эмоциональные</a:t>
            </a:r>
            <a:r>
              <a:rPr lang="en-US" altLang="zh-CN" sz="1600" spc="2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600" spc="-15" dirty="0">
                <a:solidFill>
                  <a:srgbClr val="006EBF"/>
                </a:solidFill>
                <a:latin typeface="Calibri"/>
                <a:ea typeface="Calibri"/>
              </a:rPr>
              <a:t>причины)</a:t>
            </a:r>
          </a:p>
        </p:txBody>
      </p:sp>
      <p:sp>
        <p:nvSpPr>
          <p:cNvPr id="230" name="TextBox 230"/>
          <p:cNvSpPr txBox="1"/>
          <p:nvPr/>
        </p:nvSpPr>
        <p:spPr>
          <a:xfrm>
            <a:off x="715060" y="4271276"/>
            <a:ext cx="4581873" cy="788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Сексуальные</a:t>
            </a:r>
            <a:r>
              <a:rPr lang="en-US" altLang="zh-CN" sz="1800" spc="-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расстройства</a:t>
            </a:r>
            <a:r>
              <a:rPr lang="en-US" altLang="zh-CN" sz="1800" spc="-10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1800" spc="-10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связанные</a:t>
            </a:r>
            <a:r>
              <a:rPr lang="en-US" altLang="zh-CN" sz="1800" spc="-10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</a:t>
            </a:r>
            <a:r>
              <a:rPr lang="en-US" altLang="zh-CN" sz="1800" spc="-10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ними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нарушения</a:t>
            </a:r>
            <a:r>
              <a:rPr lang="en-US" altLang="zh-CN" sz="1800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встречаются</a:t>
            </a:r>
            <a:r>
              <a:rPr lang="en-US" altLang="zh-CN" sz="1800" spc="-55" dirty="0">
                <a:solidFill>
                  <a:srgbClr val="001E5E"/>
                </a:solidFill>
                <a:latin typeface="Calibri"/>
                <a:cs typeface="Calibri"/>
              </a:rPr>
              <a:t> 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у</a:t>
            </a:r>
            <a:r>
              <a:rPr lang="en-US" altLang="zh-CN" sz="1800" spc="-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45,5%</a:t>
            </a:r>
            <a:r>
              <a:rPr lang="en-US" altLang="zh-CN" sz="1800" spc="-55" dirty="0">
                <a:solidFill>
                  <a:srgbClr val="001E5E"/>
                </a:solidFill>
                <a:latin typeface="Calibri"/>
                <a:cs typeface="Calibri"/>
              </a:rPr>
              <a:t> 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инвалидов</a:t>
            </a:r>
            <a:r>
              <a:rPr lang="en-US" altLang="zh-CN" sz="1800" spc="-6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10" dirty="0">
                <a:solidFill>
                  <a:srgbClr val="001E5E"/>
                </a:solidFill>
                <a:latin typeface="Calibri"/>
                <a:ea typeface="Calibri"/>
              </a:rPr>
              <a:t>травмой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10" dirty="0">
                <a:solidFill>
                  <a:srgbClr val="001E5E"/>
                </a:solidFill>
                <a:latin typeface="Calibri"/>
                <a:ea typeface="Calibri"/>
              </a:rPr>
              <a:t>спинного</a:t>
            </a:r>
            <a:r>
              <a:rPr lang="en-US" altLang="zh-CN" sz="1800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10" dirty="0">
                <a:solidFill>
                  <a:srgbClr val="001E5E"/>
                </a:solidFill>
                <a:latin typeface="Calibri"/>
                <a:ea typeface="Calibri"/>
              </a:rPr>
              <a:t>мозга(n=454</a:t>
            </a:r>
            <a:r>
              <a:rPr lang="en-US" altLang="zh-CN" sz="1800" spc="-5" dirty="0">
                <a:solidFill>
                  <a:srgbClr val="001E5E"/>
                </a:solidFill>
                <a:latin typeface="Calibri"/>
                <a:ea typeface="Calibri"/>
              </a:rPr>
              <a:t>)</a:t>
            </a:r>
          </a:p>
        </p:txBody>
      </p:sp>
      <p:sp>
        <p:nvSpPr>
          <p:cNvPr id="231" name="TextBox 231"/>
          <p:cNvSpPr txBox="1"/>
          <p:nvPr/>
        </p:nvSpPr>
        <p:spPr>
          <a:xfrm>
            <a:off x="9648190" y="4723256"/>
            <a:ext cx="1969872" cy="15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000" dirty="0">
                <a:solidFill>
                  <a:srgbClr val="006EBF"/>
                </a:solidFill>
                <a:latin typeface="Calibri"/>
                <a:ea typeface="Calibri"/>
              </a:rPr>
              <a:t>European</a:t>
            </a:r>
            <a:r>
              <a:rPr lang="en-US" altLang="zh-CN" sz="1000" spc="-2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6EBF"/>
                </a:solidFill>
                <a:latin typeface="Calibri"/>
                <a:ea typeface="Calibri"/>
              </a:rPr>
              <a:t>Association</a:t>
            </a:r>
            <a:r>
              <a:rPr lang="en-US" altLang="zh-CN" sz="1000" spc="-3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6EBF"/>
                </a:solidFill>
                <a:latin typeface="Calibri"/>
                <a:ea typeface="Calibri"/>
              </a:rPr>
              <a:t>of</a:t>
            </a:r>
            <a:r>
              <a:rPr lang="en-US" altLang="zh-CN" sz="1000" spc="-3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6EBF"/>
                </a:solidFill>
                <a:latin typeface="Calibri"/>
                <a:ea typeface="Calibri"/>
              </a:rPr>
              <a:t>Urology</a:t>
            </a:r>
            <a:r>
              <a:rPr lang="en-US" altLang="zh-CN" sz="1000" spc="-3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6EBF"/>
                </a:solidFill>
                <a:latin typeface="Calibri"/>
                <a:ea typeface="Calibri"/>
              </a:rPr>
              <a:t>2018</a:t>
            </a:r>
          </a:p>
        </p:txBody>
      </p:sp>
      <p:sp>
        <p:nvSpPr>
          <p:cNvPr id="232" name="TextBox 232"/>
          <p:cNvSpPr txBox="1"/>
          <p:nvPr/>
        </p:nvSpPr>
        <p:spPr>
          <a:xfrm>
            <a:off x="2386583" y="5444159"/>
            <a:ext cx="4002020" cy="106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Jos</a:t>
            </a:r>
            <a:r>
              <a:rPr lang="en-US" altLang="zh-CN" sz="70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H.</a:t>
            </a:r>
            <a:r>
              <a:rPr lang="en-US" altLang="zh-CN" sz="700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A.</a:t>
            </a:r>
            <a:r>
              <a:rPr lang="en-US" altLang="zh-CN" sz="700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Bloemen-Vrencken,</a:t>
            </a:r>
            <a:r>
              <a:rPr lang="en-US" altLang="zh-CN" sz="700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Marcel</a:t>
            </a:r>
            <a:r>
              <a:rPr lang="en-US" altLang="zh-CN" sz="700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W.</a:t>
            </a:r>
            <a:r>
              <a:rPr lang="en-US" altLang="zh-CN" sz="70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M.</a:t>
            </a:r>
            <a:r>
              <a:rPr lang="en-US" altLang="zh-CN" sz="700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Post,</a:t>
            </a:r>
            <a:r>
              <a:rPr lang="en-US" altLang="zh-CN" sz="700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Jos</a:t>
            </a:r>
            <a:r>
              <a:rPr lang="en-US" altLang="zh-CN" sz="700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M.</a:t>
            </a:r>
            <a:r>
              <a:rPr lang="en-US" altLang="zh-CN" sz="700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S.</a:t>
            </a:r>
            <a:r>
              <a:rPr lang="en-US" altLang="zh-CN" sz="70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Hendriks,</a:t>
            </a:r>
            <a:r>
              <a:rPr lang="en-US" altLang="zh-CN" sz="700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Elly</a:t>
            </a:r>
            <a:r>
              <a:rPr lang="en-US" altLang="zh-CN" sz="700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C.</a:t>
            </a:r>
            <a:r>
              <a:rPr lang="en-US" altLang="zh-CN" sz="700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E.</a:t>
            </a:r>
            <a:r>
              <a:rPr lang="en-US" altLang="zh-CN" sz="700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De</a:t>
            </a:r>
            <a:r>
              <a:rPr lang="en-US" altLang="zh-CN" sz="70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Reus&amp;Luc</a:t>
            </a:r>
            <a:r>
              <a:rPr lang="en-US" altLang="zh-CN" sz="700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P.</a:t>
            </a:r>
            <a:r>
              <a:rPr lang="en-US" altLang="zh-CN" sz="700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De</a:t>
            </a:r>
            <a:r>
              <a:rPr lang="en-US" altLang="zh-CN" sz="700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Witte,</a:t>
            </a:r>
            <a:r>
              <a:rPr lang="en-US" altLang="zh-CN" sz="700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700" dirty="0">
                <a:solidFill>
                  <a:srgbClr val="001E5E"/>
                </a:solidFill>
                <a:latin typeface="Calibri"/>
                <a:ea typeface="Calibri"/>
              </a:rPr>
              <a:t>2009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Box 233"/>
          <p:cNvSpPr txBox="1"/>
          <p:nvPr/>
        </p:nvSpPr>
        <p:spPr>
          <a:xfrm>
            <a:off x="730910" y="486968"/>
            <a:ext cx="4173502" cy="10973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Половая</a:t>
            </a:r>
            <a:r>
              <a:rPr lang="en-US" altLang="zh-CN" sz="2400" spc="-15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дисфункция</a:t>
            </a:r>
            <a:r>
              <a:rPr lang="en-US" altLang="zh-CN" sz="2400" spc="-1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у</a:t>
            </a:r>
            <a:r>
              <a:rPr lang="en-US" altLang="zh-CN" sz="2400" spc="-1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мужчин</a:t>
            </a:r>
            <a:r>
              <a:rPr lang="en-US" altLang="zh-CN" sz="2400" spc="-16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с</a:t>
            </a:r>
          </a:p>
          <a:p>
            <a:pPr marL="0" indent="867511">
              <a:lnSpc>
                <a:spcPct val="100000"/>
              </a:lnSpc>
            </a:pPr>
            <a:r>
              <a:rPr lang="en-US" altLang="zh-CN" sz="2400" spc="-25" dirty="0">
                <a:solidFill>
                  <a:srgbClr val="001E5E"/>
                </a:solidFill>
                <a:latin typeface="Calibri"/>
                <a:ea typeface="Calibri"/>
              </a:rPr>
              <a:t>не</a:t>
            </a:r>
            <a:r>
              <a:rPr lang="en-US" altLang="zh-CN" sz="2400" spc="-20" dirty="0">
                <a:solidFill>
                  <a:srgbClr val="001E5E"/>
                </a:solidFill>
                <a:latin typeface="Calibri"/>
                <a:ea typeface="Calibri"/>
              </a:rPr>
              <a:t>врологическими</a:t>
            </a:r>
          </a:p>
          <a:p>
            <a:pPr marL="0" indent="1077823">
              <a:lnSpc>
                <a:spcPct val="100000"/>
              </a:lnSpc>
            </a:pPr>
            <a:r>
              <a:rPr lang="en-US" altLang="zh-CN" sz="2400" spc="-25" dirty="0">
                <a:solidFill>
                  <a:srgbClr val="001E5E"/>
                </a:solidFill>
                <a:latin typeface="Calibri"/>
                <a:ea typeface="Calibri"/>
              </a:rPr>
              <a:t>за</a:t>
            </a:r>
            <a:r>
              <a:rPr lang="en-US" altLang="zh-CN" sz="2400" spc="-20" dirty="0">
                <a:solidFill>
                  <a:srgbClr val="001E5E"/>
                </a:solidFill>
                <a:latin typeface="Calibri"/>
                <a:ea typeface="Calibri"/>
              </a:rPr>
              <a:t>болеваниями</a:t>
            </a:r>
          </a:p>
        </p:txBody>
      </p:sp>
      <p:sp>
        <p:nvSpPr>
          <p:cNvPr id="234" name="TextBox 234"/>
          <p:cNvSpPr txBox="1"/>
          <p:nvPr/>
        </p:nvSpPr>
        <p:spPr>
          <a:xfrm>
            <a:off x="6656831" y="592835"/>
            <a:ext cx="4513149" cy="731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20" dirty="0">
                <a:solidFill>
                  <a:srgbClr val="001E5E"/>
                </a:solidFill>
                <a:latin typeface="Calibri"/>
                <a:ea typeface="Calibri"/>
              </a:rPr>
              <a:t>Нарушения</a:t>
            </a:r>
            <a:r>
              <a:rPr lang="en-US" altLang="zh-CN" sz="2400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spc="-30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240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1E5E"/>
                </a:solidFill>
                <a:latin typeface="Calibri"/>
                <a:ea typeface="Calibri"/>
              </a:rPr>
              <a:t>женской</a:t>
            </a:r>
            <a:r>
              <a:rPr lang="en-US" altLang="zh-CN" sz="2400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1E5E"/>
                </a:solidFill>
                <a:latin typeface="Calibri"/>
                <a:ea typeface="Calibri"/>
              </a:rPr>
              <a:t>сексуальной</a:t>
            </a:r>
          </a:p>
          <a:p>
            <a:pPr marL="0" indent="1863852">
              <a:lnSpc>
                <a:spcPct val="100000"/>
              </a:lnSpc>
            </a:pPr>
            <a:r>
              <a:rPr lang="en-US" altLang="zh-CN" sz="2400" spc="-25" dirty="0">
                <a:solidFill>
                  <a:srgbClr val="001E5E"/>
                </a:solidFill>
                <a:latin typeface="Calibri"/>
                <a:ea typeface="Calibri"/>
              </a:rPr>
              <a:t>с</a:t>
            </a:r>
            <a:r>
              <a:rPr lang="en-US" altLang="zh-CN" sz="2400" spc="-20" dirty="0">
                <a:solidFill>
                  <a:srgbClr val="001E5E"/>
                </a:solidFill>
                <a:latin typeface="Calibri"/>
                <a:ea typeface="Calibri"/>
              </a:rPr>
              <a:t>фере</a:t>
            </a:r>
          </a:p>
        </p:txBody>
      </p:sp>
      <p:sp>
        <p:nvSpPr>
          <p:cNvPr id="235" name="TextBox 235"/>
          <p:cNvSpPr txBox="1"/>
          <p:nvPr/>
        </p:nvSpPr>
        <p:spPr>
          <a:xfrm>
            <a:off x="1195120" y="2032123"/>
            <a:ext cx="92732" cy="1591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</a:p>
          <a:p>
            <a:pPr>
              <a:lnSpc>
                <a:spcPts val="43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</a:p>
          <a:p>
            <a:pPr>
              <a:lnSpc>
                <a:spcPts val="43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</a:p>
          <a:p>
            <a:pPr>
              <a:lnSpc>
                <a:spcPts val="43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</a:p>
          <a:p>
            <a:pPr>
              <a:lnSpc>
                <a:spcPts val="43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236" name="TextBox 236"/>
          <p:cNvSpPr txBox="1"/>
          <p:nvPr/>
        </p:nvSpPr>
        <p:spPr>
          <a:xfrm>
            <a:off x="1537969" y="2026792"/>
            <a:ext cx="2489888" cy="1646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20000"/>
              </a:lnSpc>
            </a:pP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Эректильная</a:t>
            </a:r>
            <a:r>
              <a:rPr lang="en-US" altLang="zh-CN" sz="1800" spc="-20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дисфункция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5" dirty="0">
                <a:solidFill>
                  <a:srgbClr val="001E5E"/>
                </a:solidFill>
                <a:latin typeface="Calibri"/>
                <a:ea typeface="Calibri"/>
              </a:rPr>
              <a:t>Нарушение</a:t>
            </a:r>
            <a:r>
              <a:rPr lang="en-US" altLang="zh-CN" sz="1800" spc="-17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5" dirty="0">
                <a:solidFill>
                  <a:srgbClr val="001E5E"/>
                </a:solidFill>
                <a:latin typeface="Calibri"/>
                <a:ea typeface="Calibri"/>
              </a:rPr>
              <a:t>эякуляции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5" dirty="0">
                <a:solidFill>
                  <a:srgbClr val="001E5E"/>
                </a:solidFill>
                <a:latin typeface="Calibri"/>
                <a:ea typeface="Calibri"/>
              </a:rPr>
              <a:t>Изменения</a:t>
            </a:r>
            <a:r>
              <a:rPr lang="en-US" altLang="zh-CN" sz="1800" spc="-17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10" dirty="0">
                <a:solidFill>
                  <a:srgbClr val="001E5E"/>
                </a:solidFill>
                <a:latin typeface="Calibri"/>
                <a:ea typeface="Calibri"/>
              </a:rPr>
              <a:t>эякулята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15" dirty="0">
                <a:solidFill>
                  <a:srgbClr val="001E5E"/>
                </a:solidFill>
                <a:latin typeface="Calibri"/>
                <a:ea typeface="Calibri"/>
              </a:rPr>
              <a:t>Снижение</a:t>
            </a:r>
            <a:r>
              <a:rPr lang="en-US" altLang="zh-CN" sz="1800" spc="-2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15" dirty="0">
                <a:solidFill>
                  <a:srgbClr val="001E5E"/>
                </a:solidFill>
                <a:latin typeface="Calibri"/>
                <a:ea typeface="Calibri"/>
              </a:rPr>
              <a:t>либидо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15" dirty="0">
                <a:solidFill>
                  <a:srgbClr val="001E5E"/>
                </a:solidFill>
                <a:latin typeface="Calibri"/>
                <a:ea typeface="Calibri"/>
              </a:rPr>
              <a:t>Нарушение</a:t>
            </a:r>
            <a:r>
              <a:rPr lang="en-US" altLang="zh-CN" sz="1800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15" dirty="0">
                <a:solidFill>
                  <a:srgbClr val="001E5E"/>
                </a:solidFill>
                <a:latin typeface="Calibri"/>
                <a:ea typeface="Calibri"/>
              </a:rPr>
              <a:t>оргазма</a:t>
            </a:r>
          </a:p>
        </p:txBody>
      </p:sp>
      <p:sp>
        <p:nvSpPr>
          <p:cNvPr id="237" name="TextBox 237"/>
          <p:cNvSpPr txBox="1"/>
          <p:nvPr/>
        </p:nvSpPr>
        <p:spPr>
          <a:xfrm>
            <a:off x="6264275" y="1969640"/>
            <a:ext cx="92838" cy="14814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8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8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238" name="TextBox 238"/>
          <p:cNvSpPr txBox="1"/>
          <p:nvPr/>
        </p:nvSpPr>
        <p:spPr>
          <a:xfrm>
            <a:off x="6607175" y="2003171"/>
            <a:ext cx="4724096" cy="1732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После</a:t>
            </a:r>
            <a:r>
              <a:rPr lang="en-US" altLang="zh-CN" sz="1800" spc="-9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травмы</a:t>
            </a:r>
            <a:r>
              <a:rPr lang="en-US" altLang="zh-CN" sz="1800" spc="-9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спинного</a:t>
            </a:r>
            <a:r>
              <a:rPr lang="en-US" altLang="zh-CN" sz="1800" spc="-9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мозга</a:t>
            </a:r>
            <a:r>
              <a:rPr lang="en-US" altLang="zh-CN" sz="1800" spc="-9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65-80%</a:t>
            </a:r>
            <a:r>
              <a:rPr lang="en-US" altLang="zh-CN" sz="1800" spc="-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женщин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15" dirty="0">
                <a:solidFill>
                  <a:srgbClr val="001E5E"/>
                </a:solidFill>
                <a:latin typeface="Calibri"/>
                <a:ea typeface="Calibri"/>
              </a:rPr>
              <a:t>продолжают</a:t>
            </a:r>
            <a:r>
              <a:rPr lang="en-US" altLang="zh-CN" sz="1800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20" dirty="0">
                <a:solidFill>
                  <a:srgbClr val="001E5E"/>
                </a:solidFill>
                <a:latin typeface="Calibri"/>
                <a:ea typeface="Calibri"/>
              </a:rPr>
              <a:t>жить</a:t>
            </a:r>
            <a:r>
              <a:rPr lang="en-US" altLang="zh-CN" sz="180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20" dirty="0">
                <a:solidFill>
                  <a:srgbClr val="001E5E"/>
                </a:solidFill>
                <a:latin typeface="Calibri"/>
                <a:ea typeface="Calibri"/>
              </a:rPr>
              <a:t>половой</a:t>
            </a:r>
            <a:r>
              <a:rPr lang="en-US" altLang="zh-CN" sz="180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15" dirty="0">
                <a:solidFill>
                  <a:srgbClr val="001E5E"/>
                </a:solidFill>
                <a:latin typeface="Calibri"/>
                <a:ea typeface="Calibri"/>
              </a:rPr>
              <a:t>жизнью</a:t>
            </a:r>
          </a:p>
          <a:p>
            <a:pPr>
              <a:lnSpc>
                <a:spcPts val="625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Около</a:t>
            </a:r>
            <a:r>
              <a:rPr lang="en-US" altLang="zh-CN" sz="1800" spc="-1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25%</a:t>
            </a:r>
            <a:r>
              <a:rPr lang="en-US" altLang="zh-CN" sz="1800" spc="-1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женщин</a:t>
            </a:r>
            <a:r>
              <a:rPr lang="en-US" altLang="zh-CN" sz="1800" spc="-1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отмечают</a:t>
            </a:r>
            <a:r>
              <a:rPr lang="en-US" altLang="zh-CN" sz="1800" spc="-11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снижение</a:t>
            </a:r>
            <a:r>
              <a:rPr lang="en-US" altLang="zh-CN" sz="1800" spc="-11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чувства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10" dirty="0">
                <a:solidFill>
                  <a:srgbClr val="001E5E"/>
                </a:solidFill>
                <a:latin typeface="Calibri"/>
                <a:ea typeface="Calibri"/>
              </a:rPr>
              <a:t>удовлетворенности</a:t>
            </a:r>
            <a:r>
              <a:rPr lang="en-US" altLang="zh-CN" sz="1800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25" dirty="0">
                <a:solidFill>
                  <a:srgbClr val="001E5E"/>
                </a:solidFill>
                <a:latin typeface="Calibri"/>
                <a:ea typeface="Calibri"/>
              </a:rPr>
              <a:t>от</a:t>
            </a:r>
            <a:r>
              <a:rPr lang="en-US" altLang="zh-CN" sz="1800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10" dirty="0">
                <a:solidFill>
                  <a:srgbClr val="001E5E"/>
                </a:solidFill>
                <a:latin typeface="Calibri"/>
                <a:ea typeface="Calibri"/>
              </a:rPr>
              <a:t>половой</a:t>
            </a:r>
            <a:r>
              <a:rPr lang="en-US" altLang="zh-CN" sz="180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15" dirty="0">
                <a:solidFill>
                  <a:srgbClr val="001E5E"/>
                </a:solidFill>
                <a:latin typeface="Calibri"/>
                <a:ea typeface="Calibri"/>
              </a:rPr>
              <a:t>жизни</a:t>
            </a:r>
          </a:p>
          <a:p>
            <a:pPr>
              <a:lnSpc>
                <a:spcPts val="630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1800" spc="-20" dirty="0">
                <a:solidFill>
                  <a:srgbClr val="001E5E"/>
                </a:solidFill>
                <a:latin typeface="Calibri"/>
                <a:ea typeface="Calibri"/>
              </a:rPr>
              <a:t>Основным</a:t>
            </a:r>
            <a:r>
              <a:rPr lang="en-US" altLang="zh-CN" sz="180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15" dirty="0">
                <a:solidFill>
                  <a:srgbClr val="001E5E"/>
                </a:solidFill>
                <a:latin typeface="Calibri"/>
                <a:ea typeface="Calibri"/>
              </a:rPr>
              <a:t>фактором,</a:t>
            </a:r>
            <a:r>
              <a:rPr lang="en-US" altLang="zh-CN" sz="180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15" dirty="0">
                <a:solidFill>
                  <a:srgbClr val="001E5E"/>
                </a:solidFill>
                <a:latin typeface="Calibri"/>
                <a:ea typeface="Calibri"/>
              </a:rPr>
              <a:t>который</a:t>
            </a:r>
            <a:r>
              <a:rPr lang="en-US" altLang="zh-CN" sz="1800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15" dirty="0">
                <a:solidFill>
                  <a:srgbClr val="001E5E"/>
                </a:solidFill>
                <a:latin typeface="Calibri"/>
                <a:ea typeface="Calibri"/>
              </a:rPr>
              <a:t>ограничивает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15" dirty="0">
                <a:solidFill>
                  <a:srgbClr val="001E5E"/>
                </a:solidFill>
                <a:latin typeface="Calibri"/>
                <a:ea typeface="Calibri"/>
              </a:rPr>
              <a:t>половую</a:t>
            </a:r>
            <a:r>
              <a:rPr lang="en-US" altLang="zh-CN" sz="1800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20" dirty="0">
                <a:solidFill>
                  <a:srgbClr val="001E5E"/>
                </a:solidFill>
                <a:latin typeface="Calibri"/>
                <a:ea typeface="Calibri"/>
              </a:rPr>
              <a:t>жизнь</a:t>
            </a:r>
            <a:r>
              <a:rPr lang="en-US" altLang="zh-CN" sz="180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15" dirty="0">
                <a:solidFill>
                  <a:srgbClr val="001E5E"/>
                </a:solidFill>
                <a:latin typeface="Calibri"/>
                <a:ea typeface="Calibri"/>
              </a:rPr>
              <a:t>является</a:t>
            </a:r>
            <a:r>
              <a:rPr lang="en-US" altLang="zh-CN" sz="180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15" dirty="0">
                <a:solidFill>
                  <a:srgbClr val="001E5E"/>
                </a:solidFill>
                <a:latin typeface="Calibri"/>
                <a:ea typeface="Calibri"/>
              </a:rPr>
              <a:t>недержание</a:t>
            </a:r>
            <a:r>
              <a:rPr lang="en-US" altLang="zh-CN" sz="1800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15" dirty="0">
                <a:solidFill>
                  <a:srgbClr val="001E5E"/>
                </a:solidFill>
                <a:latin typeface="Calibri"/>
                <a:ea typeface="Calibri"/>
              </a:rPr>
              <a:t>мочи</a:t>
            </a:r>
          </a:p>
        </p:txBody>
      </p:sp>
      <p:sp>
        <p:nvSpPr>
          <p:cNvPr id="239" name="TextBox 239"/>
          <p:cNvSpPr txBox="1"/>
          <p:nvPr/>
        </p:nvSpPr>
        <p:spPr>
          <a:xfrm>
            <a:off x="715060" y="4225925"/>
            <a:ext cx="4038801" cy="1097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Применение</a:t>
            </a:r>
            <a:r>
              <a:rPr lang="en-US" altLang="zh-CN" sz="1800" spc="-16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вспомогательных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репродуктивных</a:t>
            </a:r>
            <a:r>
              <a:rPr lang="en-US" altLang="zh-CN" sz="1800" spc="-9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технологий</a:t>
            </a:r>
            <a:r>
              <a:rPr lang="en-US" altLang="zh-CN" sz="1800" spc="-94" dirty="0">
                <a:solidFill>
                  <a:srgbClr val="001E5E"/>
                </a:solidFill>
                <a:latin typeface="Calibri"/>
                <a:cs typeface="Calibri"/>
              </a:rPr>
              <a:t> 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при</a:t>
            </a:r>
            <a:r>
              <a:rPr lang="en-US" altLang="zh-CN" sz="1800" spc="-9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ПСМТ</a:t>
            </a:r>
            <a:r>
              <a:rPr lang="en-US" altLang="zh-CN" sz="1800" spc="-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у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мужчин</a:t>
            </a:r>
            <a:r>
              <a:rPr lang="en-US" altLang="zh-CN" sz="1800" spc="-10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позволяет</a:t>
            </a:r>
            <a:r>
              <a:rPr lang="en-US" altLang="zh-CN" sz="1800" spc="-114" dirty="0">
                <a:solidFill>
                  <a:srgbClr val="001E5E"/>
                </a:solidFill>
                <a:latin typeface="Calibri"/>
                <a:cs typeface="Calibri"/>
              </a:rPr>
              <a:t> 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наступить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беременности</a:t>
            </a:r>
            <a:r>
              <a:rPr lang="en-US" altLang="zh-CN" sz="1800" spc="-6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1800" spc="-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25%</a:t>
            </a:r>
            <a:r>
              <a:rPr lang="en-US" altLang="zh-CN" sz="1800" spc="-8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случаев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716280"/>
            <a:ext cx="9471659" cy="5547360"/>
          </a:xfrm>
          <a:prstGeom prst="rect">
            <a:avLst/>
          </a:prstGeom>
        </p:spPr>
      </p:pic>
      <p:sp>
        <p:nvSpPr>
          <p:cNvPr id="2" name="TextBox 12"/>
          <p:cNvSpPr txBox="1"/>
          <p:nvPr/>
        </p:nvSpPr>
        <p:spPr>
          <a:xfrm>
            <a:off x="273100" y="303273"/>
            <a:ext cx="11559044" cy="5487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Мочеиспускание</a:t>
            </a:r>
            <a:r>
              <a:rPr lang="en-US" altLang="zh-CN" sz="1800" spc="-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–</a:t>
            </a:r>
            <a:r>
              <a:rPr lang="en-US" altLang="zh-CN" sz="1800" spc="-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циклический</a:t>
            </a:r>
            <a:r>
              <a:rPr lang="en-US" altLang="zh-CN" sz="1800" spc="-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процесс,</a:t>
            </a:r>
            <a:r>
              <a:rPr lang="en-US" altLang="zh-CN" sz="1800" spc="-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заключающийся</a:t>
            </a:r>
            <a:r>
              <a:rPr lang="en-US" altLang="zh-CN" sz="1800" spc="-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1800" spc="-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чередовании</a:t>
            </a:r>
            <a:r>
              <a:rPr lang="en-US" altLang="zh-CN" sz="1800" spc="-25" dirty="0">
                <a:solidFill>
                  <a:srgbClr val="001E5E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фазы</a:t>
            </a:r>
            <a:r>
              <a:rPr lang="en-US" altLang="zh-CN" sz="1800" spc="-3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накопления</a:t>
            </a:r>
            <a:r>
              <a:rPr lang="en-US" altLang="zh-CN" sz="1800" spc="-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мочи</a:t>
            </a:r>
            <a:r>
              <a:rPr lang="en-US" altLang="zh-CN" sz="1800" spc="-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в</a:t>
            </a:r>
            <a:r>
              <a:rPr lang="en-US" altLang="zh-CN" sz="1800" spc="-3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мочевом</a:t>
            </a:r>
          </a:p>
          <a:p>
            <a:pPr marL="0" indent="4526610">
              <a:lnSpc>
                <a:spcPct val="100000"/>
              </a:lnSpc>
            </a:pP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пузыре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ее</a:t>
            </a:r>
            <a:r>
              <a:rPr lang="en-US" altLang="zh-CN" sz="1800" spc="-8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Arial"/>
                <a:ea typeface="Arial"/>
              </a:rPr>
              <a:t>выведения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405248" y="4839970"/>
            <a:ext cx="4756791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215007" algn="l"/>
                <a:tab pos="4231513" algn="l"/>
              </a:tabLst>
            </a:pP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Рис.1	Рис.2	</a:t>
            </a:r>
            <a:r>
              <a:rPr lang="en-US" altLang="zh-CN" sz="1400" spc="-10" dirty="0">
                <a:solidFill>
                  <a:srgbClr val="000000"/>
                </a:solidFill>
                <a:latin typeface="Calibri"/>
                <a:ea typeface="Calibri"/>
              </a:rPr>
              <a:t>Рис.3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073640" y="5138725"/>
            <a:ext cx="2056944" cy="160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По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Д.Ю.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Пушкарь,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Г.Р.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Касян,</a:t>
            </a:r>
            <a:r>
              <a:rPr lang="en-US" altLang="zh-CN" sz="1050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1E5E"/>
                </a:solidFill>
                <a:latin typeface="Calibri"/>
                <a:ea typeface="Calibri"/>
              </a:rPr>
              <a:t>2016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60445" y="5507332"/>
            <a:ext cx="1906607" cy="10671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Рис.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1.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Фаза</a:t>
            </a:r>
            <a:r>
              <a:rPr lang="en-US" altLang="zh-CN" sz="1400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накопления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spc="15" dirty="0">
                <a:solidFill>
                  <a:srgbClr val="001E5E"/>
                </a:solidFill>
                <a:latin typeface="Calibri"/>
                <a:ea typeface="Calibri"/>
              </a:rPr>
              <a:t>мочи,</a:t>
            </a:r>
            <a:r>
              <a:rPr lang="en-US" altLang="zh-CN" sz="1400" spc="-15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spc="20" dirty="0">
                <a:solidFill>
                  <a:srgbClr val="001E5E"/>
                </a:solidFill>
                <a:latin typeface="Calibri"/>
                <a:ea typeface="Calibri"/>
              </a:rPr>
              <a:t>удержание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spc="10" dirty="0">
                <a:solidFill>
                  <a:srgbClr val="001E5E"/>
                </a:solidFill>
                <a:latin typeface="Calibri"/>
                <a:ea typeface="Calibri"/>
              </a:rPr>
              <a:t>которой</a:t>
            </a:r>
            <a:r>
              <a:rPr lang="en-US" altLang="zh-CN" sz="1400" spc="-15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spc="10" dirty="0">
                <a:solidFill>
                  <a:srgbClr val="001E5E"/>
                </a:solidFill>
                <a:latin typeface="Calibri"/>
                <a:ea typeface="Calibri"/>
              </a:rPr>
              <a:t>обеспечивается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spc="20" dirty="0">
                <a:solidFill>
                  <a:srgbClr val="001E5E"/>
                </a:solidFill>
                <a:latin typeface="Calibri"/>
                <a:ea typeface="Calibri"/>
              </a:rPr>
              <a:t>автономной</a:t>
            </a:r>
            <a:r>
              <a:rPr lang="en-US" altLang="zh-CN" sz="1400" spc="-16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spc="20" dirty="0">
                <a:solidFill>
                  <a:srgbClr val="001E5E"/>
                </a:solidFill>
                <a:latin typeface="Calibri"/>
                <a:ea typeface="Calibri"/>
              </a:rPr>
              <a:t>нервной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spc="-10" dirty="0">
                <a:solidFill>
                  <a:srgbClr val="001E5E"/>
                </a:solidFill>
                <a:latin typeface="Calibri"/>
                <a:ea typeface="Calibri"/>
              </a:rPr>
              <a:t>рег</a:t>
            </a:r>
            <a:r>
              <a:rPr lang="en-US" altLang="zh-CN" sz="1400" spc="-5" dirty="0">
                <a:solidFill>
                  <a:srgbClr val="001E5E"/>
                </a:solidFill>
                <a:latin typeface="Calibri"/>
                <a:ea typeface="Calibri"/>
              </a:rPr>
              <a:t>уляцией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346825" y="5513755"/>
            <a:ext cx="3880104" cy="10670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Рис.</a:t>
            </a:r>
            <a:r>
              <a:rPr lang="en-US" altLang="zh-CN" sz="1400" spc="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2,</a:t>
            </a:r>
            <a:r>
              <a:rPr lang="en-US" altLang="zh-CN" sz="1400" spc="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3.</a:t>
            </a:r>
            <a:r>
              <a:rPr lang="en-US" altLang="zh-CN" sz="1400" spc="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Фаза</a:t>
            </a:r>
            <a:r>
              <a:rPr lang="en-US" altLang="zh-CN" sz="1400" spc="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выделения</a:t>
            </a:r>
            <a:r>
              <a:rPr lang="en-US" altLang="zh-CN" sz="1400" spc="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мочи,</a:t>
            </a:r>
            <a:r>
              <a:rPr lang="en-US" altLang="zh-CN" sz="1400" spc="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запускается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произвольно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расслаблением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мышц</a:t>
            </a:r>
            <a:r>
              <a:rPr lang="en-US" altLang="zh-CN" sz="1400" spc="-8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промежности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активацией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спинальных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безусловных</a:t>
            </a:r>
            <a:r>
              <a:rPr lang="en-US" altLang="zh-CN" sz="1400" spc="-6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рефлексов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усиливающих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расслабление</a:t>
            </a:r>
            <a:r>
              <a:rPr lang="en-US" altLang="zh-CN" sz="1400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сфинктеров,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координированных</a:t>
            </a:r>
            <a:r>
              <a:rPr lang="en-US" altLang="zh-CN" sz="1400" spc="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с</a:t>
            </a:r>
            <a:r>
              <a:rPr lang="en-US" altLang="zh-CN" sz="1400" spc="60" dirty="0">
                <a:solidFill>
                  <a:srgbClr val="001E5E"/>
                </a:solidFill>
                <a:latin typeface="Calibri"/>
                <a:cs typeface="Calibri"/>
              </a:rPr>
              <a:t> 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сокращением</a:t>
            </a:r>
            <a:r>
              <a:rPr lang="en-US" altLang="zh-CN" sz="1400" spc="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1E5E"/>
                </a:solidFill>
                <a:latin typeface="Calibri"/>
                <a:ea typeface="Calibri"/>
              </a:rPr>
              <a:t>детрузора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7"/>
          <p:cNvSpPr/>
          <p:nvPr/>
        </p:nvSpPr>
        <p:spPr>
          <a:xfrm>
            <a:off x="958850" y="1720850"/>
            <a:ext cx="5149850" cy="641350"/>
          </a:xfrm>
          <a:custGeom>
            <a:avLst/>
            <a:gdLst>
              <a:gd name="connsiteX0" fmla="*/ 17094 w 5149850"/>
              <a:gd name="connsiteY0" fmla="*/ 649986 h 641350"/>
              <a:gd name="connsiteX1" fmla="*/ 5151831 w 5149850"/>
              <a:gd name="connsiteY1" fmla="*/ 649986 h 641350"/>
              <a:gd name="connsiteX2" fmla="*/ 5151831 w 5149850"/>
              <a:gd name="connsiteY2" fmla="*/ 9906 h 641350"/>
              <a:gd name="connsiteX3" fmla="*/ 17094 w 5149850"/>
              <a:gd name="connsiteY3" fmla="*/ 9906 h 641350"/>
              <a:gd name="connsiteX4" fmla="*/ 17094 w 5149850"/>
              <a:gd name="connsiteY4" fmla="*/ 649986 h 6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9850" h="641350">
                <a:moveTo>
                  <a:pt x="17094" y="649986"/>
                </a:moveTo>
                <a:lnTo>
                  <a:pt x="5151831" y="649986"/>
                </a:lnTo>
                <a:lnTo>
                  <a:pt x="5151831" y="9906"/>
                </a:lnTo>
                <a:lnTo>
                  <a:pt x="17094" y="9906"/>
                </a:lnTo>
                <a:lnTo>
                  <a:pt x="17094" y="649986"/>
                </a:lnTo>
                <a:close/>
              </a:path>
            </a:pathLst>
          </a:custGeom>
          <a:solidFill>
            <a:srgbClr val="4E80B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6102350" y="1720850"/>
            <a:ext cx="5441950" cy="641350"/>
          </a:xfrm>
          <a:custGeom>
            <a:avLst/>
            <a:gdLst>
              <a:gd name="connsiteX0" fmla="*/ 8254 w 5441950"/>
              <a:gd name="connsiteY0" fmla="*/ 649986 h 641350"/>
              <a:gd name="connsiteX1" fmla="*/ 5452490 w 5441950"/>
              <a:gd name="connsiteY1" fmla="*/ 649986 h 641350"/>
              <a:gd name="connsiteX2" fmla="*/ 5452490 w 5441950"/>
              <a:gd name="connsiteY2" fmla="*/ 9906 h 641350"/>
              <a:gd name="connsiteX3" fmla="*/ 8254 w 5441950"/>
              <a:gd name="connsiteY3" fmla="*/ 9906 h 641350"/>
              <a:gd name="connsiteX4" fmla="*/ 8254 w 5441950"/>
              <a:gd name="connsiteY4" fmla="*/ 649986 h 6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1950" h="641350">
                <a:moveTo>
                  <a:pt x="8254" y="649986"/>
                </a:moveTo>
                <a:lnTo>
                  <a:pt x="5452490" y="649986"/>
                </a:lnTo>
                <a:lnTo>
                  <a:pt x="5452490" y="9906"/>
                </a:lnTo>
                <a:lnTo>
                  <a:pt x="8254" y="9906"/>
                </a:lnTo>
                <a:lnTo>
                  <a:pt x="8254" y="649986"/>
                </a:lnTo>
                <a:close/>
              </a:path>
            </a:pathLst>
          </a:custGeom>
          <a:solidFill>
            <a:srgbClr val="4E80B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958850" y="2355850"/>
            <a:ext cx="5149850" cy="920750"/>
          </a:xfrm>
          <a:custGeom>
            <a:avLst/>
            <a:gdLst>
              <a:gd name="connsiteX0" fmla="*/ 17094 w 5149850"/>
              <a:gd name="connsiteY0" fmla="*/ 929386 h 920750"/>
              <a:gd name="connsiteX1" fmla="*/ 5151831 w 5149850"/>
              <a:gd name="connsiteY1" fmla="*/ 929386 h 920750"/>
              <a:gd name="connsiteX2" fmla="*/ 5151831 w 5149850"/>
              <a:gd name="connsiteY2" fmla="*/ 14986 h 920750"/>
              <a:gd name="connsiteX3" fmla="*/ 17094 w 5149850"/>
              <a:gd name="connsiteY3" fmla="*/ 14986 h 920750"/>
              <a:gd name="connsiteX4" fmla="*/ 17094 w 5149850"/>
              <a:gd name="connsiteY4" fmla="*/ 929386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9850" h="920750">
                <a:moveTo>
                  <a:pt x="17094" y="929386"/>
                </a:moveTo>
                <a:lnTo>
                  <a:pt x="5151831" y="929386"/>
                </a:lnTo>
                <a:lnTo>
                  <a:pt x="5151831" y="14986"/>
                </a:lnTo>
                <a:lnTo>
                  <a:pt x="17094" y="14986"/>
                </a:lnTo>
                <a:lnTo>
                  <a:pt x="17094" y="929386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6102350" y="2355850"/>
            <a:ext cx="5441950" cy="920750"/>
          </a:xfrm>
          <a:custGeom>
            <a:avLst/>
            <a:gdLst>
              <a:gd name="connsiteX0" fmla="*/ 8254 w 5441950"/>
              <a:gd name="connsiteY0" fmla="*/ 929386 h 920750"/>
              <a:gd name="connsiteX1" fmla="*/ 5452490 w 5441950"/>
              <a:gd name="connsiteY1" fmla="*/ 929386 h 920750"/>
              <a:gd name="connsiteX2" fmla="*/ 5452490 w 5441950"/>
              <a:gd name="connsiteY2" fmla="*/ 14986 h 920750"/>
              <a:gd name="connsiteX3" fmla="*/ 8254 w 5441950"/>
              <a:gd name="connsiteY3" fmla="*/ 14986 h 920750"/>
              <a:gd name="connsiteX4" fmla="*/ 8254 w 5441950"/>
              <a:gd name="connsiteY4" fmla="*/ 929386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1950" h="920750">
                <a:moveTo>
                  <a:pt x="8254" y="929386"/>
                </a:moveTo>
                <a:lnTo>
                  <a:pt x="5452490" y="929386"/>
                </a:lnTo>
                <a:lnTo>
                  <a:pt x="5452490" y="14986"/>
                </a:lnTo>
                <a:lnTo>
                  <a:pt x="8254" y="14986"/>
                </a:lnTo>
                <a:lnTo>
                  <a:pt x="8254" y="929386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958850" y="3270250"/>
            <a:ext cx="5149850" cy="920750"/>
          </a:xfrm>
          <a:custGeom>
            <a:avLst/>
            <a:gdLst>
              <a:gd name="connsiteX0" fmla="*/ 17094 w 5149850"/>
              <a:gd name="connsiteY0" fmla="*/ 929386 h 920750"/>
              <a:gd name="connsiteX1" fmla="*/ 5151831 w 5149850"/>
              <a:gd name="connsiteY1" fmla="*/ 929386 h 920750"/>
              <a:gd name="connsiteX2" fmla="*/ 5151831 w 5149850"/>
              <a:gd name="connsiteY2" fmla="*/ 14986 h 920750"/>
              <a:gd name="connsiteX3" fmla="*/ 17094 w 5149850"/>
              <a:gd name="connsiteY3" fmla="*/ 14986 h 920750"/>
              <a:gd name="connsiteX4" fmla="*/ 17094 w 5149850"/>
              <a:gd name="connsiteY4" fmla="*/ 929386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9850" h="920750">
                <a:moveTo>
                  <a:pt x="17094" y="929386"/>
                </a:moveTo>
                <a:lnTo>
                  <a:pt x="5151831" y="929386"/>
                </a:lnTo>
                <a:lnTo>
                  <a:pt x="5151831" y="14986"/>
                </a:lnTo>
                <a:lnTo>
                  <a:pt x="17094" y="14986"/>
                </a:lnTo>
                <a:lnTo>
                  <a:pt x="17094" y="929386"/>
                </a:lnTo>
                <a:close/>
              </a:path>
            </a:pathLst>
          </a:custGeom>
          <a:solidFill>
            <a:srgbClr val="E8EB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6102350" y="3270250"/>
            <a:ext cx="5441950" cy="920750"/>
          </a:xfrm>
          <a:custGeom>
            <a:avLst/>
            <a:gdLst>
              <a:gd name="connsiteX0" fmla="*/ 8254 w 5441950"/>
              <a:gd name="connsiteY0" fmla="*/ 929386 h 920750"/>
              <a:gd name="connsiteX1" fmla="*/ 5452490 w 5441950"/>
              <a:gd name="connsiteY1" fmla="*/ 929386 h 920750"/>
              <a:gd name="connsiteX2" fmla="*/ 5452490 w 5441950"/>
              <a:gd name="connsiteY2" fmla="*/ 14986 h 920750"/>
              <a:gd name="connsiteX3" fmla="*/ 8254 w 5441950"/>
              <a:gd name="connsiteY3" fmla="*/ 14986 h 920750"/>
              <a:gd name="connsiteX4" fmla="*/ 8254 w 5441950"/>
              <a:gd name="connsiteY4" fmla="*/ 929386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1950" h="920750">
                <a:moveTo>
                  <a:pt x="8254" y="929386"/>
                </a:moveTo>
                <a:lnTo>
                  <a:pt x="5452490" y="929386"/>
                </a:lnTo>
                <a:lnTo>
                  <a:pt x="5452490" y="14986"/>
                </a:lnTo>
                <a:lnTo>
                  <a:pt x="8254" y="14986"/>
                </a:lnTo>
                <a:lnTo>
                  <a:pt x="8254" y="929386"/>
                </a:lnTo>
                <a:close/>
              </a:path>
            </a:pathLst>
          </a:custGeom>
          <a:solidFill>
            <a:srgbClr val="E8EB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958850" y="4184650"/>
            <a:ext cx="5149850" cy="654050"/>
          </a:xfrm>
          <a:custGeom>
            <a:avLst/>
            <a:gdLst>
              <a:gd name="connsiteX0" fmla="*/ 17094 w 5149850"/>
              <a:gd name="connsiteY0" fmla="*/ 655066 h 654050"/>
              <a:gd name="connsiteX1" fmla="*/ 5151831 w 5149850"/>
              <a:gd name="connsiteY1" fmla="*/ 655066 h 654050"/>
              <a:gd name="connsiteX2" fmla="*/ 5151831 w 5149850"/>
              <a:gd name="connsiteY2" fmla="*/ 14986 h 654050"/>
              <a:gd name="connsiteX3" fmla="*/ 17094 w 5149850"/>
              <a:gd name="connsiteY3" fmla="*/ 14986 h 654050"/>
              <a:gd name="connsiteX4" fmla="*/ 17094 w 5149850"/>
              <a:gd name="connsiteY4" fmla="*/ 655066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9850" h="654050">
                <a:moveTo>
                  <a:pt x="17094" y="655066"/>
                </a:moveTo>
                <a:lnTo>
                  <a:pt x="5151831" y="655066"/>
                </a:lnTo>
                <a:lnTo>
                  <a:pt x="5151831" y="14986"/>
                </a:lnTo>
                <a:lnTo>
                  <a:pt x="17094" y="14986"/>
                </a:lnTo>
                <a:lnTo>
                  <a:pt x="17094" y="655066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6102350" y="4184650"/>
            <a:ext cx="5441950" cy="654050"/>
          </a:xfrm>
          <a:custGeom>
            <a:avLst/>
            <a:gdLst>
              <a:gd name="connsiteX0" fmla="*/ 8254 w 5441950"/>
              <a:gd name="connsiteY0" fmla="*/ 655066 h 654050"/>
              <a:gd name="connsiteX1" fmla="*/ 5452490 w 5441950"/>
              <a:gd name="connsiteY1" fmla="*/ 655066 h 654050"/>
              <a:gd name="connsiteX2" fmla="*/ 5452490 w 5441950"/>
              <a:gd name="connsiteY2" fmla="*/ 14986 h 654050"/>
              <a:gd name="connsiteX3" fmla="*/ 8254 w 5441950"/>
              <a:gd name="connsiteY3" fmla="*/ 14986 h 654050"/>
              <a:gd name="connsiteX4" fmla="*/ 8254 w 5441950"/>
              <a:gd name="connsiteY4" fmla="*/ 655066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1950" h="654050">
                <a:moveTo>
                  <a:pt x="8254" y="655066"/>
                </a:moveTo>
                <a:lnTo>
                  <a:pt x="5452490" y="655066"/>
                </a:lnTo>
                <a:lnTo>
                  <a:pt x="5452490" y="14986"/>
                </a:lnTo>
                <a:lnTo>
                  <a:pt x="8254" y="14986"/>
                </a:lnTo>
                <a:lnTo>
                  <a:pt x="8254" y="655066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6102350" y="1708150"/>
            <a:ext cx="19050" cy="3130550"/>
          </a:xfrm>
          <a:custGeom>
            <a:avLst/>
            <a:gdLst>
              <a:gd name="connsiteX0" fmla="*/ 8254 w 19050"/>
              <a:gd name="connsiteY0" fmla="*/ 16256 h 3130550"/>
              <a:gd name="connsiteX1" fmla="*/ 8254 w 19050"/>
              <a:gd name="connsiteY1" fmla="*/ 3137916 h 313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3130550">
                <a:moveTo>
                  <a:pt x="8254" y="16256"/>
                </a:moveTo>
                <a:lnTo>
                  <a:pt x="8254" y="313791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946150" y="2343150"/>
            <a:ext cx="10610850" cy="57150"/>
          </a:xfrm>
          <a:custGeom>
            <a:avLst/>
            <a:gdLst>
              <a:gd name="connsiteX0" fmla="*/ 23444 w 10610850"/>
              <a:gd name="connsiteY0" fmla="*/ 27686 h 57150"/>
              <a:gd name="connsiteX1" fmla="*/ 10615168 w 10610850"/>
              <a:gd name="connsiteY1" fmla="*/ 27686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10850" h="57150">
                <a:moveTo>
                  <a:pt x="23444" y="27686"/>
                </a:moveTo>
                <a:lnTo>
                  <a:pt x="10615168" y="27686"/>
                </a:lnTo>
              </a:path>
            </a:pathLst>
          </a:custGeom>
          <a:ln w="381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946150" y="3257550"/>
            <a:ext cx="10610850" cy="31750"/>
          </a:xfrm>
          <a:custGeom>
            <a:avLst/>
            <a:gdLst>
              <a:gd name="connsiteX0" fmla="*/ 23444 w 10610850"/>
              <a:gd name="connsiteY0" fmla="*/ 27686 h 31750"/>
              <a:gd name="connsiteX1" fmla="*/ 10615168 w 10610850"/>
              <a:gd name="connsiteY1" fmla="*/ 27686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10850" h="31750">
                <a:moveTo>
                  <a:pt x="23444" y="27686"/>
                </a:moveTo>
                <a:lnTo>
                  <a:pt x="10615168" y="2768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946150" y="4171950"/>
            <a:ext cx="10610850" cy="31750"/>
          </a:xfrm>
          <a:custGeom>
            <a:avLst/>
            <a:gdLst>
              <a:gd name="connsiteX0" fmla="*/ 23444 w 10610850"/>
              <a:gd name="connsiteY0" fmla="*/ 27686 h 31750"/>
              <a:gd name="connsiteX1" fmla="*/ 10615168 w 10610850"/>
              <a:gd name="connsiteY1" fmla="*/ 27686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10850" h="31750">
                <a:moveTo>
                  <a:pt x="23444" y="27686"/>
                </a:moveTo>
                <a:lnTo>
                  <a:pt x="10615168" y="2768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946150" y="1695450"/>
            <a:ext cx="31750" cy="3143250"/>
          </a:xfrm>
          <a:custGeom>
            <a:avLst/>
            <a:gdLst>
              <a:gd name="connsiteX0" fmla="*/ 29794 w 31750"/>
              <a:gd name="connsiteY0" fmla="*/ 28956 h 3143250"/>
              <a:gd name="connsiteX1" fmla="*/ 29794 w 31750"/>
              <a:gd name="connsiteY1" fmla="*/ 3150616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3143250">
                <a:moveTo>
                  <a:pt x="29794" y="28956"/>
                </a:moveTo>
                <a:lnTo>
                  <a:pt x="29794" y="315061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11525250" y="1695450"/>
            <a:ext cx="31750" cy="3143250"/>
          </a:xfrm>
          <a:custGeom>
            <a:avLst/>
            <a:gdLst>
              <a:gd name="connsiteX0" fmla="*/ 29718 w 31750"/>
              <a:gd name="connsiteY0" fmla="*/ 28956 h 3143250"/>
              <a:gd name="connsiteX1" fmla="*/ 29718 w 31750"/>
              <a:gd name="connsiteY1" fmla="*/ 3150616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3143250">
                <a:moveTo>
                  <a:pt x="29718" y="28956"/>
                </a:moveTo>
                <a:lnTo>
                  <a:pt x="29718" y="315061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946150" y="1708150"/>
            <a:ext cx="10610850" cy="31750"/>
          </a:xfrm>
          <a:custGeom>
            <a:avLst/>
            <a:gdLst>
              <a:gd name="connsiteX0" fmla="*/ 23444 w 10610850"/>
              <a:gd name="connsiteY0" fmla="*/ 22606 h 31750"/>
              <a:gd name="connsiteX1" fmla="*/ 10615168 w 10610850"/>
              <a:gd name="connsiteY1" fmla="*/ 22606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10850" h="31750">
                <a:moveTo>
                  <a:pt x="23444" y="22606"/>
                </a:moveTo>
                <a:lnTo>
                  <a:pt x="10615168" y="2260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946150" y="4819650"/>
            <a:ext cx="10610850" cy="31750"/>
          </a:xfrm>
          <a:custGeom>
            <a:avLst/>
            <a:gdLst>
              <a:gd name="connsiteX0" fmla="*/ 23444 w 10610850"/>
              <a:gd name="connsiteY0" fmla="*/ 20066 h 31750"/>
              <a:gd name="connsiteX1" fmla="*/ 10615168 w 10610850"/>
              <a:gd name="connsiteY1" fmla="*/ 20066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10850" h="31750">
                <a:moveTo>
                  <a:pt x="23444" y="20066"/>
                </a:moveTo>
                <a:lnTo>
                  <a:pt x="10615168" y="2006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3"/>
          <p:cNvSpPr txBox="1"/>
          <p:nvPr/>
        </p:nvSpPr>
        <p:spPr>
          <a:xfrm>
            <a:off x="1199083" y="443120"/>
            <a:ext cx="10089137" cy="7316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Условия,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необходимые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для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накопления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мочи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и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опорожнения</a:t>
            </a:r>
            <a:r>
              <a:rPr lang="en-US" altLang="zh-CN" sz="2400" spc="-6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мочевого</a:t>
            </a:r>
          </a:p>
          <a:p>
            <a:pPr marL="0" indent="4534204">
              <a:lnSpc>
                <a:spcPct val="100000"/>
              </a:lnSpc>
            </a:pPr>
            <a:r>
              <a:rPr lang="en-US" altLang="zh-CN" sz="2400" spc="-5" dirty="0">
                <a:solidFill>
                  <a:srgbClr val="001E5E"/>
                </a:solidFill>
                <a:latin typeface="Arial"/>
                <a:ea typeface="Arial"/>
              </a:rPr>
              <a:t>пу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зыря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67409" y="1796033"/>
            <a:ext cx="10374143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35270" algn="l"/>
              </a:tabLst>
            </a:pPr>
            <a:r>
              <a:rPr lang="en-US" altLang="zh-CN" sz="1800" b="1" dirty="0">
                <a:solidFill>
                  <a:srgbClr val="FEFEFE"/>
                </a:solidFill>
                <a:latin typeface="Calibri"/>
                <a:ea typeface="Calibri"/>
              </a:rPr>
              <a:t>Накопление</a:t>
            </a:r>
            <a:r>
              <a:rPr lang="en-US" altLang="zh-CN" sz="1800" b="1" spc="-6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FEFE"/>
                </a:solidFill>
                <a:latin typeface="Calibri"/>
                <a:ea typeface="Calibri"/>
              </a:rPr>
              <a:t>и</a:t>
            </a:r>
            <a:r>
              <a:rPr lang="en-US" altLang="zh-CN" sz="1800" b="1" spc="-64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FEFE"/>
                </a:solidFill>
                <a:latin typeface="Calibri"/>
                <a:ea typeface="Calibri"/>
              </a:rPr>
              <a:t>удержание</a:t>
            </a:r>
            <a:r>
              <a:rPr lang="en-US" altLang="zh-CN" sz="1800" b="1" spc="-6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FEFE"/>
                </a:solidFill>
                <a:latin typeface="Calibri"/>
                <a:ea typeface="Calibri"/>
              </a:rPr>
              <a:t>мочи	Опорожнение</a:t>
            </a:r>
            <a:r>
              <a:rPr lang="en-US" altLang="zh-CN" sz="1800" b="1" spc="-34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FEFE"/>
                </a:solidFill>
                <a:latin typeface="Calibri"/>
                <a:ea typeface="Calibri"/>
              </a:rPr>
              <a:t>мочевого</a:t>
            </a:r>
            <a:r>
              <a:rPr lang="en-US" altLang="zh-CN" sz="1800" b="1" spc="-34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FEFE"/>
                </a:solidFill>
                <a:latin typeface="Calibri"/>
                <a:ea typeface="Calibri"/>
              </a:rPr>
              <a:t>пузыря</a:t>
            </a:r>
            <a:r>
              <a:rPr lang="en-US" altLang="zh-CN" sz="1800" b="1" spc="-34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FEFE"/>
                </a:solidFill>
                <a:latin typeface="Calibri"/>
                <a:ea typeface="Calibri"/>
              </a:rPr>
              <a:t>и</a:t>
            </a:r>
            <a:r>
              <a:rPr lang="en-US" altLang="zh-CN" sz="1800" b="1" spc="-34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FEFE"/>
                </a:solidFill>
                <a:latin typeface="Calibri"/>
                <a:ea typeface="Calibri"/>
              </a:rPr>
              <a:t>выведение</a:t>
            </a:r>
            <a:r>
              <a:rPr lang="en-US" altLang="zh-CN" sz="1800" b="1" spc="-4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FEFE"/>
                </a:solidFill>
                <a:latin typeface="Calibri"/>
                <a:ea typeface="Calibri"/>
              </a:rPr>
              <a:t>мочи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67409" y="2453385"/>
            <a:ext cx="4964678" cy="788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Адаптация</a:t>
            </a:r>
            <a:r>
              <a:rPr lang="en-US" altLang="zh-CN" sz="1800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мочевого</a:t>
            </a:r>
            <a:r>
              <a:rPr lang="en-US" altLang="zh-CN" sz="1800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пузыря</a:t>
            </a:r>
            <a:r>
              <a:rPr lang="en-US" altLang="zh-CN" sz="1800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к</a:t>
            </a:r>
            <a:r>
              <a:rPr lang="en-US" altLang="zh-CN" sz="1800" spc="-3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увеличивающемуся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объему;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b="1" u="sng" dirty="0">
                <a:solidFill>
                  <a:srgbClr val="001E5E"/>
                </a:solidFill>
                <a:uFill>
                  <a:solidFill>
                    <a:srgbClr val="001E5E"/>
                  </a:solidFill>
                </a:uFill>
                <a:latin typeface="Calibri"/>
                <a:ea typeface="Calibri"/>
              </a:rPr>
              <a:t>низкое</a:t>
            </a:r>
            <a:r>
              <a:rPr lang="en-US" altLang="zh-CN" sz="1800" b="1" u="sng" dirty="0">
                <a:solidFill>
                  <a:srgbClr val="001E5E"/>
                </a:solidFill>
                <a:uFill>
                  <a:solidFill>
                    <a:srgbClr val="001E5E"/>
                  </a:solidFill>
                </a:uFill>
                <a:latin typeface="Calibri"/>
                <a:cs typeface="Calibri"/>
              </a:rPr>
              <a:t> </a:t>
            </a:r>
            <a:r>
              <a:rPr lang="en-US" altLang="zh-CN" sz="1800" b="1" u="sng" dirty="0">
                <a:solidFill>
                  <a:srgbClr val="001E5E"/>
                </a:solidFill>
                <a:uFill>
                  <a:solidFill>
                    <a:srgbClr val="001E5E"/>
                  </a:solidFill>
                </a:uFill>
                <a:latin typeface="Calibri"/>
                <a:ea typeface="Calibri"/>
              </a:rPr>
              <a:t>внутрипузырное</a:t>
            </a:r>
            <a:r>
              <a:rPr lang="en-US" altLang="zh-CN" sz="1800" b="1" u="sng" spc="-60" dirty="0">
                <a:solidFill>
                  <a:srgbClr val="001E5E"/>
                </a:solidFill>
                <a:uFill>
                  <a:solidFill>
                    <a:srgbClr val="001E5E"/>
                  </a:solidFill>
                </a:uFill>
                <a:latin typeface="Calibri"/>
                <a:cs typeface="Calibri"/>
              </a:rPr>
              <a:t> </a:t>
            </a:r>
            <a:r>
              <a:rPr lang="en-US" altLang="zh-CN" sz="1800" b="1" u="sng" dirty="0">
                <a:solidFill>
                  <a:srgbClr val="001E5E"/>
                </a:solidFill>
                <a:uFill>
                  <a:solidFill>
                    <a:srgbClr val="001E5E"/>
                  </a:solidFill>
                </a:uFill>
                <a:latin typeface="Calibri"/>
                <a:ea typeface="Calibri"/>
              </a:rPr>
              <a:t>давление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;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позыв,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соответствующий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степени</a:t>
            </a:r>
            <a:r>
              <a:rPr lang="en-US" altLang="zh-CN" sz="1800" spc="-6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наполнения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202679" y="2447670"/>
            <a:ext cx="5280232" cy="5257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Координированные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адекватные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сокращения</a:t>
            </a:r>
            <a:r>
              <a:rPr lang="en-US" altLang="zh-CN" sz="1800" spc="-1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мышц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1E5E"/>
                </a:solidFill>
                <a:latin typeface="Calibri"/>
                <a:ea typeface="Calibri"/>
              </a:rPr>
              <a:t>мочевого</a:t>
            </a:r>
            <a:r>
              <a:rPr lang="en-US" altLang="zh-CN" sz="1800" spc="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пузыря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67409" y="3368141"/>
            <a:ext cx="4496707" cy="788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Сохранение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тонуса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шейки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мочевого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пузыря</a:t>
            </a:r>
            <a:r>
              <a:rPr lang="en-US" altLang="zh-CN" sz="1800" spc="-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покое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при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увеличении</a:t>
            </a:r>
            <a:r>
              <a:rPr lang="en-US" altLang="zh-CN" sz="1800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внутрибрюшного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1E5E"/>
                </a:solidFill>
                <a:latin typeface="Calibri"/>
                <a:ea typeface="Calibri"/>
              </a:rPr>
              <a:t>да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вления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202679" y="3350768"/>
            <a:ext cx="4643598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u="sng" dirty="0">
                <a:solidFill>
                  <a:srgbClr val="001E5E"/>
                </a:solidFill>
                <a:uFill>
                  <a:solidFill>
                    <a:srgbClr val="001E5E"/>
                  </a:solidFill>
                </a:uFill>
                <a:latin typeface="Calibri"/>
                <a:ea typeface="Calibri"/>
              </a:rPr>
              <a:t>Сопутствующее</a:t>
            </a:r>
            <a:r>
              <a:rPr lang="en-US" altLang="zh-CN" sz="1800" b="1" u="sng" spc="-55" dirty="0">
                <a:solidFill>
                  <a:srgbClr val="001E5E"/>
                </a:solidFill>
                <a:uFill>
                  <a:solidFill>
                    <a:srgbClr val="001E5E"/>
                  </a:solidFill>
                </a:uFill>
                <a:latin typeface="Calibri"/>
                <a:cs typeface="Calibri"/>
              </a:rPr>
              <a:t> </a:t>
            </a:r>
            <a:r>
              <a:rPr lang="en-US" altLang="zh-CN" sz="1800" b="1" u="sng" dirty="0">
                <a:solidFill>
                  <a:srgbClr val="001E5E"/>
                </a:solidFill>
                <a:uFill>
                  <a:solidFill>
                    <a:srgbClr val="001E5E"/>
                  </a:solidFill>
                </a:uFill>
                <a:latin typeface="Calibri"/>
                <a:ea typeface="Calibri"/>
              </a:rPr>
              <a:t>снижение</a:t>
            </a:r>
            <a:r>
              <a:rPr lang="en-US" altLang="zh-CN" sz="1800" b="1" u="sng" spc="-55" dirty="0">
                <a:solidFill>
                  <a:srgbClr val="001E5E"/>
                </a:solidFill>
                <a:uFill>
                  <a:solidFill>
                    <a:srgbClr val="001E5E"/>
                  </a:solidFill>
                </a:uFill>
                <a:latin typeface="Calibri"/>
                <a:cs typeface="Calibri"/>
              </a:rPr>
              <a:t> </a:t>
            </a:r>
            <a:r>
              <a:rPr lang="en-US" altLang="zh-CN" sz="1800" b="1" u="sng" dirty="0">
                <a:solidFill>
                  <a:srgbClr val="001E5E"/>
                </a:solidFill>
                <a:uFill>
                  <a:solidFill>
                    <a:srgbClr val="001E5E"/>
                  </a:solidFill>
                </a:uFill>
                <a:latin typeface="Calibri"/>
                <a:ea typeface="Calibri"/>
              </a:rPr>
              <a:t>тонуса</a:t>
            </a:r>
            <a:r>
              <a:rPr lang="en-US" altLang="zh-CN" sz="1800" b="1" u="sng" spc="-60" dirty="0">
                <a:solidFill>
                  <a:srgbClr val="001E5E"/>
                </a:solidFill>
                <a:uFill>
                  <a:solidFill>
                    <a:srgbClr val="001E5E"/>
                  </a:solidFill>
                </a:uFill>
                <a:latin typeface="Calibri"/>
                <a:cs typeface="Calibri"/>
              </a:rPr>
              <a:t> </a:t>
            </a:r>
            <a:r>
              <a:rPr lang="en-US" altLang="zh-CN" sz="1800" b="1" u="sng" dirty="0">
                <a:solidFill>
                  <a:srgbClr val="001E5E"/>
                </a:solidFill>
                <a:uFill>
                  <a:solidFill>
                    <a:srgbClr val="001E5E"/>
                  </a:solidFill>
                </a:uFill>
                <a:latin typeface="Calibri"/>
                <a:ea typeface="Calibri"/>
              </a:rPr>
              <a:t>сфинктеров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67409" y="4265548"/>
            <a:ext cx="8535619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35270" algn="l"/>
              </a:tabLst>
            </a:pP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Отсутствие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спонтанных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сокращений</a:t>
            </a:r>
            <a:r>
              <a:rPr lang="en-US" altLang="zh-CN" sz="1800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детрузора	Отсутствие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органических</a:t>
            </a:r>
            <a:r>
              <a:rPr lang="en-US" altLang="zh-CN" sz="1800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1E5E"/>
                </a:solidFill>
                <a:latin typeface="Calibri"/>
                <a:ea typeface="Calibri"/>
              </a:rPr>
              <a:t>преград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98278" y="5372529"/>
            <a:ext cx="1308874" cy="167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100" dirty="0">
                <a:solidFill>
                  <a:srgbClr val="001E5E"/>
                </a:solidFill>
                <a:latin typeface="Arial"/>
                <a:ea typeface="Arial"/>
              </a:rPr>
              <a:t>По</a:t>
            </a:r>
            <a:r>
              <a:rPr lang="en-US" altLang="zh-CN" sz="11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Arial"/>
                <a:ea typeface="Arial"/>
              </a:rPr>
              <a:t>A.Wein,</a:t>
            </a:r>
            <a:r>
              <a:rPr lang="en-US" altLang="zh-CN" sz="11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Arial"/>
                <a:ea typeface="Arial"/>
              </a:rPr>
              <a:t>2003</a:t>
            </a:r>
            <a:r>
              <a:rPr lang="en-US" altLang="zh-CN" sz="1100" spc="-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Arial"/>
                <a:ea typeface="Arial"/>
              </a:rPr>
              <a:t>г.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680" y="68580"/>
            <a:ext cx="6423660" cy="656082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" y="1988820"/>
            <a:ext cx="4457700" cy="2712720"/>
          </a:xfrm>
          <a:prstGeom prst="rect">
            <a:avLst/>
          </a:prstGeom>
        </p:spPr>
      </p:pic>
      <p:sp>
        <p:nvSpPr>
          <p:cNvPr id="2" name="TextBox 43"/>
          <p:cNvSpPr txBox="1"/>
          <p:nvPr/>
        </p:nvSpPr>
        <p:spPr>
          <a:xfrm>
            <a:off x="439826" y="419226"/>
            <a:ext cx="3066019" cy="46961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Мозговые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центры</a:t>
            </a:r>
            <a:r>
              <a:rPr lang="en-US" altLang="zh-CN" sz="1800" spc="-69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иннервации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6EBF"/>
                </a:solidFill>
                <a:latin typeface="Calibri"/>
                <a:ea typeface="Calibri"/>
              </a:rPr>
              <a:t>мочеиспускан</a:t>
            </a:r>
            <a:r>
              <a:rPr lang="en-US" altLang="zh-CN" sz="1800" dirty="0">
                <a:solidFill>
                  <a:srgbClr val="006EBF"/>
                </a:solidFill>
                <a:latin typeface="Calibri"/>
                <a:ea typeface="Calibri"/>
              </a:rPr>
              <a:t>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1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J.Corcos,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D.Ginsberg,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G.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Karsenty,</a:t>
            </a:r>
            <a:r>
              <a:rPr lang="en-US" altLang="zh-CN" sz="1100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2016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720706" y="6587947"/>
            <a:ext cx="1685805" cy="167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П.Г.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Шварц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соав.,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2017</a:t>
            </a:r>
            <a:r>
              <a:rPr lang="en-US" altLang="zh-CN" sz="1100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1E5E"/>
                </a:solidFill>
                <a:latin typeface="Calibri"/>
                <a:ea typeface="Calibri"/>
              </a:rPr>
              <a:t>г.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D3D3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6"/>
          <p:cNvSpPr/>
          <p:nvPr/>
        </p:nvSpPr>
        <p:spPr>
          <a:xfrm>
            <a:off x="6086475" y="1235075"/>
            <a:ext cx="22225" cy="2130425"/>
          </a:xfrm>
          <a:custGeom>
            <a:avLst/>
            <a:gdLst>
              <a:gd name="connsiteX0" fmla="*/ 9525 w 22225"/>
              <a:gd name="connsiteY0" fmla="*/ 18288 h 2130425"/>
              <a:gd name="connsiteX1" fmla="*/ 9525 w 22225"/>
              <a:gd name="connsiteY1" fmla="*/ 2139188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225" h="2130425">
                <a:moveTo>
                  <a:pt x="9525" y="18288"/>
                </a:moveTo>
                <a:lnTo>
                  <a:pt x="9525" y="2139188"/>
                </a:lnTo>
              </a:path>
            </a:pathLst>
          </a:custGeom>
          <a:ln w="1905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79" y="1363980"/>
            <a:ext cx="11544300" cy="4251960"/>
          </a:xfrm>
          <a:prstGeom prst="rect">
            <a:avLst/>
          </a:prstGeom>
        </p:spPr>
      </p:pic>
      <p:sp>
        <p:nvSpPr>
          <p:cNvPr id="2" name="TextBox 48"/>
          <p:cNvSpPr txBox="1"/>
          <p:nvPr/>
        </p:nvSpPr>
        <p:spPr>
          <a:xfrm>
            <a:off x="545591" y="187959"/>
            <a:ext cx="11202793" cy="5992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300" dirty="0">
                <a:solidFill>
                  <a:srgbClr val="FEFEFE"/>
                </a:solidFill>
                <a:latin typeface="Calibri"/>
                <a:ea typeface="Calibri"/>
              </a:rPr>
              <a:t>Центральные</a:t>
            </a:r>
            <a:r>
              <a:rPr lang="en-US" altLang="zh-CN" sz="33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3300" dirty="0">
                <a:solidFill>
                  <a:srgbClr val="FEFEFE"/>
                </a:solidFill>
                <a:latin typeface="Calibri"/>
                <a:ea typeface="Calibri"/>
              </a:rPr>
              <a:t>механизмы</a:t>
            </a:r>
            <a:r>
              <a:rPr lang="en-US" altLang="zh-CN" sz="3300" spc="-104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3300" dirty="0">
                <a:solidFill>
                  <a:srgbClr val="FEFEFE"/>
                </a:solidFill>
                <a:latin typeface="Calibri"/>
                <a:ea typeface="Calibri"/>
              </a:rPr>
              <a:t>мочеиспускания/мочеобразования,</a:t>
            </a:r>
          </a:p>
          <a:p>
            <a:pPr marL="0" indent="3774059">
              <a:lnSpc>
                <a:spcPct val="100000"/>
              </a:lnSpc>
            </a:pPr>
            <a:r>
              <a:rPr lang="en-US" altLang="zh-CN" sz="3300" spc="-5" dirty="0">
                <a:solidFill>
                  <a:srgbClr val="FEFEFE"/>
                </a:solidFill>
                <a:latin typeface="Calibri"/>
                <a:ea typeface="Calibri"/>
              </a:rPr>
              <a:t>эякуляции</a:t>
            </a:r>
            <a:r>
              <a:rPr lang="en-US" altLang="zh-CN" sz="3300" spc="-20" dirty="0">
                <a:solidFill>
                  <a:srgbClr val="FEFEFE"/>
                </a:solidFill>
                <a:latin typeface="Calibri"/>
                <a:ea typeface="Calibri"/>
              </a:rPr>
              <a:t>,</a:t>
            </a:r>
            <a:r>
              <a:rPr lang="en-US" altLang="zh-CN" sz="3300" spc="-2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3300" spc="-5" dirty="0">
                <a:solidFill>
                  <a:srgbClr val="FEFEFE"/>
                </a:solidFill>
                <a:latin typeface="Calibri"/>
                <a:ea typeface="Calibri"/>
              </a:rPr>
              <a:t>эрекции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44"/>
              </a:lnSpc>
            </a:pPr>
            <a:endParaRPr lang="en-US" dirty="0" smtClean="0"/>
          </a:p>
          <a:p>
            <a:pPr marL="0" indent="9386569">
              <a:lnSpc>
                <a:spcPct val="100000"/>
              </a:lnSpc>
            </a:pPr>
            <a:r>
              <a:rPr lang="en-US" altLang="zh-CN" sz="1600" dirty="0">
                <a:solidFill>
                  <a:srgbClr val="FEFEFE"/>
                </a:solidFill>
                <a:latin typeface="Calibri"/>
                <a:ea typeface="Calibri"/>
              </a:rPr>
              <a:t>По</a:t>
            </a:r>
            <a:r>
              <a:rPr lang="en-US" altLang="zh-CN" sz="1600" spc="-69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FEFEFE"/>
                </a:solidFill>
                <a:latin typeface="Calibri"/>
                <a:ea typeface="Calibri"/>
              </a:rPr>
              <a:t>П.Г.</a:t>
            </a:r>
            <a:r>
              <a:rPr lang="en-US" altLang="zh-CN" sz="1600" spc="-7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FEFEFE"/>
                </a:solidFill>
                <a:latin typeface="Calibri"/>
                <a:ea typeface="Calibri"/>
              </a:rPr>
              <a:t>Шварцу,</a:t>
            </a:r>
            <a:r>
              <a:rPr lang="en-US" altLang="zh-CN" sz="1600" spc="-7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FEFEFE"/>
                </a:solidFill>
                <a:latin typeface="Calibri"/>
                <a:ea typeface="Calibri"/>
              </a:rPr>
              <a:t>2011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59" y="0"/>
            <a:ext cx="10965180" cy="6286500"/>
          </a:xfrm>
          <a:prstGeom prst="rect">
            <a:avLst/>
          </a:prstGeom>
        </p:spPr>
      </p:pic>
      <p:sp>
        <p:nvSpPr>
          <p:cNvPr id="2" name="TextBox 50"/>
          <p:cNvSpPr txBox="1"/>
          <p:nvPr/>
        </p:nvSpPr>
        <p:spPr>
          <a:xfrm>
            <a:off x="234695" y="6375780"/>
            <a:ext cx="11275772" cy="3213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Рис.</a:t>
            </a:r>
            <a:r>
              <a:rPr lang="en-US" altLang="zh-CN" sz="11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(по</a:t>
            </a:r>
            <a:r>
              <a:rPr lang="en-US" altLang="zh-CN" sz="11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П.Г.</a:t>
            </a:r>
            <a:r>
              <a:rPr lang="en-US" altLang="zh-CN" sz="11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Шварцу,</a:t>
            </a:r>
            <a:r>
              <a:rPr lang="en-US" altLang="zh-CN" sz="11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2018)</a:t>
            </a:r>
            <a:r>
              <a:rPr lang="en-US" altLang="zh-CN" sz="1100" spc="-4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Механизмы</a:t>
            </a:r>
            <a:r>
              <a:rPr lang="en-US" altLang="zh-CN" sz="11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нарушения</a:t>
            </a:r>
            <a:r>
              <a:rPr lang="en-US" altLang="zh-CN" sz="11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мочеиспускания</a:t>
            </a:r>
            <a:r>
              <a:rPr lang="en-US" altLang="zh-CN" sz="11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1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эрекции</a:t>
            </a:r>
            <a:r>
              <a:rPr lang="en-US" altLang="zh-CN" sz="11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1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сосудистых</a:t>
            </a:r>
            <a:r>
              <a:rPr lang="en-US" altLang="zh-CN" sz="11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заболеваниях</a:t>
            </a:r>
            <a:r>
              <a:rPr lang="en-US" altLang="zh-CN" sz="11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головного</a:t>
            </a:r>
            <a:r>
              <a:rPr lang="en-US" altLang="zh-CN" sz="11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мозга.</a:t>
            </a:r>
            <a:r>
              <a:rPr lang="en-US" altLang="zh-CN" sz="11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1,</a:t>
            </a:r>
            <a:r>
              <a:rPr lang="en-US" altLang="zh-CN" sz="11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2,</a:t>
            </a:r>
            <a:r>
              <a:rPr lang="en-US" altLang="zh-CN" sz="11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4,</a:t>
            </a:r>
            <a:r>
              <a:rPr lang="en-US" altLang="zh-CN" sz="11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9</a:t>
            </a:r>
            <a:r>
              <a:rPr lang="en-US" altLang="zh-CN" sz="11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1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ишемический</a:t>
            </a:r>
            <a:r>
              <a:rPr lang="en-US" altLang="zh-CN" sz="11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инсульт;</a:t>
            </a:r>
            <a:r>
              <a:rPr lang="en-US" altLang="zh-CN" sz="11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3,</a:t>
            </a:r>
            <a:r>
              <a:rPr lang="en-US" altLang="zh-CN" sz="11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6,</a:t>
            </a:r>
            <a:r>
              <a:rPr lang="en-US" altLang="zh-CN" sz="11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7,</a:t>
            </a:r>
            <a:r>
              <a:rPr lang="en-US" altLang="zh-CN" sz="11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8</a:t>
            </a:r>
            <a:r>
              <a:rPr lang="en-US" altLang="zh-CN" sz="11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1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ea typeface="Calibri"/>
              </a:rPr>
              <a:t>мультиинфарктная</a:t>
            </a:r>
            <a:r>
              <a:rPr lang="en-US" altLang="zh-CN"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spc="-10" dirty="0">
                <a:solidFill>
                  <a:srgbClr val="000000"/>
                </a:solidFill>
                <a:latin typeface="Calibri"/>
                <a:ea typeface="Calibri"/>
              </a:rPr>
              <a:t>гипертоническая</a:t>
            </a:r>
            <a:r>
              <a:rPr lang="en-US" altLang="zh-CN" sz="11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spc="-5" dirty="0">
                <a:solidFill>
                  <a:srgbClr val="000000"/>
                </a:solidFill>
                <a:latin typeface="Calibri"/>
                <a:ea typeface="Calibri"/>
              </a:rPr>
              <a:t>энцефалопатия;</a:t>
            </a:r>
            <a:r>
              <a:rPr lang="en-US" altLang="zh-CN" sz="11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spc="-30" dirty="0">
                <a:solidFill>
                  <a:srgbClr val="000000"/>
                </a:solidFill>
                <a:latin typeface="Calibri"/>
                <a:ea typeface="Calibri"/>
              </a:rPr>
              <a:t>5</a:t>
            </a:r>
            <a:r>
              <a:rPr lang="en-US" altLang="zh-CN" sz="11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spc="-1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1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spc="-10" dirty="0">
                <a:solidFill>
                  <a:srgbClr val="000000"/>
                </a:solidFill>
                <a:latin typeface="Calibri"/>
                <a:ea typeface="Calibri"/>
              </a:rPr>
              <a:t>субкортикальная</a:t>
            </a:r>
            <a:r>
              <a:rPr lang="en-US" altLang="zh-CN" sz="11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spc="-5" dirty="0">
                <a:solidFill>
                  <a:srgbClr val="000000"/>
                </a:solidFill>
                <a:latin typeface="Calibri"/>
                <a:ea typeface="Calibri"/>
              </a:rPr>
              <a:t>артериосклеротическая</a:t>
            </a:r>
            <a:r>
              <a:rPr lang="en-US" altLang="zh-CN" sz="11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100" spc="-10" dirty="0">
                <a:solidFill>
                  <a:srgbClr val="000000"/>
                </a:solidFill>
                <a:latin typeface="Calibri"/>
                <a:ea typeface="Calibri"/>
              </a:rPr>
              <a:t>энцефалопатия.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2397</Words>
  <Application>Microsoft Office PowerPoint</Application>
  <PresentationFormat>Произвольный</PresentationFormat>
  <Paragraphs>895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Екатерина Быкова</cp:lastModifiedBy>
  <cp:revision>2</cp:revision>
  <dcterms:created xsi:type="dcterms:W3CDTF">2011-01-21T15:00:27Z</dcterms:created>
  <dcterms:modified xsi:type="dcterms:W3CDTF">2020-11-11T17:08:28Z</dcterms:modified>
</cp:coreProperties>
</file>