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10287000" cy="6858000" type="35mm"/>
  <p:notesSz cx="10287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3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1525" y="2125980"/>
            <a:ext cx="874395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3840480"/>
            <a:ext cx="72009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350" y="1577340"/>
            <a:ext cx="447484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97805" y="1577340"/>
            <a:ext cx="447484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7927" y="122885"/>
            <a:ext cx="7425690" cy="1135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560" y="1616795"/>
            <a:ext cx="9183878" cy="1552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97580" y="6377940"/>
            <a:ext cx="32918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350" y="6377940"/>
            <a:ext cx="23660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06640" y="6377940"/>
            <a:ext cx="23660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jpg"/><Relationship Id="rId5" Type="http://schemas.openxmlformats.org/officeDocument/2006/relationships/image" Target="../media/image92.png"/><Relationship Id="rId4" Type="http://schemas.openxmlformats.org/officeDocument/2006/relationships/image" Target="../media/image9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5666" y="3259912"/>
            <a:ext cx="7174230" cy="146367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76555" marR="5080" indent="-364490">
              <a:lnSpc>
                <a:spcPct val="81000"/>
              </a:lnSpc>
              <a:spcBef>
                <a:spcPts val="919"/>
              </a:spcBef>
            </a:pPr>
            <a:r>
              <a:rPr sz="3600" i="0" spc="-10" dirty="0">
                <a:latin typeface="Calibri"/>
                <a:cs typeface="Calibri"/>
              </a:rPr>
              <a:t>Реабилитация </a:t>
            </a:r>
            <a:r>
              <a:rPr sz="3600" i="0" spc="-15" dirty="0">
                <a:latin typeface="Calibri"/>
                <a:cs typeface="Calibri"/>
              </a:rPr>
              <a:t>больных </a:t>
            </a:r>
            <a:r>
              <a:rPr sz="3600" i="0" dirty="0">
                <a:latin typeface="Calibri"/>
                <a:cs typeface="Calibri"/>
              </a:rPr>
              <a:t>с </a:t>
            </a:r>
            <a:r>
              <a:rPr sz="3600" i="0" spc="-15" dirty="0">
                <a:latin typeface="Calibri"/>
                <a:cs typeface="Calibri"/>
              </a:rPr>
              <a:t>патологией  капсульно-связочного </a:t>
            </a:r>
            <a:r>
              <a:rPr sz="3600" i="0" dirty="0">
                <a:latin typeface="Calibri"/>
                <a:cs typeface="Calibri"/>
              </a:rPr>
              <a:t>аппарата  </a:t>
            </a:r>
            <a:r>
              <a:rPr sz="3600" i="1" spc="-5" dirty="0"/>
              <a:t>(на примере </a:t>
            </a:r>
            <a:r>
              <a:rPr sz="3600" i="1" spc="-15" dirty="0"/>
              <a:t>коленного</a:t>
            </a:r>
            <a:r>
              <a:rPr sz="3600" i="1" dirty="0"/>
              <a:t> </a:t>
            </a:r>
            <a:r>
              <a:rPr sz="3600" i="1" spc="-5" dirty="0"/>
              <a:t>сустава)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0143" y="208788"/>
            <a:ext cx="2302764" cy="1536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34914" y="208788"/>
            <a:ext cx="1950199" cy="2137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11" y="70101"/>
            <a:ext cx="10058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86865"/>
            <a:ext cx="10058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063" y="92961"/>
            <a:ext cx="10058400" cy="6705600"/>
            <a:chOff x="131063" y="92961"/>
            <a:chExt cx="10058400" cy="6705600"/>
          </a:xfrm>
        </p:grpSpPr>
        <p:sp>
          <p:nvSpPr>
            <p:cNvPr id="3" name="object 3"/>
            <p:cNvSpPr/>
            <p:nvPr/>
          </p:nvSpPr>
          <p:spPr>
            <a:xfrm>
              <a:off x="131063" y="92961"/>
              <a:ext cx="10058400" cy="6705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10684" y="3084575"/>
              <a:ext cx="5347716" cy="356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65530"/>
            <a:ext cx="10058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024" y="5819343"/>
            <a:ext cx="75768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0" dirty="0">
                <a:solidFill>
                  <a:srgbClr val="FFFF00"/>
                </a:solidFill>
                <a:latin typeface="Calibri"/>
                <a:cs typeface="Calibri"/>
              </a:rPr>
              <a:t>Нестабильность </a:t>
            </a:r>
            <a:r>
              <a:rPr sz="2400" b="1" i="0" spc="-5" dirty="0">
                <a:solidFill>
                  <a:srgbClr val="FFFF00"/>
                </a:solidFill>
                <a:latin typeface="Calibri"/>
                <a:cs typeface="Calibri"/>
              </a:rPr>
              <a:t>сустава </a:t>
            </a:r>
            <a:r>
              <a:rPr sz="2400" b="1" i="0" spc="-20" dirty="0">
                <a:solidFill>
                  <a:srgbClr val="FFFF00"/>
                </a:solidFill>
                <a:latin typeface="Calibri"/>
                <a:cs typeface="Calibri"/>
              </a:rPr>
              <a:t>может </a:t>
            </a:r>
            <a:r>
              <a:rPr sz="2400" b="1" i="0" spc="-5" dirty="0">
                <a:solidFill>
                  <a:srgbClr val="FFFF00"/>
                </a:solidFill>
                <a:latin typeface="Calibri"/>
                <a:cs typeface="Calibri"/>
              </a:rPr>
              <a:t>быть</a:t>
            </a:r>
            <a:r>
              <a:rPr sz="2400" b="1" i="0" spc="-8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i="0" spc="-5" dirty="0">
                <a:solidFill>
                  <a:srgbClr val="FFFF00"/>
                </a:solidFill>
                <a:latin typeface="Calibri"/>
                <a:cs typeface="Calibri"/>
              </a:rPr>
              <a:t>компенсированной,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i="0" spc="-10" dirty="0">
                <a:solidFill>
                  <a:srgbClr val="FFFF00"/>
                </a:solidFill>
                <a:latin typeface="Calibri"/>
                <a:cs typeface="Calibri"/>
              </a:rPr>
              <a:t>субкомпенсированной </a:t>
            </a:r>
            <a:r>
              <a:rPr sz="2400" b="1" i="0" dirty="0">
                <a:solidFill>
                  <a:srgbClr val="FFFF00"/>
                </a:solidFill>
                <a:latin typeface="Calibri"/>
                <a:cs typeface="Calibri"/>
              </a:rPr>
              <a:t>и</a:t>
            </a:r>
            <a:r>
              <a:rPr sz="2400" b="1" i="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i="0" spc="-10" dirty="0">
                <a:solidFill>
                  <a:srgbClr val="FFFF00"/>
                </a:solidFill>
                <a:latin typeface="Calibri"/>
                <a:cs typeface="Calibri"/>
              </a:rPr>
              <a:t>декомпенсированной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55" y="53337"/>
            <a:ext cx="10058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" y="60958"/>
            <a:ext cx="10058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063" y="77722"/>
            <a:ext cx="10058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11" y="70101"/>
            <a:ext cx="10058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684" y="86865"/>
            <a:ext cx="10058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" y="86865"/>
            <a:ext cx="10058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180" y="307924"/>
            <a:ext cx="48164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latin typeface="Calibri Light"/>
                <a:cs typeface="Calibri Light"/>
              </a:rPr>
              <a:t>Содержание</a:t>
            </a:r>
            <a:r>
              <a:rPr sz="4400" b="0" i="0" spc="-75" dirty="0">
                <a:latin typeface="Calibri Light"/>
                <a:cs typeface="Calibri Light"/>
              </a:rPr>
              <a:t> </a:t>
            </a:r>
            <a:r>
              <a:rPr sz="4400" b="0" i="0" spc="-5" dirty="0">
                <a:latin typeface="Calibri Light"/>
                <a:cs typeface="Calibri Light"/>
              </a:rPr>
              <a:t>лекции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6180" y="1793189"/>
            <a:ext cx="8556625" cy="339597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marR="5080" indent="-228600">
              <a:lnSpc>
                <a:spcPct val="90000"/>
              </a:lnSpc>
              <a:spcBef>
                <a:spcPts val="434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Диагностика состояния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больных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с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патологией  капсульно-связочного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аппарата на примере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коленного 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сустава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5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Общие </a:t>
            </a:r>
            <a:r>
              <a:rPr sz="2800" spc="-30" dirty="0">
                <a:latin typeface="Calibri"/>
                <a:cs typeface="Calibri"/>
              </a:rPr>
              <a:t>подходы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реабилитации пациентов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  <a:p>
            <a:pPr marL="240665" marR="66675">
              <a:lnSpc>
                <a:spcPts val="3020"/>
              </a:lnSpc>
              <a:spcBef>
                <a:spcPts val="215"/>
              </a:spcBef>
            </a:pPr>
            <a:r>
              <a:rPr sz="2800" spc="-15" dirty="0">
                <a:latin typeface="Calibri"/>
                <a:cs typeface="Calibri"/>
              </a:rPr>
              <a:t>патологией капсульно-связочного </a:t>
            </a:r>
            <a:r>
              <a:rPr sz="2800" spc="-5" dirty="0">
                <a:latin typeface="Calibri"/>
                <a:cs typeface="Calibri"/>
              </a:rPr>
              <a:t>аппарата </a:t>
            </a:r>
            <a:r>
              <a:rPr sz="2800" spc="-15" dirty="0">
                <a:latin typeface="Calibri"/>
                <a:cs typeface="Calibri"/>
              </a:rPr>
              <a:t>коленного  </a:t>
            </a:r>
            <a:r>
              <a:rPr sz="2800" spc="-5" dirty="0">
                <a:latin typeface="Calibri"/>
                <a:cs typeface="Calibri"/>
              </a:rPr>
              <a:t>сустава</a:t>
            </a:r>
            <a:endParaRPr sz="2800">
              <a:latin typeface="Calibri"/>
              <a:cs typeface="Calibri"/>
            </a:endParaRPr>
          </a:p>
          <a:p>
            <a:pPr marL="240665" marR="1090930" indent="-228600">
              <a:lnSpc>
                <a:spcPts val="3030"/>
              </a:lnSpc>
              <a:spcBef>
                <a:spcPts val="100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Реабилитация </a:t>
            </a:r>
            <a:r>
              <a:rPr sz="2800" spc="-15" dirty="0">
                <a:latin typeface="Calibri"/>
                <a:cs typeface="Calibri"/>
              </a:rPr>
              <a:t>больных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повреждением связок  </a:t>
            </a:r>
            <a:r>
              <a:rPr sz="2800" spc="-20" dirty="0">
                <a:latin typeface="Calibri"/>
                <a:cs typeface="Calibri"/>
              </a:rPr>
              <a:t>коленного </a:t>
            </a:r>
            <a:r>
              <a:rPr sz="2800" spc="-5" dirty="0">
                <a:latin typeface="Calibri"/>
                <a:cs typeface="Calibri"/>
              </a:rPr>
              <a:t>сустава (на примере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ПКС)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" y="96010"/>
            <a:ext cx="10058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70101"/>
            <a:ext cx="10058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55" y="77722"/>
            <a:ext cx="10058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180" y="307924"/>
            <a:ext cx="48164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latin typeface="Calibri Light"/>
                <a:cs typeface="Calibri Light"/>
              </a:rPr>
              <a:t>Содержание</a:t>
            </a:r>
            <a:r>
              <a:rPr sz="4400" b="0" i="0" spc="-75" dirty="0">
                <a:latin typeface="Calibri Light"/>
                <a:cs typeface="Calibri Light"/>
              </a:rPr>
              <a:t> </a:t>
            </a:r>
            <a:r>
              <a:rPr sz="4400" b="0" i="0" spc="-5" dirty="0">
                <a:latin typeface="Calibri Light"/>
                <a:cs typeface="Calibri Light"/>
              </a:rPr>
              <a:t>лекции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6180" y="1793189"/>
            <a:ext cx="8556625" cy="339597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marR="5080" indent="-228600">
              <a:lnSpc>
                <a:spcPct val="90000"/>
              </a:lnSpc>
              <a:spcBef>
                <a:spcPts val="434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Диагностика состояния </a:t>
            </a:r>
            <a:r>
              <a:rPr sz="2800" spc="-15" dirty="0">
                <a:latin typeface="Calibri"/>
                <a:cs typeface="Calibri"/>
              </a:rPr>
              <a:t>больных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5" dirty="0">
                <a:latin typeface="Calibri"/>
                <a:cs typeface="Calibri"/>
              </a:rPr>
              <a:t>патологией  капсульно-связочного </a:t>
            </a:r>
            <a:r>
              <a:rPr sz="2800" spc="-5" dirty="0">
                <a:latin typeface="Calibri"/>
                <a:cs typeface="Calibri"/>
              </a:rPr>
              <a:t>аппарата на примере </a:t>
            </a:r>
            <a:r>
              <a:rPr sz="2800" spc="-20" dirty="0">
                <a:latin typeface="Calibri"/>
                <a:cs typeface="Calibri"/>
              </a:rPr>
              <a:t>коленного  </a:t>
            </a:r>
            <a:r>
              <a:rPr sz="2800" spc="-5" dirty="0">
                <a:latin typeface="Calibri"/>
                <a:cs typeface="Calibri"/>
              </a:rPr>
              <a:t>сустава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5"/>
              </a:lnSpc>
              <a:spcBef>
                <a:spcPts val="670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Общие 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подходы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к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реабилитации пациентов</a:t>
            </a:r>
            <a:r>
              <a:rPr sz="28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  <a:p>
            <a:pPr marL="240665" marR="66675">
              <a:lnSpc>
                <a:spcPts val="3020"/>
              </a:lnSpc>
              <a:spcBef>
                <a:spcPts val="215"/>
              </a:spcBef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патологией капсульно-связочного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аппарата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коленного 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сустава</a:t>
            </a:r>
            <a:endParaRPr sz="2800">
              <a:latin typeface="Calibri"/>
              <a:cs typeface="Calibri"/>
            </a:endParaRPr>
          </a:p>
          <a:p>
            <a:pPr marL="240665" marR="1090930" indent="-228600">
              <a:lnSpc>
                <a:spcPts val="3030"/>
              </a:lnSpc>
              <a:spcBef>
                <a:spcPts val="100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Реабилитация </a:t>
            </a:r>
            <a:r>
              <a:rPr sz="2800" spc="-15" dirty="0">
                <a:latin typeface="Calibri"/>
                <a:cs typeface="Calibri"/>
              </a:rPr>
              <a:t>больных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повреждением связок  </a:t>
            </a:r>
            <a:r>
              <a:rPr sz="2800" spc="-20" dirty="0">
                <a:latin typeface="Calibri"/>
                <a:cs typeface="Calibri"/>
              </a:rPr>
              <a:t>коленного </a:t>
            </a:r>
            <a:r>
              <a:rPr sz="2800" spc="-5" dirty="0">
                <a:latin typeface="Calibri"/>
                <a:cs typeface="Calibri"/>
              </a:rPr>
              <a:t>сустава (на примере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ПКС)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4242" y="237235"/>
            <a:ext cx="8384540" cy="39401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i="1" spc="-5" dirty="0">
                <a:latin typeface="Calibri"/>
                <a:cs typeface="Calibri"/>
              </a:rPr>
              <a:t>Мультидисциплинарная бригада при реабилитации </a:t>
            </a:r>
            <a:r>
              <a:rPr sz="2400" b="1" i="1" spc="-10" dirty="0">
                <a:latin typeface="Calibri"/>
                <a:cs typeface="Calibri"/>
              </a:rPr>
              <a:t>больных  </a:t>
            </a:r>
            <a:r>
              <a:rPr sz="2400" b="1" i="1" dirty="0">
                <a:latin typeface="Calibri"/>
                <a:cs typeface="Calibri"/>
              </a:rPr>
              <a:t>с </a:t>
            </a:r>
            <a:r>
              <a:rPr sz="2400" b="1" i="1" spc="-10" dirty="0">
                <a:latin typeface="Calibri"/>
                <a:cs typeface="Calibri"/>
              </a:rPr>
              <a:t>патологией капсульно-связочного </a:t>
            </a:r>
            <a:r>
              <a:rPr sz="2400" b="1" i="1" dirty="0">
                <a:latin typeface="Calibri"/>
                <a:cs typeface="Calibri"/>
              </a:rPr>
              <a:t>аппарата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(в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55"/>
              </a:lnSpc>
            </a:pPr>
            <a:r>
              <a:rPr sz="2400" b="1" i="1" spc="-5" dirty="0">
                <a:latin typeface="Calibri"/>
                <a:cs typeface="Calibri"/>
              </a:rPr>
              <a:t>соответствии </a:t>
            </a:r>
            <a:r>
              <a:rPr sz="2400" b="1" i="1" dirty="0">
                <a:latin typeface="Calibri"/>
                <a:cs typeface="Calibri"/>
              </a:rPr>
              <a:t>с </a:t>
            </a:r>
            <a:r>
              <a:rPr sz="2400" b="1" i="1" spc="-5" dirty="0">
                <a:latin typeface="Calibri"/>
                <a:cs typeface="Calibri"/>
              </a:rPr>
              <a:t>новой </a:t>
            </a:r>
            <a:r>
              <a:rPr sz="2400" b="1" i="1" dirty="0">
                <a:latin typeface="Calibri"/>
                <a:cs typeface="Calibri"/>
              </a:rPr>
              <a:t>редакцией </a:t>
            </a:r>
            <a:r>
              <a:rPr sz="2400" b="1" i="1" spc="-5" dirty="0">
                <a:latin typeface="Calibri"/>
                <a:cs typeface="Calibri"/>
              </a:rPr>
              <a:t>Порядком</a:t>
            </a:r>
            <a:r>
              <a:rPr sz="2400" b="1" i="1" spc="-7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МР):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1213485" algn="l"/>
              </a:tabLst>
            </a:pPr>
            <a:r>
              <a:rPr sz="2400" dirty="0">
                <a:latin typeface="Arial"/>
                <a:cs typeface="Arial"/>
              </a:rPr>
              <a:t>•	</a:t>
            </a:r>
            <a:r>
              <a:rPr sz="2400" dirty="0">
                <a:latin typeface="Calibri"/>
                <a:cs typeface="Calibri"/>
              </a:rPr>
              <a:t>врач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ФРМ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1213485" algn="l"/>
              </a:tabLst>
            </a:pPr>
            <a:r>
              <a:rPr sz="2400" dirty="0">
                <a:latin typeface="Arial"/>
                <a:cs typeface="Arial"/>
              </a:rPr>
              <a:t>•	</a:t>
            </a:r>
            <a:r>
              <a:rPr sz="2400" dirty="0">
                <a:latin typeface="Calibri"/>
                <a:cs typeface="Calibri"/>
              </a:rPr>
              <a:t>специалист по </a:t>
            </a:r>
            <a:r>
              <a:rPr sz="2400" spc="-10" dirty="0">
                <a:latin typeface="Calibri"/>
                <a:cs typeface="Calibri"/>
              </a:rPr>
              <a:t>физической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реабилитации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1213485" algn="l"/>
              </a:tabLst>
            </a:pPr>
            <a:r>
              <a:rPr sz="2400" dirty="0">
                <a:latin typeface="Arial"/>
                <a:cs typeface="Arial"/>
              </a:rPr>
              <a:t>•	</a:t>
            </a:r>
            <a:r>
              <a:rPr sz="2400" dirty="0">
                <a:latin typeface="Calibri"/>
                <a:cs typeface="Calibri"/>
              </a:rPr>
              <a:t>специалист </a:t>
            </a:r>
            <a:r>
              <a:rPr sz="2400" spc="-5" dirty="0">
                <a:latin typeface="Calibri"/>
                <a:cs typeface="Calibri"/>
              </a:rPr>
              <a:t>по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эргореабилитации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  <a:tabLst>
                <a:tab pos="1213485" algn="l"/>
              </a:tabLst>
            </a:pPr>
            <a:r>
              <a:rPr sz="2400" dirty="0">
                <a:latin typeface="Arial"/>
                <a:cs typeface="Arial"/>
              </a:rPr>
              <a:t>•	</a:t>
            </a:r>
            <a:r>
              <a:rPr sz="2400" spc="-15" dirty="0">
                <a:latin typeface="Calibri"/>
                <a:cs typeface="Calibri"/>
              </a:rPr>
              <a:t>мед. </a:t>
            </a:r>
            <a:r>
              <a:rPr sz="2400" dirty="0">
                <a:latin typeface="Calibri"/>
                <a:cs typeface="Calibri"/>
              </a:rPr>
              <a:t>сестра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ФРМ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1213485" algn="l"/>
              </a:tabLst>
            </a:pPr>
            <a:r>
              <a:rPr sz="2400" dirty="0">
                <a:latin typeface="Arial"/>
                <a:cs typeface="Arial"/>
              </a:rPr>
              <a:t>•	</a:t>
            </a:r>
            <a:r>
              <a:rPr sz="2400" dirty="0">
                <a:latin typeface="Calibri"/>
                <a:cs typeface="Calibri"/>
              </a:rPr>
              <a:t>клинический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психолог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1213485" algn="l"/>
              </a:tabLst>
            </a:pPr>
            <a:r>
              <a:rPr sz="2400" dirty="0">
                <a:latin typeface="Arial"/>
                <a:cs typeface="Arial"/>
              </a:rPr>
              <a:t>•	</a:t>
            </a:r>
            <a:r>
              <a:rPr sz="2400" dirty="0">
                <a:latin typeface="Calibri"/>
                <a:cs typeface="Calibri"/>
              </a:rPr>
              <a:t>Врач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травматолог-ортопед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68190" y="4208271"/>
            <a:ext cx="2635885" cy="668020"/>
            <a:chOff x="4568190" y="4208271"/>
            <a:chExt cx="2635885" cy="668020"/>
          </a:xfrm>
        </p:grpSpPr>
        <p:sp>
          <p:nvSpPr>
            <p:cNvPr id="3" name="object 3"/>
            <p:cNvSpPr/>
            <p:nvPr/>
          </p:nvSpPr>
          <p:spPr>
            <a:xfrm>
              <a:off x="7117080" y="4222241"/>
              <a:ext cx="86995" cy="647700"/>
            </a:xfrm>
            <a:custGeom>
              <a:avLst/>
              <a:gdLst/>
              <a:ahLst/>
              <a:cxnLst/>
              <a:rect l="l" t="t" r="r" b="b"/>
              <a:pathLst>
                <a:path w="86995" h="647700">
                  <a:moveTo>
                    <a:pt x="0" y="502919"/>
                  </a:moveTo>
                  <a:lnTo>
                    <a:pt x="43434" y="647699"/>
                  </a:lnTo>
                  <a:lnTo>
                    <a:pt x="69494" y="560831"/>
                  </a:lnTo>
                  <a:lnTo>
                    <a:pt x="28955" y="560831"/>
                  </a:lnTo>
                  <a:lnTo>
                    <a:pt x="28955" y="541527"/>
                  </a:lnTo>
                  <a:lnTo>
                    <a:pt x="0" y="502919"/>
                  </a:lnTo>
                  <a:close/>
                </a:path>
                <a:path w="86995" h="647700">
                  <a:moveTo>
                    <a:pt x="28956" y="541527"/>
                  </a:moveTo>
                  <a:lnTo>
                    <a:pt x="28955" y="560831"/>
                  </a:lnTo>
                  <a:lnTo>
                    <a:pt x="43434" y="560831"/>
                  </a:lnTo>
                  <a:lnTo>
                    <a:pt x="28956" y="541527"/>
                  </a:lnTo>
                  <a:close/>
                </a:path>
                <a:path w="86995" h="647700">
                  <a:moveTo>
                    <a:pt x="57912" y="0"/>
                  </a:moveTo>
                  <a:lnTo>
                    <a:pt x="28955" y="0"/>
                  </a:lnTo>
                  <a:lnTo>
                    <a:pt x="28956" y="541527"/>
                  </a:lnTo>
                  <a:lnTo>
                    <a:pt x="43434" y="560831"/>
                  </a:lnTo>
                  <a:lnTo>
                    <a:pt x="57912" y="541527"/>
                  </a:lnTo>
                  <a:lnTo>
                    <a:pt x="57912" y="0"/>
                  </a:lnTo>
                  <a:close/>
                </a:path>
                <a:path w="86995" h="647700">
                  <a:moveTo>
                    <a:pt x="57912" y="541527"/>
                  </a:moveTo>
                  <a:lnTo>
                    <a:pt x="43434" y="560831"/>
                  </a:lnTo>
                  <a:lnTo>
                    <a:pt x="57912" y="560831"/>
                  </a:lnTo>
                  <a:lnTo>
                    <a:pt x="57912" y="541527"/>
                  </a:lnTo>
                  <a:close/>
                </a:path>
                <a:path w="86995" h="647700">
                  <a:moveTo>
                    <a:pt x="86868" y="502919"/>
                  </a:moveTo>
                  <a:lnTo>
                    <a:pt x="57912" y="541527"/>
                  </a:lnTo>
                  <a:lnTo>
                    <a:pt x="57912" y="560831"/>
                  </a:lnTo>
                  <a:lnTo>
                    <a:pt x="69494" y="560831"/>
                  </a:lnTo>
                  <a:lnTo>
                    <a:pt x="86868" y="5029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68190" y="4208271"/>
              <a:ext cx="2522855" cy="668020"/>
            </a:xfrm>
            <a:custGeom>
              <a:avLst/>
              <a:gdLst/>
              <a:ahLst/>
              <a:cxnLst/>
              <a:rect l="l" t="t" r="r" b="b"/>
              <a:pathLst>
                <a:path w="2522854" h="668020">
                  <a:moveTo>
                    <a:pt x="129412" y="583564"/>
                  </a:moveTo>
                  <a:lnTo>
                    <a:pt x="0" y="661669"/>
                  </a:lnTo>
                  <a:lnTo>
                    <a:pt x="151002" y="667638"/>
                  </a:lnTo>
                  <a:lnTo>
                    <a:pt x="118001" y="654050"/>
                  </a:lnTo>
                  <a:lnTo>
                    <a:pt x="87757" y="654050"/>
                  </a:lnTo>
                  <a:lnTo>
                    <a:pt x="80518" y="625982"/>
                  </a:lnTo>
                  <a:lnTo>
                    <a:pt x="99245" y="621168"/>
                  </a:lnTo>
                  <a:lnTo>
                    <a:pt x="129412" y="583564"/>
                  </a:lnTo>
                  <a:close/>
                </a:path>
                <a:path w="2522854" h="668020">
                  <a:moveTo>
                    <a:pt x="84163" y="640116"/>
                  </a:moveTo>
                  <a:lnTo>
                    <a:pt x="87757" y="654050"/>
                  </a:lnTo>
                  <a:lnTo>
                    <a:pt x="106374" y="649262"/>
                  </a:lnTo>
                  <a:lnTo>
                    <a:pt x="84163" y="640116"/>
                  </a:lnTo>
                  <a:close/>
                </a:path>
                <a:path w="2522854" h="668020">
                  <a:moveTo>
                    <a:pt x="106374" y="649262"/>
                  </a:moveTo>
                  <a:lnTo>
                    <a:pt x="87757" y="654050"/>
                  </a:lnTo>
                  <a:lnTo>
                    <a:pt x="118001" y="654050"/>
                  </a:lnTo>
                  <a:lnTo>
                    <a:pt x="106374" y="649262"/>
                  </a:lnTo>
                  <a:close/>
                </a:path>
                <a:path w="2522854" h="668020">
                  <a:moveTo>
                    <a:pt x="2515616" y="0"/>
                  </a:moveTo>
                  <a:lnTo>
                    <a:pt x="99245" y="621168"/>
                  </a:lnTo>
                  <a:lnTo>
                    <a:pt x="84134" y="640004"/>
                  </a:lnTo>
                  <a:lnTo>
                    <a:pt x="106374" y="649262"/>
                  </a:lnTo>
                  <a:lnTo>
                    <a:pt x="2522728" y="27939"/>
                  </a:lnTo>
                  <a:lnTo>
                    <a:pt x="2515616" y="0"/>
                  </a:lnTo>
                  <a:close/>
                </a:path>
                <a:path w="2522854" h="668020">
                  <a:moveTo>
                    <a:pt x="99245" y="621168"/>
                  </a:moveTo>
                  <a:lnTo>
                    <a:pt x="80518" y="625982"/>
                  </a:lnTo>
                  <a:lnTo>
                    <a:pt x="84134" y="640004"/>
                  </a:lnTo>
                  <a:lnTo>
                    <a:pt x="99245" y="621168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25169" y="2575432"/>
            <a:ext cx="5997575" cy="2294890"/>
            <a:chOff x="1225169" y="2575432"/>
            <a:chExt cx="5997575" cy="2294890"/>
          </a:xfrm>
        </p:grpSpPr>
        <p:sp>
          <p:nvSpPr>
            <p:cNvPr id="6" name="object 6"/>
            <p:cNvSpPr/>
            <p:nvPr/>
          </p:nvSpPr>
          <p:spPr>
            <a:xfrm>
              <a:off x="3156204" y="4222241"/>
              <a:ext cx="86995" cy="647700"/>
            </a:xfrm>
            <a:custGeom>
              <a:avLst/>
              <a:gdLst/>
              <a:ahLst/>
              <a:cxnLst/>
              <a:rect l="l" t="t" r="r" b="b"/>
              <a:pathLst>
                <a:path w="86994" h="647700">
                  <a:moveTo>
                    <a:pt x="0" y="502919"/>
                  </a:moveTo>
                  <a:lnTo>
                    <a:pt x="43433" y="647699"/>
                  </a:lnTo>
                  <a:lnTo>
                    <a:pt x="69494" y="560831"/>
                  </a:lnTo>
                  <a:lnTo>
                    <a:pt x="28956" y="560831"/>
                  </a:lnTo>
                  <a:lnTo>
                    <a:pt x="28956" y="541527"/>
                  </a:lnTo>
                  <a:lnTo>
                    <a:pt x="0" y="502919"/>
                  </a:lnTo>
                  <a:close/>
                </a:path>
                <a:path w="86994" h="647700">
                  <a:moveTo>
                    <a:pt x="28956" y="541527"/>
                  </a:moveTo>
                  <a:lnTo>
                    <a:pt x="28956" y="560831"/>
                  </a:lnTo>
                  <a:lnTo>
                    <a:pt x="43433" y="560831"/>
                  </a:lnTo>
                  <a:lnTo>
                    <a:pt x="28956" y="541527"/>
                  </a:lnTo>
                  <a:close/>
                </a:path>
                <a:path w="86994" h="647700">
                  <a:moveTo>
                    <a:pt x="57912" y="0"/>
                  </a:moveTo>
                  <a:lnTo>
                    <a:pt x="28956" y="0"/>
                  </a:lnTo>
                  <a:lnTo>
                    <a:pt x="28956" y="541527"/>
                  </a:lnTo>
                  <a:lnTo>
                    <a:pt x="43433" y="560831"/>
                  </a:lnTo>
                  <a:lnTo>
                    <a:pt x="57911" y="541527"/>
                  </a:lnTo>
                  <a:lnTo>
                    <a:pt x="57912" y="0"/>
                  </a:lnTo>
                  <a:close/>
                </a:path>
                <a:path w="86994" h="647700">
                  <a:moveTo>
                    <a:pt x="57912" y="541527"/>
                  </a:moveTo>
                  <a:lnTo>
                    <a:pt x="43433" y="560831"/>
                  </a:lnTo>
                  <a:lnTo>
                    <a:pt x="57912" y="560831"/>
                  </a:lnTo>
                  <a:lnTo>
                    <a:pt x="57912" y="541527"/>
                  </a:lnTo>
                  <a:close/>
                </a:path>
                <a:path w="86994" h="647700">
                  <a:moveTo>
                    <a:pt x="86868" y="502919"/>
                  </a:moveTo>
                  <a:lnTo>
                    <a:pt x="57912" y="541527"/>
                  </a:lnTo>
                  <a:lnTo>
                    <a:pt x="57912" y="560831"/>
                  </a:lnTo>
                  <a:lnTo>
                    <a:pt x="69494" y="560831"/>
                  </a:lnTo>
                  <a:lnTo>
                    <a:pt x="86868" y="502919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27248" y="2847593"/>
              <a:ext cx="86995" cy="550545"/>
            </a:xfrm>
            <a:custGeom>
              <a:avLst/>
              <a:gdLst/>
              <a:ahLst/>
              <a:cxnLst/>
              <a:rect l="l" t="t" r="r" b="b"/>
              <a:pathLst>
                <a:path w="86994" h="550545">
                  <a:moveTo>
                    <a:pt x="0" y="405383"/>
                  </a:moveTo>
                  <a:lnTo>
                    <a:pt x="43433" y="550163"/>
                  </a:lnTo>
                  <a:lnTo>
                    <a:pt x="69494" y="463295"/>
                  </a:lnTo>
                  <a:lnTo>
                    <a:pt x="28956" y="463295"/>
                  </a:lnTo>
                  <a:lnTo>
                    <a:pt x="28956" y="443991"/>
                  </a:lnTo>
                  <a:lnTo>
                    <a:pt x="0" y="405383"/>
                  </a:lnTo>
                  <a:close/>
                </a:path>
                <a:path w="86994" h="550545">
                  <a:moveTo>
                    <a:pt x="28956" y="443991"/>
                  </a:moveTo>
                  <a:lnTo>
                    <a:pt x="28956" y="463295"/>
                  </a:lnTo>
                  <a:lnTo>
                    <a:pt x="43433" y="463295"/>
                  </a:lnTo>
                  <a:lnTo>
                    <a:pt x="28956" y="443991"/>
                  </a:lnTo>
                  <a:close/>
                </a:path>
                <a:path w="86994" h="550545">
                  <a:moveTo>
                    <a:pt x="57912" y="0"/>
                  </a:moveTo>
                  <a:lnTo>
                    <a:pt x="28956" y="0"/>
                  </a:lnTo>
                  <a:lnTo>
                    <a:pt x="28956" y="443991"/>
                  </a:lnTo>
                  <a:lnTo>
                    <a:pt x="43433" y="463295"/>
                  </a:lnTo>
                  <a:lnTo>
                    <a:pt x="57911" y="443991"/>
                  </a:lnTo>
                  <a:lnTo>
                    <a:pt x="57912" y="0"/>
                  </a:lnTo>
                  <a:close/>
                </a:path>
                <a:path w="86994" h="550545">
                  <a:moveTo>
                    <a:pt x="57912" y="443991"/>
                  </a:moveTo>
                  <a:lnTo>
                    <a:pt x="43433" y="463295"/>
                  </a:lnTo>
                  <a:lnTo>
                    <a:pt x="57912" y="463295"/>
                  </a:lnTo>
                  <a:lnTo>
                    <a:pt x="57912" y="443991"/>
                  </a:lnTo>
                  <a:close/>
                </a:path>
                <a:path w="86994" h="550545">
                  <a:moveTo>
                    <a:pt x="86868" y="405383"/>
                  </a:moveTo>
                  <a:lnTo>
                    <a:pt x="57912" y="443991"/>
                  </a:lnTo>
                  <a:lnTo>
                    <a:pt x="57912" y="463295"/>
                  </a:lnTo>
                  <a:lnTo>
                    <a:pt x="69494" y="463295"/>
                  </a:lnTo>
                  <a:lnTo>
                    <a:pt x="86868" y="405383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72205" y="2841497"/>
              <a:ext cx="603885" cy="0"/>
            </a:xfrm>
            <a:custGeom>
              <a:avLst/>
              <a:gdLst/>
              <a:ahLst/>
              <a:cxnLst/>
              <a:rect l="l" t="t" r="r" b="b"/>
              <a:pathLst>
                <a:path w="603885">
                  <a:moveTo>
                    <a:pt x="0" y="0"/>
                  </a:moveTo>
                  <a:lnTo>
                    <a:pt x="603504" y="0"/>
                  </a:lnTo>
                </a:path>
              </a:pathLst>
            </a:custGeom>
            <a:ln w="2895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39774" y="3397757"/>
              <a:ext cx="3869563" cy="8674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39774" y="3397757"/>
              <a:ext cx="3869690" cy="867410"/>
            </a:xfrm>
            <a:custGeom>
              <a:avLst/>
              <a:gdLst/>
              <a:ahLst/>
              <a:cxnLst/>
              <a:rect l="l" t="t" r="r" b="b"/>
              <a:pathLst>
                <a:path w="3869690" h="867410">
                  <a:moveTo>
                    <a:pt x="0" y="0"/>
                  </a:moveTo>
                  <a:lnTo>
                    <a:pt x="3869563" y="0"/>
                  </a:lnTo>
                  <a:lnTo>
                    <a:pt x="3869563" y="867409"/>
                  </a:lnTo>
                  <a:lnTo>
                    <a:pt x="0" y="867409"/>
                  </a:lnTo>
                  <a:lnTo>
                    <a:pt x="0" y="0"/>
                  </a:lnTo>
                </a:path>
              </a:pathLst>
            </a:custGeom>
            <a:ln w="2895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19883" y="3390899"/>
              <a:ext cx="2247138" cy="56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94204" y="3752087"/>
              <a:ext cx="1479042" cy="5676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77790" y="259003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395"/>
                  </a:lnTo>
                </a:path>
              </a:pathLst>
            </a:custGeom>
            <a:ln w="2895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35367" y="2847593"/>
              <a:ext cx="86995" cy="550545"/>
            </a:xfrm>
            <a:custGeom>
              <a:avLst/>
              <a:gdLst/>
              <a:ahLst/>
              <a:cxnLst/>
              <a:rect l="l" t="t" r="r" b="b"/>
              <a:pathLst>
                <a:path w="86995" h="550545">
                  <a:moveTo>
                    <a:pt x="0" y="405383"/>
                  </a:moveTo>
                  <a:lnTo>
                    <a:pt x="43433" y="550163"/>
                  </a:lnTo>
                  <a:lnTo>
                    <a:pt x="69494" y="463295"/>
                  </a:lnTo>
                  <a:lnTo>
                    <a:pt x="28955" y="463295"/>
                  </a:lnTo>
                  <a:lnTo>
                    <a:pt x="28955" y="443991"/>
                  </a:lnTo>
                  <a:lnTo>
                    <a:pt x="0" y="405383"/>
                  </a:lnTo>
                  <a:close/>
                </a:path>
                <a:path w="86995" h="550545">
                  <a:moveTo>
                    <a:pt x="28955" y="443991"/>
                  </a:moveTo>
                  <a:lnTo>
                    <a:pt x="28955" y="463295"/>
                  </a:lnTo>
                  <a:lnTo>
                    <a:pt x="43433" y="463295"/>
                  </a:lnTo>
                  <a:lnTo>
                    <a:pt x="28955" y="443991"/>
                  </a:lnTo>
                  <a:close/>
                </a:path>
                <a:path w="86995" h="550545">
                  <a:moveTo>
                    <a:pt x="57911" y="0"/>
                  </a:moveTo>
                  <a:lnTo>
                    <a:pt x="28955" y="0"/>
                  </a:lnTo>
                  <a:lnTo>
                    <a:pt x="28955" y="443991"/>
                  </a:lnTo>
                  <a:lnTo>
                    <a:pt x="43433" y="463295"/>
                  </a:lnTo>
                  <a:lnTo>
                    <a:pt x="57911" y="443991"/>
                  </a:lnTo>
                  <a:lnTo>
                    <a:pt x="57911" y="0"/>
                  </a:lnTo>
                  <a:close/>
                </a:path>
                <a:path w="86995" h="550545">
                  <a:moveTo>
                    <a:pt x="57911" y="443991"/>
                  </a:moveTo>
                  <a:lnTo>
                    <a:pt x="43433" y="463295"/>
                  </a:lnTo>
                  <a:lnTo>
                    <a:pt x="57911" y="463295"/>
                  </a:lnTo>
                  <a:lnTo>
                    <a:pt x="57911" y="443991"/>
                  </a:lnTo>
                  <a:close/>
                </a:path>
                <a:path w="86995" h="550545">
                  <a:moveTo>
                    <a:pt x="86867" y="405383"/>
                  </a:moveTo>
                  <a:lnTo>
                    <a:pt x="57911" y="443991"/>
                  </a:lnTo>
                  <a:lnTo>
                    <a:pt x="57911" y="463295"/>
                  </a:lnTo>
                  <a:lnTo>
                    <a:pt x="69494" y="463295"/>
                  </a:lnTo>
                  <a:lnTo>
                    <a:pt x="86867" y="405383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2729" y="2841497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79">
                  <a:moveTo>
                    <a:pt x="0" y="0"/>
                  </a:moveTo>
                  <a:lnTo>
                    <a:pt x="576072" y="0"/>
                  </a:lnTo>
                </a:path>
              </a:pathLst>
            </a:custGeom>
            <a:ln w="2895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29235" marR="219075" indent="-6350" algn="ctr">
              <a:lnSpc>
                <a:spcPts val="2690"/>
              </a:lnSpc>
              <a:spcBef>
                <a:spcPts val="745"/>
              </a:spcBef>
            </a:pPr>
            <a:r>
              <a:rPr i="1" spc="-15" dirty="0"/>
              <a:t>Определение </a:t>
            </a:r>
            <a:r>
              <a:rPr i="1" spc="-5" dirty="0"/>
              <a:t>общего </a:t>
            </a:r>
            <a:r>
              <a:rPr i="1" spc="-10" dirty="0"/>
              <a:t>направления </a:t>
            </a:r>
            <a:r>
              <a:rPr i="1" spc="-5" dirty="0"/>
              <a:t>и </a:t>
            </a:r>
            <a:r>
              <a:rPr i="1" spc="-25" dirty="0"/>
              <a:t>цели  </a:t>
            </a:r>
            <a:r>
              <a:rPr spc="-15" dirty="0"/>
              <a:t>комплекса </a:t>
            </a:r>
            <a:r>
              <a:rPr spc="-5" dirty="0"/>
              <a:t>реабилитационных</a:t>
            </a:r>
            <a:r>
              <a:rPr spc="15" dirty="0"/>
              <a:t> </a:t>
            </a:r>
            <a:r>
              <a:rPr spc="-5" dirty="0"/>
              <a:t>мероприятий</a:t>
            </a:r>
          </a:p>
          <a:p>
            <a:pPr algn="ctr">
              <a:lnSpc>
                <a:spcPts val="2710"/>
              </a:lnSpc>
            </a:pPr>
            <a:r>
              <a:rPr i="1" spc="-5" dirty="0"/>
              <a:t>при патологии </a:t>
            </a:r>
            <a:r>
              <a:rPr i="1" spc="-10" dirty="0"/>
              <a:t>капсульно-связочного</a:t>
            </a:r>
            <a:r>
              <a:rPr i="1" spc="5" dirty="0"/>
              <a:t> </a:t>
            </a:r>
            <a:r>
              <a:rPr i="1" spc="-5" dirty="0"/>
              <a:t>аппарата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25164" y="1161415"/>
            <a:ext cx="3880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(реабилитационный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прогноз)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66950" y="3400526"/>
            <a:ext cx="1934210" cy="746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955">
              <a:lnSpc>
                <a:spcPct val="118300"/>
              </a:lnSpc>
              <a:spcBef>
                <a:spcPts val="95"/>
              </a:spcBef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ано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ле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ие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нормы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247894" y="3390900"/>
            <a:ext cx="3869690" cy="874394"/>
            <a:chOff x="5247894" y="3390900"/>
            <a:chExt cx="3869690" cy="874394"/>
          </a:xfrm>
        </p:grpSpPr>
        <p:sp>
          <p:nvSpPr>
            <p:cNvPr id="20" name="object 20"/>
            <p:cNvSpPr/>
            <p:nvPr/>
          </p:nvSpPr>
          <p:spPr>
            <a:xfrm>
              <a:off x="5247894" y="3397758"/>
              <a:ext cx="3869562" cy="8674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97652" y="3390900"/>
              <a:ext cx="3473957" cy="5676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94248" y="3695700"/>
              <a:ext cx="3016757" cy="5676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247894" y="3397758"/>
            <a:ext cx="3869690" cy="867410"/>
          </a:xfrm>
          <a:prstGeom prst="rect">
            <a:avLst/>
          </a:prstGeom>
          <a:ln w="28955">
            <a:solidFill>
              <a:srgbClr val="E7E6E6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707390" marR="281940" indent="-196850">
              <a:lnSpc>
                <a:spcPct val="100000"/>
              </a:lnSpc>
              <a:spcBef>
                <a:spcPts val="56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компенсация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нарушенной 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двигательной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функции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977133" y="1664195"/>
            <a:ext cx="4471670" cy="924560"/>
            <a:chOff x="2977133" y="1664195"/>
            <a:chExt cx="4471670" cy="924560"/>
          </a:xfrm>
        </p:grpSpPr>
        <p:sp>
          <p:nvSpPr>
            <p:cNvPr id="25" name="object 25"/>
            <p:cNvSpPr/>
            <p:nvPr/>
          </p:nvSpPr>
          <p:spPr>
            <a:xfrm>
              <a:off x="2977133" y="1671066"/>
              <a:ext cx="4471543" cy="9173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5491" y="1664195"/>
              <a:ext cx="3336798" cy="56770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33571" y="1973580"/>
              <a:ext cx="3576066" cy="5676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977133" y="1671066"/>
            <a:ext cx="4471670" cy="917575"/>
          </a:xfrm>
          <a:prstGeom prst="rect">
            <a:avLst/>
          </a:prstGeom>
          <a:ln w="28955">
            <a:solidFill>
              <a:srgbClr val="E7E6E6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616585" marR="610235" indent="121285">
              <a:lnSpc>
                <a:spcPct val="101600"/>
              </a:lnSpc>
              <a:spcBef>
                <a:spcPts val="509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Биомеханическая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оценка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функциональных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дефектов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241933" y="4843271"/>
            <a:ext cx="3900804" cy="1462405"/>
            <a:chOff x="1241933" y="4843271"/>
            <a:chExt cx="3900804" cy="1462405"/>
          </a:xfrm>
        </p:grpSpPr>
        <p:sp>
          <p:nvSpPr>
            <p:cNvPr id="30" name="object 30"/>
            <p:cNvSpPr/>
            <p:nvPr/>
          </p:nvSpPr>
          <p:spPr>
            <a:xfrm>
              <a:off x="1256538" y="4869941"/>
              <a:ext cx="3871087" cy="12950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56538" y="4869941"/>
              <a:ext cx="3871595" cy="1295400"/>
            </a:xfrm>
            <a:custGeom>
              <a:avLst/>
              <a:gdLst/>
              <a:ahLst/>
              <a:cxnLst/>
              <a:rect l="l" t="t" r="r" b="b"/>
              <a:pathLst>
                <a:path w="3871595" h="1295400">
                  <a:moveTo>
                    <a:pt x="0" y="0"/>
                  </a:moveTo>
                  <a:lnTo>
                    <a:pt x="3871087" y="0"/>
                  </a:lnTo>
                  <a:lnTo>
                    <a:pt x="3871087" y="1295095"/>
                  </a:lnTo>
                  <a:lnTo>
                    <a:pt x="0" y="1295095"/>
                  </a:lnTo>
                  <a:lnTo>
                    <a:pt x="0" y="0"/>
                  </a:lnTo>
                </a:path>
              </a:pathLst>
            </a:custGeom>
            <a:ln w="28956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34540" y="4843271"/>
              <a:ext cx="2135886" cy="5676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59052" y="5128259"/>
              <a:ext cx="3131058" cy="56768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76855" y="5433059"/>
              <a:ext cx="1765554" cy="56769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44268" y="5737859"/>
              <a:ext cx="1959102" cy="5676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705736" y="4907660"/>
            <a:ext cx="2818130" cy="12255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45720" algn="ctr">
              <a:lnSpc>
                <a:spcPct val="97800"/>
              </a:lnSpc>
              <a:spcBef>
                <a:spcPts val="15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возобновление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профессиональной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или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спортивной 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деятельности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264658" y="4869941"/>
            <a:ext cx="4198620" cy="1295400"/>
            <a:chOff x="5264658" y="4869941"/>
            <a:chExt cx="4198620" cy="1295400"/>
          </a:xfrm>
        </p:grpSpPr>
        <p:sp>
          <p:nvSpPr>
            <p:cNvPr id="38" name="object 38"/>
            <p:cNvSpPr/>
            <p:nvPr/>
          </p:nvSpPr>
          <p:spPr>
            <a:xfrm>
              <a:off x="5264658" y="4869941"/>
              <a:ext cx="4198620" cy="129509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07836" y="5263895"/>
              <a:ext cx="1989582" cy="56769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264658" y="4869941"/>
            <a:ext cx="4198620" cy="1295400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Times New Roman"/>
              <a:cs typeface="Times New Roman"/>
            </a:endParaRPr>
          </a:p>
          <a:p>
            <a:pPr marL="120396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инвалидность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761232" y="2119883"/>
            <a:ext cx="5603875" cy="2750185"/>
            <a:chOff x="3761232" y="2119883"/>
            <a:chExt cx="5603875" cy="2750185"/>
          </a:xfrm>
        </p:grpSpPr>
        <p:sp>
          <p:nvSpPr>
            <p:cNvPr id="42" name="object 42"/>
            <p:cNvSpPr/>
            <p:nvPr/>
          </p:nvSpPr>
          <p:spPr>
            <a:xfrm>
              <a:off x="9278111" y="3284981"/>
              <a:ext cx="86995" cy="1584960"/>
            </a:xfrm>
            <a:custGeom>
              <a:avLst/>
              <a:gdLst/>
              <a:ahLst/>
              <a:cxnLst/>
              <a:rect l="l" t="t" r="r" b="b"/>
              <a:pathLst>
                <a:path w="86995" h="1584960">
                  <a:moveTo>
                    <a:pt x="0" y="1440179"/>
                  </a:moveTo>
                  <a:lnTo>
                    <a:pt x="43434" y="1584959"/>
                  </a:lnTo>
                  <a:lnTo>
                    <a:pt x="69494" y="1498091"/>
                  </a:lnTo>
                  <a:lnTo>
                    <a:pt x="28956" y="1498091"/>
                  </a:lnTo>
                  <a:lnTo>
                    <a:pt x="28956" y="1478788"/>
                  </a:lnTo>
                  <a:lnTo>
                    <a:pt x="0" y="1440179"/>
                  </a:lnTo>
                  <a:close/>
                </a:path>
                <a:path w="86995" h="1584960">
                  <a:moveTo>
                    <a:pt x="28956" y="1478788"/>
                  </a:moveTo>
                  <a:lnTo>
                    <a:pt x="28956" y="1498091"/>
                  </a:lnTo>
                  <a:lnTo>
                    <a:pt x="43434" y="1498091"/>
                  </a:lnTo>
                  <a:lnTo>
                    <a:pt x="28956" y="1478788"/>
                  </a:lnTo>
                  <a:close/>
                </a:path>
                <a:path w="86995" h="1584960">
                  <a:moveTo>
                    <a:pt x="57912" y="0"/>
                  </a:moveTo>
                  <a:lnTo>
                    <a:pt x="28956" y="0"/>
                  </a:lnTo>
                  <a:lnTo>
                    <a:pt x="28956" y="1478788"/>
                  </a:lnTo>
                  <a:lnTo>
                    <a:pt x="43434" y="1498091"/>
                  </a:lnTo>
                  <a:lnTo>
                    <a:pt x="57912" y="1478788"/>
                  </a:lnTo>
                  <a:lnTo>
                    <a:pt x="57912" y="0"/>
                  </a:lnTo>
                  <a:close/>
                </a:path>
                <a:path w="86995" h="1584960">
                  <a:moveTo>
                    <a:pt x="57912" y="1478788"/>
                  </a:moveTo>
                  <a:lnTo>
                    <a:pt x="43434" y="1498091"/>
                  </a:lnTo>
                  <a:lnTo>
                    <a:pt x="57912" y="1498091"/>
                  </a:lnTo>
                  <a:lnTo>
                    <a:pt x="57912" y="1478788"/>
                  </a:lnTo>
                  <a:close/>
                </a:path>
                <a:path w="86995" h="1584960">
                  <a:moveTo>
                    <a:pt x="86868" y="1440179"/>
                  </a:moveTo>
                  <a:lnTo>
                    <a:pt x="57912" y="1478788"/>
                  </a:lnTo>
                  <a:lnTo>
                    <a:pt x="57912" y="1498091"/>
                  </a:lnTo>
                  <a:lnTo>
                    <a:pt x="69494" y="1498091"/>
                  </a:lnTo>
                  <a:lnTo>
                    <a:pt x="86868" y="144017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50073" y="2134361"/>
              <a:ext cx="1871980" cy="1150620"/>
            </a:xfrm>
            <a:custGeom>
              <a:avLst/>
              <a:gdLst/>
              <a:ahLst/>
              <a:cxnLst/>
              <a:rect l="l" t="t" r="r" b="b"/>
              <a:pathLst>
                <a:path w="1871979" h="1150620">
                  <a:moveTo>
                    <a:pt x="0" y="0"/>
                  </a:moveTo>
                  <a:lnTo>
                    <a:pt x="1871472" y="115062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75710" y="2710433"/>
              <a:ext cx="2827019" cy="46177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75710" y="2710433"/>
              <a:ext cx="2827020" cy="462280"/>
            </a:xfrm>
            <a:custGeom>
              <a:avLst/>
              <a:gdLst/>
              <a:ahLst/>
              <a:cxnLst/>
              <a:rect l="l" t="t" r="r" b="b"/>
              <a:pathLst>
                <a:path w="2827020" h="462280">
                  <a:moveTo>
                    <a:pt x="0" y="461772"/>
                  </a:moveTo>
                  <a:lnTo>
                    <a:pt x="2827019" y="461772"/>
                  </a:lnTo>
                  <a:lnTo>
                    <a:pt x="2827019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956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54652" y="2656331"/>
              <a:ext cx="1491234" cy="67741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775709" y="2710433"/>
            <a:ext cx="2827020" cy="462280"/>
          </a:xfrm>
          <a:prstGeom prst="rect">
            <a:avLst/>
          </a:prstGeom>
          <a:ln w="28955">
            <a:solidFill>
              <a:srgbClr val="66FF33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69315">
              <a:lnSpc>
                <a:spcPct val="100000"/>
              </a:lnSpc>
              <a:spcBef>
                <a:spcPts val="3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прогноз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8872" y="148843"/>
            <a:ext cx="8268334" cy="7931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74345" marR="5080" indent="-462280">
              <a:lnSpc>
                <a:spcPts val="2690"/>
              </a:lnSpc>
              <a:spcBef>
                <a:spcPts val="745"/>
              </a:spcBef>
            </a:pPr>
            <a:r>
              <a:rPr i="1" spc="-10" dirty="0"/>
              <a:t>Последовательность коррекции </a:t>
            </a:r>
            <a:r>
              <a:rPr i="1" spc="-5" dirty="0"/>
              <a:t>нарушений </a:t>
            </a:r>
            <a:r>
              <a:rPr i="1" spc="-10" dirty="0"/>
              <a:t>функции  </a:t>
            </a:r>
            <a:r>
              <a:rPr spc="-5" dirty="0"/>
              <a:t>при </a:t>
            </a:r>
            <a:r>
              <a:rPr spc="-10" dirty="0"/>
              <a:t>патологии капсульно-связочного</a:t>
            </a:r>
            <a:r>
              <a:rPr spc="45" dirty="0"/>
              <a:t> </a:t>
            </a:r>
            <a:r>
              <a:rPr spc="-5" dirty="0"/>
              <a:t>аппарата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54480" y="1479791"/>
            <a:ext cx="5859780" cy="4364990"/>
            <a:chOff x="1554480" y="1479791"/>
            <a:chExt cx="5859780" cy="4364990"/>
          </a:xfrm>
        </p:grpSpPr>
        <p:sp>
          <p:nvSpPr>
            <p:cNvPr id="4" name="object 4"/>
            <p:cNvSpPr/>
            <p:nvPr/>
          </p:nvSpPr>
          <p:spPr>
            <a:xfrm>
              <a:off x="4487418" y="1818893"/>
              <a:ext cx="0" cy="3653154"/>
            </a:xfrm>
            <a:custGeom>
              <a:avLst/>
              <a:gdLst/>
              <a:ahLst/>
              <a:cxnLst/>
              <a:rect l="l" t="t" r="r" b="b"/>
              <a:pathLst>
                <a:path h="3653154">
                  <a:moveTo>
                    <a:pt x="0" y="0"/>
                  </a:moveTo>
                  <a:lnTo>
                    <a:pt x="0" y="3653028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54480" y="4974336"/>
              <a:ext cx="5859780" cy="8336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0863" y="4945380"/>
              <a:ext cx="4375403" cy="8991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13916" y="5013960"/>
              <a:ext cx="5745480" cy="7208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23388" y="4983492"/>
              <a:ext cx="3608070" cy="5112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98776" y="5257799"/>
              <a:ext cx="4261866" cy="5112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01112" y="2193048"/>
              <a:ext cx="3364991" cy="5821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32760" y="2164067"/>
              <a:ext cx="2923032" cy="6248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60547" y="2232659"/>
              <a:ext cx="3250692" cy="4693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90672" y="2202192"/>
              <a:ext cx="2809494" cy="5112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45208" y="3831310"/>
              <a:ext cx="4878324" cy="82298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39568" y="3802367"/>
              <a:ext cx="3707891" cy="8991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04644" y="3870960"/>
              <a:ext cx="4764024" cy="71018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97480" y="3840492"/>
              <a:ext cx="3594354" cy="51128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03804" y="4114812"/>
              <a:ext cx="2981706" cy="51128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76600" y="1508772"/>
              <a:ext cx="2417064" cy="58215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86328" y="1479791"/>
              <a:ext cx="2217420" cy="62485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36036" y="1548383"/>
              <a:ext cx="2302764" cy="46939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44240" y="1517916"/>
              <a:ext cx="2103882" cy="51128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35936" y="2987039"/>
              <a:ext cx="3895344" cy="64465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04160" y="2904731"/>
              <a:ext cx="3378708" cy="84430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95372" y="3026663"/>
              <a:ext cx="3781044" cy="53187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62072" y="2942856"/>
              <a:ext cx="3265170" cy="51128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51147" y="3162312"/>
              <a:ext cx="1351026" cy="51128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529332" y="1575308"/>
            <a:ext cx="3914775" cy="4040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устранение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боли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нормализация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трофики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Arial"/>
              <a:cs typeface="Arial"/>
            </a:endParaRPr>
          </a:p>
          <a:p>
            <a:pPr marL="476884" marR="471170" algn="ctr">
              <a:lnSpc>
                <a:spcPct val="8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восстановление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амплитуды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движений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восстановление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выносливости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координации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движений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Arial"/>
              <a:cs typeface="Arial"/>
            </a:endParaRPr>
          </a:p>
          <a:p>
            <a:pPr marL="12700" marR="5080" indent="32448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тренировка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компенсаторных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специальных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двигательных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навыков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443984" y="2044445"/>
            <a:ext cx="86995" cy="2970530"/>
            <a:chOff x="4443984" y="2044445"/>
            <a:chExt cx="86995" cy="2970530"/>
          </a:xfrm>
        </p:grpSpPr>
        <p:sp>
          <p:nvSpPr>
            <p:cNvPr id="30" name="object 30"/>
            <p:cNvSpPr/>
            <p:nvPr/>
          </p:nvSpPr>
          <p:spPr>
            <a:xfrm>
              <a:off x="4443984" y="2044445"/>
              <a:ext cx="86867" cy="15087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43984" y="2730245"/>
              <a:ext cx="86995" cy="2284730"/>
            </a:xfrm>
            <a:custGeom>
              <a:avLst/>
              <a:gdLst/>
              <a:ahLst/>
              <a:cxnLst/>
              <a:rect l="l" t="t" r="r" b="b"/>
              <a:pathLst>
                <a:path w="86995" h="2284729">
                  <a:moveTo>
                    <a:pt x="86868" y="2197608"/>
                  </a:moveTo>
                  <a:lnTo>
                    <a:pt x="57912" y="2216924"/>
                  </a:lnTo>
                  <a:lnTo>
                    <a:pt x="43434" y="2226564"/>
                  </a:lnTo>
                  <a:lnTo>
                    <a:pt x="57899" y="2216924"/>
                  </a:lnTo>
                  <a:lnTo>
                    <a:pt x="57912" y="1828800"/>
                  </a:lnTo>
                  <a:lnTo>
                    <a:pt x="28956" y="1828800"/>
                  </a:lnTo>
                  <a:lnTo>
                    <a:pt x="28956" y="2216924"/>
                  </a:lnTo>
                  <a:lnTo>
                    <a:pt x="0" y="2197608"/>
                  </a:lnTo>
                  <a:lnTo>
                    <a:pt x="43434" y="2284476"/>
                  </a:lnTo>
                  <a:lnTo>
                    <a:pt x="72390" y="2226564"/>
                  </a:lnTo>
                  <a:lnTo>
                    <a:pt x="86868" y="2197608"/>
                  </a:lnTo>
                  <a:close/>
                </a:path>
                <a:path w="86995" h="2284729">
                  <a:moveTo>
                    <a:pt x="86868" y="1054608"/>
                  </a:moveTo>
                  <a:lnTo>
                    <a:pt x="57912" y="1073924"/>
                  </a:lnTo>
                  <a:lnTo>
                    <a:pt x="43434" y="1083564"/>
                  </a:lnTo>
                  <a:lnTo>
                    <a:pt x="57899" y="1073924"/>
                  </a:lnTo>
                  <a:lnTo>
                    <a:pt x="57912" y="838212"/>
                  </a:lnTo>
                  <a:lnTo>
                    <a:pt x="28956" y="838212"/>
                  </a:lnTo>
                  <a:lnTo>
                    <a:pt x="28956" y="1073924"/>
                  </a:lnTo>
                  <a:lnTo>
                    <a:pt x="0" y="1054608"/>
                  </a:lnTo>
                  <a:lnTo>
                    <a:pt x="43434" y="1141476"/>
                  </a:lnTo>
                  <a:lnTo>
                    <a:pt x="72390" y="1083564"/>
                  </a:lnTo>
                  <a:lnTo>
                    <a:pt x="86868" y="1054608"/>
                  </a:lnTo>
                  <a:close/>
                </a:path>
                <a:path w="86995" h="2284729">
                  <a:moveTo>
                    <a:pt x="86868" y="216408"/>
                  </a:moveTo>
                  <a:lnTo>
                    <a:pt x="57912" y="235712"/>
                  </a:lnTo>
                  <a:lnTo>
                    <a:pt x="43434" y="245364"/>
                  </a:lnTo>
                  <a:lnTo>
                    <a:pt x="57899" y="235712"/>
                  </a:lnTo>
                  <a:lnTo>
                    <a:pt x="57912" y="0"/>
                  </a:lnTo>
                  <a:lnTo>
                    <a:pt x="28956" y="0"/>
                  </a:lnTo>
                  <a:lnTo>
                    <a:pt x="28956" y="235712"/>
                  </a:lnTo>
                  <a:lnTo>
                    <a:pt x="0" y="216408"/>
                  </a:lnTo>
                  <a:lnTo>
                    <a:pt x="43434" y="303276"/>
                  </a:lnTo>
                  <a:lnTo>
                    <a:pt x="72377" y="245364"/>
                  </a:lnTo>
                  <a:lnTo>
                    <a:pt x="86868" y="216408"/>
                  </a:lnTo>
                  <a:close/>
                </a:path>
              </a:pathLst>
            </a:custGeom>
            <a:solidFill>
              <a:srgbClr val="FF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919389" y="4083558"/>
            <a:ext cx="330835" cy="1640839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i="1" dirty="0">
                <a:latin typeface="Calibri"/>
                <a:cs typeface="Calibri"/>
              </a:rPr>
              <a:t>трениров</a:t>
            </a:r>
            <a:r>
              <a:rPr sz="2400" i="1" spc="-35" dirty="0">
                <a:latin typeface="Calibri"/>
                <a:cs typeface="Calibri"/>
              </a:rPr>
              <a:t>к</a:t>
            </a:r>
            <a:r>
              <a:rPr sz="2400" i="1" dirty="0">
                <a:latin typeface="Calibri"/>
                <a:cs typeface="Calibri"/>
              </a:rPr>
              <a:t>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824216" y="4005834"/>
            <a:ext cx="114300" cy="1873250"/>
          </a:xfrm>
          <a:custGeom>
            <a:avLst/>
            <a:gdLst/>
            <a:ahLst/>
            <a:cxnLst/>
            <a:rect l="l" t="t" r="r" b="b"/>
            <a:pathLst>
              <a:path w="114300" h="1873250">
                <a:moveTo>
                  <a:pt x="38100" y="1758696"/>
                </a:moveTo>
                <a:lnTo>
                  <a:pt x="0" y="1758696"/>
                </a:lnTo>
                <a:lnTo>
                  <a:pt x="57150" y="1872996"/>
                </a:lnTo>
                <a:lnTo>
                  <a:pt x="104775" y="1777746"/>
                </a:lnTo>
                <a:lnTo>
                  <a:pt x="38100" y="1777746"/>
                </a:lnTo>
                <a:lnTo>
                  <a:pt x="38100" y="1758696"/>
                </a:lnTo>
                <a:close/>
              </a:path>
              <a:path w="114300" h="1873250">
                <a:moveTo>
                  <a:pt x="50800" y="0"/>
                </a:moveTo>
                <a:lnTo>
                  <a:pt x="38100" y="0"/>
                </a:lnTo>
                <a:lnTo>
                  <a:pt x="38100" y="1777746"/>
                </a:lnTo>
                <a:lnTo>
                  <a:pt x="50800" y="1777746"/>
                </a:lnTo>
                <a:lnTo>
                  <a:pt x="50800" y="0"/>
                </a:lnTo>
                <a:close/>
              </a:path>
              <a:path w="114300" h="1873250">
                <a:moveTo>
                  <a:pt x="63500" y="1758696"/>
                </a:moveTo>
                <a:lnTo>
                  <a:pt x="50800" y="1758696"/>
                </a:lnTo>
                <a:lnTo>
                  <a:pt x="50800" y="1777746"/>
                </a:lnTo>
                <a:lnTo>
                  <a:pt x="63500" y="1777746"/>
                </a:lnTo>
                <a:lnTo>
                  <a:pt x="63500" y="1758696"/>
                </a:lnTo>
                <a:close/>
              </a:path>
              <a:path w="114300" h="1873250">
                <a:moveTo>
                  <a:pt x="76200" y="0"/>
                </a:moveTo>
                <a:lnTo>
                  <a:pt x="63500" y="0"/>
                </a:lnTo>
                <a:lnTo>
                  <a:pt x="63500" y="1777746"/>
                </a:lnTo>
                <a:lnTo>
                  <a:pt x="76200" y="1777746"/>
                </a:lnTo>
                <a:lnTo>
                  <a:pt x="76200" y="0"/>
                </a:lnTo>
                <a:close/>
              </a:path>
              <a:path w="114300" h="1873250">
                <a:moveTo>
                  <a:pt x="114300" y="1758696"/>
                </a:moveTo>
                <a:lnTo>
                  <a:pt x="76200" y="1758696"/>
                </a:lnTo>
                <a:lnTo>
                  <a:pt x="76200" y="1777746"/>
                </a:lnTo>
                <a:lnTo>
                  <a:pt x="104775" y="1777746"/>
                </a:lnTo>
                <a:lnTo>
                  <a:pt x="114300" y="175869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77722"/>
            <a:ext cx="10058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554" y="1129790"/>
            <a:ext cx="7853680" cy="463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220">
              <a:lnSpc>
                <a:spcPct val="110100"/>
              </a:lnSpc>
              <a:spcBef>
                <a:spcPts val="100"/>
              </a:spcBef>
              <a:tabLst>
                <a:tab pos="1276985" algn="l"/>
                <a:tab pos="4023995" algn="l"/>
                <a:tab pos="4450715" algn="l"/>
                <a:tab pos="5420360" algn="l"/>
              </a:tabLst>
            </a:pP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р</a:t>
            </a:r>
            <a:r>
              <a:rPr sz="2800" spc="-10" dirty="0">
                <a:latin typeface="Calibri"/>
                <a:cs typeface="Calibri"/>
              </a:rPr>
              <a:t>ок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	и</a:t>
            </a:r>
            <a:r>
              <a:rPr sz="2800" spc="-10" dirty="0">
                <a:latin typeface="Calibri"/>
                <a:cs typeface="Calibri"/>
              </a:rPr>
              <a:t>ммобилиз</a:t>
            </a:r>
            <a:r>
              <a:rPr sz="2800" spc="-5" dirty="0">
                <a:latin typeface="Calibri"/>
                <a:cs typeface="Calibri"/>
              </a:rPr>
              <a:t>ации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20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м</a:t>
            </a:r>
            <a:r>
              <a:rPr sz="2800" spc="-5" dirty="0">
                <a:latin typeface="Calibri"/>
                <a:cs typeface="Calibri"/>
              </a:rPr>
              <a:t>п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восстано</a:t>
            </a:r>
            <a:r>
              <a:rPr sz="2800" spc="-20" dirty="0">
                <a:latin typeface="Calibri"/>
                <a:cs typeface="Calibri"/>
              </a:rPr>
              <a:t>вл</a:t>
            </a:r>
            <a:r>
              <a:rPr sz="2800" spc="-5" dirty="0">
                <a:latin typeface="Calibri"/>
                <a:cs typeface="Calibri"/>
              </a:rPr>
              <a:t>ения  </a:t>
            </a:r>
            <a:r>
              <a:rPr sz="2800" spc="-10" dirty="0">
                <a:latin typeface="Calibri"/>
                <a:cs typeface="Calibri"/>
              </a:rPr>
              <a:t>подвижности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определяется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  <a:tabLst>
                <a:tab pos="46926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10" dirty="0">
                <a:latin typeface="Calibri"/>
                <a:cs typeface="Calibri"/>
              </a:rPr>
              <a:t>объемом повреждения связочных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структур,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  <a:tabLst>
                <a:tab pos="55054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10" dirty="0">
                <a:latin typeface="Calibri"/>
                <a:cs typeface="Calibri"/>
              </a:rPr>
              <a:t>характером оперативного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вмешательства,</a:t>
            </a:r>
            <a:endParaRPr sz="2800">
              <a:latin typeface="Calibri"/>
              <a:cs typeface="Calibri"/>
            </a:endParaRPr>
          </a:p>
          <a:p>
            <a:pPr marL="469265" marR="5715" indent="-457200">
              <a:lnSpc>
                <a:spcPct val="110100"/>
              </a:lnSpc>
              <a:spcBef>
                <a:spcPts val="1675"/>
              </a:spcBef>
              <a:tabLst>
                <a:tab pos="469265" algn="l"/>
                <a:tab pos="2312670" algn="l"/>
                <a:tab pos="3130550" algn="l"/>
                <a:tab pos="4742180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10" dirty="0">
                <a:latin typeface="Calibri"/>
                <a:cs typeface="Calibri"/>
              </a:rPr>
              <a:t>формой	</a:t>
            </a:r>
            <a:r>
              <a:rPr sz="2800" spc="-5" dirty="0">
                <a:latin typeface="Calibri"/>
                <a:cs typeface="Calibri"/>
              </a:rPr>
              <a:t>и	</a:t>
            </a:r>
            <a:r>
              <a:rPr sz="2800" spc="-10" dirty="0">
                <a:latin typeface="Calibri"/>
                <a:cs typeface="Calibri"/>
              </a:rPr>
              <a:t>видом	посттравматической  нестабильности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469265" marR="5080" indent="-457200">
              <a:lnSpc>
                <a:spcPct val="110100"/>
              </a:lnSpc>
              <a:spcBef>
                <a:spcPts val="1680"/>
              </a:spcBef>
              <a:tabLst>
                <a:tab pos="469265" algn="l"/>
                <a:tab pos="2627630" algn="l"/>
                <a:tab pos="607250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5" dirty="0">
                <a:latin typeface="Calibri"/>
                <a:cs typeface="Calibri"/>
              </a:rPr>
              <a:t>у</a:t>
            </a:r>
            <a:r>
              <a:rPr sz="2800" spc="-20" dirty="0">
                <a:latin typeface="Calibri"/>
                <a:cs typeface="Calibri"/>
              </a:rPr>
              <a:t>р</a:t>
            </a:r>
            <a:r>
              <a:rPr sz="2800" spc="-10" dirty="0">
                <a:latin typeface="Calibri"/>
                <a:cs typeface="Calibri"/>
              </a:rPr>
              <a:t>ов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м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ф</a:t>
            </a:r>
            <a:r>
              <a:rPr sz="2800" spc="-5" dirty="0">
                <a:latin typeface="Calibri"/>
                <a:cs typeface="Calibri"/>
              </a:rPr>
              <a:t>ункциональных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притяза</a:t>
            </a:r>
            <a:r>
              <a:rPr sz="2800" spc="15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ий  пациента.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3128" y="1871929"/>
            <a:ext cx="2082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Стабильность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7902" y="1871929"/>
            <a:ext cx="2860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восстанавливается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40042" y="1828417"/>
            <a:ext cx="2050414" cy="143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 marR="5080" indent="-41275" algn="r">
              <a:lnSpc>
                <a:spcPct val="110000"/>
              </a:lnSpc>
              <a:spcBef>
                <a:spcPts val="105"/>
              </a:spcBef>
              <a:tabLst>
                <a:tab pos="1213485" algn="l"/>
              </a:tabLst>
            </a:pPr>
            <a:r>
              <a:rPr i="0" spc="-45" dirty="0">
                <a:latin typeface="Calibri"/>
                <a:cs typeface="Calibri"/>
              </a:rPr>
              <a:t>т</a:t>
            </a:r>
            <a:r>
              <a:rPr i="0" spc="-10" dirty="0">
                <a:latin typeface="Calibri"/>
                <a:cs typeface="Calibri"/>
              </a:rPr>
              <a:t>о</a:t>
            </a:r>
            <a:r>
              <a:rPr i="0" spc="-135" dirty="0">
                <a:latin typeface="Calibri"/>
                <a:cs typeface="Calibri"/>
              </a:rPr>
              <a:t>г</a:t>
            </a:r>
            <a:r>
              <a:rPr i="0" spc="-10" dirty="0">
                <a:latin typeface="Calibri"/>
                <a:cs typeface="Calibri"/>
              </a:rPr>
              <a:t>да</a:t>
            </a:r>
            <a:r>
              <a:rPr i="0" spc="-5" dirty="0">
                <a:latin typeface="Calibri"/>
                <a:cs typeface="Calibri"/>
              </a:rPr>
              <a:t>,</a:t>
            </a:r>
            <a:r>
              <a:rPr i="0" dirty="0">
                <a:latin typeface="Calibri"/>
                <a:cs typeface="Calibri"/>
              </a:rPr>
              <a:t>	</a:t>
            </a:r>
            <a:r>
              <a:rPr i="0" spc="-45" dirty="0">
                <a:latin typeface="Calibri"/>
                <a:cs typeface="Calibri"/>
              </a:rPr>
              <a:t>к</a:t>
            </a:r>
            <a:r>
              <a:rPr i="0" spc="-10" dirty="0">
                <a:latin typeface="Calibri"/>
                <a:cs typeface="Calibri"/>
              </a:rPr>
              <a:t>о</a:t>
            </a:r>
            <a:r>
              <a:rPr i="0" spc="-135" dirty="0">
                <a:latin typeface="Calibri"/>
                <a:cs typeface="Calibri"/>
              </a:rPr>
              <a:t>г</a:t>
            </a:r>
            <a:r>
              <a:rPr i="0" spc="-20" dirty="0">
                <a:latin typeface="Calibri"/>
                <a:cs typeface="Calibri"/>
              </a:rPr>
              <a:t>д</a:t>
            </a:r>
            <a:r>
              <a:rPr i="0" spc="-5" dirty="0">
                <a:latin typeface="Calibri"/>
                <a:cs typeface="Calibri"/>
              </a:rPr>
              <a:t>а  акт</a:t>
            </a:r>
            <a:r>
              <a:rPr i="0" spc="5" dirty="0">
                <a:latin typeface="Calibri"/>
                <a:cs typeface="Calibri"/>
              </a:rPr>
              <a:t>и</a:t>
            </a:r>
            <a:r>
              <a:rPr i="0" spc="-5" dirty="0">
                <a:latin typeface="Calibri"/>
                <a:cs typeface="Calibri"/>
              </a:rPr>
              <a:t>в</a:t>
            </a:r>
            <a:r>
              <a:rPr i="0" dirty="0">
                <a:latin typeface="Calibri"/>
                <a:cs typeface="Calibri"/>
              </a:rPr>
              <a:t>н</a:t>
            </a:r>
            <a:r>
              <a:rPr i="0" spc="-5" dirty="0">
                <a:latin typeface="Calibri"/>
                <a:cs typeface="Calibri"/>
              </a:rPr>
              <a:t>ых  а</a:t>
            </a:r>
            <a:r>
              <a:rPr i="0" dirty="0">
                <a:latin typeface="Calibri"/>
                <a:cs typeface="Calibri"/>
              </a:rPr>
              <a:t>н</a:t>
            </a:r>
            <a:r>
              <a:rPr i="0" spc="-5" dirty="0">
                <a:latin typeface="Calibri"/>
                <a:cs typeface="Calibri"/>
              </a:rPr>
              <a:t>алогичные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2654" y="2298597"/>
            <a:ext cx="2644775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ф</a:t>
            </a:r>
            <a:r>
              <a:rPr sz="2800" spc="-5" dirty="0">
                <a:latin typeface="Calibri"/>
                <a:cs typeface="Calibri"/>
              </a:rPr>
              <a:t>ункцио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альные  </a:t>
            </a:r>
            <a:r>
              <a:rPr sz="2800" spc="-10" dirty="0">
                <a:latin typeface="Calibri"/>
                <a:cs typeface="Calibri"/>
              </a:rPr>
              <a:t>стабилизаторов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2741" y="2298597"/>
            <a:ext cx="232283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3525">
              <a:lnSpc>
                <a:spcPct val="11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возм</a:t>
            </a:r>
            <a:r>
              <a:rPr sz="2800" spc="-3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ж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10" dirty="0">
                <a:latin typeface="Calibri"/>
                <a:cs typeface="Calibri"/>
              </a:rPr>
              <a:t>ости  превышают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2654" y="3280917"/>
            <a:ext cx="4997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75155" algn="l"/>
                <a:tab pos="2585085" algn="l"/>
                <a:tab pos="4201160" algn="l"/>
              </a:tabLst>
            </a:pPr>
            <a:r>
              <a:rPr sz="2800" spc="-5" dirty="0">
                <a:latin typeface="Calibri"/>
                <a:cs typeface="Calibri"/>
              </a:rPr>
              <a:t>по</a:t>
            </a:r>
            <a:r>
              <a:rPr sz="2800" spc="-45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з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spc="-40" dirty="0">
                <a:latin typeface="Calibri"/>
                <a:cs typeface="Calibri"/>
              </a:rPr>
              <a:t>т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л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дл</a:t>
            </a:r>
            <a:r>
              <a:rPr sz="2800" spc="-5" dirty="0">
                <a:latin typeface="Calibri"/>
                <a:cs typeface="Calibri"/>
              </a:rPr>
              <a:t>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з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10" dirty="0">
                <a:latin typeface="Calibri"/>
                <a:cs typeface="Calibri"/>
              </a:rPr>
              <a:t>орово</a:t>
            </a:r>
            <a:r>
              <a:rPr sz="2800" spc="-5" dirty="0">
                <a:latin typeface="Calibri"/>
                <a:cs typeface="Calibri"/>
              </a:rPr>
              <a:t>й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но</a:t>
            </a:r>
            <a:r>
              <a:rPr sz="2800" dirty="0">
                <a:latin typeface="Calibri"/>
                <a:cs typeface="Calibri"/>
              </a:rPr>
              <a:t>г</a:t>
            </a:r>
            <a:r>
              <a:rPr sz="2800" spc="-5" dirty="0">
                <a:latin typeface="Calibri"/>
                <a:cs typeface="Calibri"/>
              </a:rPr>
              <a:t>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7585" y="2028266"/>
            <a:ext cx="17062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Заболевания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0100" y="1957196"/>
            <a:ext cx="70872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7960" algn="l"/>
              </a:tabLst>
            </a:pPr>
            <a:r>
              <a:rPr sz="2400" spc="-5" dirty="0">
                <a:latin typeface="Calibri"/>
                <a:cs typeface="Calibri"/>
              </a:rPr>
              <a:t>Деформации	</a:t>
            </a:r>
            <a:r>
              <a:rPr sz="2400" spc="-10" dirty="0">
                <a:latin typeface="Calibri"/>
                <a:cs typeface="Calibri"/>
              </a:rPr>
              <a:t>Повреждения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38425" y="944371"/>
            <a:ext cx="50584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spc="-15" dirty="0">
                <a:latin typeface="Calibri"/>
                <a:cs typeface="Calibri"/>
              </a:rPr>
              <a:t>Патология </a:t>
            </a:r>
            <a:r>
              <a:rPr sz="3200" i="0" spc="-20" dirty="0">
                <a:latin typeface="Calibri"/>
                <a:cs typeface="Calibri"/>
              </a:rPr>
              <a:t>коленного</a:t>
            </a:r>
            <a:r>
              <a:rPr sz="3200" i="0" spc="-60" dirty="0">
                <a:latin typeface="Calibri"/>
                <a:cs typeface="Calibri"/>
              </a:rPr>
              <a:t> </a:t>
            </a:r>
            <a:r>
              <a:rPr sz="3200" i="0" dirty="0">
                <a:latin typeface="Calibri"/>
                <a:cs typeface="Calibri"/>
              </a:rPr>
              <a:t>сустава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9367" y="1988820"/>
            <a:ext cx="8281670" cy="3385185"/>
          </a:xfrm>
          <a:custGeom>
            <a:avLst/>
            <a:gdLst/>
            <a:ahLst/>
            <a:cxnLst/>
            <a:rect l="l" t="t" r="r" b="b"/>
            <a:pathLst>
              <a:path w="8281670" h="3385185">
                <a:moveTo>
                  <a:pt x="0" y="0"/>
                </a:moveTo>
                <a:lnTo>
                  <a:pt x="3434079" y="2560319"/>
                </a:lnTo>
                <a:lnTo>
                  <a:pt x="4847335" y="2560319"/>
                </a:lnTo>
                <a:lnTo>
                  <a:pt x="8281415" y="0"/>
                </a:lnTo>
                <a:lnTo>
                  <a:pt x="0" y="0"/>
                </a:lnTo>
                <a:close/>
              </a:path>
              <a:path w="8281670" h="3385185">
                <a:moveTo>
                  <a:pt x="3456431" y="2592323"/>
                </a:moveTo>
                <a:lnTo>
                  <a:pt x="4824983" y="2592323"/>
                </a:lnTo>
                <a:lnTo>
                  <a:pt x="4824983" y="2625724"/>
                </a:lnTo>
                <a:lnTo>
                  <a:pt x="4312158" y="2625724"/>
                </a:lnTo>
                <a:lnTo>
                  <a:pt x="4312158" y="2795397"/>
                </a:lnTo>
                <a:lnTo>
                  <a:pt x="4467733" y="2795397"/>
                </a:lnTo>
                <a:lnTo>
                  <a:pt x="4140707" y="3384804"/>
                </a:lnTo>
                <a:lnTo>
                  <a:pt x="3813682" y="2795397"/>
                </a:lnTo>
                <a:lnTo>
                  <a:pt x="3969257" y="2795397"/>
                </a:lnTo>
                <a:lnTo>
                  <a:pt x="3969257" y="2625724"/>
                </a:lnTo>
                <a:lnTo>
                  <a:pt x="3456431" y="2625724"/>
                </a:lnTo>
                <a:lnTo>
                  <a:pt x="3456431" y="259232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05325" y="5413959"/>
            <a:ext cx="15062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-1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5" dirty="0">
                <a:latin typeface="Calibri"/>
                <a:cs typeface="Calibri"/>
              </a:rPr>
              <a:t>ш</a:t>
            </a:r>
            <a:r>
              <a:rPr sz="2400" dirty="0">
                <a:latin typeface="Calibri"/>
                <a:cs typeface="Calibri"/>
              </a:rPr>
              <a:t>ения  </a:t>
            </a:r>
            <a:r>
              <a:rPr sz="2400" spc="-5" dirty="0">
                <a:latin typeface="Calibri"/>
                <a:cs typeface="Calibri"/>
              </a:rPr>
              <a:t>функции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8866" y="769746"/>
            <a:ext cx="760349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5"/>
              </a:spcBef>
            </a:pPr>
            <a:r>
              <a:rPr sz="3200" i="1" spc="-5" dirty="0"/>
              <a:t>Процесс восстановления функции сустава  </a:t>
            </a:r>
            <a:r>
              <a:rPr sz="3200" spc="-5" dirty="0"/>
              <a:t>состоит </a:t>
            </a:r>
            <a:r>
              <a:rPr sz="3200" dirty="0"/>
              <a:t>из </a:t>
            </a:r>
            <a:r>
              <a:rPr sz="3200" spc="-5" dirty="0"/>
              <a:t>следующих </a:t>
            </a:r>
            <a:r>
              <a:rPr sz="3200" dirty="0"/>
              <a:t>этапов</a:t>
            </a:r>
            <a:r>
              <a:rPr sz="3200" spc="35" dirty="0"/>
              <a:t> </a:t>
            </a:r>
            <a:r>
              <a:rPr sz="3200" dirty="0"/>
              <a:t>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67155" y="2175129"/>
            <a:ext cx="700849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0" dirty="0">
                <a:latin typeface="Calibri"/>
                <a:cs typeface="Calibri"/>
              </a:rPr>
              <a:t>Репарация </a:t>
            </a:r>
            <a:r>
              <a:rPr sz="2800" spc="-15" dirty="0">
                <a:latin typeface="Calibri"/>
                <a:cs typeface="Calibri"/>
              </a:rPr>
              <a:t>соединительнотканных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структур</a:t>
            </a:r>
            <a:endParaRPr sz="2800">
              <a:latin typeface="Calibri"/>
              <a:cs typeface="Calibri"/>
            </a:endParaRPr>
          </a:p>
          <a:p>
            <a:pPr marL="817244" marR="923925" indent="-8051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- Восстановление пассивной и активной  </a:t>
            </a:r>
            <a:r>
              <a:rPr sz="2800" spc="-10" dirty="0">
                <a:latin typeface="Calibri"/>
                <a:cs typeface="Calibri"/>
              </a:rPr>
              <a:t>подвижности.</a:t>
            </a:r>
            <a:endParaRPr sz="2800">
              <a:latin typeface="Calibri"/>
              <a:cs typeface="Calibri"/>
            </a:endParaRPr>
          </a:p>
          <a:p>
            <a:pPr marL="817244" marR="5080" indent="-805180">
              <a:lnSpc>
                <a:spcPct val="100000"/>
              </a:lnSpc>
              <a:tabLst>
                <a:tab pos="452755" algn="l"/>
                <a:tab pos="3234690" algn="l"/>
                <a:tab pos="4326255" algn="l"/>
                <a:tab pos="4850130" algn="l"/>
              </a:tabLst>
            </a:pPr>
            <a:r>
              <a:rPr sz="2800" spc="-5" dirty="0">
                <a:latin typeface="Calibri"/>
                <a:cs typeface="Calibri"/>
              </a:rPr>
              <a:t>-	Восста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25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лени</a:t>
            </a:r>
            <a:r>
              <a:rPr sz="2800" spc="-5" dirty="0">
                <a:latin typeface="Calibri"/>
                <a:cs typeface="Calibri"/>
              </a:rPr>
              <a:t>е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силы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вын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сливости  </a:t>
            </a:r>
            <a:r>
              <a:rPr sz="2800" spc="-10" dirty="0">
                <a:latin typeface="Calibri"/>
                <a:cs typeface="Calibri"/>
              </a:rPr>
              <a:t>конечности.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- Восстановление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опороспособности.</a:t>
            </a:r>
            <a:endParaRPr sz="2800">
              <a:latin typeface="Calibri"/>
              <a:cs typeface="Calibri"/>
            </a:endParaRPr>
          </a:p>
          <a:p>
            <a:pPr marL="817244" marR="323215" indent="-8051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- Восстановление </a:t>
            </a:r>
            <a:r>
              <a:rPr sz="2800" spc="-20" dirty="0">
                <a:latin typeface="Calibri"/>
                <a:cs typeface="Calibri"/>
              </a:rPr>
              <a:t>координации </a:t>
            </a:r>
            <a:r>
              <a:rPr sz="2800" spc="-10" dirty="0">
                <a:latin typeface="Calibri"/>
                <a:cs typeface="Calibri"/>
              </a:rPr>
              <a:t>движений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5" dirty="0">
                <a:latin typeface="Calibri"/>
                <a:cs typeface="Calibri"/>
              </a:rPr>
              <a:t>двигательных</a:t>
            </a:r>
            <a:r>
              <a:rPr sz="2800" spc="-10" dirty="0">
                <a:latin typeface="Calibri"/>
                <a:cs typeface="Calibri"/>
              </a:rPr>
              <a:t> стереотипов.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81973" y="3455670"/>
            <a:ext cx="954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м</a:t>
            </a:r>
            <a:r>
              <a:rPr sz="2800" spc="-5" dirty="0">
                <a:latin typeface="Calibri"/>
                <a:cs typeface="Calibri"/>
              </a:rPr>
              <a:t>ышц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5547" y="698118"/>
            <a:ext cx="756030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i="0" spc="-15" dirty="0">
                <a:latin typeface="Calibri"/>
                <a:cs typeface="Calibri"/>
              </a:rPr>
              <a:t>Периоды</a:t>
            </a:r>
            <a:r>
              <a:rPr i="0" spc="-10" dirty="0">
                <a:latin typeface="Calibri"/>
                <a:cs typeface="Calibri"/>
              </a:rPr>
              <a:t> реабилитации</a:t>
            </a:r>
          </a:p>
          <a:p>
            <a:pPr marL="12700" marR="5080" algn="ctr">
              <a:lnSpc>
                <a:spcPct val="100000"/>
              </a:lnSpc>
            </a:pPr>
            <a:r>
              <a:rPr i="0" spc="-10" dirty="0">
                <a:latin typeface="Calibri"/>
                <a:cs typeface="Calibri"/>
              </a:rPr>
              <a:t>при повреждениях </a:t>
            </a:r>
            <a:r>
              <a:rPr i="0" spc="-15" dirty="0">
                <a:latin typeface="Calibri"/>
                <a:cs typeface="Calibri"/>
              </a:rPr>
              <a:t>капсульно-связочных </a:t>
            </a:r>
            <a:r>
              <a:rPr i="0" spc="-10" dirty="0">
                <a:latin typeface="Calibri"/>
                <a:cs typeface="Calibri"/>
              </a:rPr>
              <a:t>структур  (консервативное</a:t>
            </a:r>
            <a:r>
              <a:rPr i="0" spc="-2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лечение)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6823" y="2616323"/>
            <a:ext cx="5916930" cy="29152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dirty="0">
                <a:latin typeface="Calibri"/>
                <a:cs typeface="Calibri"/>
              </a:rPr>
              <a:t>•</a:t>
            </a:r>
            <a:r>
              <a:rPr sz="2400" i="1" dirty="0">
                <a:latin typeface="Calibri"/>
                <a:cs typeface="Calibri"/>
              </a:rPr>
              <a:t>Период</a:t>
            </a:r>
            <a:r>
              <a:rPr sz="2400" i="1" spc="-5" dirty="0">
                <a:latin typeface="Calibri"/>
                <a:cs typeface="Calibri"/>
              </a:rPr>
              <a:t> иммобилизации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4803140" algn="l"/>
              </a:tabLst>
            </a:pPr>
            <a:r>
              <a:rPr sz="2400" spc="-10" dirty="0">
                <a:latin typeface="Calibri"/>
                <a:cs typeface="Calibri"/>
              </a:rPr>
              <a:t>•</a:t>
            </a:r>
            <a:r>
              <a:rPr sz="2400" i="1" spc="-10" dirty="0">
                <a:latin typeface="Calibri"/>
                <a:cs typeface="Calibri"/>
              </a:rPr>
              <a:t>Ранний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постиммобилизационный	</a:t>
            </a:r>
            <a:r>
              <a:rPr sz="2400" i="1" dirty="0">
                <a:latin typeface="Calibri"/>
                <a:cs typeface="Calibri"/>
              </a:rPr>
              <a:t>период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4967605" algn="l"/>
              </a:tabLst>
            </a:pPr>
            <a:r>
              <a:rPr sz="2400" dirty="0">
                <a:latin typeface="Calibri"/>
                <a:cs typeface="Calibri"/>
              </a:rPr>
              <a:t>•</a:t>
            </a:r>
            <a:r>
              <a:rPr sz="2400" i="1" dirty="0">
                <a:latin typeface="Calibri"/>
                <a:cs typeface="Calibri"/>
              </a:rPr>
              <a:t>Поздний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постиммобилизационный	период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•</a:t>
            </a:r>
            <a:r>
              <a:rPr sz="2400" i="1" spc="-5" dirty="0">
                <a:latin typeface="Calibri"/>
                <a:cs typeface="Calibri"/>
              </a:rPr>
              <a:t>Предтренировочный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период</a:t>
            </a:r>
            <a:endParaRPr sz="2400">
              <a:latin typeface="Calibri"/>
              <a:cs typeface="Calibri"/>
            </a:endParaRPr>
          </a:p>
          <a:p>
            <a:pPr marL="774700" marR="282575" indent="-762635">
              <a:lnSpc>
                <a:spcPct val="70000"/>
              </a:lnSpc>
              <a:spcBef>
                <a:spcPts val="1440"/>
              </a:spcBef>
            </a:pPr>
            <a:r>
              <a:rPr sz="2400" spc="-10" dirty="0">
                <a:latin typeface="Calibri"/>
                <a:cs typeface="Calibri"/>
              </a:rPr>
              <a:t>•</a:t>
            </a:r>
            <a:r>
              <a:rPr sz="2400" i="1" spc="-10" dirty="0">
                <a:latin typeface="Calibri"/>
                <a:cs typeface="Calibri"/>
              </a:rPr>
              <a:t>Тренировочный </a:t>
            </a:r>
            <a:r>
              <a:rPr sz="2400" i="1" spc="-5" dirty="0">
                <a:latin typeface="Calibri"/>
                <a:cs typeface="Calibri"/>
              </a:rPr>
              <a:t>(предсоревновательный)  период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0714" y="495841"/>
            <a:ext cx="4777067" cy="428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0848" y="339597"/>
            <a:ext cx="484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20" dirty="0">
                <a:latin typeface="Calibri"/>
                <a:cs typeface="Calibri"/>
              </a:rPr>
              <a:t>Период</a:t>
            </a:r>
            <a:r>
              <a:rPr sz="3600" i="0" spc="-80" dirty="0">
                <a:latin typeface="Calibri"/>
                <a:cs typeface="Calibri"/>
              </a:rPr>
              <a:t> </a:t>
            </a:r>
            <a:r>
              <a:rPr sz="3600" i="0" spc="-5" dirty="0">
                <a:latin typeface="Calibri"/>
                <a:cs typeface="Calibri"/>
              </a:rPr>
              <a:t>иммобилизации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2705" y="891286"/>
            <a:ext cx="7644130" cy="4845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7870">
              <a:lnSpc>
                <a:spcPct val="100000"/>
              </a:lnSpc>
              <a:spcBef>
                <a:spcPts val="105"/>
              </a:spcBef>
            </a:pPr>
            <a:r>
              <a:rPr sz="3200" i="1" spc="-5" dirty="0">
                <a:latin typeface="Calibri"/>
                <a:cs typeface="Calibri"/>
              </a:rPr>
              <a:t>Задачи: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800" spc="-5" dirty="0">
                <a:latin typeface="Calibri"/>
                <a:cs typeface="Calibri"/>
              </a:rPr>
              <a:t>- активизация </a:t>
            </a:r>
            <a:r>
              <a:rPr sz="2800" spc="-15" dirty="0">
                <a:latin typeface="Calibri"/>
                <a:cs typeface="Calibri"/>
              </a:rPr>
              <a:t>двигательного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режима,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20" dirty="0">
                <a:latin typeface="Calibri"/>
                <a:cs typeface="Calibri"/>
              </a:rPr>
              <a:t>улучшение</a:t>
            </a:r>
            <a:r>
              <a:rPr sz="2800" spc="-5" dirty="0">
                <a:latin typeface="Calibri"/>
                <a:cs typeface="Calibri"/>
              </a:rPr>
              <a:t> кровообращения,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0" dirty="0">
                <a:latin typeface="Calibri"/>
                <a:cs typeface="Calibri"/>
              </a:rPr>
              <a:t>профилактика гипотрофии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мышц,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Calibri"/>
              <a:cs typeface="Calibri"/>
            </a:endParaRPr>
          </a:p>
          <a:p>
            <a:pPr marL="1974214">
              <a:lnSpc>
                <a:spcPct val="100000"/>
              </a:lnSpc>
            </a:pPr>
            <a:r>
              <a:rPr sz="3200" i="1" spc="-5" dirty="0">
                <a:latin typeface="Calibri"/>
                <a:cs typeface="Calibri"/>
              </a:rPr>
              <a:t>Средства:</a:t>
            </a:r>
            <a:endParaRPr sz="3200">
              <a:latin typeface="Calibri"/>
              <a:cs typeface="Calibri"/>
            </a:endParaRPr>
          </a:p>
          <a:p>
            <a:pPr marL="817244" marR="5080" indent="-805180">
              <a:lnSpc>
                <a:spcPct val="100000"/>
              </a:lnSpc>
              <a:spcBef>
                <a:spcPts val="20"/>
              </a:spcBef>
            </a:pP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0" dirty="0">
                <a:latin typeface="Calibri"/>
                <a:cs typeface="Calibri"/>
              </a:rPr>
              <a:t>лечебная </a:t>
            </a:r>
            <a:r>
              <a:rPr sz="2800" spc="-5" dirty="0">
                <a:latin typeface="Calibri"/>
                <a:cs typeface="Calibri"/>
              </a:rPr>
              <a:t>гимнастика ( </a:t>
            </a:r>
            <a:r>
              <a:rPr sz="2800" spc="-15" dirty="0">
                <a:latin typeface="Calibri"/>
                <a:cs typeface="Calibri"/>
              </a:rPr>
              <a:t>общетонизирующие,  дыхательные, </a:t>
            </a:r>
            <a:r>
              <a:rPr sz="2800" spc="-5" dirty="0">
                <a:latin typeface="Calibri"/>
                <a:cs typeface="Calibri"/>
              </a:rPr>
              <a:t>изометрические упражнения),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- массаж (аппаратный),</a:t>
            </a:r>
            <a:endParaRPr sz="2800">
              <a:latin typeface="Calibri"/>
              <a:cs typeface="Calibri"/>
            </a:endParaRPr>
          </a:p>
          <a:p>
            <a:pPr marL="817244" marR="1068705" indent="-8051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0" dirty="0">
                <a:latin typeface="Calibri"/>
                <a:cs typeface="Calibri"/>
              </a:rPr>
              <a:t>физиотерапия </a:t>
            </a:r>
            <a:r>
              <a:rPr sz="2800" spc="-15" dirty="0">
                <a:latin typeface="Calibri"/>
                <a:cs typeface="Calibri"/>
              </a:rPr>
              <a:t>(УВЧ, </a:t>
            </a:r>
            <a:r>
              <a:rPr sz="2800" spc="-20" dirty="0">
                <a:latin typeface="Calibri"/>
                <a:cs typeface="Calibri"/>
              </a:rPr>
              <a:t>СВЧ, </a:t>
            </a:r>
            <a:r>
              <a:rPr sz="2800" spc="-10" dirty="0">
                <a:latin typeface="Calibri"/>
                <a:cs typeface="Calibri"/>
              </a:rPr>
              <a:t>магнитотерапия,  </a:t>
            </a:r>
            <a:r>
              <a:rPr sz="2800" spc="-15" dirty="0">
                <a:latin typeface="Calibri"/>
                <a:cs typeface="Calibri"/>
              </a:rPr>
              <a:t>электростимуляция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мышц)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5995" y="166192"/>
            <a:ext cx="6732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latin typeface="Calibri"/>
                <a:cs typeface="Calibri"/>
              </a:rPr>
              <a:t>Постиммобилизационный</a:t>
            </a:r>
            <a:r>
              <a:rPr sz="3600" i="0" spc="25" dirty="0">
                <a:latin typeface="Calibri"/>
                <a:cs typeface="Calibri"/>
              </a:rPr>
              <a:t> </a:t>
            </a:r>
            <a:r>
              <a:rPr sz="3600" i="0" spc="-20" dirty="0">
                <a:latin typeface="Calibri"/>
                <a:cs typeface="Calibri"/>
              </a:rPr>
              <a:t>период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8380" y="1066038"/>
            <a:ext cx="7627620" cy="5092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0">
              <a:lnSpc>
                <a:spcPct val="100000"/>
              </a:lnSpc>
              <a:spcBef>
                <a:spcPts val="105"/>
              </a:spcBef>
            </a:pPr>
            <a:r>
              <a:rPr sz="3200" i="1" spc="-5" dirty="0">
                <a:latin typeface="Calibri"/>
                <a:cs typeface="Calibri"/>
              </a:rPr>
              <a:t>Задачи: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восстановление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подвижности,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укрепление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мышц,</a:t>
            </a:r>
            <a:endParaRPr sz="2400">
              <a:latin typeface="Calibri"/>
              <a:cs typeface="Calibri"/>
            </a:endParaRPr>
          </a:p>
          <a:p>
            <a:pPr marL="927100" marR="5080" indent="-9144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sz="2400" spc="-10" dirty="0">
                <a:latin typeface="Calibri"/>
                <a:cs typeface="Calibri"/>
              </a:rPr>
              <a:t>тренировка </a:t>
            </a:r>
            <a:r>
              <a:rPr sz="2400" dirty="0">
                <a:latin typeface="Calibri"/>
                <a:cs typeface="Calibri"/>
              </a:rPr>
              <a:t>выносливости к </a:t>
            </a:r>
            <a:r>
              <a:rPr sz="2400" spc="-10" dirty="0">
                <a:latin typeface="Calibri"/>
                <a:cs typeface="Calibri"/>
              </a:rPr>
              <a:t>длительной динамической </a:t>
            </a:r>
            <a:r>
              <a:rPr sz="2400" dirty="0">
                <a:latin typeface="Calibri"/>
                <a:cs typeface="Calibri"/>
              </a:rPr>
              <a:t>и  </a:t>
            </a:r>
            <a:r>
              <a:rPr sz="2400" spc="-10" dirty="0">
                <a:latin typeface="Calibri"/>
                <a:cs typeface="Calibri"/>
              </a:rPr>
              <a:t>статической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работе.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Calibri"/>
              <a:cs typeface="Calibri"/>
            </a:endParaRPr>
          </a:p>
          <a:p>
            <a:pPr marL="1932939">
              <a:lnSpc>
                <a:spcPct val="100000"/>
              </a:lnSpc>
            </a:pPr>
            <a:r>
              <a:rPr sz="3200" i="1" spc="-5" dirty="0">
                <a:latin typeface="Calibri"/>
                <a:cs typeface="Calibri"/>
              </a:rPr>
              <a:t>Средства:</a:t>
            </a:r>
            <a:endParaRPr sz="3200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  <a:spcBef>
                <a:spcPts val="45"/>
              </a:spcBef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лечебная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гимнастика,</a:t>
            </a:r>
            <a:endParaRPr sz="2400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гидрокинезотерапия,</a:t>
            </a:r>
            <a:endParaRPr sz="2400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массаж (ручной, аппаратный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подводный),</a:t>
            </a:r>
            <a:endParaRPr sz="2400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sz="2400" spc="-10" dirty="0">
                <a:latin typeface="Calibri"/>
                <a:cs typeface="Calibri"/>
              </a:rPr>
              <a:t>коррекция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положением,</a:t>
            </a:r>
            <a:endParaRPr sz="24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механотерапия,</a:t>
            </a:r>
            <a:endParaRPr sz="24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физиотерапия.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08976" y="4162337"/>
            <a:ext cx="1909267" cy="2344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5547" y="698118"/>
            <a:ext cx="756030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i="0" spc="-15" dirty="0">
                <a:latin typeface="Calibri"/>
                <a:cs typeface="Calibri"/>
              </a:rPr>
              <a:t>Периоды</a:t>
            </a:r>
            <a:r>
              <a:rPr i="0" spc="-10" dirty="0">
                <a:latin typeface="Calibri"/>
                <a:cs typeface="Calibri"/>
              </a:rPr>
              <a:t> реабилитации</a:t>
            </a:r>
          </a:p>
          <a:p>
            <a:pPr marL="12700" marR="5080" algn="ctr">
              <a:lnSpc>
                <a:spcPct val="100000"/>
              </a:lnSpc>
            </a:pPr>
            <a:r>
              <a:rPr i="0" spc="-10" dirty="0">
                <a:latin typeface="Calibri"/>
                <a:cs typeface="Calibri"/>
              </a:rPr>
              <a:t>при повреждениях </a:t>
            </a:r>
            <a:r>
              <a:rPr i="0" spc="-15" dirty="0">
                <a:latin typeface="Calibri"/>
                <a:cs typeface="Calibri"/>
              </a:rPr>
              <a:t>капсульно-связочных </a:t>
            </a:r>
            <a:r>
              <a:rPr i="0" spc="-10" dirty="0">
                <a:latin typeface="Calibri"/>
                <a:cs typeface="Calibri"/>
              </a:rPr>
              <a:t>структур  (оперативное</a:t>
            </a:r>
            <a:r>
              <a:rPr i="0" spc="2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лечение)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6823" y="2616323"/>
            <a:ext cx="8137525" cy="335407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latin typeface="Calibri"/>
                <a:cs typeface="Calibri"/>
              </a:rPr>
              <a:t>•</a:t>
            </a:r>
            <a:r>
              <a:rPr sz="2400" i="1" spc="-5" dirty="0">
                <a:latin typeface="Calibri"/>
                <a:cs typeface="Calibri"/>
              </a:rPr>
              <a:t>Предоперационный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период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996054" algn="l"/>
              </a:tabLst>
            </a:pPr>
            <a:r>
              <a:rPr sz="2400" spc="-10" dirty="0">
                <a:latin typeface="Calibri"/>
                <a:cs typeface="Calibri"/>
              </a:rPr>
              <a:t>•</a:t>
            </a:r>
            <a:r>
              <a:rPr sz="2400" i="1" spc="-10" dirty="0">
                <a:latin typeface="Calibri"/>
                <a:cs typeface="Calibri"/>
              </a:rPr>
              <a:t>Ранний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послеоперационный	период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7188200" algn="l"/>
              </a:tabLst>
            </a:pPr>
            <a:r>
              <a:rPr sz="2400" spc="5" dirty="0">
                <a:latin typeface="Calibri"/>
                <a:cs typeface="Calibri"/>
              </a:rPr>
              <a:t>•</a:t>
            </a:r>
            <a:r>
              <a:rPr sz="2400" i="1" dirty="0">
                <a:latin typeface="Calibri"/>
                <a:cs typeface="Calibri"/>
              </a:rPr>
              <a:t>Поздний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после</a:t>
            </a:r>
            <a:r>
              <a:rPr sz="2400" i="1" spc="5" dirty="0">
                <a:latin typeface="Calibri"/>
                <a:cs typeface="Calibri"/>
              </a:rPr>
              <a:t>о</a:t>
            </a:r>
            <a:r>
              <a:rPr sz="2400" i="1" dirty="0">
                <a:latin typeface="Calibri"/>
                <a:cs typeface="Calibri"/>
              </a:rPr>
              <a:t>пер</a:t>
            </a:r>
            <a:r>
              <a:rPr sz="2400" i="1" spc="5" dirty="0">
                <a:latin typeface="Calibri"/>
                <a:cs typeface="Calibri"/>
              </a:rPr>
              <a:t>а</a:t>
            </a:r>
            <a:r>
              <a:rPr sz="2400" i="1" dirty="0">
                <a:latin typeface="Calibri"/>
                <a:cs typeface="Calibri"/>
              </a:rPr>
              <a:t>ционный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(в</a:t>
            </a:r>
            <a:r>
              <a:rPr sz="2400" i="1" spc="5" dirty="0">
                <a:latin typeface="Calibri"/>
                <a:cs typeface="Calibri"/>
              </a:rPr>
              <a:t>о</a:t>
            </a:r>
            <a:r>
              <a:rPr sz="2400" i="1" spc="-30" dirty="0">
                <a:latin typeface="Calibri"/>
                <a:cs typeface="Calibri"/>
              </a:rPr>
              <a:t>с</a:t>
            </a:r>
            <a:r>
              <a:rPr sz="2400" i="1" dirty="0">
                <a:latin typeface="Calibri"/>
                <a:cs typeface="Calibri"/>
              </a:rPr>
              <a:t>ста</a:t>
            </a:r>
            <a:r>
              <a:rPr sz="2400" i="1" spc="-10" dirty="0">
                <a:latin typeface="Calibri"/>
                <a:cs typeface="Calibri"/>
              </a:rPr>
              <a:t>н</a:t>
            </a:r>
            <a:r>
              <a:rPr sz="2400" i="1" spc="-5" dirty="0">
                <a:latin typeface="Calibri"/>
                <a:cs typeface="Calibri"/>
              </a:rPr>
              <a:t>о</a:t>
            </a: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-5" dirty="0">
                <a:latin typeface="Calibri"/>
                <a:cs typeface="Calibri"/>
              </a:rPr>
              <a:t>ит</a:t>
            </a:r>
            <a:r>
              <a:rPr sz="2400" i="1" spc="-35" dirty="0">
                <a:latin typeface="Calibri"/>
                <a:cs typeface="Calibri"/>
              </a:rPr>
              <a:t>е</a:t>
            </a:r>
            <a:r>
              <a:rPr sz="2400" i="1" spc="-5" dirty="0">
                <a:latin typeface="Calibri"/>
                <a:cs typeface="Calibri"/>
              </a:rPr>
              <a:t>ль</a:t>
            </a:r>
            <a:r>
              <a:rPr sz="2400" i="1" spc="-10" dirty="0">
                <a:latin typeface="Calibri"/>
                <a:cs typeface="Calibri"/>
              </a:rPr>
              <a:t>н</a:t>
            </a:r>
            <a:r>
              <a:rPr sz="2400" i="1" spc="-5" dirty="0">
                <a:latin typeface="Calibri"/>
                <a:cs typeface="Calibri"/>
              </a:rPr>
              <a:t>ый</a:t>
            </a:r>
            <a:r>
              <a:rPr sz="2400" i="1" dirty="0">
                <a:latin typeface="Calibri"/>
                <a:cs typeface="Calibri"/>
              </a:rPr>
              <a:t>)	пери</a:t>
            </a:r>
            <a:r>
              <a:rPr sz="2400" i="1" spc="5" dirty="0">
                <a:latin typeface="Calibri"/>
                <a:cs typeface="Calibri"/>
              </a:rPr>
              <a:t>о</a:t>
            </a:r>
            <a:r>
              <a:rPr sz="2400" i="1" dirty="0">
                <a:latin typeface="Calibri"/>
                <a:cs typeface="Calibri"/>
              </a:rPr>
              <a:t>д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У </a:t>
            </a:r>
            <a:r>
              <a:rPr sz="2400" i="1" spc="-5" dirty="0">
                <a:latin typeface="Calibri"/>
                <a:cs typeface="Calibri"/>
              </a:rPr>
              <a:t>спортсменов </a:t>
            </a:r>
            <a:r>
              <a:rPr sz="2400" i="1" dirty="0">
                <a:latin typeface="Calibri"/>
                <a:cs typeface="Calibri"/>
              </a:rPr>
              <a:t>в </a:t>
            </a:r>
            <a:r>
              <a:rPr sz="2400" i="1" spc="-10" dirty="0">
                <a:latin typeface="Calibri"/>
                <a:cs typeface="Calibri"/>
              </a:rPr>
              <a:t>восстановительном </a:t>
            </a:r>
            <a:r>
              <a:rPr sz="2400" i="1" dirty="0">
                <a:latin typeface="Calibri"/>
                <a:cs typeface="Calibri"/>
              </a:rPr>
              <a:t>периоде</a:t>
            </a:r>
            <a:r>
              <a:rPr sz="2400" i="1" spc="7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выделяют: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alibri"/>
                <a:cs typeface="Calibri"/>
              </a:rPr>
              <a:t>•</a:t>
            </a:r>
            <a:r>
              <a:rPr sz="2400" i="1" dirty="0">
                <a:latin typeface="Calibri"/>
                <a:cs typeface="Calibri"/>
              </a:rPr>
              <a:t>Предтренировочный</a:t>
            </a:r>
            <a:r>
              <a:rPr sz="2400" i="1" spc="-5" dirty="0">
                <a:latin typeface="Calibri"/>
                <a:cs typeface="Calibri"/>
              </a:rPr>
              <a:t> период</a:t>
            </a:r>
            <a:endParaRPr sz="2400">
              <a:latin typeface="Calibri"/>
              <a:cs typeface="Calibri"/>
            </a:endParaRPr>
          </a:p>
          <a:p>
            <a:pPr marL="774700" marR="2503805" indent="-762635">
              <a:lnSpc>
                <a:spcPct val="70000"/>
              </a:lnSpc>
              <a:spcBef>
                <a:spcPts val="1445"/>
              </a:spcBef>
            </a:pPr>
            <a:r>
              <a:rPr sz="2400" spc="-10" dirty="0">
                <a:latin typeface="Calibri"/>
                <a:cs typeface="Calibri"/>
              </a:rPr>
              <a:t>•</a:t>
            </a:r>
            <a:r>
              <a:rPr sz="2400" i="1" spc="-10" dirty="0">
                <a:latin typeface="Calibri"/>
                <a:cs typeface="Calibri"/>
              </a:rPr>
              <a:t>Тренировочный </a:t>
            </a:r>
            <a:r>
              <a:rPr sz="2400" i="1" spc="-5" dirty="0">
                <a:latin typeface="Calibri"/>
                <a:cs typeface="Calibri"/>
              </a:rPr>
              <a:t>(предсоревновательный)  </a:t>
            </a:r>
            <a:r>
              <a:rPr sz="2400" i="1" dirty="0">
                <a:latin typeface="Calibri"/>
                <a:cs typeface="Calibri"/>
              </a:rPr>
              <a:t>период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0585" y="1067257"/>
            <a:ext cx="5850890" cy="960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5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Задачи:</a:t>
            </a:r>
            <a:endParaRPr sz="2400">
              <a:latin typeface="Calibri"/>
              <a:cs typeface="Calibri"/>
            </a:endParaRPr>
          </a:p>
          <a:p>
            <a:pPr marL="1841500" marR="5080">
              <a:lnSpc>
                <a:spcPts val="2290"/>
              </a:lnSpc>
              <a:spcBef>
                <a:spcPts val="140"/>
              </a:spcBef>
            </a:pPr>
            <a:r>
              <a:rPr sz="2200" spc="-5" dirty="0">
                <a:latin typeface="Calibri"/>
                <a:cs typeface="Calibri"/>
              </a:rPr>
              <a:t>купирование </a:t>
            </a:r>
            <a:r>
              <a:rPr sz="2200" spc="-35" dirty="0">
                <a:latin typeface="Calibri"/>
                <a:cs typeface="Calibri"/>
              </a:rPr>
              <a:t>болевого </a:t>
            </a:r>
            <a:r>
              <a:rPr sz="2200" dirty="0">
                <a:latin typeface="Calibri"/>
                <a:cs typeface="Calibri"/>
              </a:rPr>
              <a:t>синдрома  </a:t>
            </a:r>
            <a:r>
              <a:rPr sz="2200" spc="-15" dirty="0">
                <a:latin typeface="Calibri"/>
                <a:cs typeface="Calibri"/>
              </a:rPr>
              <a:t>предупреждение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осложнений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6354" y="475868"/>
            <a:ext cx="4721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20" dirty="0">
                <a:latin typeface="Calibri"/>
                <a:cs typeface="Calibri"/>
              </a:rPr>
              <a:t>Предоперационная</a:t>
            </a:r>
            <a:r>
              <a:rPr i="0" spc="45" dirty="0">
                <a:latin typeface="Calibri"/>
                <a:cs typeface="Calibri"/>
              </a:rPr>
              <a:t> </a:t>
            </a:r>
            <a:r>
              <a:rPr i="0" spc="-50" dirty="0">
                <a:latin typeface="Calibri"/>
                <a:cs typeface="Calibri"/>
              </a:rPr>
              <a:t>подготовка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94433" y="3086861"/>
            <a:ext cx="4781550" cy="2402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615"/>
              </a:lnSpc>
              <a:spcBef>
                <a:spcPts val="95"/>
              </a:spcBef>
            </a:pPr>
            <a:r>
              <a:rPr sz="2200" b="1" i="1" spc="-5" dirty="0">
                <a:latin typeface="Calibri"/>
                <a:cs typeface="Calibri"/>
              </a:rPr>
              <a:t>Средства:</a:t>
            </a:r>
            <a:endParaRPr sz="2200">
              <a:latin typeface="Calibri"/>
              <a:cs typeface="Calibri"/>
            </a:endParaRPr>
          </a:p>
          <a:p>
            <a:pPr marL="1879600" marR="370840">
              <a:lnSpc>
                <a:spcPts val="2700"/>
              </a:lnSpc>
              <a:spcBef>
                <a:spcPts val="15"/>
              </a:spcBef>
            </a:pPr>
            <a:r>
              <a:rPr sz="2200" spc="-20" dirty="0">
                <a:latin typeface="Calibri"/>
                <a:cs typeface="Calibri"/>
              </a:rPr>
              <a:t>лечебная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гимнастика  массаж</a:t>
            </a:r>
            <a:endParaRPr sz="2200">
              <a:latin typeface="Calibri"/>
              <a:cs typeface="Calibri"/>
            </a:endParaRPr>
          </a:p>
          <a:p>
            <a:pPr marL="1879600" marR="1344930">
              <a:lnSpc>
                <a:spcPts val="2700"/>
              </a:lnSpc>
              <a:spcBef>
                <a:spcPts val="85"/>
              </a:spcBef>
            </a:pPr>
            <a:r>
              <a:rPr sz="2200" spc="20" dirty="0">
                <a:latin typeface="Calibri"/>
                <a:cs typeface="Calibri"/>
              </a:rPr>
              <a:t>к</a:t>
            </a:r>
            <a:r>
              <a:rPr sz="2200" spc="-5" dirty="0">
                <a:latin typeface="Calibri"/>
                <a:cs typeface="Calibri"/>
              </a:rPr>
              <a:t>р</a:t>
            </a:r>
            <a:r>
              <a:rPr sz="2200" spc="20" dirty="0">
                <a:latin typeface="Calibri"/>
                <a:cs typeface="Calibri"/>
              </a:rPr>
              <a:t>и</a:t>
            </a:r>
            <a:r>
              <a:rPr sz="2200" spc="-15" dirty="0">
                <a:latin typeface="Calibri"/>
                <a:cs typeface="Calibri"/>
              </a:rPr>
              <a:t>о</a:t>
            </a:r>
            <a:r>
              <a:rPr sz="2200" spc="5" dirty="0">
                <a:latin typeface="Calibri"/>
                <a:cs typeface="Calibri"/>
              </a:rPr>
              <a:t>т</a:t>
            </a:r>
            <a:r>
              <a:rPr sz="2200" spc="15" dirty="0">
                <a:latin typeface="Calibri"/>
                <a:cs typeface="Calibri"/>
              </a:rPr>
              <a:t>е</a:t>
            </a:r>
            <a:r>
              <a:rPr sz="2200" spc="-10" dirty="0">
                <a:latin typeface="Calibri"/>
                <a:cs typeface="Calibri"/>
              </a:rPr>
              <a:t>р</a:t>
            </a:r>
            <a:r>
              <a:rPr sz="2200" spc="20" dirty="0">
                <a:latin typeface="Calibri"/>
                <a:cs typeface="Calibri"/>
              </a:rPr>
              <a:t>а</a:t>
            </a:r>
            <a:r>
              <a:rPr sz="2200" spc="10" dirty="0">
                <a:latin typeface="Calibri"/>
                <a:cs typeface="Calibri"/>
              </a:rPr>
              <a:t>п</a:t>
            </a:r>
            <a:r>
              <a:rPr sz="2200" spc="20" dirty="0">
                <a:latin typeface="Calibri"/>
                <a:cs typeface="Calibri"/>
              </a:rPr>
              <a:t>и</a:t>
            </a:r>
            <a:r>
              <a:rPr sz="2200" spc="-5" dirty="0">
                <a:latin typeface="Calibri"/>
                <a:cs typeface="Calibri"/>
              </a:rPr>
              <a:t>я  УЗТ</a:t>
            </a:r>
            <a:endParaRPr sz="2200">
              <a:latin typeface="Calibri"/>
              <a:cs typeface="Calibri"/>
            </a:endParaRPr>
          </a:p>
          <a:p>
            <a:pPr marL="1879600">
              <a:lnSpc>
                <a:spcPts val="2585"/>
              </a:lnSpc>
            </a:pPr>
            <a:r>
              <a:rPr sz="2200" dirty="0">
                <a:latin typeface="Calibri"/>
                <a:cs typeface="Calibri"/>
              </a:rPr>
              <a:t>электронейроаналгезия</a:t>
            </a:r>
            <a:endParaRPr sz="2200">
              <a:latin typeface="Calibri"/>
              <a:cs typeface="Calibri"/>
            </a:endParaRPr>
          </a:p>
          <a:p>
            <a:pPr marL="1879600">
              <a:lnSpc>
                <a:spcPts val="2625"/>
              </a:lnSpc>
            </a:pPr>
            <a:r>
              <a:rPr sz="2200" spc="-15" dirty="0">
                <a:latin typeface="Calibri"/>
                <a:cs typeface="Calibri"/>
              </a:rPr>
              <a:t>рефлексотерапия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8230" y="336930"/>
            <a:ext cx="5567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Calibri"/>
                <a:cs typeface="Calibri"/>
              </a:rPr>
              <a:t>Ранний послеоперационный</a:t>
            </a:r>
            <a:r>
              <a:rPr i="0" spc="-55" dirty="0">
                <a:latin typeface="Calibri"/>
                <a:cs typeface="Calibri"/>
              </a:rPr>
              <a:t> </a:t>
            </a:r>
            <a:r>
              <a:rPr i="0" spc="-40" dirty="0">
                <a:latin typeface="Calibri"/>
                <a:cs typeface="Calibri"/>
              </a:rPr>
              <a:t>период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4333" y="1058113"/>
            <a:ext cx="1052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Calibri"/>
                <a:cs typeface="Calibri"/>
              </a:rPr>
              <a:t>Задача: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9613" y="1421384"/>
            <a:ext cx="55594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увеличение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амплитуды</a:t>
            </a:r>
            <a:r>
              <a:rPr sz="2200" spc="-1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пассивных</a:t>
            </a:r>
            <a:r>
              <a:rPr sz="2200" spc="-1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движений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1597" y="1421384"/>
            <a:ext cx="89979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-20" dirty="0">
                <a:latin typeface="Calibri"/>
                <a:cs typeface="Calibri"/>
              </a:rPr>
              <a:t>у</a:t>
            </a:r>
            <a:r>
              <a:rPr sz="2200" spc="-5" dirty="0">
                <a:latin typeface="Calibri"/>
                <a:cs typeface="Calibri"/>
              </a:rPr>
              <a:t>ставе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4333" y="2356815"/>
            <a:ext cx="8545195" cy="3487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Calibri"/>
                <a:cs typeface="Calibri"/>
              </a:rPr>
              <a:t>Средства:</a:t>
            </a:r>
            <a:endParaRPr sz="2400">
              <a:latin typeface="Calibri"/>
              <a:cs typeface="Calibri"/>
            </a:endParaRPr>
          </a:p>
          <a:p>
            <a:pPr marL="1917700">
              <a:lnSpc>
                <a:spcPct val="100000"/>
              </a:lnSpc>
              <a:spcBef>
                <a:spcPts val="10"/>
              </a:spcBef>
            </a:pPr>
            <a:r>
              <a:rPr sz="2200" spc="-20" dirty="0">
                <a:latin typeface="Calibri"/>
                <a:cs typeface="Calibri"/>
              </a:rPr>
              <a:t>лечебная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гимнастика</a:t>
            </a:r>
            <a:endParaRPr sz="2200">
              <a:latin typeface="Calibri"/>
              <a:cs typeface="Calibri"/>
            </a:endParaRPr>
          </a:p>
          <a:p>
            <a:pPr marL="2520950">
              <a:lnSpc>
                <a:spcPct val="100000"/>
              </a:lnSpc>
              <a:spcBef>
                <a:spcPts val="300"/>
              </a:spcBef>
            </a:pPr>
            <a:r>
              <a:rPr sz="2200" dirty="0">
                <a:latin typeface="Calibri"/>
                <a:cs typeface="Calibri"/>
              </a:rPr>
              <a:t>упражнения </a:t>
            </a:r>
            <a:r>
              <a:rPr sz="2200" spc="10" dirty="0">
                <a:latin typeface="Calibri"/>
                <a:cs typeface="Calibri"/>
              </a:rPr>
              <a:t>воблегченных</a:t>
            </a:r>
            <a:r>
              <a:rPr sz="2200" spc="5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условиях</a:t>
            </a:r>
            <a:endParaRPr sz="2200">
              <a:latin typeface="Calibri"/>
              <a:cs typeface="Calibri"/>
            </a:endParaRPr>
          </a:p>
          <a:p>
            <a:pPr marL="1917700" marR="5080" indent="603250">
              <a:lnSpc>
                <a:spcPts val="2750"/>
              </a:lnSpc>
            </a:pPr>
            <a:r>
              <a:rPr sz="2200" dirty="0">
                <a:latin typeface="Calibri"/>
                <a:cs typeface="Calibri"/>
              </a:rPr>
              <a:t>пассивные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движения</a:t>
            </a:r>
            <a:r>
              <a:rPr sz="2200" spc="-2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помощью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инструктора</a:t>
            </a:r>
            <a:r>
              <a:rPr sz="2200" spc="-2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ЛФК  </a:t>
            </a:r>
            <a:r>
              <a:rPr sz="2200" dirty="0">
                <a:latin typeface="Calibri"/>
                <a:cs typeface="Calibri"/>
              </a:rPr>
              <a:t>механотерапия </a:t>
            </a:r>
            <a:r>
              <a:rPr sz="2200" spc="-5" dirty="0">
                <a:latin typeface="Calibri"/>
                <a:cs typeface="Calibri"/>
              </a:rPr>
              <a:t>(аппараты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CPM)</a:t>
            </a:r>
            <a:endParaRPr sz="2200">
              <a:latin typeface="Calibri"/>
              <a:cs typeface="Calibri"/>
            </a:endParaRPr>
          </a:p>
          <a:p>
            <a:pPr marL="1917700">
              <a:lnSpc>
                <a:spcPts val="2530"/>
              </a:lnSpc>
            </a:pPr>
            <a:r>
              <a:rPr sz="2200" spc="-5" dirty="0">
                <a:latin typeface="Calibri"/>
                <a:cs typeface="Calibri"/>
              </a:rPr>
              <a:t>рефлекторно-сегментарный</a:t>
            </a:r>
            <a:r>
              <a:rPr sz="2200" spc="-1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массаж</a:t>
            </a:r>
            <a:endParaRPr sz="2200">
              <a:latin typeface="Calibri"/>
              <a:cs typeface="Calibri"/>
            </a:endParaRPr>
          </a:p>
          <a:p>
            <a:pPr marL="1917700" marR="4472940">
              <a:lnSpc>
                <a:spcPts val="2740"/>
              </a:lnSpc>
              <a:spcBef>
                <a:spcPts val="10"/>
              </a:spcBef>
            </a:pPr>
            <a:r>
              <a:rPr sz="2200" dirty="0">
                <a:latin typeface="Calibri"/>
                <a:cs typeface="Calibri"/>
              </a:rPr>
              <a:t>криотерапия  </a:t>
            </a:r>
            <a:r>
              <a:rPr sz="2200" spc="-95" dirty="0">
                <a:latin typeface="Calibri"/>
                <a:cs typeface="Calibri"/>
              </a:rPr>
              <a:t>э</a:t>
            </a:r>
            <a:r>
              <a:rPr sz="2200" spc="-15" dirty="0">
                <a:latin typeface="Calibri"/>
                <a:cs typeface="Calibri"/>
              </a:rPr>
              <a:t>л</a:t>
            </a:r>
            <a:r>
              <a:rPr sz="2200" spc="15" dirty="0">
                <a:latin typeface="Calibri"/>
                <a:cs typeface="Calibri"/>
              </a:rPr>
              <a:t>ек</a:t>
            </a:r>
            <a:r>
              <a:rPr sz="2200" spc="30" dirty="0">
                <a:latin typeface="Calibri"/>
                <a:cs typeface="Calibri"/>
              </a:rPr>
              <a:t>т</a:t>
            </a:r>
            <a:r>
              <a:rPr sz="2200" spc="-10" dirty="0">
                <a:latin typeface="Calibri"/>
                <a:cs typeface="Calibri"/>
              </a:rPr>
              <a:t>р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spc="15" dirty="0">
                <a:latin typeface="Calibri"/>
                <a:cs typeface="Calibri"/>
              </a:rPr>
              <a:t>ан</a:t>
            </a:r>
            <a:r>
              <a:rPr sz="2200" spc="25" dirty="0">
                <a:latin typeface="Calibri"/>
                <a:cs typeface="Calibri"/>
              </a:rPr>
              <a:t>а</a:t>
            </a:r>
            <a:r>
              <a:rPr sz="2200" spc="-15" dirty="0">
                <a:latin typeface="Calibri"/>
                <a:cs typeface="Calibri"/>
              </a:rPr>
              <a:t>л</a:t>
            </a:r>
            <a:r>
              <a:rPr sz="2200" spc="-35" dirty="0">
                <a:latin typeface="Calibri"/>
                <a:cs typeface="Calibri"/>
              </a:rPr>
              <a:t>г</a:t>
            </a:r>
            <a:r>
              <a:rPr sz="2200" spc="20" dirty="0">
                <a:latin typeface="Calibri"/>
                <a:cs typeface="Calibri"/>
              </a:rPr>
              <a:t>е</a:t>
            </a:r>
            <a:r>
              <a:rPr sz="2200" spc="10" dirty="0">
                <a:latin typeface="Calibri"/>
                <a:cs typeface="Calibri"/>
              </a:rPr>
              <a:t>з</a:t>
            </a:r>
            <a:r>
              <a:rPr sz="2200" spc="15" dirty="0">
                <a:latin typeface="Calibri"/>
                <a:cs typeface="Calibri"/>
              </a:rPr>
              <a:t>и</a:t>
            </a:r>
            <a:r>
              <a:rPr sz="2200" spc="-5" dirty="0">
                <a:latin typeface="Calibri"/>
                <a:cs typeface="Calibri"/>
              </a:rPr>
              <a:t>я  УЗТ</a:t>
            </a:r>
            <a:endParaRPr sz="2200">
              <a:latin typeface="Calibri"/>
              <a:cs typeface="Calibri"/>
            </a:endParaRPr>
          </a:p>
          <a:p>
            <a:pPr marL="1917700">
              <a:lnSpc>
                <a:spcPts val="2525"/>
              </a:lnSpc>
            </a:pPr>
            <a:r>
              <a:rPr sz="2200" spc="-10" dirty="0">
                <a:latin typeface="Calibri"/>
                <a:cs typeface="Calibri"/>
              </a:rPr>
              <a:t>магнитотерапия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2866" y="388111"/>
            <a:ext cx="5770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30" dirty="0">
                <a:latin typeface="Calibri"/>
                <a:cs typeface="Calibri"/>
              </a:rPr>
              <a:t>Поздний </a:t>
            </a:r>
            <a:r>
              <a:rPr i="0" spc="-5" dirty="0">
                <a:latin typeface="Calibri"/>
                <a:cs typeface="Calibri"/>
              </a:rPr>
              <a:t>послеоперационный</a:t>
            </a:r>
            <a:r>
              <a:rPr i="0" spc="65" dirty="0">
                <a:latin typeface="Calibri"/>
                <a:cs typeface="Calibri"/>
              </a:rPr>
              <a:t> </a:t>
            </a:r>
            <a:r>
              <a:rPr i="0" spc="-40" dirty="0">
                <a:latin typeface="Calibri"/>
                <a:cs typeface="Calibri"/>
              </a:rPr>
              <a:t>период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0955" y="1050416"/>
            <a:ext cx="7861300" cy="3898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Задачи:</a:t>
            </a:r>
            <a:endParaRPr sz="2400">
              <a:latin typeface="Calibri"/>
              <a:cs typeface="Calibri"/>
            </a:endParaRPr>
          </a:p>
          <a:p>
            <a:pPr marL="1079500">
              <a:lnSpc>
                <a:spcPts val="2635"/>
              </a:lnSpc>
              <a:spcBef>
                <a:spcPts val="5"/>
              </a:spcBef>
            </a:pPr>
            <a:r>
              <a:rPr sz="2200" dirty="0">
                <a:latin typeface="Calibri"/>
                <a:cs typeface="Calibri"/>
              </a:rPr>
              <a:t>восстановление </a:t>
            </a:r>
            <a:r>
              <a:rPr sz="2200" spc="-10" dirty="0">
                <a:latin typeface="Calibri"/>
                <a:cs typeface="Calibri"/>
              </a:rPr>
              <a:t>полной </a:t>
            </a:r>
            <a:r>
              <a:rPr sz="2200" spc="-15" dirty="0">
                <a:latin typeface="Calibri"/>
                <a:cs typeface="Calibri"/>
              </a:rPr>
              <a:t>амплитуды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движений</a:t>
            </a:r>
            <a:endParaRPr sz="2200">
              <a:latin typeface="Calibri"/>
              <a:cs typeface="Calibri"/>
            </a:endParaRPr>
          </a:p>
          <a:p>
            <a:pPr marL="1079500">
              <a:lnSpc>
                <a:spcPts val="2875"/>
              </a:lnSpc>
            </a:pPr>
            <a:r>
              <a:rPr sz="2400" spc="-10" dirty="0">
                <a:latin typeface="Calibri"/>
                <a:cs typeface="Calibri"/>
              </a:rPr>
              <a:t>дозированная </a:t>
            </a:r>
            <a:r>
              <a:rPr sz="2200" spc="-10" dirty="0">
                <a:latin typeface="Calibri"/>
                <a:cs typeface="Calibri"/>
              </a:rPr>
              <a:t>тренировка околосуставных</a:t>
            </a:r>
            <a:r>
              <a:rPr sz="2200" spc="-1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мышц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i="1" spc="-5" dirty="0">
                <a:latin typeface="Calibri"/>
                <a:cs typeface="Calibri"/>
              </a:rPr>
              <a:t>Средства:</a:t>
            </a:r>
            <a:endParaRPr sz="2400">
              <a:latin typeface="Calibri"/>
              <a:cs typeface="Calibri"/>
            </a:endParaRPr>
          </a:p>
          <a:p>
            <a:pPr marL="864235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latin typeface="Calibri"/>
                <a:cs typeface="Calibri"/>
              </a:rPr>
              <a:t>лечебная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гимнастика</a:t>
            </a:r>
            <a:endParaRPr sz="2200">
              <a:latin typeface="Calibri"/>
              <a:cs typeface="Calibri"/>
            </a:endParaRPr>
          </a:p>
          <a:p>
            <a:pPr marL="864235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Calibri"/>
                <a:cs typeface="Calibri"/>
              </a:rPr>
              <a:t>массаж</a:t>
            </a:r>
            <a:endParaRPr sz="2200">
              <a:latin typeface="Calibri"/>
              <a:cs typeface="Calibri"/>
            </a:endParaRPr>
          </a:p>
          <a:p>
            <a:pPr marL="864235" marR="508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механотерапия </a:t>
            </a:r>
            <a:r>
              <a:rPr sz="2200" spc="-5" dirty="0">
                <a:latin typeface="Calibri"/>
                <a:cs typeface="Calibri"/>
              </a:rPr>
              <a:t>(аппараты </a:t>
            </a:r>
            <a:r>
              <a:rPr sz="2200" spc="-45" dirty="0">
                <a:latin typeface="Calibri"/>
                <a:cs typeface="Calibri"/>
              </a:rPr>
              <a:t>блокового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20" dirty="0">
                <a:latin typeface="Calibri"/>
                <a:cs typeface="Calibri"/>
              </a:rPr>
              <a:t>маятникового </a:t>
            </a:r>
            <a:r>
              <a:rPr sz="2200" dirty="0">
                <a:latin typeface="Calibri"/>
                <a:cs typeface="Calibri"/>
              </a:rPr>
              <a:t>типа)  </a:t>
            </a:r>
            <a:r>
              <a:rPr sz="2200" spc="-15" dirty="0">
                <a:latin typeface="Calibri"/>
                <a:cs typeface="Calibri"/>
              </a:rPr>
              <a:t>электростимуляция</a:t>
            </a:r>
            <a:endParaRPr sz="2200">
              <a:latin typeface="Calibri"/>
              <a:cs typeface="Calibri"/>
            </a:endParaRPr>
          </a:p>
          <a:p>
            <a:pPr marL="86423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теплокоррекция</a:t>
            </a:r>
            <a:endParaRPr sz="2200">
              <a:latin typeface="Calibri"/>
              <a:cs typeface="Calibri"/>
            </a:endParaRPr>
          </a:p>
          <a:p>
            <a:pPr marL="864235">
              <a:lnSpc>
                <a:spcPct val="100000"/>
              </a:lnSpc>
            </a:pPr>
            <a:r>
              <a:rPr sz="2200" spc="5" dirty="0">
                <a:latin typeface="Calibri"/>
                <a:cs typeface="Calibri"/>
              </a:rPr>
              <a:t>гидрокинезотерапия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326" y="337185"/>
            <a:ext cx="4361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30" dirty="0">
                <a:latin typeface="Calibri"/>
                <a:cs typeface="Calibri"/>
              </a:rPr>
              <a:t>Предтренировочный</a:t>
            </a:r>
            <a:r>
              <a:rPr i="0" spc="155" dirty="0">
                <a:latin typeface="Calibri"/>
                <a:cs typeface="Calibri"/>
              </a:rPr>
              <a:t> </a:t>
            </a:r>
            <a:r>
              <a:rPr i="0" spc="-40" dirty="0">
                <a:latin typeface="Calibri"/>
                <a:cs typeface="Calibri"/>
              </a:rPr>
              <a:t>период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6799" y="1153490"/>
            <a:ext cx="1266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5" dirty="0">
                <a:latin typeface="Calibri"/>
                <a:cs typeface="Calibri"/>
              </a:rPr>
              <a:t>Задача</a:t>
            </a:r>
            <a:r>
              <a:rPr sz="2800" i="1" spc="-1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90798" y="1192529"/>
            <a:ext cx="604266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восстановление </a:t>
            </a:r>
            <a:r>
              <a:rPr sz="2400" spc="-10" dirty="0">
                <a:latin typeface="Calibri"/>
                <a:cs typeface="Calibri"/>
              </a:rPr>
              <a:t>координации </a:t>
            </a:r>
            <a:r>
              <a:rPr sz="2400" spc="-5" dirty="0">
                <a:latin typeface="Calibri"/>
                <a:cs typeface="Calibri"/>
              </a:rPr>
              <a:t>движений </a:t>
            </a:r>
            <a:r>
              <a:rPr sz="2400" dirty="0">
                <a:latin typeface="Calibri"/>
                <a:cs typeface="Calibri"/>
              </a:rPr>
              <a:t>и  </a:t>
            </a:r>
            <a:r>
              <a:rPr sz="2400" spc="-20" dirty="0">
                <a:latin typeface="Calibri"/>
                <a:cs typeface="Calibri"/>
              </a:rPr>
              <a:t>двигательных </a:t>
            </a:r>
            <a:r>
              <a:rPr sz="2400" spc="-10" dirty="0">
                <a:latin typeface="Calibri"/>
                <a:cs typeface="Calibri"/>
              </a:rPr>
              <a:t>стереотипов </a:t>
            </a:r>
            <a:r>
              <a:rPr sz="2400" spc="-30" dirty="0">
                <a:latin typeface="Calibri"/>
                <a:cs typeface="Calibri"/>
              </a:rPr>
              <a:t>(бытовой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уровень).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6799" y="2309875"/>
            <a:ext cx="7439025" cy="3016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25" dirty="0">
                <a:latin typeface="Calibri"/>
                <a:cs typeface="Calibri"/>
              </a:rPr>
              <a:t>Средства: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лечебная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гимнастика,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массаж,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- адаптированная </a:t>
            </a:r>
            <a:r>
              <a:rPr sz="2400" spc="-5" dirty="0">
                <a:latin typeface="Calibri"/>
                <a:cs typeface="Calibri"/>
              </a:rPr>
              <a:t>спортивная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тренировка</a:t>
            </a:r>
            <a:endParaRPr sz="2400">
              <a:latin typeface="Calibri"/>
              <a:cs typeface="Calibri"/>
            </a:endParaRPr>
          </a:p>
          <a:p>
            <a:pPr marL="6223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учетом </a:t>
            </a:r>
            <a:r>
              <a:rPr sz="2400" dirty="0">
                <a:latin typeface="Calibri"/>
                <a:cs typeface="Calibri"/>
              </a:rPr>
              <a:t>фазы </a:t>
            </a:r>
            <a:r>
              <a:rPr sz="2400" spc="5" dirty="0">
                <a:latin typeface="Calibri"/>
                <a:cs typeface="Calibri"/>
              </a:rPr>
              <a:t>послеоперационной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перестройки</a:t>
            </a:r>
            <a:endParaRPr sz="2400">
              <a:latin typeface="Calibri"/>
              <a:cs typeface="Calibri"/>
            </a:endParaRPr>
          </a:p>
          <a:p>
            <a:pPr marL="622300" marR="508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соединительнотканных </a:t>
            </a:r>
            <a:r>
              <a:rPr sz="2400" spc="-5" dirty="0">
                <a:latin typeface="Calibri"/>
                <a:cs typeface="Calibri"/>
              </a:rPr>
              <a:t>структур </a:t>
            </a:r>
            <a:r>
              <a:rPr sz="2400" spc="10" dirty="0">
                <a:latin typeface="Calibri"/>
                <a:cs typeface="Calibri"/>
              </a:rPr>
              <a:t>ифункционального  </a:t>
            </a:r>
            <a:r>
              <a:rPr sz="2400" dirty="0">
                <a:latin typeface="Calibri"/>
                <a:cs typeface="Calibri"/>
              </a:rPr>
              <a:t>состояния </a:t>
            </a:r>
            <a:r>
              <a:rPr sz="2400" spc="-10" dirty="0">
                <a:latin typeface="Calibri"/>
                <a:cs typeface="Calibri"/>
              </a:rPr>
              <a:t>околосуставных </a:t>
            </a:r>
            <a:r>
              <a:rPr sz="2400" spc="-25" dirty="0">
                <a:latin typeface="Calibri"/>
                <a:cs typeface="Calibri"/>
              </a:rPr>
              <a:t>мышц </a:t>
            </a:r>
            <a:r>
              <a:rPr sz="2400" spc="-5" dirty="0">
                <a:latin typeface="Calibri"/>
                <a:cs typeface="Calibri"/>
              </a:rPr>
              <a:t>оперированной  </a:t>
            </a:r>
            <a:r>
              <a:rPr sz="2400" spc="-10" dirty="0">
                <a:latin typeface="Calibri"/>
                <a:cs typeface="Calibri"/>
              </a:rPr>
              <a:t>конечности.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6542" y="454228"/>
            <a:ext cx="622935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i="0" spc="-45" dirty="0">
                <a:latin typeface="Calibri"/>
                <a:cs typeface="Calibri"/>
              </a:rPr>
              <a:t>Тренировочный </a:t>
            </a:r>
            <a:r>
              <a:rPr i="0" spc="-35" dirty="0">
                <a:latin typeface="Calibri"/>
                <a:cs typeface="Calibri"/>
              </a:rPr>
              <a:t>(предсоревновательный)  </a:t>
            </a:r>
            <a:r>
              <a:rPr i="0" spc="-40" dirty="0">
                <a:latin typeface="Calibri"/>
                <a:cs typeface="Calibri"/>
              </a:rPr>
              <a:t>период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9650" y="1601216"/>
            <a:ext cx="1275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5" dirty="0">
                <a:latin typeface="Calibri"/>
                <a:cs typeface="Calibri"/>
              </a:rPr>
              <a:t>Задача</a:t>
            </a:r>
            <a:r>
              <a:rPr sz="2800" i="1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3875" marR="5080" indent="-29209">
              <a:lnSpc>
                <a:spcPct val="109600"/>
              </a:lnSpc>
              <a:spcBef>
                <a:spcPts val="95"/>
              </a:spcBef>
              <a:tabLst>
                <a:tab pos="6612890" algn="l"/>
              </a:tabLst>
            </a:pPr>
            <a:r>
              <a:rPr spc="-15" dirty="0"/>
              <a:t>полное</a:t>
            </a:r>
            <a:r>
              <a:rPr spc="75" dirty="0"/>
              <a:t> </a:t>
            </a:r>
            <a:r>
              <a:rPr dirty="0"/>
              <a:t>восстановление</a:t>
            </a:r>
            <a:r>
              <a:rPr spc="45" dirty="0"/>
              <a:t> </a:t>
            </a:r>
            <a:r>
              <a:rPr spc="-5" dirty="0"/>
              <a:t>спортивной	</a:t>
            </a:r>
            <a:r>
              <a:rPr dirty="0"/>
              <a:t>работоспособности  </a:t>
            </a:r>
            <a:r>
              <a:rPr spc="-10" dirty="0"/>
              <a:t>тренировка </a:t>
            </a:r>
            <a:r>
              <a:rPr spc="5" dirty="0"/>
              <a:t>специальных </a:t>
            </a:r>
            <a:r>
              <a:rPr spc="-20" dirty="0"/>
              <a:t>двигательных</a:t>
            </a:r>
            <a:r>
              <a:rPr spc="5" dirty="0"/>
              <a:t> </a:t>
            </a:r>
            <a:r>
              <a:rPr spc="-5" dirty="0"/>
              <a:t>качеств,</a:t>
            </a:r>
          </a:p>
          <a:p>
            <a:pPr marL="1793875" marR="213360">
              <a:lnSpc>
                <a:spcPts val="2860"/>
              </a:lnSpc>
              <a:spcBef>
                <a:spcPts val="90"/>
              </a:spcBef>
              <a:tabLst>
                <a:tab pos="8797290" algn="l"/>
              </a:tabLst>
            </a:pPr>
            <a:r>
              <a:rPr spc="10" dirty="0"/>
              <a:t>в</a:t>
            </a:r>
            <a:r>
              <a:rPr spc="5" dirty="0"/>
              <a:t>о</a:t>
            </a:r>
            <a:r>
              <a:rPr dirty="0"/>
              <a:t>с</a:t>
            </a:r>
            <a:r>
              <a:rPr spc="20" dirty="0"/>
              <a:t>с</a:t>
            </a:r>
            <a:r>
              <a:rPr spc="5" dirty="0"/>
              <a:t>т</a:t>
            </a:r>
            <a:r>
              <a:rPr spc="10" dirty="0"/>
              <a:t>ан</a:t>
            </a:r>
            <a:r>
              <a:rPr spc="5" dirty="0"/>
              <a:t>о</a:t>
            </a:r>
            <a:r>
              <a:rPr spc="-10" dirty="0"/>
              <a:t>в</a:t>
            </a:r>
            <a:r>
              <a:rPr spc="10" dirty="0"/>
              <a:t>л</a:t>
            </a:r>
            <a:r>
              <a:rPr spc="15" dirty="0"/>
              <a:t>е</a:t>
            </a:r>
            <a:r>
              <a:rPr spc="10" dirty="0"/>
              <a:t>ни</a:t>
            </a:r>
            <a:r>
              <a:rPr dirty="0"/>
              <a:t>е</a:t>
            </a:r>
            <a:r>
              <a:rPr spc="-10" dirty="0"/>
              <a:t> </a:t>
            </a:r>
            <a:r>
              <a:rPr spc="15" dirty="0"/>
              <a:t>с</a:t>
            </a:r>
            <a:r>
              <a:rPr spc="10" dirty="0"/>
              <a:t>п</a:t>
            </a:r>
            <a:r>
              <a:rPr spc="15" dirty="0"/>
              <a:t>е</a:t>
            </a:r>
            <a:r>
              <a:rPr spc="5" dirty="0"/>
              <a:t>ц</a:t>
            </a:r>
            <a:r>
              <a:rPr spc="10" dirty="0"/>
              <a:t>иальн</a:t>
            </a:r>
            <a:r>
              <a:rPr spc="5" dirty="0"/>
              <a:t>ы</a:t>
            </a:r>
            <a:r>
              <a:rPr dirty="0"/>
              <a:t>х </a:t>
            </a:r>
            <a:r>
              <a:rPr spc="-10" dirty="0"/>
              <a:t>дв</a:t>
            </a:r>
            <a:r>
              <a:rPr spc="-15" dirty="0"/>
              <a:t>и</a:t>
            </a:r>
            <a:r>
              <a:rPr spc="-30" dirty="0"/>
              <a:t>г</a:t>
            </a:r>
            <a:r>
              <a:rPr spc="-25" dirty="0"/>
              <a:t>а</a:t>
            </a:r>
            <a:r>
              <a:rPr spc="-45" dirty="0"/>
              <a:t>те</a:t>
            </a:r>
            <a:r>
              <a:rPr spc="-15" dirty="0"/>
              <a:t>льны</a:t>
            </a:r>
            <a:r>
              <a:rPr dirty="0"/>
              <a:t>х</a:t>
            </a:r>
            <a:r>
              <a:rPr spc="-215" dirty="0"/>
              <a:t> </a:t>
            </a:r>
            <a:r>
              <a:rPr spc="-15" dirty="0"/>
              <a:t>н</a:t>
            </a:r>
            <a:r>
              <a:rPr spc="-10" dirty="0"/>
              <a:t>ав</a:t>
            </a:r>
            <a:r>
              <a:rPr spc="-15" dirty="0"/>
              <a:t>ы</a:t>
            </a:r>
            <a:r>
              <a:rPr spc="-50" dirty="0"/>
              <a:t>к</a:t>
            </a:r>
            <a:r>
              <a:rPr spc="-20" dirty="0"/>
              <a:t>о</a:t>
            </a:r>
            <a:r>
              <a:rPr dirty="0"/>
              <a:t>в	и  </a:t>
            </a:r>
            <a:r>
              <a:rPr spc="-75" dirty="0"/>
              <a:t>т.п.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2088" y="4221226"/>
            <a:ext cx="1502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20" dirty="0">
                <a:latin typeface="Calibri"/>
                <a:cs typeface="Calibri"/>
              </a:rPr>
              <a:t>С</a:t>
            </a:r>
            <a:r>
              <a:rPr sz="2800" i="1" spc="-5" dirty="0">
                <a:latin typeface="Calibri"/>
                <a:cs typeface="Calibri"/>
              </a:rPr>
              <a:t>р</a:t>
            </a:r>
            <a:r>
              <a:rPr sz="2800" i="1" spc="-155" dirty="0">
                <a:latin typeface="Calibri"/>
                <a:cs typeface="Calibri"/>
              </a:rPr>
              <a:t>е</a:t>
            </a:r>
            <a:r>
              <a:rPr sz="2800" i="1" spc="-25" dirty="0">
                <a:latin typeface="Calibri"/>
                <a:cs typeface="Calibri"/>
              </a:rPr>
              <a:t>д</a:t>
            </a:r>
            <a:r>
              <a:rPr sz="2800" i="1" spc="-55" dirty="0">
                <a:latin typeface="Calibri"/>
                <a:cs typeface="Calibri"/>
              </a:rPr>
              <a:t>с</a:t>
            </a:r>
            <a:r>
              <a:rPr sz="2800" i="1" spc="-35" dirty="0">
                <a:latin typeface="Calibri"/>
                <a:cs typeface="Calibri"/>
              </a:rPr>
              <a:t>т</a:t>
            </a:r>
            <a:r>
              <a:rPr sz="2800" i="1" spc="-25" dirty="0">
                <a:latin typeface="Calibri"/>
                <a:cs typeface="Calibri"/>
              </a:rPr>
              <a:t>в</a:t>
            </a:r>
            <a:r>
              <a:rPr sz="2800" i="1" spc="-5" dirty="0">
                <a:latin typeface="Calibri"/>
                <a:cs typeface="Calibri"/>
              </a:rPr>
              <a:t>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51861" y="4232275"/>
            <a:ext cx="590867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8135">
              <a:lnSpc>
                <a:spcPts val="3000"/>
              </a:lnSpc>
              <a:spcBef>
                <a:spcPts val="100"/>
              </a:spcBef>
              <a:tabLst>
                <a:tab pos="5766435" algn="l"/>
              </a:tabLst>
            </a:pP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10" dirty="0">
                <a:latin typeface="Calibri"/>
                <a:cs typeface="Calibri"/>
              </a:rPr>
              <a:t>п</a:t>
            </a:r>
            <a:r>
              <a:rPr sz="2400" spc="-5" dirty="0">
                <a:latin typeface="Calibri"/>
                <a:cs typeface="Calibri"/>
              </a:rPr>
              <a:t>р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spc="-45" dirty="0">
                <a:latin typeface="Calibri"/>
                <a:cs typeface="Calibri"/>
              </a:rPr>
              <a:t>д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л</a:t>
            </a:r>
            <a:r>
              <a:rPr sz="2400" dirty="0">
                <a:latin typeface="Calibri"/>
                <a:cs typeface="Calibri"/>
              </a:rPr>
              <a:t>я</a:t>
            </a:r>
            <a:r>
              <a:rPr sz="2400" spc="-20" dirty="0">
                <a:latin typeface="Calibri"/>
                <a:cs typeface="Calibri"/>
              </a:rPr>
              <a:t>ю</a:t>
            </a:r>
            <a:r>
              <a:rPr sz="2400" spc="-80" dirty="0">
                <a:latin typeface="Calibri"/>
                <a:cs typeface="Calibri"/>
              </a:rPr>
              <a:t>т</a:t>
            </a:r>
            <a:r>
              <a:rPr sz="2400" spc="40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я 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т</a:t>
            </a:r>
            <a:r>
              <a:rPr sz="2400" spc="-5" dirty="0">
                <a:latin typeface="Calibri"/>
                <a:cs typeface="Calibri"/>
              </a:rPr>
              <a:t>р</a:t>
            </a:r>
            <a:r>
              <a:rPr sz="2400" spc="40" dirty="0">
                <a:latin typeface="Calibri"/>
                <a:cs typeface="Calibri"/>
              </a:rPr>
              <a:t>е</a:t>
            </a:r>
            <a:r>
              <a:rPr sz="2400" spc="10" dirty="0">
                <a:latin typeface="Calibri"/>
                <a:cs typeface="Calibri"/>
              </a:rPr>
              <a:t>н</a:t>
            </a:r>
            <a:r>
              <a:rPr sz="2400" spc="40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ро</a:t>
            </a:r>
            <a:r>
              <a:rPr sz="2400" dirty="0">
                <a:latin typeface="Calibri"/>
                <a:cs typeface="Calibri"/>
              </a:rPr>
              <a:t>м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40" dirty="0">
                <a:latin typeface="Calibri"/>
                <a:cs typeface="Calibri"/>
              </a:rPr>
              <a:t>с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spc="-55" dirty="0">
                <a:latin typeface="Calibri"/>
                <a:cs typeface="Calibri"/>
              </a:rPr>
              <a:t>т</a:t>
            </a:r>
            <a:r>
              <a:rPr sz="2400" spc="-35" dirty="0">
                <a:latin typeface="Calibri"/>
                <a:cs typeface="Calibri"/>
              </a:rPr>
              <a:t>в</a:t>
            </a:r>
            <a:r>
              <a:rPr sz="2400" spc="25" dirty="0">
                <a:latin typeface="Calibri"/>
                <a:cs typeface="Calibri"/>
              </a:rPr>
              <a:t>е</a:t>
            </a:r>
            <a:r>
              <a:rPr sz="2400" spc="-80" dirty="0">
                <a:latin typeface="Calibri"/>
                <a:cs typeface="Calibri"/>
              </a:rPr>
              <a:t>т</a:t>
            </a:r>
            <a:r>
              <a:rPr sz="2400" spc="40" dirty="0">
                <a:latin typeface="Calibri"/>
                <a:cs typeface="Calibri"/>
              </a:rPr>
              <a:t>с</a:t>
            </a:r>
            <a:r>
              <a:rPr sz="2400" spc="-55" dirty="0">
                <a:latin typeface="Calibri"/>
                <a:cs typeface="Calibri"/>
              </a:rPr>
              <a:t>т</a:t>
            </a:r>
            <a:r>
              <a:rPr sz="2400" spc="-35" dirty="0">
                <a:latin typeface="Calibri"/>
                <a:cs typeface="Calibri"/>
              </a:rPr>
              <a:t>в</a:t>
            </a:r>
            <a:r>
              <a:rPr sz="2400" spc="1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и	с  </a:t>
            </a:r>
            <a:r>
              <a:rPr sz="2400" spc="5" dirty="0">
                <a:latin typeface="Calibri"/>
                <a:cs typeface="Calibri"/>
              </a:rPr>
              <a:t>особенностями </a:t>
            </a:r>
            <a:r>
              <a:rPr sz="2400" spc="-10" dirty="0">
                <a:latin typeface="Calibri"/>
                <a:cs typeface="Calibri"/>
              </a:rPr>
              <a:t>вида</a:t>
            </a:r>
            <a:r>
              <a:rPr sz="2400" spc="-3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спорта.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223" y="339978"/>
            <a:ext cx="8093709" cy="4869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0605" marR="5080" indent="290830">
              <a:lnSpc>
                <a:spcPct val="100000"/>
              </a:lnSpc>
              <a:spcBef>
                <a:spcPts val="100"/>
              </a:spcBef>
            </a:pPr>
            <a:r>
              <a:rPr sz="3200" i="1" spc="-5" dirty="0">
                <a:latin typeface="Calibri"/>
                <a:cs typeface="Calibri"/>
              </a:rPr>
              <a:t>Повреждения капсульно-связочных </a:t>
            </a:r>
            <a:r>
              <a:rPr sz="3200" i="1" dirty="0">
                <a:latin typeface="Calibri"/>
                <a:cs typeface="Calibri"/>
              </a:rPr>
              <a:t>и  </a:t>
            </a:r>
            <a:r>
              <a:rPr sz="3200" i="1" spc="-5" dirty="0">
                <a:latin typeface="Calibri"/>
                <a:cs typeface="Calibri"/>
              </a:rPr>
              <a:t>хрящевых </a:t>
            </a:r>
            <a:r>
              <a:rPr sz="3200" i="1" spc="-10" dirty="0">
                <a:latin typeface="Calibri"/>
                <a:cs typeface="Calibri"/>
              </a:rPr>
              <a:t>структур коленного</a:t>
            </a:r>
            <a:r>
              <a:rPr sz="3200" i="1" spc="-2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сустава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  <a:tab pos="2085339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i="1" spc="-5" dirty="0">
                <a:latin typeface="Calibri"/>
                <a:cs typeface="Calibri"/>
              </a:rPr>
              <a:t>Острые	</a:t>
            </a:r>
            <a:r>
              <a:rPr sz="3200" i="1" spc="-10" dirty="0">
                <a:latin typeface="Calibri"/>
                <a:cs typeface="Calibri"/>
              </a:rPr>
              <a:t>повреждения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i="1" spc="-5" dirty="0">
                <a:latin typeface="Calibri"/>
                <a:cs typeface="Calibri"/>
              </a:rPr>
              <a:t>Хронические</a:t>
            </a:r>
            <a:r>
              <a:rPr sz="3200" i="1" spc="-2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повреждения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i="1" dirty="0">
                <a:latin typeface="Calibri"/>
                <a:cs typeface="Calibri"/>
              </a:rPr>
              <a:t>Последствия</a:t>
            </a:r>
            <a:r>
              <a:rPr sz="3200" i="1" spc="-5" dirty="0">
                <a:latin typeface="Calibri"/>
                <a:cs typeface="Calibri"/>
              </a:rPr>
              <a:t> травм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i="1" spc="-5" dirty="0">
                <a:latin typeface="Calibri"/>
                <a:cs typeface="Calibri"/>
              </a:rPr>
              <a:t>Изолированные</a:t>
            </a:r>
            <a:r>
              <a:rPr sz="3200" i="1" spc="-2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повреждения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i="1" spc="-10" dirty="0">
                <a:latin typeface="Calibri"/>
                <a:cs typeface="Calibri"/>
              </a:rPr>
              <a:t>Комбинированные </a:t>
            </a:r>
            <a:r>
              <a:rPr sz="3200" i="1" spc="-5" dirty="0">
                <a:latin typeface="Calibri"/>
                <a:cs typeface="Calibri"/>
              </a:rPr>
              <a:t>повреждения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i="1" spc="-5" dirty="0">
                <a:latin typeface="Calibri"/>
                <a:cs typeface="Calibri"/>
              </a:rPr>
              <a:t>Посттравматическая</a:t>
            </a:r>
            <a:r>
              <a:rPr sz="3200" i="1" spc="2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нестабильность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3620" y="1499616"/>
            <a:ext cx="5541263" cy="453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0782" y="592073"/>
            <a:ext cx="2346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5" dirty="0"/>
              <a:t>Ручной</a:t>
            </a:r>
            <a:r>
              <a:rPr i="1" spc="-50" dirty="0"/>
              <a:t> </a:t>
            </a:r>
            <a:r>
              <a:rPr i="1" spc="-10" dirty="0"/>
              <a:t>массаж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8008" y="3019044"/>
            <a:ext cx="3988308" cy="3262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5294" y="592073"/>
            <a:ext cx="3299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5" dirty="0"/>
              <a:t>Аппаратный</a:t>
            </a:r>
            <a:r>
              <a:rPr i="1" spc="-25" dirty="0"/>
              <a:t> </a:t>
            </a:r>
            <a:r>
              <a:rPr i="1" spc="-10" dirty="0"/>
              <a:t>массаж</a:t>
            </a:r>
          </a:p>
        </p:txBody>
      </p:sp>
      <p:sp>
        <p:nvSpPr>
          <p:cNvPr id="4" name="object 4"/>
          <p:cNvSpPr/>
          <p:nvPr/>
        </p:nvSpPr>
        <p:spPr>
          <a:xfrm>
            <a:off x="614172" y="1438351"/>
            <a:ext cx="4456176" cy="2054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7792" y="2001011"/>
            <a:ext cx="44704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2453" y="592073"/>
            <a:ext cx="3021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5" dirty="0"/>
              <a:t>Подводный</a:t>
            </a:r>
            <a:r>
              <a:rPr i="1" spc="-45" dirty="0"/>
              <a:t> </a:t>
            </a:r>
            <a:r>
              <a:rPr i="1" spc="-10" dirty="0"/>
              <a:t>массаж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2645" y="592073"/>
            <a:ext cx="6063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15" dirty="0"/>
              <a:t>Упражнения </a:t>
            </a:r>
            <a:r>
              <a:rPr i="1" spc="-5" dirty="0"/>
              <a:t>в воде и</a:t>
            </a:r>
            <a:r>
              <a:rPr i="1" dirty="0"/>
              <a:t> </a:t>
            </a:r>
            <a:r>
              <a:rPr i="1" spc="-5" dirty="0"/>
              <a:t>гидротренажеры</a:t>
            </a:r>
          </a:p>
        </p:txBody>
      </p:sp>
      <p:sp>
        <p:nvSpPr>
          <p:cNvPr id="3" name="object 3"/>
          <p:cNvSpPr/>
          <p:nvPr/>
        </p:nvSpPr>
        <p:spPr>
          <a:xfrm>
            <a:off x="960119" y="1434083"/>
            <a:ext cx="2252472" cy="3422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8976" y="2037588"/>
            <a:ext cx="2289048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55764" y="3310128"/>
            <a:ext cx="2127504" cy="3093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1179" y="543599"/>
            <a:ext cx="7223759" cy="5558790"/>
            <a:chOff x="1821179" y="543599"/>
            <a:chExt cx="7223759" cy="5558790"/>
          </a:xfrm>
        </p:grpSpPr>
        <p:sp>
          <p:nvSpPr>
            <p:cNvPr id="3" name="object 3"/>
            <p:cNvSpPr/>
            <p:nvPr/>
          </p:nvSpPr>
          <p:spPr>
            <a:xfrm>
              <a:off x="1821179" y="2628899"/>
              <a:ext cx="4631435" cy="34731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52615" y="543599"/>
              <a:ext cx="2592324" cy="34812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98954" y="442086"/>
            <a:ext cx="2118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5" dirty="0"/>
              <a:t>Криотерапия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077" y="165354"/>
            <a:ext cx="91497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635" marR="5080" indent="-3925570">
              <a:lnSpc>
                <a:spcPct val="100000"/>
              </a:lnSpc>
              <a:spcBef>
                <a:spcPts val="95"/>
              </a:spcBef>
              <a:tabLst>
                <a:tab pos="5309235" algn="l"/>
              </a:tabLst>
            </a:pPr>
            <a:r>
              <a:rPr i="1" spc="-15" dirty="0"/>
              <a:t>Упражнения</a:t>
            </a:r>
            <a:r>
              <a:rPr i="1" spc="60" dirty="0"/>
              <a:t> </a:t>
            </a:r>
            <a:r>
              <a:rPr i="1" spc="-5" dirty="0"/>
              <a:t>для</a:t>
            </a:r>
            <a:r>
              <a:rPr i="1" spc="45" dirty="0"/>
              <a:t> </a:t>
            </a:r>
            <a:r>
              <a:rPr i="1" spc="-10" dirty="0"/>
              <a:t>восстановления	</a:t>
            </a:r>
            <a:r>
              <a:rPr i="1" spc="-5" dirty="0"/>
              <a:t>подвижности </a:t>
            </a:r>
            <a:r>
              <a:rPr i="1" spc="-15" dirty="0"/>
              <a:t>коленного  </a:t>
            </a:r>
            <a:r>
              <a:rPr spc="-5" dirty="0"/>
              <a:t>сустава</a:t>
            </a:r>
          </a:p>
        </p:txBody>
      </p:sp>
      <p:sp>
        <p:nvSpPr>
          <p:cNvPr id="3" name="object 3"/>
          <p:cNvSpPr/>
          <p:nvPr/>
        </p:nvSpPr>
        <p:spPr>
          <a:xfrm>
            <a:off x="2360676" y="1360932"/>
            <a:ext cx="5565648" cy="4552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3044" y="363473"/>
            <a:ext cx="72809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15" dirty="0"/>
              <a:t>Упражнения </a:t>
            </a:r>
            <a:r>
              <a:rPr i="1" spc="-5" dirty="0"/>
              <a:t>для </a:t>
            </a:r>
            <a:r>
              <a:rPr i="1" spc="-10" dirty="0"/>
              <a:t>четырехглавой </a:t>
            </a:r>
            <a:r>
              <a:rPr i="1" spc="-5" dirty="0"/>
              <a:t>мышцы</a:t>
            </a:r>
            <a:r>
              <a:rPr i="1" spc="55" dirty="0"/>
              <a:t> </a:t>
            </a:r>
            <a:r>
              <a:rPr i="1" spc="-5" dirty="0"/>
              <a:t>бедра</a:t>
            </a:r>
          </a:p>
        </p:txBody>
      </p:sp>
      <p:sp>
        <p:nvSpPr>
          <p:cNvPr id="3" name="object 3"/>
          <p:cNvSpPr/>
          <p:nvPr/>
        </p:nvSpPr>
        <p:spPr>
          <a:xfrm>
            <a:off x="2502407" y="1659635"/>
            <a:ext cx="5282184" cy="4322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6864" y="506348"/>
            <a:ext cx="7113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15" dirty="0"/>
              <a:t>Упражнения </a:t>
            </a:r>
            <a:r>
              <a:rPr i="1" spc="-5" dirty="0"/>
              <a:t>для задней </a:t>
            </a:r>
            <a:r>
              <a:rPr i="1" spc="-10" dirty="0"/>
              <a:t>группы </a:t>
            </a:r>
            <a:r>
              <a:rPr i="1" spc="-5" dirty="0"/>
              <a:t>мышцы</a:t>
            </a:r>
            <a:r>
              <a:rPr i="1" spc="45" dirty="0"/>
              <a:t> </a:t>
            </a:r>
            <a:r>
              <a:rPr i="1" spc="-5" dirty="0"/>
              <a:t>бедра</a:t>
            </a:r>
          </a:p>
        </p:txBody>
      </p:sp>
      <p:sp>
        <p:nvSpPr>
          <p:cNvPr id="3" name="object 3"/>
          <p:cNvSpPr/>
          <p:nvPr/>
        </p:nvSpPr>
        <p:spPr>
          <a:xfrm>
            <a:off x="5306567" y="2154935"/>
            <a:ext cx="4470399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3127" y="2154935"/>
            <a:ext cx="44704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5775" y="3832859"/>
            <a:ext cx="2590800" cy="2193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6110" y="1286255"/>
            <a:ext cx="2051518" cy="2377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8046" y="1258824"/>
            <a:ext cx="2115258" cy="2377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90734" y="3793315"/>
            <a:ext cx="2842051" cy="2256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63284" y="1286255"/>
            <a:ext cx="3113532" cy="2377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1847" y="1348740"/>
            <a:ext cx="2919984" cy="518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54623" y="1348740"/>
            <a:ext cx="2924555" cy="5184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943" rIns="0" bIns="0" rtlCol="0">
            <a:spAutoFit/>
          </a:bodyPr>
          <a:lstStyle/>
          <a:p>
            <a:pPr marL="718185" marR="5080" indent="478790">
              <a:lnSpc>
                <a:spcPct val="100000"/>
              </a:lnSpc>
              <a:spcBef>
                <a:spcPts val="95"/>
              </a:spcBef>
            </a:pPr>
            <a:r>
              <a:rPr i="1" spc="-5" dirty="0"/>
              <a:t>Проприоцептивная </a:t>
            </a:r>
            <a:r>
              <a:rPr i="1" spc="-10" dirty="0"/>
              <a:t>тренировка  </a:t>
            </a:r>
            <a:r>
              <a:rPr spc="-10" dirty="0"/>
              <a:t>(восстановление </a:t>
            </a:r>
            <a:r>
              <a:rPr spc="-5" dirty="0"/>
              <a:t>мышечного</a:t>
            </a:r>
            <a:r>
              <a:rPr dirty="0"/>
              <a:t> </a:t>
            </a:r>
            <a:r>
              <a:rPr spc="-5" dirty="0"/>
              <a:t>баланса)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42691" y="5122142"/>
            <a:ext cx="3347085" cy="1553210"/>
            <a:chOff x="3442691" y="5122142"/>
            <a:chExt cx="3347085" cy="1553210"/>
          </a:xfrm>
        </p:grpSpPr>
        <p:sp>
          <p:nvSpPr>
            <p:cNvPr id="3" name="object 3"/>
            <p:cNvSpPr/>
            <p:nvPr/>
          </p:nvSpPr>
          <p:spPr>
            <a:xfrm>
              <a:off x="3442691" y="5122142"/>
              <a:ext cx="3346753" cy="15529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97580" y="5157216"/>
              <a:ext cx="3241548" cy="14401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97580" y="5157216"/>
              <a:ext cx="3241675" cy="1440180"/>
            </a:xfrm>
            <a:custGeom>
              <a:avLst/>
              <a:gdLst/>
              <a:ahLst/>
              <a:cxnLst/>
              <a:rect l="l" t="t" r="r" b="b"/>
              <a:pathLst>
                <a:path w="3241675" h="1440179">
                  <a:moveTo>
                    <a:pt x="0" y="720089"/>
                  </a:moveTo>
                  <a:lnTo>
                    <a:pt x="5115" y="662464"/>
                  </a:lnTo>
                  <a:lnTo>
                    <a:pt x="20204" y="606084"/>
                  </a:lnTo>
                  <a:lnTo>
                    <a:pt x="44879" y="551122"/>
                  </a:lnTo>
                  <a:lnTo>
                    <a:pt x="78752" y="497751"/>
                  </a:lnTo>
                  <a:lnTo>
                    <a:pt x="121437" y="446141"/>
                  </a:lnTo>
                  <a:lnTo>
                    <a:pt x="172545" y="396466"/>
                  </a:lnTo>
                  <a:lnTo>
                    <a:pt x="231689" y="348897"/>
                  </a:lnTo>
                  <a:lnTo>
                    <a:pt x="264154" y="325957"/>
                  </a:lnTo>
                  <a:lnTo>
                    <a:pt x="298482" y="303608"/>
                  </a:lnTo>
                  <a:lnTo>
                    <a:pt x="334626" y="281872"/>
                  </a:lnTo>
                  <a:lnTo>
                    <a:pt x="372536" y="260769"/>
                  </a:lnTo>
                  <a:lnTo>
                    <a:pt x="412166" y="240323"/>
                  </a:lnTo>
                  <a:lnTo>
                    <a:pt x="453465" y="220554"/>
                  </a:lnTo>
                  <a:lnTo>
                    <a:pt x="496386" y="201484"/>
                  </a:lnTo>
                  <a:lnTo>
                    <a:pt x="540880" y="183135"/>
                  </a:lnTo>
                  <a:lnTo>
                    <a:pt x="586899" y="165527"/>
                  </a:lnTo>
                  <a:lnTo>
                    <a:pt x="634394" y="148683"/>
                  </a:lnTo>
                  <a:lnTo>
                    <a:pt x="683317" y="132624"/>
                  </a:lnTo>
                  <a:lnTo>
                    <a:pt x="733620" y="117371"/>
                  </a:lnTo>
                  <a:lnTo>
                    <a:pt x="785254" y="102946"/>
                  </a:lnTo>
                  <a:lnTo>
                    <a:pt x="838170" y="89371"/>
                  </a:lnTo>
                  <a:lnTo>
                    <a:pt x="892321" y="76667"/>
                  </a:lnTo>
                  <a:lnTo>
                    <a:pt x="947657" y="64856"/>
                  </a:lnTo>
                  <a:lnTo>
                    <a:pt x="1004131" y="53958"/>
                  </a:lnTo>
                  <a:lnTo>
                    <a:pt x="1061694" y="43997"/>
                  </a:lnTo>
                  <a:lnTo>
                    <a:pt x="1120298" y="34992"/>
                  </a:lnTo>
                  <a:lnTo>
                    <a:pt x="1179893" y="26967"/>
                  </a:lnTo>
                  <a:lnTo>
                    <a:pt x="1240433" y="19941"/>
                  </a:lnTo>
                  <a:lnTo>
                    <a:pt x="1301867" y="13938"/>
                  </a:lnTo>
                  <a:lnTo>
                    <a:pt x="1364148" y="8977"/>
                  </a:lnTo>
                  <a:lnTo>
                    <a:pt x="1427228" y="5082"/>
                  </a:lnTo>
                  <a:lnTo>
                    <a:pt x="1491058" y="2273"/>
                  </a:lnTo>
                  <a:lnTo>
                    <a:pt x="1555589" y="571"/>
                  </a:lnTo>
                  <a:lnTo>
                    <a:pt x="1620774" y="0"/>
                  </a:lnTo>
                  <a:lnTo>
                    <a:pt x="1685958" y="571"/>
                  </a:lnTo>
                  <a:lnTo>
                    <a:pt x="1750489" y="2273"/>
                  </a:lnTo>
                  <a:lnTo>
                    <a:pt x="1814319" y="5082"/>
                  </a:lnTo>
                  <a:lnTo>
                    <a:pt x="1877399" y="8977"/>
                  </a:lnTo>
                  <a:lnTo>
                    <a:pt x="1939680" y="13938"/>
                  </a:lnTo>
                  <a:lnTo>
                    <a:pt x="2001114" y="19941"/>
                  </a:lnTo>
                  <a:lnTo>
                    <a:pt x="2061654" y="26967"/>
                  </a:lnTo>
                  <a:lnTo>
                    <a:pt x="2121249" y="34992"/>
                  </a:lnTo>
                  <a:lnTo>
                    <a:pt x="2179853" y="43997"/>
                  </a:lnTo>
                  <a:lnTo>
                    <a:pt x="2237416" y="53958"/>
                  </a:lnTo>
                  <a:lnTo>
                    <a:pt x="2293890" y="64856"/>
                  </a:lnTo>
                  <a:lnTo>
                    <a:pt x="2349226" y="76667"/>
                  </a:lnTo>
                  <a:lnTo>
                    <a:pt x="2403377" y="89371"/>
                  </a:lnTo>
                  <a:lnTo>
                    <a:pt x="2456293" y="102946"/>
                  </a:lnTo>
                  <a:lnTo>
                    <a:pt x="2507927" y="117371"/>
                  </a:lnTo>
                  <a:lnTo>
                    <a:pt x="2558230" y="132624"/>
                  </a:lnTo>
                  <a:lnTo>
                    <a:pt x="2607153" y="148683"/>
                  </a:lnTo>
                  <a:lnTo>
                    <a:pt x="2654648" y="165527"/>
                  </a:lnTo>
                  <a:lnTo>
                    <a:pt x="2700667" y="183135"/>
                  </a:lnTo>
                  <a:lnTo>
                    <a:pt x="2745161" y="201484"/>
                  </a:lnTo>
                  <a:lnTo>
                    <a:pt x="2788082" y="220554"/>
                  </a:lnTo>
                  <a:lnTo>
                    <a:pt x="2829381" y="240323"/>
                  </a:lnTo>
                  <a:lnTo>
                    <a:pt x="2869011" y="260769"/>
                  </a:lnTo>
                  <a:lnTo>
                    <a:pt x="2906921" y="281872"/>
                  </a:lnTo>
                  <a:lnTo>
                    <a:pt x="2943065" y="303608"/>
                  </a:lnTo>
                  <a:lnTo>
                    <a:pt x="2977393" y="325957"/>
                  </a:lnTo>
                  <a:lnTo>
                    <a:pt x="3009858" y="348897"/>
                  </a:lnTo>
                  <a:lnTo>
                    <a:pt x="3040410" y="372408"/>
                  </a:lnTo>
                  <a:lnTo>
                    <a:pt x="3095585" y="421051"/>
                  </a:lnTo>
                  <a:lnTo>
                    <a:pt x="3142530" y="471715"/>
                  </a:lnTo>
                  <a:lnTo>
                    <a:pt x="3180857" y="524227"/>
                  </a:lnTo>
                  <a:lnTo>
                    <a:pt x="3210179" y="578415"/>
                  </a:lnTo>
                  <a:lnTo>
                    <a:pt x="3230110" y="634108"/>
                  </a:lnTo>
                  <a:lnTo>
                    <a:pt x="3240260" y="691132"/>
                  </a:lnTo>
                  <a:lnTo>
                    <a:pt x="3241548" y="720089"/>
                  </a:lnTo>
                  <a:lnTo>
                    <a:pt x="3240260" y="749052"/>
                  </a:lnTo>
                  <a:lnTo>
                    <a:pt x="3230110" y="806083"/>
                  </a:lnTo>
                  <a:lnTo>
                    <a:pt x="3210179" y="861781"/>
                  </a:lnTo>
                  <a:lnTo>
                    <a:pt x="3180857" y="915974"/>
                  </a:lnTo>
                  <a:lnTo>
                    <a:pt x="3142530" y="968490"/>
                  </a:lnTo>
                  <a:lnTo>
                    <a:pt x="3095585" y="1019155"/>
                  </a:lnTo>
                  <a:lnTo>
                    <a:pt x="3040410" y="1067800"/>
                  </a:lnTo>
                  <a:lnTo>
                    <a:pt x="3009858" y="1091310"/>
                  </a:lnTo>
                  <a:lnTo>
                    <a:pt x="2977393" y="1114250"/>
                  </a:lnTo>
                  <a:lnTo>
                    <a:pt x="2943065" y="1136599"/>
                  </a:lnTo>
                  <a:lnTo>
                    <a:pt x="2906921" y="1158335"/>
                  </a:lnTo>
                  <a:lnTo>
                    <a:pt x="2869011" y="1179436"/>
                  </a:lnTo>
                  <a:lnTo>
                    <a:pt x="2829381" y="1199881"/>
                  </a:lnTo>
                  <a:lnTo>
                    <a:pt x="2788082" y="1219649"/>
                  </a:lnTo>
                  <a:lnTo>
                    <a:pt x="2745161" y="1238718"/>
                  </a:lnTo>
                  <a:lnTo>
                    <a:pt x="2700667" y="1257066"/>
                  </a:lnTo>
                  <a:lnTo>
                    <a:pt x="2654648" y="1274673"/>
                  </a:lnTo>
                  <a:lnTo>
                    <a:pt x="2607153" y="1291515"/>
                  </a:lnTo>
                  <a:lnTo>
                    <a:pt x="2558230" y="1307573"/>
                  </a:lnTo>
                  <a:lnTo>
                    <a:pt x="2507927" y="1322824"/>
                  </a:lnTo>
                  <a:lnTo>
                    <a:pt x="2456293" y="1337247"/>
                  </a:lnTo>
                  <a:lnTo>
                    <a:pt x="2403377" y="1350821"/>
                  </a:lnTo>
                  <a:lnTo>
                    <a:pt x="2349226" y="1363523"/>
                  </a:lnTo>
                  <a:lnTo>
                    <a:pt x="2293890" y="1375333"/>
                  </a:lnTo>
                  <a:lnTo>
                    <a:pt x="2237416" y="1386229"/>
                  </a:lnTo>
                  <a:lnTo>
                    <a:pt x="2179853" y="1396189"/>
                  </a:lnTo>
                  <a:lnTo>
                    <a:pt x="2121249" y="1405192"/>
                  </a:lnTo>
                  <a:lnTo>
                    <a:pt x="2061654" y="1413217"/>
                  </a:lnTo>
                  <a:lnTo>
                    <a:pt x="2001114" y="1420241"/>
                  </a:lnTo>
                  <a:lnTo>
                    <a:pt x="1939680" y="1426244"/>
                  </a:lnTo>
                  <a:lnTo>
                    <a:pt x="1877399" y="1431203"/>
                  </a:lnTo>
                  <a:lnTo>
                    <a:pt x="1814319" y="1435098"/>
                  </a:lnTo>
                  <a:lnTo>
                    <a:pt x="1750489" y="1437907"/>
                  </a:lnTo>
                  <a:lnTo>
                    <a:pt x="1685958" y="1439608"/>
                  </a:lnTo>
                  <a:lnTo>
                    <a:pt x="1620774" y="1440179"/>
                  </a:lnTo>
                  <a:lnTo>
                    <a:pt x="1555589" y="1439608"/>
                  </a:lnTo>
                  <a:lnTo>
                    <a:pt x="1491058" y="1437907"/>
                  </a:lnTo>
                  <a:lnTo>
                    <a:pt x="1427228" y="1435098"/>
                  </a:lnTo>
                  <a:lnTo>
                    <a:pt x="1364148" y="1431203"/>
                  </a:lnTo>
                  <a:lnTo>
                    <a:pt x="1301867" y="1426244"/>
                  </a:lnTo>
                  <a:lnTo>
                    <a:pt x="1240433" y="1420241"/>
                  </a:lnTo>
                  <a:lnTo>
                    <a:pt x="1179893" y="1413217"/>
                  </a:lnTo>
                  <a:lnTo>
                    <a:pt x="1120298" y="1405192"/>
                  </a:lnTo>
                  <a:lnTo>
                    <a:pt x="1061694" y="1396189"/>
                  </a:lnTo>
                  <a:lnTo>
                    <a:pt x="1004131" y="1386229"/>
                  </a:lnTo>
                  <a:lnTo>
                    <a:pt x="947657" y="1375333"/>
                  </a:lnTo>
                  <a:lnTo>
                    <a:pt x="892321" y="1363523"/>
                  </a:lnTo>
                  <a:lnTo>
                    <a:pt x="838170" y="1350821"/>
                  </a:lnTo>
                  <a:lnTo>
                    <a:pt x="785254" y="1337247"/>
                  </a:lnTo>
                  <a:lnTo>
                    <a:pt x="733620" y="1322824"/>
                  </a:lnTo>
                  <a:lnTo>
                    <a:pt x="683317" y="1307573"/>
                  </a:lnTo>
                  <a:lnTo>
                    <a:pt x="634394" y="1291515"/>
                  </a:lnTo>
                  <a:lnTo>
                    <a:pt x="586899" y="1274673"/>
                  </a:lnTo>
                  <a:lnTo>
                    <a:pt x="540880" y="1257066"/>
                  </a:lnTo>
                  <a:lnTo>
                    <a:pt x="496386" y="1238718"/>
                  </a:lnTo>
                  <a:lnTo>
                    <a:pt x="453465" y="1219649"/>
                  </a:lnTo>
                  <a:lnTo>
                    <a:pt x="412166" y="1199881"/>
                  </a:lnTo>
                  <a:lnTo>
                    <a:pt x="372536" y="1179436"/>
                  </a:lnTo>
                  <a:lnTo>
                    <a:pt x="334626" y="1158335"/>
                  </a:lnTo>
                  <a:lnTo>
                    <a:pt x="298482" y="1136599"/>
                  </a:lnTo>
                  <a:lnTo>
                    <a:pt x="264154" y="1114250"/>
                  </a:lnTo>
                  <a:lnTo>
                    <a:pt x="231689" y="1091310"/>
                  </a:lnTo>
                  <a:lnTo>
                    <a:pt x="201137" y="1067800"/>
                  </a:lnTo>
                  <a:lnTo>
                    <a:pt x="145962" y="1019155"/>
                  </a:lnTo>
                  <a:lnTo>
                    <a:pt x="99017" y="968490"/>
                  </a:lnTo>
                  <a:lnTo>
                    <a:pt x="60690" y="915974"/>
                  </a:lnTo>
                  <a:lnTo>
                    <a:pt x="31368" y="861781"/>
                  </a:lnTo>
                  <a:lnTo>
                    <a:pt x="11437" y="806083"/>
                  </a:lnTo>
                  <a:lnTo>
                    <a:pt x="1287" y="749052"/>
                  </a:lnTo>
                  <a:lnTo>
                    <a:pt x="0" y="720089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324100" y="3212592"/>
            <a:ext cx="547370" cy="595630"/>
          </a:xfrm>
          <a:custGeom>
            <a:avLst/>
            <a:gdLst/>
            <a:ahLst/>
            <a:cxnLst/>
            <a:rect l="l" t="t" r="r" b="b"/>
            <a:pathLst>
              <a:path w="547369" h="595629">
                <a:moveTo>
                  <a:pt x="408603" y="108759"/>
                </a:moveTo>
                <a:lnTo>
                  <a:pt x="0" y="556514"/>
                </a:lnTo>
                <a:lnTo>
                  <a:pt x="42672" y="595630"/>
                </a:lnTo>
                <a:lnTo>
                  <a:pt x="451400" y="147870"/>
                </a:lnTo>
                <a:lnTo>
                  <a:pt x="408603" y="108759"/>
                </a:lnTo>
                <a:close/>
              </a:path>
              <a:path w="547369" h="595629">
                <a:moveTo>
                  <a:pt x="522363" y="87375"/>
                </a:moveTo>
                <a:lnTo>
                  <a:pt x="428117" y="87375"/>
                </a:lnTo>
                <a:lnTo>
                  <a:pt x="470916" y="126492"/>
                </a:lnTo>
                <a:lnTo>
                  <a:pt x="451400" y="147870"/>
                </a:lnTo>
                <a:lnTo>
                  <a:pt x="494156" y="186944"/>
                </a:lnTo>
                <a:lnTo>
                  <a:pt x="522363" y="87375"/>
                </a:lnTo>
                <a:close/>
              </a:path>
              <a:path w="547369" h="595629">
                <a:moveTo>
                  <a:pt x="428117" y="87375"/>
                </a:moveTo>
                <a:lnTo>
                  <a:pt x="408603" y="108759"/>
                </a:lnTo>
                <a:lnTo>
                  <a:pt x="451400" y="147870"/>
                </a:lnTo>
                <a:lnTo>
                  <a:pt x="470916" y="126492"/>
                </a:lnTo>
                <a:lnTo>
                  <a:pt x="428117" y="87375"/>
                </a:lnTo>
                <a:close/>
              </a:path>
              <a:path w="547369" h="595629">
                <a:moveTo>
                  <a:pt x="547116" y="0"/>
                </a:moveTo>
                <a:lnTo>
                  <a:pt x="365887" y="69723"/>
                </a:lnTo>
                <a:lnTo>
                  <a:pt x="408603" y="108759"/>
                </a:lnTo>
                <a:lnTo>
                  <a:pt x="428117" y="87375"/>
                </a:lnTo>
                <a:lnTo>
                  <a:pt x="522363" y="87375"/>
                </a:lnTo>
                <a:lnTo>
                  <a:pt x="5471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9723" y="2406395"/>
            <a:ext cx="990600" cy="173990"/>
          </a:xfrm>
          <a:custGeom>
            <a:avLst/>
            <a:gdLst/>
            <a:ahLst/>
            <a:cxnLst/>
            <a:rect l="l" t="t" r="r" b="b"/>
            <a:pathLst>
              <a:path w="990600" h="173989">
                <a:moveTo>
                  <a:pt x="816863" y="0"/>
                </a:moveTo>
                <a:lnTo>
                  <a:pt x="816863" y="173736"/>
                </a:lnTo>
                <a:lnTo>
                  <a:pt x="932687" y="115824"/>
                </a:lnTo>
                <a:lnTo>
                  <a:pt x="845820" y="115824"/>
                </a:lnTo>
                <a:lnTo>
                  <a:pt x="845820" y="57912"/>
                </a:lnTo>
                <a:lnTo>
                  <a:pt x="932688" y="57912"/>
                </a:lnTo>
                <a:lnTo>
                  <a:pt x="816863" y="0"/>
                </a:lnTo>
                <a:close/>
              </a:path>
              <a:path w="990600" h="173989">
                <a:moveTo>
                  <a:pt x="816863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816863" y="115824"/>
                </a:lnTo>
                <a:lnTo>
                  <a:pt x="816863" y="57912"/>
                </a:lnTo>
                <a:close/>
              </a:path>
              <a:path w="990600" h="173989">
                <a:moveTo>
                  <a:pt x="932688" y="57912"/>
                </a:moveTo>
                <a:lnTo>
                  <a:pt x="845820" y="57912"/>
                </a:lnTo>
                <a:lnTo>
                  <a:pt x="845820" y="115824"/>
                </a:lnTo>
                <a:lnTo>
                  <a:pt x="932687" y="115824"/>
                </a:lnTo>
                <a:lnTo>
                  <a:pt x="990600" y="86867"/>
                </a:lnTo>
                <a:lnTo>
                  <a:pt x="932688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8308" y="3262121"/>
            <a:ext cx="757555" cy="552450"/>
          </a:xfrm>
          <a:custGeom>
            <a:avLst/>
            <a:gdLst/>
            <a:ahLst/>
            <a:cxnLst/>
            <a:rect l="l" t="t" r="r" b="b"/>
            <a:pathLst>
              <a:path w="757554" h="552450">
                <a:moveTo>
                  <a:pt x="599338" y="475028"/>
                </a:moveTo>
                <a:lnTo>
                  <a:pt x="565658" y="522223"/>
                </a:lnTo>
                <a:lnTo>
                  <a:pt x="757555" y="552450"/>
                </a:lnTo>
                <a:lnTo>
                  <a:pt x="725473" y="491870"/>
                </a:lnTo>
                <a:lnTo>
                  <a:pt x="622935" y="491870"/>
                </a:lnTo>
                <a:lnTo>
                  <a:pt x="599338" y="475028"/>
                </a:lnTo>
                <a:close/>
              </a:path>
              <a:path w="757554" h="552450">
                <a:moveTo>
                  <a:pt x="632975" y="427894"/>
                </a:moveTo>
                <a:lnTo>
                  <a:pt x="599338" y="475028"/>
                </a:lnTo>
                <a:lnTo>
                  <a:pt x="622935" y="491870"/>
                </a:lnTo>
                <a:lnTo>
                  <a:pt x="656590" y="444753"/>
                </a:lnTo>
                <a:lnTo>
                  <a:pt x="632975" y="427894"/>
                </a:lnTo>
                <a:close/>
              </a:path>
              <a:path w="757554" h="552450">
                <a:moveTo>
                  <a:pt x="666623" y="380745"/>
                </a:moveTo>
                <a:lnTo>
                  <a:pt x="632975" y="427894"/>
                </a:lnTo>
                <a:lnTo>
                  <a:pt x="656590" y="444753"/>
                </a:lnTo>
                <a:lnTo>
                  <a:pt x="622935" y="491870"/>
                </a:lnTo>
                <a:lnTo>
                  <a:pt x="725473" y="491870"/>
                </a:lnTo>
                <a:lnTo>
                  <a:pt x="666623" y="380745"/>
                </a:lnTo>
                <a:close/>
              </a:path>
              <a:path w="757554" h="552450">
                <a:moveTo>
                  <a:pt x="33655" y="0"/>
                </a:moveTo>
                <a:lnTo>
                  <a:pt x="0" y="47243"/>
                </a:lnTo>
                <a:lnTo>
                  <a:pt x="599338" y="475028"/>
                </a:lnTo>
                <a:lnTo>
                  <a:pt x="632975" y="427894"/>
                </a:lnTo>
                <a:lnTo>
                  <a:pt x="33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41247" y="3744467"/>
            <a:ext cx="3365500" cy="1562100"/>
            <a:chOff x="841247" y="3744467"/>
            <a:chExt cx="3365500" cy="1562100"/>
          </a:xfrm>
        </p:grpSpPr>
        <p:sp>
          <p:nvSpPr>
            <p:cNvPr id="10" name="object 10"/>
            <p:cNvSpPr/>
            <p:nvPr/>
          </p:nvSpPr>
          <p:spPr>
            <a:xfrm>
              <a:off x="841247" y="3744467"/>
              <a:ext cx="3364991" cy="1562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5255" y="3788663"/>
              <a:ext cx="3241547" cy="14401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5255" y="3788663"/>
              <a:ext cx="3241675" cy="1440180"/>
            </a:xfrm>
            <a:custGeom>
              <a:avLst/>
              <a:gdLst/>
              <a:ahLst/>
              <a:cxnLst/>
              <a:rect l="l" t="t" r="r" b="b"/>
              <a:pathLst>
                <a:path w="3241675" h="1440179">
                  <a:moveTo>
                    <a:pt x="0" y="720090"/>
                  </a:moveTo>
                  <a:lnTo>
                    <a:pt x="5115" y="662464"/>
                  </a:lnTo>
                  <a:lnTo>
                    <a:pt x="20204" y="606084"/>
                  </a:lnTo>
                  <a:lnTo>
                    <a:pt x="44879" y="551122"/>
                  </a:lnTo>
                  <a:lnTo>
                    <a:pt x="78752" y="497751"/>
                  </a:lnTo>
                  <a:lnTo>
                    <a:pt x="121437" y="446141"/>
                  </a:lnTo>
                  <a:lnTo>
                    <a:pt x="172545" y="396466"/>
                  </a:lnTo>
                  <a:lnTo>
                    <a:pt x="231689" y="348897"/>
                  </a:lnTo>
                  <a:lnTo>
                    <a:pt x="264154" y="325957"/>
                  </a:lnTo>
                  <a:lnTo>
                    <a:pt x="298482" y="303608"/>
                  </a:lnTo>
                  <a:lnTo>
                    <a:pt x="334626" y="281872"/>
                  </a:lnTo>
                  <a:lnTo>
                    <a:pt x="372536" y="260769"/>
                  </a:lnTo>
                  <a:lnTo>
                    <a:pt x="412166" y="240323"/>
                  </a:lnTo>
                  <a:lnTo>
                    <a:pt x="453465" y="220554"/>
                  </a:lnTo>
                  <a:lnTo>
                    <a:pt x="496386" y="201484"/>
                  </a:lnTo>
                  <a:lnTo>
                    <a:pt x="540880" y="183135"/>
                  </a:lnTo>
                  <a:lnTo>
                    <a:pt x="586899" y="165527"/>
                  </a:lnTo>
                  <a:lnTo>
                    <a:pt x="634394" y="148683"/>
                  </a:lnTo>
                  <a:lnTo>
                    <a:pt x="683317" y="132624"/>
                  </a:lnTo>
                  <a:lnTo>
                    <a:pt x="733620" y="117371"/>
                  </a:lnTo>
                  <a:lnTo>
                    <a:pt x="785254" y="102946"/>
                  </a:lnTo>
                  <a:lnTo>
                    <a:pt x="838170" y="89371"/>
                  </a:lnTo>
                  <a:lnTo>
                    <a:pt x="892321" y="76667"/>
                  </a:lnTo>
                  <a:lnTo>
                    <a:pt x="947657" y="64856"/>
                  </a:lnTo>
                  <a:lnTo>
                    <a:pt x="1004131" y="53958"/>
                  </a:lnTo>
                  <a:lnTo>
                    <a:pt x="1061694" y="43997"/>
                  </a:lnTo>
                  <a:lnTo>
                    <a:pt x="1120298" y="34992"/>
                  </a:lnTo>
                  <a:lnTo>
                    <a:pt x="1179893" y="26967"/>
                  </a:lnTo>
                  <a:lnTo>
                    <a:pt x="1240433" y="19941"/>
                  </a:lnTo>
                  <a:lnTo>
                    <a:pt x="1301867" y="13938"/>
                  </a:lnTo>
                  <a:lnTo>
                    <a:pt x="1364148" y="8977"/>
                  </a:lnTo>
                  <a:lnTo>
                    <a:pt x="1427228" y="5082"/>
                  </a:lnTo>
                  <a:lnTo>
                    <a:pt x="1491058" y="2273"/>
                  </a:lnTo>
                  <a:lnTo>
                    <a:pt x="1555589" y="571"/>
                  </a:lnTo>
                  <a:lnTo>
                    <a:pt x="1620774" y="0"/>
                  </a:lnTo>
                  <a:lnTo>
                    <a:pt x="1685958" y="571"/>
                  </a:lnTo>
                  <a:lnTo>
                    <a:pt x="1750489" y="2273"/>
                  </a:lnTo>
                  <a:lnTo>
                    <a:pt x="1814319" y="5082"/>
                  </a:lnTo>
                  <a:lnTo>
                    <a:pt x="1877399" y="8977"/>
                  </a:lnTo>
                  <a:lnTo>
                    <a:pt x="1939680" y="13938"/>
                  </a:lnTo>
                  <a:lnTo>
                    <a:pt x="2001114" y="19941"/>
                  </a:lnTo>
                  <a:lnTo>
                    <a:pt x="2061654" y="26967"/>
                  </a:lnTo>
                  <a:lnTo>
                    <a:pt x="2121249" y="34992"/>
                  </a:lnTo>
                  <a:lnTo>
                    <a:pt x="2179853" y="43997"/>
                  </a:lnTo>
                  <a:lnTo>
                    <a:pt x="2237416" y="53958"/>
                  </a:lnTo>
                  <a:lnTo>
                    <a:pt x="2293890" y="64856"/>
                  </a:lnTo>
                  <a:lnTo>
                    <a:pt x="2349226" y="76667"/>
                  </a:lnTo>
                  <a:lnTo>
                    <a:pt x="2403377" y="89371"/>
                  </a:lnTo>
                  <a:lnTo>
                    <a:pt x="2456293" y="102946"/>
                  </a:lnTo>
                  <a:lnTo>
                    <a:pt x="2507927" y="117371"/>
                  </a:lnTo>
                  <a:lnTo>
                    <a:pt x="2558230" y="132624"/>
                  </a:lnTo>
                  <a:lnTo>
                    <a:pt x="2607153" y="148683"/>
                  </a:lnTo>
                  <a:lnTo>
                    <a:pt x="2654648" y="165527"/>
                  </a:lnTo>
                  <a:lnTo>
                    <a:pt x="2700667" y="183135"/>
                  </a:lnTo>
                  <a:lnTo>
                    <a:pt x="2745161" y="201484"/>
                  </a:lnTo>
                  <a:lnTo>
                    <a:pt x="2788082" y="220554"/>
                  </a:lnTo>
                  <a:lnTo>
                    <a:pt x="2829381" y="240323"/>
                  </a:lnTo>
                  <a:lnTo>
                    <a:pt x="2869011" y="260769"/>
                  </a:lnTo>
                  <a:lnTo>
                    <a:pt x="2906921" y="281872"/>
                  </a:lnTo>
                  <a:lnTo>
                    <a:pt x="2943065" y="303608"/>
                  </a:lnTo>
                  <a:lnTo>
                    <a:pt x="2977393" y="325957"/>
                  </a:lnTo>
                  <a:lnTo>
                    <a:pt x="3009858" y="348897"/>
                  </a:lnTo>
                  <a:lnTo>
                    <a:pt x="3040410" y="372408"/>
                  </a:lnTo>
                  <a:lnTo>
                    <a:pt x="3095585" y="421051"/>
                  </a:lnTo>
                  <a:lnTo>
                    <a:pt x="3142530" y="471715"/>
                  </a:lnTo>
                  <a:lnTo>
                    <a:pt x="3180857" y="524227"/>
                  </a:lnTo>
                  <a:lnTo>
                    <a:pt x="3210179" y="578415"/>
                  </a:lnTo>
                  <a:lnTo>
                    <a:pt x="3230110" y="634108"/>
                  </a:lnTo>
                  <a:lnTo>
                    <a:pt x="3240260" y="691132"/>
                  </a:lnTo>
                  <a:lnTo>
                    <a:pt x="3241547" y="720090"/>
                  </a:lnTo>
                  <a:lnTo>
                    <a:pt x="3240260" y="749047"/>
                  </a:lnTo>
                  <a:lnTo>
                    <a:pt x="3230110" y="806071"/>
                  </a:lnTo>
                  <a:lnTo>
                    <a:pt x="3210179" y="861764"/>
                  </a:lnTo>
                  <a:lnTo>
                    <a:pt x="3180857" y="915952"/>
                  </a:lnTo>
                  <a:lnTo>
                    <a:pt x="3142530" y="968464"/>
                  </a:lnTo>
                  <a:lnTo>
                    <a:pt x="3095585" y="1019128"/>
                  </a:lnTo>
                  <a:lnTo>
                    <a:pt x="3040410" y="1067771"/>
                  </a:lnTo>
                  <a:lnTo>
                    <a:pt x="3009858" y="1091282"/>
                  </a:lnTo>
                  <a:lnTo>
                    <a:pt x="2977393" y="1114222"/>
                  </a:lnTo>
                  <a:lnTo>
                    <a:pt x="2943065" y="1136571"/>
                  </a:lnTo>
                  <a:lnTo>
                    <a:pt x="2906921" y="1158307"/>
                  </a:lnTo>
                  <a:lnTo>
                    <a:pt x="2869011" y="1179410"/>
                  </a:lnTo>
                  <a:lnTo>
                    <a:pt x="2829381" y="1199856"/>
                  </a:lnTo>
                  <a:lnTo>
                    <a:pt x="2788082" y="1219625"/>
                  </a:lnTo>
                  <a:lnTo>
                    <a:pt x="2745161" y="1238695"/>
                  </a:lnTo>
                  <a:lnTo>
                    <a:pt x="2700667" y="1257044"/>
                  </a:lnTo>
                  <a:lnTo>
                    <a:pt x="2654648" y="1274652"/>
                  </a:lnTo>
                  <a:lnTo>
                    <a:pt x="2607153" y="1291496"/>
                  </a:lnTo>
                  <a:lnTo>
                    <a:pt x="2558230" y="1307555"/>
                  </a:lnTo>
                  <a:lnTo>
                    <a:pt x="2507927" y="1322808"/>
                  </a:lnTo>
                  <a:lnTo>
                    <a:pt x="2456293" y="1337233"/>
                  </a:lnTo>
                  <a:lnTo>
                    <a:pt x="2403377" y="1350808"/>
                  </a:lnTo>
                  <a:lnTo>
                    <a:pt x="2349226" y="1363512"/>
                  </a:lnTo>
                  <a:lnTo>
                    <a:pt x="2293890" y="1375323"/>
                  </a:lnTo>
                  <a:lnTo>
                    <a:pt x="2237416" y="1386221"/>
                  </a:lnTo>
                  <a:lnTo>
                    <a:pt x="2179853" y="1396182"/>
                  </a:lnTo>
                  <a:lnTo>
                    <a:pt x="2121249" y="1405187"/>
                  </a:lnTo>
                  <a:lnTo>
                    <a:pt x="2061654" y="1413212"/>
                  </a:lnTo>
                  <a:lnTo>
                    <a:pt x="2001114" y="1420238"/>
                  </a:lnTo>
                  <a:lnTo>
                    <a:pt x="1939680" y="1426241"/>
                  </a:lnTo>
                  <a:lnTo>
                    <a:pt x="1877399" y="1431202"/>
                  </a:lnTo>
                  <a:lnTo>
                    <a:pt x="1814319" y="1435097"/>
                  </a:lnTo>
                  <a:lnTo>
                    <a:pt x="1750489" y="1437906"/>
                  </a:lnTo>
                  <a:lnTo>
                    <a:pt x="1685958" y="1439608"/>
                  </a:lnTo>
                  <a:lnTo>
                    <a:pt x="1620774" y="1440180"/>
                  </a:lnTo>
                  <a:lnTo>
                    <a:pt x="1555589" y="1439608"/>
                  </a:lnTo>
                  <a:lnTo>
                    <a:pt x="1491058" y="1437906"/>
                  </a:lnTo>
                  <a:lnTo>
                    <a:pt x="1427228" y="1435097"/>
                  </a:lnTo>
                  <a:lnTo>
                    <a:pt x="1364148" y="1431202"/>
                  </a:lnTo>
                  <a:lnTo>
                    <a:pt x="1301867" y="1426241"/>
                  </a:lnTo>
                  <a:lnTo>
                    <a:pt x="1240433" y="1420238"/>
                  </a:lnTo>
                  <a:lnTo>
                    <a:pt x="1179893" y="1413212"/>
                  </a:lnTo>
                  <a:lnTo>
                    <a:pt x="1120298" y="1405187"/>
                  </a:lnTo>
                  <a:lnTo>
                    <a:pt x="1061694" y="1396182"/>
                  </a:lnTo>
                  <a:lnTo>
                    <a:pt x="1004131" y="1386221"/>
                  </a:lnTo>
                  <a:lnTo>
                    <a:pt x="947657" y="1375323"/>
                  </a:lnTo>
                  <a:lnTo>
                    <a:pt x="892321" y="1363512"/>
                  </a:lnTo>
                  <a:lnTo>
                    <a:pt x="838170" y="1350808"/>
                  </a:lnTo>
                  <a:lnTo>
                    <a:pt x="785254" y="1337233"/>
                  </a:lnTo>
                  <a:lnTo>
                    <a:pt x="733620" y="1322808"/>
                  </a:lnTo>
                  <a:lnTo>
                    <a:pt x="683317" y="1307555"/>
                  </a:lnTo>
                  <a:lnTo>
                    <a:pt x="634394" y="1291496"/>
                  </a:lnTo>
                  <a:lnTo>
                    <a:pt x="586899" y="1274652"/>
                  </a:lnTo>
                  <a:lnTo>
                    <a:pt x="540880" y="1257044"/>
                  </a:lnTo>
                  <a:lnTo>
                    <a:pt x="496386" y="1238695"/>
                  </a:lnTo>
                  <a:lnTo>
                    <a:pt x="453465" y="1219625"/>
                  </a:lnTo>
                  <a:lnTo>
                    <a:pt x="412166" y="1199856"/>
                  </a:lnTo>
                  <a:lnTo>
                    <a:pt x="372536" y="1179410"/>
                  </a:lnTo>
                  <a:lnTo>
                    <a:pt x="334626" y="1158307"/>
                  </a:lnTo>
                  <a:lnTo>
                    <a:pt x="298482" y="1136571"/>
                  </a:lnTo>
                  <a:lnTo>
                    <a:pt x="264154" y="1114222"/>
                  </a:lnTo>
                  <a:lnTo>
                    <a:pt x="231689" y="1091282"/>
                  </a:lnTo>
                  <a:lnTo>
                    <a:pt x="201137" y="1067771"/>
                  </a:lnTo>
                  <a:lnTo>
                    <a:pt x="145962" y="1019128"/>
                  </a:lnTo>
                  <a:lnTo>
                    <a:pt x="99017" y="968464"/>
                  </a:lnTo>
                  <a:lnTo>
                    <a:pt x="60690" y="915952"/>
                  </a:lnTo>
                  <a:lnTo>
                    <a:pt x="31368" y="861764"/>
                  </a:lnTo>
                  <a:lnTo>
                    <a:pt x="11437" y="806071"/>
                  </a:lnTo>
                  <a:lnTo>
                    <a:pt x="1287" y="749047"/>
                  </a:lnTo>
                  <a:lnTo>
                    <a:pt x="0" y="720090"/>
                  </a:lnTo>
                  <a:close/>
                </a:path>
              </a:pathLst>
            </a:custGeom>
            <a:ln w="9143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406652" y="1726692"/>
            <a:ext cx="3365500" cy="1564005"/>
            <a:chOff x="1406652" y="1726692"/>
            <a:chExt cx="3365500" cy="1564005"/>
          </a:xfrm>
        </p:grpSpPr>
        <p:sp>
          <p:nvSpPr>
            <p:cNvPr id="14" name="object 14"/>
            <p:cNvSpPr/>
            <p:nvPr/>
          </p:nvSpPr>
          <p:spPr>
            <a:xfrm>
              <a:off x="1406652" y="1726692"/>
              <a:ext cx="3364991" cy="15636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70660" y="1772412"/>
              <a:ext cx="3241548" cy="14401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0660" y="1772412"/>
              <a:ext cx="3241675" cy="1440180"/>
            </a:xfrm>
            <a:custGeom>
              <a:avLst/>
              <a:gdLst/>
              <a:ahLst/>
              <a:cxnLst/>
              <a:rect l="l" t="t" r="r" b="b"/>
              <a:pathLst>
                <a:path w="3241675" h="1440180">
                  <a:moveTo>
                    <a:pt x="0" y="720089"/>
                  </a:moveTo>
                  <a:lnTo>
                    <a:pt x="5115" y="662464"/>
                  </a:lnTo>
                  <a:lnTo>
                    <a:pt x="20204" y="606084"/>
                  </a:lnTo>
                  <a:lnTo>
                    <a:pt x="44879" y="551122"/>
                  </a:lnTo>
                  <a:lnTo>
                    <a:pt x="78752" y="497751"/>
                  </a:lnTo>
                  <a:lnTo>
                    <a:pt x="121437" y="446141"/>
                  </a:lnTo>
                  <a:lnTo>
                    <a:pt x="172545" y="396466"/>
                  </a:lnTo>
                  <a:lnTo>
                    <a:pt x="231689" y="348897"/>
                  </a:lnTo>
                  <a:lnTo>
                    <a:pt x="264154" y="325957"/>
                  </a:lnTo>
                  <a:lnTo>
                    <a:pt x="298482" y="303608"/>
                  </a:lnTo>
                  <a:lnTo>
                    <a:pt x="334626" y="281872"/>
                  </a:lnTo>
                  <a:lnTo>
                    <a:pt x="372536" y="260769"/>
                  </a:lnTo>
                  <a:lnTo>
                    <a:pt x="412166" y="240323"/>
                  </a:lnTo>
                  <a:lnTo>
                    <a:pt x="453465" y="220554"/>
                  </a:lnTo>
                  <a:lnTo>
                    <a:pt x="496386" y="201484"/>
                  </a:lnTo>
                  <a:lnTo>
                    <a:pt x="540880" y="183135"/>
                  </a:lnTo>
                  <a:lnTo>
                    <a:pt x="586899" y="165527"/>
                  </a:lnTo>
                  <a:lnTo>
                    <a:pt x="634394" y="148683"/>
                  </a:lnTo>
                  <a:lnTo>
                    <a:pt x="683317" y="132624"/>
                  </a:lnTo>
                  <a:lnTo>
                    <a:pt x="733620" y="117371"/>
                  </a:lnTo>
                  <a:lnTo>
                    <a:pt x="785254" y="102946"/>
                  </a:lnTo>
                  <a:lnTo>
                    <a:pt x="838170" y="89371"/>
                  </a:lnTo>
                  <a:lnTo>
                    <a:pt x="892321" y="76667"/>
                  </a:lnTo>
                  <a:lnTo>
                    <a:pt x="947657" y="64856"/>
                  </a:lnTo>
                  <a:lnTo>
                    <a:pt x="1004131" y="53958"/>
                  </a:lnTo>
                  <a:lnTo>
                    <a:pt x="1061694" y="43997"/>
                  </a:lnTo>
                  <a:lnTo>
                    <a:pt x="1120298" y="34992"/>
                  </a:lnTo>
                  <a:lnTo>
                    <a:pt x="1179893" y="26967"/>
                  </a:lnTo>
                  <a:lnTo>
                    <a:pt x="1240433" y="19941"/>
                  </a:lnTo>
                  <a:lnTo>
                    <a:pt x="1301867" y="13938"/>
                  </a:lnTo>
                  <a:lnTo>
                    <a:pt x="1364148" y="8977"/>
                  </a:lnTo>
                  <a:lnTo>
                    <a:pt x="1427228" y="5082"/>
                  </a:lnTo>
                  <a:lnTo>
                    <a:pt x="1491058" y="2273"/>
                  </a:lnTo>
                  <a:lnTo>
                    <a:pt x="1555589" y="571"/>
                  </a:lnTo>
                  <a:lnTo>
                    <a:pt x="1620773" y="0"/>
                  </a:lnTo>
                  <a:lnTo>
                    <a:pt x="1685958" y="571"/>
                  </a:lnTo>
                  <a:lnTo>
                    <a:pt x="1750489" y="2273"/>
                  </a:lnTo>
                  <a:lnTo>
                    <a:pt x="1814319" y="5082"/>
                  </a:lnTo>
                  <a:lnTo>
                    <a:pt x="1877399" y="8977"/>
                  </a:lnTo>
                  <a:lnTo>
                    <a:pt x="1939680" y="13938"/>
                  </a:lnTo>
                  <a:lnTo>
                    <a:pt x="2001114" y="19941"/>
                  </a:lnTo>
                  <a:lnTo>
                    <a:pt x="2061654" y="26967"/>
                  </a:lnTo>
                  <a:lnTo>
                    <a:pt x="2121249" y="34992"/>
                  </a:lnTo>
                  <a:lnTo>
                    <a:pt x="2179853" y="43997"/>
                  </a:lnTo>
                  <a:lnTo>
                    <a:pt x="2237416" y="53958"/>
                  </a:lnTo>
                  <a:lnTo>
                    <a:pt x="2293890" y="64856"/>
                  </a:lnTo>
                  <a:lnTo>
                    <a:pt x="2349226" y="76667"/>
                  </a:lnTo>
                  <a:lnTo>
                    <a:pt x="2403377" y="89371"/>
                  </a:lnTo>
                  <a:lnTo>
                    <a:pt x="2456293" y="102946"/>
                  </a:lnTo>
                  <a:lnTo>
                    <a:pt x="2507927" y="117371"/>
                  </a:lnTo>
                  <a:lnTo>
                    <a:pt x="2558230" y="132624"/>
                  </a:lnTo>
                  <a:lnTo>
                    <a:pt x="2607153" y="148683"/>
                  </a:lnTo>
                  <a:lnTo>
                    <a:pt x="2654648" y="165527"/>
                  </a:lnTo>
                  <a:lnTo>
                    <a:pt x="2700667" y="183135"/>
                  </a:lnTo>
                  <a:lnTo>
                    <a:pt x="2745161" y="201484"/>
                  </a:lnTo>
                  <a:lnTo>
                    <a:pt x="2788082" y="220554"/>
                  </a:lnTo>
                  <a:lnTo>
                    <a:pt x="2829381" y="240323"/>
                  </a:lnTo>
                  <a:lnTo>
                    <a:pt x="2869011" y="260769"/>
                  </a:lnTo>
                  <a:lnTo>
                    <a:pt x="2906921" y="281872"/>
                  </a:lnTo>
                  <a:lnTo>
                    <a:pt x="2943065" y="303608"/>
                  </a:lnTo>
                  <a:lnTo>
                    <a:pt x="2977393" y="325957"/>
                  </a:lnTo>
                  <a:lnTo>
                    <a:pt x="3009858" y="348897"/>
                  </a:lnTo>
                  <a:lnTo>
                    <a:pt x="3040410" y="372408"/>
                  </a:lnTo>
                  <a:lnTo>
                    <a:pt x="3095585" y="421051"/>
                  </a:lnTo>
                  <a:lnTo>
                    <a:pt x="3142530" y="471715"/>
                  </a:lnTo>
                  <a:lnTo>
                    <a:pt x="3180857" y="524227"/>
                  </a:lnTo>
                  <a:lnTo>
                    <a:pt x="3210179" y="578415"/>
                  </a:lnTo>
                  <a:lnTo>
                    <a:pt x="3230110" y="634108"/>
                  </a:lnTo>
                  <a:lnTo>
                    <a:pt x="3240260" y="691132"/>
                  </a:lnTo>
                  <a:lnTo>
                    <a:pt x="3241548" y="720089"/>
                  </a:lnTo>
                  <a:lnTo>
                    <a:pt x="3240260" y="749047"/>
                  </a:lnTo>
                  <a:lnTo>
                    <a:pt x="3230110" y="806071"/>
                  </a:lnTo>
                  <a:lnTo>
                    <a:pt x="3210179" y="861764"/>
                  </a:lnTo>
                  <a:lnTo>
                    <a:pt x="3180857" y="915952"/>
                  </a:lnTo>
                  <a:lnTo>
                    <a:pt x="3142530" y="968464"/>
                  </a:lnTo>
                  <a:lnTo>
                    <a:pt x="3095585" y="1019128"/>
                  </a:lnTo>
                  <a:lnTo>
                    <a:pt x="3040410" y="1067771"/>
                  </a:lnTo>
                  <a:lnTo>
                    <a:pt x="3009858" y="1091282"/>
                  </a:lnTo>
                  <a:lnTo>
                    <a:pt x="2977393" y="1114222"/>
                  </a:lnTo>
                  <a:lnTo>
                    <a:pt x="2943065" y="1136571"/>
                  </a:lnTo>
                  <a:lnTo>
                    <a:pt x="2906921" y="1158307"/>
                  </a:lnTo>
                  <a:lnTo>
                    <a:pt x="2869011" y="1179410"/>
                  </a:lnTo>
                  <a:lnTo>
                    <a:pt x="2829381" y="1199856"/>
                  </a:lnTo>
                  <a:lnTo>
                    <a:pt x="2788082" y="1219625"/>
                  </a:lnTo>
                  <a:lnTo>
                    <a:pt x="2745161" y="1238695"/>
                  </a:lnTo>
                  <a:lnTo>
                    <a:pt x="2700667" y="1257044"/>
                  </a:lnTo>
                  <a:lnTo>
                    <a:pt x="2654648" y="1274652"/>
                  </a:lnTo>
                  <a:lnTo>
                    <a:pt x="2607153" y="1291496"/>
                  </a:lnTo>
                  <a:lnTo>
                    <a:pt x="2558230" y="1307555"/>
                  </a:lnTo>
                  <a:lnTo>
                    <a:pt x="2507927" y="1322808"/>
                  </a:lnTo>
                  <a:lnTo>
                    <a:pt x="2456293" y="1337233"/>
                  </a:lnTo>
                  <a:lnTo>
                    <a:pt x="2403377" y="1350808"/>
                  </a:lnTo>
                  <a:lnTo>
                    <a:pt x="2349226" y="1363512"/>
                  </a:lnTo>
                  <a:lnTo>
                    <a:pt x="2293890" y="1375323"/>
                  </a:lnTo>
                  <a:lnTo>
                    <a:pt x="2237416" y="1386221"/>
                  </a:lnTo>
                  <a:lnTo>
                    <a:pt x="2179853" y="1396182"/>
                  </a:lnTo>
                  <a:lnTo>
                    <a:pt x="2121249" y="1405187"/>
                  </a:lnTo>
                  <a:lnTo>
                    <a:pt x="2061654" y="1413212"/>
                  </a:lnTo>
                  <a:lnTo>
                    <a:pt x="2001114" y="1420238"/>
                  </a:lnTo>
                  <a:lnTo>
                    <a:pt x="1939680" y="1426241"/>
                  </a:lnTo>
                  <a:lnTo>
                    <a:pt x="1877399" y="1431202"/>
                  </a:lnTo>
                  <a:lnTo>
                    <a:pt x="1814319" y="1435097"/>
                  </a:lnTo>
                  <a:lnTo>
                    <a:pt x="1750489" y="1437906"/>
                  </a:lnTo>
                  <a:lnTo>
                    <a:pt x="1685958" y="1439608"/>
                  </a:lnTo>
                  <a:lnTo>
                    <a:pt x="1620773" y="1440179"/>
                  </a:lnTo>
                  <a:lnTo>
                    <a:pt x="1555589" y="1439608"/>
                  </a:lnTo>
                  <a:lnTo>
                    <a:pt x="1491058" y="1437906"/>
                  </a:lnTo>
                  <a:lnTo>
                    <a:pt x="1427228" y="1435097"/>
                  </a:lnTo>
                  <a:lnTo>
                    <a:pt x="1364148" y="1431202"/>
                  </a:lnTo>
                  <a:lnTo>
                    <a:pt x="1301867" y="1426241"/>
                  </a:lnTo>
                  <a:lnTo>
                    <a:pt x="1240433" y="1420238"/>
                  </a:lnTo>
                  <a:lnTo>
                    <a:pt x="1179893" y="1413212"/>
                  </a:lnTo>
                  <a:lnTo>
                    <a:pt x="1120298" y="1405187"/>
                  </a:lnTo>
                  <a:lnTo>
                    <a:pt x="1061694" y="1396182"/>
                  </a:lnTo>
                  <a:lnTo>
                    <a:pt x="1004131" y="1386221"/>
                  </a:lnTo>
                  <a:lnTo>
                    <a:pt x="947657" y="1375323"/>
                  </a:lnTo>
                  <a:lnTo>
                    <a:pt x="892321" y="1363512"/>
                  </a:lnTo>
                  <a:lnTo>
                    <a:pt x="838170" y="1350808"/>
                  </a:lnTo>
                  <a:lnTo>
                    <a:pt x="785254" y="1337233"/>
                  </a:lnTo>
                  <a:lnTo>
                    <a:pt x="733620" y="1322808"/>
                  </a:lnTo>
                  <a:lnTo>
                    <a:pt x="683317" y="1307555"/>
                  </a:lnTo>
                  <a:lnTo>
                    <a:pt x="634394" y="1291496"/>
                  </a:lnTo>
                  <a:lnTo>
                    <a:pt x="586899" y="1274652"/>
                  </a:lnTo>
                  <a:lnTo>
                    <a:pt x="540880" y="1257044"/>
                  </a:lnTo>
                  <a:lnTo>
                    <a:pt x="496386" y="1238695"/>
                  </a:lnTo>
                  <a:lnTo>
                    <a:pt x="453465" y="1219625"/>
                  </a:lnTo>
                  <a:lnTo>
                    <a:pt x="412166" y="1199856"/>
                  </a:lnTo>
                  <a:lnTo>
                    <a:pt x="372536" y="1179410"/>
                  </a:lnTo>
                  <a:lnTo>
                    <a:pt x="334626" y="1158307"/>
                  </a:lnTo>
                  <a:lnTo>
                    <a:pt x="298482" y="1136571"/>
                  </a:lnTo>
                  <a:lnTo>
                    <a:pt x="264154" y="1114222"/>
                  </a:lnTo>
                  <a:lnTo>
                    <a:pt x="231689" y="1091282"/>
                  </a:lnTo>
                  <a:lnTo>
                    <a:pt x="201137" y="1067771"/>
                  </a:lnTo>
                  <a:lnTo>
                    <a:pt x="145962" y="1019128"/>
                  </a:lnTo>
                  <a:lnTo>
                    <a:pt x="99017" y="968464"/>
                  </a:lnTo>
                  <a:lnTo>
                    <a:pt x="60690" y="915952"/>
                  </a:lnTo>
                  <a:lnTo>
                    <a:pt x="31368" y="861764"/>
                  </a:lnTo>
                  <a:lnTo>
                    <a:pt x="11437" y="806071"/>
                  </a:lnTo>
                  <a:lnTo>
                    <a:pt x="1287" y="749047"/>
                  </a:lnTo>
                  <a:lnTo>
                    <a:pt x="0" y="720089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594603" y="1799844"/>
            <a:ext cx="3363595" cy="1564005"/>
            <a:chOff x="5594603" y="1799844"/>
            <a:chExt cx="3363595" cy="1564005"/>
          </a:xfrm>
        </p:grpSpPr>
        <p:sp>
          <p:nvSpPr>
            <p:cNvPr id="18" name="object 18"/>
            <p:cNvSpPr/>
            <p:nvPr/>
          </p:nvSpPr>
          <p:spPr>
            <a:xfrm>
              <a:off x="5594603" y="1799844"/>
              <a:ext cx="3363467" cy="15636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58611" y="1845564"/>
              <a:ext cx="3240023" cy="14401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58611" y="1845564"/>
              <a:ext cx="3240405" cy="1440180"/>
            </a:xfrm>
            <a:custGeom>
              <a:avLst/>
              <a:gdLst/>
              <a:ahLst/>
              <a:cxnLst/>
              <a:rect l="l" t="t" r="r" b="b"/>
              <a:pathLst>
                <a:path w="3240404" h="1440179">
                  <a:moveTo>
                    <a:pt x="0" y="720089"/>
                  </a:moveTo>
                  <a:lnTo>
                    <a:pt x="5113" y="662464"/>
                  </a:lnTo>
                  <a:lnTo>
                    <a:pt x="20194" y="606084"/>
                  </a:lnTo>
                  <a:lnTo>
                    <a:pt x="44856" y="551122"/>
                  </a:lnTo>
                  <a:lnTo>
                    <a:pt x="78712" y="497751"/>
                  </a:lnTo>
                  <a:lnTo>
                    <a:pt x="121374" y="446141"/>
                  </a:lnTo>
                  <a:lnTo>
                    <a:pt x="172456" y="396466"/>
                  </a:lnTo>
                  <a:lnTo>
                    <a:pt x="231571" y="348897"/>
                  </a:lnTo>
                  <a:lnTo>
                    <a:pt x="264019" y="325957"/>
                  </a:lnTo>
                  <a:lnTo>
                    <a:pt x="298331" y="303608"/>
                  </a:lnTo>
                  <a:lnTo>
                    <a:pt x="334456" y="281872"/>
                  </a:lnTo>
                  <a:lnTo>
                    <a:pt x="372348" y="260769"/>
                  </a:lnTo>
                  <a:lnTo>
                    <a:pt x="411958" y="240323"/>
                  </a:lnTo>
                  <a:lnTo>
                    <a:pt x="453237" y="220554"/>
                  </a:lnTo>
                  <a:lnTo>
                    <a:pt x="496137" y="201484"/>
                  </a:lnTo>
                  <a:lnTo>
                    <a:pt x="540609" y="183135"/>
                  </a:lnTo>
                  <a:lnTo>
                    <a:pt x="586606" y="165527"/>
                  </a:lnTo>
                  <a:lnTo>
                    <a:pt x="634079" y="148683"/>
                  </a:lnTo>
                  <a:lnTo>
                    <a:pt x="682979" y="132624"/>
                  </a:lnTo>
                  <a:lnTo>
                    <a:pt x="733257" y="117371"/>
                  </a:lnTo>
                  <a:lnTo>
                    <a:pt x="784867" y="102946"/>
                  </a:lnTo>
                  <a:lnTo>
                    <a:pt x="837758" y="89371"/>
                  </a:lnTo>
                  <a:lnTo>
                    <a:pt x="891884" y="76667"/>
                  </a:lnTo>
                  <a:lnTo>
                    <a:pt x="947195" y="64856"/>
                  </a:lnTo>
                  <a:lnTo>
                    <a:pt x="1003643" y="53958"/>
                  </a:lnTo>
                  <a:lnTo>
                    <a:pt x="1061179" y="43997"/>
                  </a:lnTo>
                  <a:lnTo>
                    <a:pt x="1119756" y="34992"/>
                  </a:lnTo>
                  <a:lnTo>
                    <a:pt x="1179325" y="26967"/>
                  </a:lnTo>
                  <a:lnTo>
                    <a:pt x="1239837" y="19941"/>
                  </a:lnTo>
                  <a:lnTo>
                    <a:pt x="1301244" y="13938"/>
                  </a:lnTo>
                  <a:lnTo>
                    <a:pt x="1363498" y="8977"/>
                  </a:lnTo>
                  <a:lnTo>
                    <a:pt x="1426550" y="5082"/>
                  </a:lnTo>
                  <a:lnTo>
                    <a:pt x="1490352" y="2273"/>
                  </a:lnTo>
                  <a:lnTo>
                    <a:pt x="1554855" y="571"/>
                  </a:lnTo>
                  <a:lnTo>
                    <a:pt x="1620012" y="0"/>
                  </a:lnTo>
                  <a:lnTo>
                    <a:pt x="1685168" y="571"/>
                  </a:lnTo>
                  <a:lnTo>
                    <a:pt x="1749671" y="2273"/>
                  </a:lnTo>
                  <a:lnTo>
                    <a:pt x="1813473" y="5082"/>
                  </a:lnTo>
                  <a:lnTo>
                    <a:pt x="1876525" y="8977"/>
                  </a:lnTo>
                  <a:lnTo>
                    <a:pt x="1938779" y="13938"/>
                  </a:lnTo>
                  <a:lnTo>
                    <a:pt x="2000186" y="19941"/>
                  </a:lnTo>
                  <a:lnTo>
                    <a:pt x="2060698" y="26967"/>
                  </a:lnTo>
                  <a:lnTo>
                    <a:pt x="2120267" y="34992"/>
                  </a:lnTo>
                  <a:lnTo>
                    <a:pt x="2178844" y="43997"/>
                  </a:lnTo>
                  <a:lnTo>
                    <a:pt x="2236380" y="53958"/>
                  </a:lnTo>
                  <a:lnTo>
                    <a:pt x="2292828" y="64856"/>
                  </a:lnTo>
                  <a:lnTo>
                    <a:pt x="2348139" y="76667"/>
                  </a:lnTo>
                  <a:lnTo>
                    <a:pt x="2402265" y="89371"/>
                  </a:lnTo>
                  <a:lnTo>
                    <a:pt x="2455156" y="102946"/>
                  </a:lnTo>
                  <a:lnTo>
                    <a:pt x="2506766" y="117371"/>
                  </a:lnTo>
                  <a:lnTo>
                    <a:pt x="2557044" y="132624"/>
                  </a:lnTo>
                  <a:lnTo>
                    <a:pt x="2605944" y="148683"/>
                  </a:lnTo>
                  <a:lnTo>
                    <a:pt x="2653417" y="165527"/>
                  </a:lnTo>
                  <a:lnTo>
                    <a:pt x="2699414" y="183135"/>
                  </a:lnTo>
                  <a:lnTo>
                    <a:pt x="2743886" y="201484"/>
                  </a:lnTo>
                  <a:lnTo>
                    <a:pt x="2786786" y="220554"/>
                  </a:lnTo>
                  <a:lnTo>
                    <a:pt x="2828065" y="240323"/>
                  </a:lnTo>
                  <a:lnTo>
                    <a:pt x="2867675" y="260769"/>
                  </a:lnTo>
                  <a:lnTo>
                    <a:pt x="2905567" y="281872"/>
                  </a:lnTo>
                  <a:lnTo>
                    <a:pt x="2941692" y="303608"/>
                  </a:lnTo>
                  <a:lnTo>
                    <a:pt x="2976004" y="325957"/>
                  </a:lnTo>
                  <a:lnTo>
                    <a:pt x="3008452" y="348897"/>
                  </a:lnTo>
                  <a:lnTo>
                    <a:pt x="3038989" y="372408"/>
                  </a:lnTo>
                  <a:lnTo>
                    <a:pt x="3094136" y="421051"/>
                  </a:lnTo>
                  <a:lnTo>
                    <a:pt x="3141057" y="471715"/>
                  </a:lnTo>
                  <a:lnTo>
                    <a:pt x="3179364" y="524227"/>
                  </a:lnTo>
                  <a:lnTo>
                    <a:pt x="3208672" y="578415"/>
                  </a:lnTo>
                  <a:lnTo>
                    <a:pt x="3228592" y="634108"/>
                  </a:lnTo>
                  <a:lnTo>
                    <a:pt x="3238737" y="691132"/>
                  </a:lnTo>
                  <a:lnTo>
                    <a:pt x="3240023" y="720089"/>
                  </a:lnTo>
                  <a:lnTo>
                    <a:pt x="3238737" y="749047"/>
                  </a:lnTo>
                  <a:lnTo>
                    <a:pt x="3228592" y="806071"/>
                  </a:lnTo>
                  <a:lnTo>
                    <a:pt x="3208672" y="861764"/>
                  </a:lnTo>
                  <a:lnTo>
                    <a:pt x="3179364" y="915952"/>
                  </a:lnTo>
                  <a:lnTo>
                    <a:pt x="3141057" y="968464"/>
                  </a:lnTo>
                  <a:lnTo>
                    <a:pt x="3094136" y="1019128"/>
                  </a:lnTo>
                  <a:lnTo>
                    <a:pt x="3038989" y="1067771"/>
                  </a:lnTo>
                  <a:lnTo>
                    <a:pt x="3008452" y="1091282"/>
                  </a:lnTo>
                  <a:lnTo>
                    <a:pt x="2976004" y="1114222"/>
                  </a:lnTo>
                  <a:lnTo>
                    <a:pt x="2941692" y="1136571"/>
                  </a:lnTo>
                  <a:lnTo>
                    <a:pt x="2905567" y="1158307"/>
                  </a:lnTo>
                  <a:lnTo>
                    <a:pt x="2867675" y="1179410"/>
                  </a:lnTo>
                  <a:lnTo>
                    <a:pt x="2828065" y="1199856"/>
                  </a:lnTo>
                  <a:lnTo>
                    <a:pt x="2786786" y="1219625"/>
                  </a:lnTo>
                  <a:lnTo>
                    <a:pt x="2743886" y="1238695"/>
                  </a:lnTo>
                  <a:lnTo>
                    <a:pt x="2699414" y="1257044"/>
                  </a:lnTo>
                  <a:lnTo>
                    <a:pt x="2653417" y="1274652"/>
                  </a:lnTo>
                  <a:lnTo>
                    <a:pt x="2605944" y="1291496"/>
                  </a:lnTo>
                  <a:lnTo>
                    <a:pt x="2557044" y="1307555"/>
                  </a:lnTo>
                  <a:lnTo>
                    <a:pt x="2506766" y="1322808"/>
                  </a:lnTo>
                  <a:lnTo>
                    <a:pt x="2455156" y="1337233"/>
                  </a:lnTo>
                  <a:lnTo>
                    <a:pt x="2402265" y="1350808"/>
                  </a:lnTo>
                  <a:lnTo>
                    <a:pt x="2348139" y="1363512"/>
                  </a:lnTo>
                  <a:lnTo>
                    <a:pt x="2292828" y="1375323"/>
                  </a:lnTo>
                  <a:lnTo>
                    <a:pt x="2236380" y="1386221"/>
                  </a:lnTo>
                  <a:lnTo>
                    <a:pt x="2178844" y="1396182"/>
                  </a:lnTo>
                  <a:lnTo>
                    <a:pt x="2120267" y="1405187"/>
                  </a:lnTo>
                  <a:lnTo>
                    <a:pt x="2060698" y="1413212"/>
                  </a:lnTo>
                  <a:lnTo>
                    <a:pt x="2000186" y="1420238"/>
                  </a:lnTo>
                  <a:lnTo>
                    <a:pt x="1938779" y="1426241"/>
                  </a:lnTo>
                  <a:lnTo>
                    <a:pt x="1876525" y="1431202"/>
                  </a:lnTo>
                  <a:lnTo>
                    <a:pt x="1813473" y="1435097"/>
                  </a:lnTo>
                  <a:lnTo>
                    <a:pt x="1749671" y="1437906"/>
                  </a:lnTo>
                  <a:lnTo>
                    <a:pt x="1685168" y="1439608"/>
                  </a:lnTo>
                  <a:lnTo>
                    <a:pt x="1620012" y="1440180"/>
                  </a:lnTo>
                  <a:lnTo>
                    <a:pt x="1554855" y="1439608"/>
                  </a:lnTo>
                  <a:lnTo>
                    <a:pt x="1490352" y="1437906"/>
                  </a:lnTo>
                  <a:lnTo>
                    <a:pt x="1426550" y="1435097"/>
                  </a:lnTo>
                  <a:lnTo>
                    <a:pt x="1363498" y="1431202"/>
                  </a:lnTo>
                  <a:lnTo>
                    <a:pt x="1301244" y="1426241"/>
                  </a:lnTo>
                  <a:lnTo>
                    <a:pt x="1239837" y="1420238"/>
                  </a:lnTo>
                  <a:lnTo>
                    <a:pt x="1179325" y="1413212"/>
                  </a:lnTo>
                  <a:lnTo>
                    <a:pt x="1119756" y="1405187"/>
                  </a:lnTo>
                  <a:lnTo>
                    <a:pt x="1061179" y="1396182"/>
                  </a:lnTo>
                  <a:lnTo>
                    <a:pt x="1003643" y="1386221"/>
                  </a:lnTo>
                  <a:lnTo>
                    <a:pt x="947195" y="1375323"/>
                  </a:lnTo>
                  <a:lnTo>
                    <a:pt x="891884" y="1363512"/>
                  </a:lnTo>
                  <a:lnTo>
                    <a:pt x="837758" y="1350808"/>
                  </a:lnTo>
                  <a:lnTo>
                    <a:pt x="784867" y="1337233"/>
                  </a:lnTo>
                  <a:lnTo>
                    <a:pt x="733257" y="1322808"/>
                  </a:lnTo>
                  <a:lnTo>
                    <a:pt x="682979" y="1307555"/>
                  </a:lnTo>
                  <a:lnTo>
                    <a:pt x="634079" y="1291496"/>
                  </a:lnTo>
                  <a:lnTo>
                    <a:pt x="586606" y="1274652"/>
                  </a:lnTo>
                  <a:lnTo>
                    <a:pt x="540609" y="1257044"/>
                  </a:lnTo>
                  <a:lnTo>
                    <a:pt x="496137" y="1238695"/>
                  </a:lnTo>
                  <a:lnTo>
                    <a:pt x="453237" y="1219625"/>
                  </a:lnTo>
                  <a:lnTo>
                    <a:pt x="411958" y="1199856"/>
                  </a:lnTo>
                  <a:lnTo>
                    <a:pt x="372348" y="1179410"/>
                  </a:lnTo>
                  <a:lnTo>
                    <a:pt x="334456" y="1158307"/>
                  </a:lnTo>
                  <a:lnTo>
                    <a:pt x="298331" y="1136571"/>
                  </a:lnTo>
                  <a:lnTo>
                    <a:pt x="264019" y="1114222"/>
                  </a:lnTo>
                  <a:lnTo>
                    <a:pt x="231571" y="1091282"/>
                  </a:lnTo>
                  <a:lnTo>
                    <a:pt x="201034" y="1067771"/>
                  </a:lnTo>
                  <a:lnTo>
                    <a:pt x="145887" y="1019128"/>
                  </a:lnTo>
                  <a:lnTo>
                    <a:pt x="98966" y="968464"/>
                  </a:lnTo>
                  <a:lnTo>
                    <a:pt x="60659" y="915952"/>
                  </a:lnTo>
                  <a:lnTo>
                    <a:pt x="31351" y="861764"/>
                  </a:lnTo>
                  <a:lnTo>
                    <a:pt x="11431" y="806071"/>
                  </a:lnTo>
                  <a:lnTo>
                    <a:pt x="1286" y="749047"/>
                  </a:lnTo>
                  <a:lnTo>
                    <a:pt x="0" y="720089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114550" y="2057780"/>
            <a:ext cx="18516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ourier New"/>
                <a:cs typeface="Courier New"/>
              </a:rPr>
              <a:t>Дисфун</a:t>
            </a:r>
            <a:r>
              <a:rPr sz="2400" spc="-15" dirty="0">
                <a:solidFill>
                  <a:srgbClr val="FFFFFF"/>
                </a:solidFill>
                <a:latin typeface="Courier New"/>
                <a:cs typeface="Courier New"/>
              </a:rPr>
              <a:t>кц</a:t>
            </a:r>
            <a:r>
              <a:rPr sz="2400" spc="-5" dirty="0">
                <a:solidFill>
                  <a:srgbClr val="FFFFFF"/>
                </a:solidFill>
                <a:latin typeface="Courier New"/>
                <a:cs typeface="Courier New"/>
              </a:rPr>
              <a:t>ия  сустава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95796" y="1918461"/>
            <a:ext cx="271843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ourier New"/>
                <a:cs typeface="Courier New"/>
              </a:rPr>
              <a:t>Уменьшение  </a:t>
            </a:r>
            <a:r>
              <a:rPr sz="2200" spc="-10" dirty="0">
                <a:solidFill>
                  <a:srgbClr val="FFFFFF"/>
                </a:solidFill>
                <a:latin typeface="Courier New"/>
                <a:cs typeface="Courier New"/>
              </a:rPr>
              <a:t>п</a:t>
            </a:r>
            <a:r>
              <a:rPr sz="2200" dirty="0">
                <a:solidFill>
                  <a:srgbClr val="FFFFFF"/>
                </a:solidFill>
                <a:latin typeface="Courier New"/>
                <a:cs typeface="Courier New"/>
              </a:rPr>
              <a:t>р</a:t>
            </a:r>
            <a:r>
              <a:rPr sz="2200" spc="10" dirty="0">
                <a:solidFill>
                  <a:srgbClr val="FFFFFF"/>
                </a:solidFill>
                <a:latin typeface="Courier New"/>
                <a:cs typeface="Courier New"/>
              </a:rPr>
              <a:t>о</a:t>
            </a:r>
            <a:r>
              <a:rPr sz="2200" spc="-10" dirty="0">
                <a:solidFill>
                  <a:srgbClr val="FFFFFF"/>
                </a:solidFill>
                <a:latin typeface="Courier New"/>
                <a:cs typeface="Courier New"/>
              </a:rPr>
              <a:t>п</a:t>
            </a:r>
            <a:r>
              <a:rPr sz="2200" dirty="0">
                <a:solidFill>
                  <a:srgbClr val="FFFFFF"/>
                </a:solidFill>
                <a:latin typeface="Courier New"/>
                <a:cs typeface="Courier New"/>
              </a:rPr>
              <a:t>р</a:t>
            </a:r>
            <a:r>
              <a:rPr sz="2200" spc="10" dirty="0">
                <a:solidFill>
                  <a:srgbClr val="FFFFFF"/>
                </a:solidFill>
                <a:latin typeface="Courier New"/>
                <a:cs typeface="Courier New"/>
              </a:rPr>
              <a:t>и</a:t>
            </a:r>
            <a:r>
              <a:rPr sz="2200" spc="-10" dirty="0">
                <a:solidFill>
                  <a:srgbClr val="FFFFFF"/>
                </a:solidFill>
                <a:latin typeface="Courier New"/>
                <a:cs typeface="Courier New"/>
              </a:rPr>
              <a:t>о</a:t>
            </a:r>
            <a:r>
              <a:rPr sz="2200" spc="10" dirty="0">
                <a:solidFill>
                  <a:srgbClr val="FFFFFF"/>
                </a:solidFill>
                <a:latin typeface="Courier New"/>
                <a:cs typeface="Courier New"/>
              </a:rPr>
              <a:t>це</a:t>
            </a:r>
            <a:r>
              <a:rPr sz="2200" spc="-10" dirty="0">
                <a:solidFill>
                  <a:srgbClr val="FFFFFF"/>
                </a:solidFill>
                <a:latin typeface="Courier New"/>
                <a:cs typeface="Courier New"/>
              </a:rPr>
              <a:t>п</a:t>
            </a:r>
            <a:r>
              <a:rPr sz="2200" dirty="0">
                <a:solidFill>
                  <a:srgbClr val="FFFFFF"/>
                </a:solidFill>
                <a:latin typeface="Courier New"/>
                <a:cs typeface="Courier New"/>
              </a:rPr>
              <a:t>т</a:t>
            </a:r>
            <a:r>
              <a:rPr sz="2200" spc="10" dirty="0">
                <a:solidFill>
                  <a:srgbClr val="FFFFFF"/>
                </a:solidFill>
                <a:latin typeface="Courier New"/>
                <a:cs typeface="Courier New"/>
              </a:rPr>
              <a:t>и</a:t>
            </a:r>
            <a:r>
              <a:rPr sz="2200" spc="-10" dirty="0">
                <a:solidFill>
                  <a:srgbClr val="FFFFFF"/>
                </a:solidFill>
                <a:latin typeface="Courier New"/>
                <a:cs typeface="Courier New"/>
              </a:rPr>
              <a:t>в</a:t>
            </a:r>
            <a:r>
              <a:rPr sz="2200" dirty="0">
                <a:solidFill>
                  <a:srgbClr val="FFFFFF"/>
                </a:solidFill>
                <a:latin typeface="Courier New"/>
                <a:cs typeface="Courier New"/>
              </a:rPr>
              <a:t>н</a:t>
            </a:r>
            <a:r>
              <a:rPr sz="2200" spc="10" dirty="0">
                <a:solidFill>
                  <a:srgbClr val="FFFFFF"/>
                </a:solidFill>
                <a:latin typeface="Courier New"/>
                <a:cs typeface="Courier New"/>
              </a:rPr>
              <a:t>о</a:t>
            </a:r>
            <a:r>
              <a:rPr sz="2200" spc="-5" dirty="0">
                <a:solidFill>
                  <a:srgbClr val="FFFFFF"/>
                </a:solidFill>
                <a:latin typeface="Courier New"/>
                <a:cs typeface="Courier New"/>
              </a:rPr>
              <a:t>й  афферентации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76165" y="5375554"/>
            <a:ext cx="153797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Courier New"/>
                <a:cs typeface="Courier New"/>
              </a:rPr>
              <a:t>Ис</a:t>
            </a:r>
            <a:r>
              <a:rPr sz="2200" spc="10" dirty="0">
                <a:solidFill>
                  <a:srgbClr val="FFFFFF"/>
                </a:solidFill>
                <a:latin typeface="Courier New"/>
                <a:cs typeface="Courier New"/>
              </a:rPr>
              <a:t>к</a:t>
            </a:r>
            <a:r>
              <a:rPr sz="2200" spc="-10" dirty="0">
                <a:solidFill>
                  <a:srgbClr val="FFFFFF"/>
                </a:solidFill>
                <a:latin typeface="Courier New"/>
                <a:cs typeface="Courier New"/>
              </a:rPr>
              <a:t>аж</a:t>
            </a:r>
            <a:r>
              <a:rPr sz="2200" spc="10" dirty="0">
                <a:solidFill>
                  <a:srgbClr val="FFFFFF"/>
                </a:solidFill>
                <a:latin typeface="Courier New"/>
                <a:cs typeface="Courier New"/>
              </a:rPr>
              <a:t>е</a:t>
            </a:r>
            <a:r>
              <a:rPr sz="2200" spc="-10" dirty="0">
                <a:solidFill>
                  <a:srgbClr val="FFFFFF"/>
                </a:solidFill>
                <a:latin typeface="Courier New"/>
                <a:cs typeface="Courier New"/>
              </a:rPr>
              <a:t>н</a:t>
            </a:r>
            <a:r>
              <a:rPr sz="2200" spc="10" dirty="0">
                <a:solidFill>
                  <a:srgbClr val="FFFFFF"/>
                </a:solidFill>
                <a:latin typeface="Courier New"/>
                <a:cs typeface="Courier New"/>
              </a:rPr>
              <a:t>и</a:t>
            </a:r>
            <a:r>
              <a:rPr sz="2200" spc="-5" dirty="0">
                <a:solidFill>
                  <a:srgbClr val="FFFFFF"/>
                </a:solidFill>
                <a:latin typeface="Courier New"/>
                <a:cs typeface="Courier New"/>
              </a:rPr>
              <a:t>е  </a:t>
            </a:r>
            <a:r>
              <a:rPr sz="2200" spc="-10" dirty="0">
                <a:solidFill>
                  <a:srgbClr val="FFFFFF"/>
                </a:solidFill>
                <a:latin typeface="Courier New"/>
                <a:cs typeface="Courier New"/>
              </a:rPr>
              <a:t>ст</a:t>
            </a:r>
            <a:r>
              <a:rPr sz="2200" spc="5" dirty="0">
                <a:solidFill>
                  <a:srgbClr val="FFFFFF"/>
                </a:solidFill>
                <a:latin typeface="Courier New"/>
                <a:cs typeface="Courier New"/>
              </a:rPr>
              <a:t>р</a:t>
            </a:r>
            <a:r>
              <a:rPr sz="2200" spc="-10" dirty="0">
                <a:solidFill>
                  <a:srgbClr val="FFFFFF"/>
                </a:solidFill>
                <a:latin typeface="Courier New"/>
                <a:cs typeface="Courier New"/>
              </a:rPr>
              <a:t>ук</a:t>
            </a:r>
            <a:r>
              <a:rPr sz="2200" spc="5" dirty="0">
                <a:solidFill>
                  <a:srgbClr val="FFFFFF"/>
                </a:solidFill>
                <a:latin typeface="Courier New"/>
                <a:cs typeface="Courier New"/>
              </a:rPr>
              <a:t>т</a:t>
            </a:r>
            <a:r>
              <a:rPr sz="2200" spc="-10" dirty="0">
                <a:solidFill>
                  <a:srgbClr val="FFFFFF"/>
                </a:solidFill>
                <a:latin typeface="Courier New"/>
                <a:cs typeface="Courier New"/>
              </a:rPr>
              <a:t>у</a:t>
            </a:r>
            <a:r>
              <a:rPr sz="2200" spc="5" dirty="0">
                <a:solidFill>
                  <a:srgbClr val="FFFFFF"/>
                </a:solidFill>
                <a:latin typeface="Courier New"/>
                <a:cs typeface="Courier New"/>
              </a:rPr>
              <a:t>р</a:t>
            </a:r>
            <a:r>
              <a:rPr sz="2200" spc="-5" dirty="0">
                <a:solidFill>
                  <a:srgbClr val="FFFFFF"/>
                </a:solidFill>
                <a:latin typeface="Courier New"/>
                <a:cs typeface="Courier New"/>
              </a:rPr>
              <a:t>ы  движения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03044" y="3935095"/>
            <a:ext cx="204216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ourier New"/>
                <a:cs typeface="Courier New"/>
              </a:rPr>
              <a:t>Нарушение  </a:t>
            </a:r>
            <a:r>
              <a:rPr sz="2200" spc="-10" dirty="0">
                <a:solidFill>
                  <a:srgbClr val="FFFFFF"/>
                </a:solidFill>
                <a:latin typeface="Courier New"/>
                <a:cs typeface="Courier New"/>
              </a:rPr>
              <a:t>дв</a:t>
            </a:r>
            <a:r>
              <a:rPr sz="2200" spc="5" dirty="0">
                <a:solidFill>
                  <a:srgbClr val="FFFFFF"/>
                </a:solidFill>
                <a:latin typeface="Courier New"/>
                <a:cs typeface="Courier New"/>
              </a:rPr>
              <a:t>и</a:t>
            </a:r>
            <a:r>
              <a:rPr sz="2200" spc="-10" dirty="0">
                <a:solidFill>
                  <a:srgbClr val="FFFFFF"/>
                </a:solidFill>
                <a:latin typeface="Courier New"/>
                <a:cs typeface="Courier New"/>
              </a:rPr>
              <a:t>га</a:t>
            </a:r>
            <a:r>
              <a:rPr sz="2200" spc="5" dirty="0">
                <a:solidFill>
                  <a:srgbClr val="FFFFFF"/>
                </a:solidFill>
                <a:latin typeface="Courier New"/>
                <a:cs typeface="Courier New"/>
              </a:rPr>
              <a:t>т</a:t>
            </a:r>
            <a:r>
              <a:rPr sz="2200" spc="-10" dirty="0">
                <a:solidFill>
                  <a:srgbClr val="FFFFFF"/>
                </a:solidFill>
                <a:latin typeface="Courier New"/>
                <a:cs typeface="Courier New"/>
              </a:rPr>
              <a:t>е</a:t>
            </a:r>
            <a:r>
              <a:rPr sz="2200" spc="5" dirty="0">
                <a:solidFill>
                  <a:srgbClr val="FFFFFF"/>
                </a:solidFill>
                <a:latin typeface="Courier New"/>
                <a:cs typeface="Courier New"/>
              </a:rPr>
              <a:t>ль</a:t>
            </a:r>
            <a:r>
              <a:rPr sz="2200" spc="-10" dirty="0">
                <a:solidFill>
                  <a:srgbClr val="FFFFFF"/>
                </a:solidFill>
                <a:latin typeface="Courier New"/>
                <a:cs typeface="Courier New"/>
              </a:rPr>
              <a:t>ной  </a:t>
            </a:r>
            <a:r>
              <a:rPr sz="2200" spc="-5" dirty="0">
                <a:solidFill>
                  <a:srgbClr val="FFFFFF"/>
                </a:solidFill>
                <a:latin typeface="Courier New"/>
                <a:cs typeface="Courier New"/>
              </a:rPr>
              <a:t>программы</a:t>
            </a:r>
            <a:endParaRPr sz="2200">
              <a:latin typeface="Courier New"/>
              <a:cs typeface="Courier New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402323" y="3816096"/>
            <a:ext cx="3363595" cy="2098675"/>
            <a:chOff x="6402323" y="3816096"/>
            <a:chExt cx="3363595" cy="2098675"/>
          </a:xfrm>
        </p:grpSpPr>
        <p:sp>
          <p:nvSpPr>
            <p:cNvPr id="26" name="object 26"/>
            <p:cNvSpPr/>
            <p:nvPr/>
          </p:nvSpPr>
          <p:spPr>
            <a:xfrm>
              <a:off x="6739127" y="5203571"/>
              <a:ext cx="1233805" cy="711200"/>
            </a:xfrm>
            <a:custGeom>
              <a:avLst/>
              <a:gdLst/>
              <a:ahLst/>
              <a:cxnLst/>
              <a:rect l="l" t="t" r="r" b="b"/>
              <a:pathLst>
                <a:path w="1233804" h="711200">
                  <a:moveTo>
                    <a:pt x="108839" y="550176"/>
                  </a:moveTo>
                  <a:lnTo>
                    <a:pt x="0" y="711072"/>
                  </a:lnTo>
                  <a:lnTo>
                    <a:pt x="194055" y="701611"/>
                  </a:lnTo>
                  <a:lnTo>
                    <a:pt x="173637" y="665327"/>
                  </a:lnTo>
                  <a:lnTo>
                    <a:pt x="140335" y="665327"/>
                  </a:lnTo>
                  <a:lnTo>
                    <a:pt x="112014" y="614857"/>
                  </a:lnTo>
                  <a:lnTo>
                    <a:pt x="137248" y="600661"/>
                  </a:lnTo>
                  <a:lnTo>
                    <a:pt x="108839" y="550176"/>
                  </a:lnTo>
                  <a:close/>
                </a:path>
                <a:path w="1233804" h="711200">
                  <a:moveTo>
                    <a:pt x="137248" y="600661"/>
                  </a:moveTo>
                  <a:lnTo>
                    <a:pt x="112014" y="614857"/>
                  </a:lnTo>
                  <a:lnTo>
                    <a:pt x="140335" y="665327"/>
                  </a:lnTo>
                  <a:lnTo>
                    <a:pt x="165631" y="651100"/>
                  </a:lnTo>
                  <a:lnTo>
                    <a:pt x="137248" y="600661"/>
                  </a:lnTo>
                  <a:close/>
                </a:path>
                <a:path w="1233804" h="711200">
                  <a:moveTo>
                    <a:pt x="165631" y="651100"/>
                  </a:moveTo>
                  <a:lnTo>
                    <a:pt x="140335" y="665327"/>
                  </a:lnTo>
                  <a:lnTo>
                    <a:pt x="173637" y="665327"/>
                  </a:lnTo>
                  <a:lnTo>
                    <a:pt x="165631" y="651100"/>
                  </a:lnTo>
                  <a:close/>
                </a:path>
                <a:path w="1233804" h="711200">
                  <a:moveTo>
                    <a:pt x="1204976" y="0"/>
                  </a:moveTo>
                  <a:lnTo>
                    <a:pt x="137248" y="600661"/>
                  </a:lnTo>
                  <a:lnTo>
                    <a:pt x="165631" y="651100"/>
                  </a:lnTo>
                  <a:lnTo>
                    <a:pt x="1233424" y="50545"/>
                  </a:lnTo>
                  <a:lnTo>
                    <a:pt x="12049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02323" y="3816096"/>
              <a:ext cx="3363468" cy="15620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66331" y="3860292"/>
              <a:ext cx="3240023" cy="14401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66331" y="3860292"/>
              <a:ext cx="3240405" cy="1440180"/>
            </a:xfrm>
            <a:custGeom>
              <a:avLst/>
              <a:gdLst/>
              <a:ahLst/>
              <a:cxnLst/>
              <a:rect l="l" t="t" r="r" b="b"/>
              <a:pathLst>
                <a:path w="3240404" h="1440179">
                  <a:moveTo>
                    <a:pt x="0" y="720089"/>
                  </a:moveTo>
                  <a:lnTo>
                    <a:pt x="5113" y="662464"/>
                  </a:lnTo>
                  <a:lnTo>
                    <a:pt x="20194" y="606084"/>
                  </a:lnTo>
                  <a:lnTo>
                    <a:pt x="44856" y="551122"/>
                  </a:lnTo>
                  <a:lnTo>
                    <a:pt x="78712" y="497751"/>
                  </a:lnTo>
                  <a:lnTo>
                    <a:pt x="121374" y="446141"/>
                  </a:lnTo>
                  <a:lnTo>
                    <a:pt x="172456" y="396466"/>
                  </a:lnTo>
                  <a:lnTo>
                    <a:pt x="231571" y="348897"/>
                  </a:lnTo>
                  <a:lnTo>
                    <a:pt x="264019" y="325957"/>
                  </a:lnTo>
                  <a:lnTo>
                    <a:pt x="298331" y="303608"/>
                  </a:lnTo>
                  <a:lnTo>
                    <a:pt x="334456" y="281872"/>
                  </a:lnTo>
                  <a:lnTo>
                    <a:pt x="372348" y="260769"/>
                  </a:lnTo>
                  <a:lnTo>
                    <a:pt x="411958" y="240323"/>
                  </a:lnTo>
                  <a:lnTo>
                    <a:pt x="453237" y="220554"/>
                  </a:lnTo>
                  <a:lnTo>
                    <a:pt x="496137" y="201484"/>
                  </a:lnTo>
                  <a:lnTo>
                    <a:pt x="540609" y="183135"/>
                  </a:lnTo>
                  <a:lnTo>
                    <a:pt x="586606" y="165527"/>
                  </a:lnTo>
                  <a:lnTo>
                    <a:pt x="634079" y="148683"/>
                  </a:lnTo>
                  <a:lnTo>
                    <a:pt x="682979" y="132624"/>
                  </a:lnTo>
                  <a:lnTo>
                    <a:pt x="733257" y="117371"/>
                  </a:lnTo>
                  <a:lnTo>
                    <a:pt x="784867" y="102946"/>
                  </a:lnTo>
                  <a:lnTo>
                    <a:pt x="837758" y="89371"/>
                  </a:lnTo>
                  <a:lnTo>
                    <a:pt x="891884" y="76667"/>
                  </a:lnTo>
                  <a:lnTo>
                    <a:pt x="947195" y="64856"/>
                  </a:lnTo>
                  <a:lnTo>
                    <a:pt x="1003643" y="53958"/>
                  </a:lnTo>
                  <a:lnTo>
                    <a:pt x="1061179" y="43997"/>
                  </a:lnTo>
                  <a:lnTo>
                    <a:pt x="1119756" y="34992"/>
                  </a:lnTo>
                  <a:lnTo>
                    <a:pt x="1179325" y="26967"/>
                  </a:lnTo>
                  <a:lnTo>
                    <a:pt x="1239837" y="19941"/>
                  </a:lnTo>
                  <a:lnTo>
                    <a:pt x="1301244" y="13938"/>
                  </a:lnTo>
                  <a:lnTo>
                    <a:pt x="1363498" y="8977"/>
                  </a:lnTo>
                  <a:lnTo>
                    <a:pt x="1426550" y="5082"/>
                  </a:lnTo>
                  <a:lnTo>
                    <a:pt x="1490352" y="2273"/>
                  </a:lnTo>
                  <a:lnTo>
                    <a:pt x="1554855" y="571"/>
                  </a:lnTo>
                  <a:lnTo>
                    <a:pt x="1620012" y="0"/>
                  </a:lnTo>
                  <a:lnTo>
                    <a:pt x="1685168" y="571"/>
                  </a:lnTo>
                  <a:lnTo>
                    <a:pt x="1749671" y="2273"/>
                  </a:lnTo>
                  <a:lnTo>
                    <a:pt x="1813473" y="5082"/>
                  </a:lnTo>
                  <a:lnTo>
                    <a:pt x="1876525" y="8977"/>
                  </a:lnTo>
                  <a:lnTo>
                    <a:pt x="1938779" y="13938"/>
                  </a:lnTo>
                  <a:lnTo>
                    <a:pt x="2000186" y="19941"/>
                  </a:lnTo>
                  <a:lnTo>
                    <a:pt x="2060698" y="26967"/>
                  </a:lnTo>
                  <a:lnTo>
                    <a:pt x="2120267" y="34992"/>
                  </a:lnTo>
                  <a:lnTo>
                    <a:pt x="2178844" y="43997"/>
                  </a:lnTo>
                  <a:lnTo>
                    <a:pt x="2236380" y="53958"/>
                  </a:lnTo>
                  <a:lnTo>
                    <a:pt x="2292828" y="64856"/>
                  </a:lnTo>
                  <a:lnTo>
                    <a:pt x="2348139" y="76667"/>
                  </a:lnTo>
                  <a:lnTo>
                    <a:pt x="2402265" y="89371"/>
                  </a:lnTo>
                  <a:lnTo>
                    <a:pt x="2455156" y="102946"/>
                  </a:lnTo>
                  <a:lnTo>
                    <a:pt x="2506766" y="117371"/>
                  </a:lnTo>
                  <a:lnTo>
                    <a:pt x="2557044" y="132624"/>
                  </a:lnTo>
                  <a:lnTo>
                    <a:pt x="2605944" y="148683"/>
                  </a:lnTo>
                  <a:lnTo>
                    <a:pt x="2653417" y="165527"/>
                  </a:lnTo>
                  <a:lnTo>
                    <a:pt x="2699414" y="183135"/>
                  </a:lnTo>
                  <a:lnTo>
                    <a:pt x="2743886" y="201484"/>
                  </a:lnTo>
                  <a:lnTo>
                    <a:pt x="2786786" y="220554"/>
                  </a:lnTo>
                  <a:lnTo>
                    <a:pt x="2828065" y="240323"/>
                  </a:lnTo>
                  <a:lnTo>
                    <a:pt x="2867675" y="260769"/>
                  </a:lnTo>
                  <a:lnTo>
                    <a:pt x="2905567" y="281872"/>
                  </a:lnTo>
                  <a:lnTo>
                    <a:pt x="2941692" y="303608"/>
                  </a:lnTo>
                  <a:lnTo>
                    <a:pt x="2976004" y="325957"/>
                  </a:lnTo>
                  <a:lnTo>
                    <a:pt x="3008452" y="348897"/>
                  </a:lnTo>
                  <a:lnTo>
                    <a:pt x="3038989" y="372408"/>
                  </a:lnTo>
                  <a:lnTo>
                    <a:pt x="3094136" y="421051"/>
                  </a:lnTo>
                  <a:lnTo>
                    <a:pt x="3141057" y="471715"/>
                  </a:lnTo>
                  <a:lnTo>
                    <a:pt x="3179364" y="524227"/>
                  </a:lnTo>
                  <a:lnTo>
                    <a:pt x="3208672" y="578415"/>
                  </a:lnTo>
                  <a:lnTo>
                    <a:pt x="3228592" y="634108"/>
                  </a:lnTo>
                  <a:lnTo>
                    <a:pt x="3238737" y="691132"/>
                  </a:lnTo>
                  <a:lnTo>
                    <a:pt x="3240023" y="720089"/>
                  </a:lnTo>
                  <a:lnTo>
                    <a:pt x="3238737" y="749047"/>
                  </a:lnTo>
                  <a:lnTo>
                    <a:pt x="3228592" y="806071"/>
                  </a:lnTo>
                  <a:lnTo>
                    <a:pt x="3208672" y="861764"/>
                  </a:lnTo>
                  <a:lnTo>
                    <a:pt x="3179364" y="915952"/>
                  </a:lnTo>
                  <a:lnTo>
                    <a:pt x="3141057" y="968464"/>
                  </a:lnTo>
                  <a:lnTo>
                    <a:pt x="3094136" y="1019128"/>
                  </a:lnTo>
                  <a:lnTo>
                    <a:pt x="3038989" y="1067771"/>
                  </a:lnTo>
                  <a:lnTo>
                    <a:pt x="3008452" y="1091282"/>
                  </a:lnTo>
                  <a:lnTo>
                    <a:pt x="2976004" y="1114222"/>
                  </a:lnTo>
                  <a:lnTo>
                    <a:pt x="2941692" y="1136571"/>
                  </a:lnTo>
                  <a:lnTo>
                    <a:pt x="2905567" y="1158307"/>
                  </a:lnTo>
                  <a:lnTo>
                    <a:pt x="2867675" y="1179410"/>
                  </a:lnTo>
                  <a:lnTo>
                    <a:pt x="2828065" y="1199856"/>
                  </a:lnTo>
                  <a:lnTo>
                    <a:pt x="2786786" y="1219625"/>
                  </a:lnTo>
                  <a:lnTo>
                    <a:pt x="2743886" y="1238695"/>
                  </a:lnTo>
                  <a:lnTo>
                    <a:pt x="2699414" y="1257044"/>
                  </a:lnTo>
                  <a:lnTo>
                    <a:pt x="2653417" y="1274652"/>
                  </a:lnTo>
                  <a:lnTo>
                    <a:pt x="2605944" y="1291496"/>
                  </a:lnTo>
                  <a:lnTo>
                    <a:pt x="2557044" y="1307555"/>
                  </a:lnTo>
                  <a:lnTo>
                    <a:pt x="2506766" y="1322808"/>
                  </a:lnTo>
                  <a:lnTo>
                    <a:pt x="2455156" y="1337233"/>
                  </a:lnTo>
                  <a:lnTo>
                    <a:pt x="2402265" y="1350808"/>
                  </a:lnTo>
                  <a:lnTo>
                    <a:pt x="2348139" y="1363512"/>
                  </a:lnTo>
                  <a:lnTo>
                    <a:pt x="2292828" y="1375323"/>
                  </a:lnTo>
                  <a:lnTo>
                    <a:pt x="2236380" y="1386221"/>
                  </a:lnTo>
                  <a:lnTo>
                    <a:pt x="2178844" y="1396182"/>
                  </a:lnTo>
                  <a:lnTo>
                    <a:pt x="2120267" y="1405187"/>
                  </a:lnTo>
                  <a:lnTo>
                    <a:pt x="2060698" y="1413212"/>
                  </a:lnTo>
                  <a:lnTo>
                    <a:pt x="2000186" y="1420238"/>
                  </a:lnTo>
                  <a:lnTo>
                    <a:pt x="1938779" y="1426241"/>
                  </a:lnTo>
                  <a:lnTo>
                    <a:pt x="1876525" y="1431202"/>
                  </a:lnTo>
                  <a:lnTo>
                    <a:pt x="1813473" y="1435097"/>
                  </a:lnTo>
                  <a:lnTo>
                    <a:pt x="1749671" y="1437906"/>
                  </a:lnTo>
                  <a:lnTo>
                    <a:pt x="1685168" y="1439608"/>
                  </a:lnTo>
                  <a:lnTo>
                    <a:pt x="1620012" y="1440179"/>
                  </a:lnTo>
                  <a:lnTo>
                    <a:pt x="1554855" y="1439608"/>
                  </a:lnTo>
                  <a:lnTo>
                    <a:pt x="1490352" y="1437906"/>
                  </a:lnTo>
                  <a:lnTo>
                    <a:pt x="1426550" y="1435097"/>
                  </a:lnTo>
                  <a:lnTo>
                    <a:pt x="1363498" y="1431202"/>
                  </a:lnTo>
                  <a:lnTo>
                    <a:pt x="1301244" y="1426241"/>
                  </a:lnTo>
                  <a:lnTo>
                    <a:pt x="1239837" y="1420238"/>
                  </a:lnTo>
                  <a:lnTo>
                    <a:pt x="1179325" y="1413212"/>
                  </a:lnTo>
                  <a:lnTo>
                    <a:pt x="1119756" y="1405187"/>
                  </a:lnTo>
                  <a:lnTo>
                    <a:pt x="1061179" y="1396182"/>
                  </a:lnTo>
                  <a:lnTo>
                    <a:pt x="1003643" y="1386221"/>
                  </a:lnTo>
                  <a:lnTo>
                    <a:pt x="947195" y="1375323"/>
                  </a:lnTo>
                  <a:lnTo>
                    <a:pt x="891884" y="1363512"/>
                  </a:lnTo>
                  <a:lnTo>
                    <a:pt x="837758" y="1350808"/>
                  </a:lnTo>
                  <a:lnTo>
                    <a:pt x="784867" y="1337233"/>
                  </a:lnTo>
                  <a:lnTo>
                    <a:pt x="733257" y="1322808"/>
                  </a:lnTo>
                  <a:lnTo>
                    <a:pt x="682979" y="1307555"/>
                  </a:lnTo>
                  <a:lnTo>
                    <a:pt x="634079" y="1291496"/>
                  </a:lnTo>
                  <a:lnTo>
                    <a:pt x="586606" y="1274652"/>
                  </a:lnTo>
                  <a:lnTo>
                    <a:pt x="540609" y="1257044"/>
                  </a:lnTo>
                  <a:lnTo>
                    <a:pt x="496137" y="1238695"/>
                  </a:lnTo>
                  <a:lnTo>
                    <a:pt x="453237" y="1219625"/>
                  </a:lnTo>
                  <a:lnTo>
                    <a:pt x="411958" y="1199856"/>
                  </a:lnTo>
                  <a:lnTo>
                    <a:pt x="372348" y="1179410"/>
                  </a:lnTo>
                  <a:lnTo>
                    <a:pt x="334456" y="1158307"/>
                  </a:lnTo>
                  <a:lnTo>
                    <a:pt x="298331" y="1136571"/>
                  </a:lnTo>
                  <a:lnTo>
                    <a:pt x="264019" y="1114222"/>
                  </a:lnTo>
                  <a:lnTo>
                    <a:pt x="231571" y="1091282"/>
                  </a:lnTo>
                  <a:lnTo>
                    <a:pt x="201034" y="1067771"/>
                  </a:lnTo>
                  <a:lnTo>
                    <a:pt x="145887" y="1019128"/>
                  </a:lnTo>
                  <a:lnTo>
                    <a:pt x="98966" y="968464"/>
                  </a:lnTo>
                  <a:lnTo>
                    <a:pt x="60659" y="915952"/>
                  </a:lnTo>
                  <a:lnTo>
                    <a:pt x="31351" y="861764"/>
                  </a:lnTo>
                  <a:lnTo>
                    <a:pt x="11431" y="806071"/>
                  </a:lnTo>
                  <a:lnTo>
                    <a:pt x="1286" y="749047"/>
                  </a:lnTo>
                  <a:lnTo>
                    <a:pt x="0" y="720089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127493" y="3864609"/>
            <a:ext cx="185483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Уменьшение  двигательной  активности</a:t>
            </a:r>
            <a:r>
              <a:rPr sz="2000" spc="-7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и 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стабилизации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90216" y="5228844"/>
            <a:ext cx="1021715" cy="601345"/>
          </a:xfrm>
          <a:custGeom>
            <a:avLst/>
            <a:gdLst/>
            <a:ahLst/>
            <a:cxnLst/>
            <a:rect l="l" t="t" r="r" b="b"/>
            <a:pathLst>
              <a:path w="1021714" h="601345">
                <a:moveTo>
                  <a:pt x="165182" y="61091"/>
                </a:moveTo>
                <a:lnTo>
                  <a:pt x="136418" y="111417"/>
                </a:lnTo>
                <a:lnTo>
                  <a:pt x="993012" y="601205"/>
                </a:lnTo>
                <a:lnTo>
                  <a:pt x="1021714" y="550938"/>
                </a:lnTo>
                <a:lnTo>
                  <a:pt x="165182" y="61091"/>
                </a:lnTo>
                <a:close/>
              </a:path>
              <a:path w="1021714" h="601345">
                <a:moveTo>
                  <a:pt x="0" y="0"/>
                </a:moveTo>
                <a:lnTo>
                  <a:pt x="107695" y="161670"/>
                </a:lnTo>
                <a:lnTo>
                  <a:pt x="136418" y="111417"/>
                </a:lnTo>
                <a:lnTo>
                  <a:pt x="111251" y="97027"/>
                </a:lnTo>
                <a:lnTo>
                  <a:pt x="140081" y="46735"/>
                </a:lnTo>
                <a:lnTo>
                  <a:pt x="173386" y="46735"/>
                </a:lnTo>
                <a:lnTo>
                  <a:pt x="193928" y="10794"/>
                </a:lnTo>
                <a:lnTo>
                  <a:pt x="0" y="0"/>
                </a:lnTo>
                <a:close/>
              </a:path>
              <a:path w="1021714" h="601345">
                <a:moveTo>
                  <a:pt x="140081" y="46735"/>
                </a:moveTo>
                <a:lnTo>
                  <a:pt x="111251" y="97027"/>
                </a:lnTo>
                <a:lnTo>
                  <a:pt x="136418" y="111417"/>
                </a:lnTo>
                <a:lnTo>
                  <a:pt x="165182" y="61091"/>
                </a:lnTo>
                <a:lnTo>
                  <a:pt x="140081" y="46735"/>
                </a:lnTo>
                <a:close/>
              </a:path>
              <a:path w="1021714" h="601345">
                <a:moveTo>
                  <a:pt x="173386" y="46735"/>
                </a:moveTo>
                <a:lnTo>
                  <a:pt x="140081" y="46735"/>
                </a:lnTo>
                <a:lnTo>
                  <a:pt x="165182" y="61091"/>
                </a:lnTo>
                <a:lnTo>
                  <a:pt x="173386" y="46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8318754" y="1495425"/>
            <a:ext cx="575310" cy="509270"/>
            <a:chOff x="8318754" y="1495425"/>
            <a:chExt cx="575310" cy="509270"/>
          </a:xfrm>
        </p:grpSpPr>
        <p:sp>
          <p:nvSpPr>
            <p:cNvPr id="33" name="object 33"/>
            <p:cNvSpPr/>
            <p:nvPr/>
          </p:nvSpPr>
          <p:spPr>
            <a:xfrm>
              <a:off x="8321929" y="1498600"/>
              <a:ext cx="568960" cy="502920"/>
            </a:xfrm>
            <a:custGeom>
              <a:avLst/>
              <a:gdLst/>
              <a:ahLst/>
              <a:cxnLst/>
              <a:rect l="l" t="t" r="r" b="b"/>
              <a:pathLst>
                <a:path w="568959" h="502919">
                  <a:moveTo>
                    <a:pt x="516763" y="0"/>
                  </a:moveTo>
                  <a:lnTo>
                    <a:pt x="123698" y="342900"/>
                  </a:lnTo>
                  <a:lnTo>
                    <a:pt x="97790" y="313182"/>
                  </a:lnTo>
                  <a:lnTo>
                    <a:pt x="0" y="502920"/>
                  </a:lnTo>
                  <a:lnTo>
                    <a:pt x="201295" y="431800"/>
                  </a:lnTo>
                  <a:lnTo>
                    <a:pt x="175387" y="402082"/>
                  </a:lnTo>
                  <a:lnTo>
                    <a:pt x="568451" y="59309"/>
                  </a:lnTo>
                  <a:lnTo>
                    <a:pt x="5167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21929" y="1498600"/>
              <a:ext cx="568960" cy="502920"/>
            </a:xfrm>
            <a:custGeom>
              <a:avLst/>
              <a:gdLst/>
              <a:ahLst/>
              <a:cxnLst/>
              <a:rect l="l" t="t" r="r" b="b"/>
              <a:pathLst>
                <a:path w="568959" h="502919">
                  <a:moveTo>
                    <a:pt x="97790" y="313182"/>
                  </a:moveTo>
                  <a:lnTo>
                    <a:pt x="123698" y="342900"/>
                  </a:lnTo>
                  <a:lnTo>
                    <a:pt x="516763" y="0"/>
                  </a:lnTo>
                  <a:lnTo>
                    <a:pt x="568451" y="59309"/>
                  </a:lnTo>
                  <a:lnTo>
                    <a:pt x="175387" y="402082"/>
                  </a:lnTo>
                  <a:lnTo>
                    <a:pt x="201295" y="431800"/>
                  </a:lnTo>
                  <a:lnTo>
                    <a:pt x="0" y="502920"/>
                  </a:lnTo>
                  <a:lnTo>
                    <a:pt x="97790" y="313182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8248015" y="1150061"/>
            <a:ext cx="104266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dirty="0">
                <a:solidFill>
                  <a:srgbClr val="FF0000"/>
                </a:solidFill>
                <a:latin typeface="Arial"/>
                <a:cs typeface="Arial"/>
              </a:rPr>
              <a:t>тра</a:t>
            </a:r>
            <a:r>
              <a:rPr sz="2400" i="0" spc="-3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i="0" dirty="0">
                <a:solidFill>
                  <a:srgbClr val="FF0000"/>
                </a:solidFill>
                <a:latin typeface="Arial"/>
                <a:cs typeface="Arial"/>
              </a:rPr>
              <a:t>ма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836" y="1552955"/>
            <a:ext cx="2624327" cy="4668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3916" y="1552955"/>
            <a:ext cx="2625851" cy="4668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943" rIns="0" bIns="0" rtlCol="0">
            <a:spAutoFit/>
          </a:bodyPr>
          <a:lstStyle/>
          <a:p>
            <a:pPr marL="718185" marR="5080" indent="478790">
              <a:lnSpc>
                <a:spcPct val="100000"/>
              </a:lnSpc>
              <a:spcBef>
                <a:spcPts val="95"/>
              </a:spcBef>
            </a:pPr>
            <a:r>
              <a:rPr i="1" spc="-5" dirty="0"/>
              <a:t>Проприоцептивная </a:t>
            </a:r>
            <a:r>
              <a:rPr i="1" spc="-10" dirty="0"/>
              <a:t>тренировка  </a:t>
            </a:r>
            <a:r>
              <a:rPr spc="-10" dirty="0"/>
              <a:t>(восстановление </a:t>
            </a:r>
            <a:r>
              <a:rPr spc="-5" dirty="0"/>
              <a:t>мышечного</a:t>
            </a:r>
            <a:r>
              <a:rPr dirty="0"/>
              <a:t> </a:t>
            </a:r>
            <a:r>
              <a:rPr spc="-5" dirty="0"/>
              <a:t>баланса)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0259" y="1427987"/>
            <a:ext cx="2843784" cy="5055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943" rIns="0" bIns="0" rtlCol="0">
            <a:spAutoFit/>
          </a:bodyPr>
          <a:lstStyle/>
          <a:p>
            <a:pPr marL="718185" marR="5080" indent="478790">
              <a:lnSpc>
                <a:spcPct val="100000"/>
              </a:lnSpc>
              <a:spcBef>
                <a:spcPts val="95"/>
              </a:spcBef>
            </a:pPr>
            <a:r>
              <a:rPr i="1" spc="-5" dirty="0"/>
              <a:t>Проприоцептивная </a:t>
            </a:r>
            <a:r>
              <a:rPr i="1" spc="-10" dirty="0"/>
              <a:t>тренировка  </a:t>
            </a:r>
            <a:r>
              <a:rPr spc="-10" dirty="0"/>
              <a:t>(восстановление </a:t>
            </a:r>
            <a:r>
              <a:rPr spc="-5" dirty="0"/>
              <a:t>мышечного</a:t>
            </a:r>
            <a:r>
              <a:rPr dirty="0"/>
              <a:t> </a:t>
            </a:r>
            <a:r>
              <a:rPr spc="-5" dirty="0"/>
              <a:t>баланса)</a:t>
            </a:r>
          </a:p>
        </p:txBody>
      </p:sp>
      <p:sp>
        <p:nvSpPr>
          <p:cNvPr id="4" name="object 4"/>
          <p:cNvSpPr/>
          <p:nvPr/>
        </p:nvSpPr>
        <p:spPr>
          <a:xfrm>
            <a:off x="5504687" y="1427987"/>
            <a:ext cx="2843784" cy="5055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8631" y="1402080"/>
            <a:ext cx="2801112" cy="4972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59908" y="1368551"/>
            <a:ext cx="2819400" cy="5006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943" rIns="0" bIns="0" rtlCol="0">
            <a:spAutoFit/>
          </a:bodyPr>
          <a:lstStyle/>
          <a:p>
            <a:pPr marL="718185" marR="5080" indent="478790">
              <a:lnSpc>
                <a:spcPct val="100000"/>
              </a:lnSpc>
              <a:spcBef>
                <a:spcPts val="95"/>
              </a:spcBef>
            </a:pPr>
            <a:r>
              <a:rPr i="1" spc="-5" dirty="0"/>
              <a:t>Проприоцептивная </a:t>
            </a:r>
            <a:r>
              <a:rPr i="1" spc="-10" dirty="0"/>
              <a:t>тренировка  </a:t>
            </a:r>
            <a:r>
              <a:rPr spc="-10" dirty="0"/>
              <a:t>(восстановление </a:t>
            </a:r>
            <a:r>
              <a:rPr spc="-5" dirty="0"/>
              <a:t>мышечного</a:t>
            </a:r>
            <a:r>
              <a:rPr dirty="0"/>
              <a:t> </a:t>
            </a:r>
            <a:r>
              <a:rPr spc="-5" dirty="0"/>
              <a:t>баланса)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180" y="307924"/>
            <a:ext cx="48164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latin typeface="Calibri Light"/>
                <a:cs typeface="Calibri Light"/>
              </a:rPr>
              <a:t>Содержание</a:t>
            </a:r>
            <a:r>
              <a:rPr sz="4400" b="0" i="0" spc="-75" dirty="0">
                <a:latin typeface="Calibri Light"/>
                <a:cs typeface="Calibri Light"/>
              </a:rPr>
              <a:t> </a:t>
            </a:r>
            <a:r>
              <a:rPr sz="4400" b="0" i="0" spc="-5" dirty="0">
                <a:latin typeface="Calibri Light"/>
                <a:cs typeface="Calibri Light"/>
              </a:rPr>
              <a:t>лекции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6180" y="1793189"/>
            <a:ext cx="8556625" cy="339597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marR="5080" indent="-228600">
              <a:lnSpc>
                <a:spcPct val="90000"/>
              </a:lnSpc>
              <a:spcBef>
                <a:spcPts val="434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Диагностика состояния </a:t>
            </a:r>
            <a:r>
              <a:rPr sz="2800" spc="-15" dirty="0">
                <a:latin typeface="Calibri"/>
                <a:cs typeface="Calibri"/>
              </a:rPr>
              <a:t>больных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5" dirty="0">
                <a:latin typeface="Calibri"/>
                <a:cs typeface="Calibri"/>
              </a:rPr>
              <a:t>патологией  капсульно-связочного </a:t>
            </a:r>
            <a:r>
              <a:rPr sz="2800" spc="-5" dirty="0">
                <a:latin typeface="Calibri"/>
                <a:cs typeface="Calibri"/>
              </a:rPr>
              <a:t>аппарата на примере </a:t>
            </a:r>
            <a:r>
              <a:rPr sz="2800" spc="-20" dirty="0">
                <a:latin typeface="Calibri"/>
                <a:cs typeface="Calibri"/>
              </a:rPr>
              <a:t>коленного  </a:t>
            </a:r>
            <a:r>
              <a:rPr sz="2800" spc="-5" dirty="0">
                <a:latin typeface="Calibri"/>
                <a:cs typeface="Calibri"/>
              </a:rPr>
              <a:t>сустава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5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Общие </a:t>
            </a:r>
            <a:r>
              <a:rPr sz="2800" spc="-30" dirty="0">
                <a:latin typeface="Calibri"/>
                <a:cs typeface="Calibri"/>
              </a:rPr>
              <a:t>подходы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реабилитации пациентов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  <a:p>
            <a:pPr marL="240665" marR="66675">
              <a:lnSpc>
                <a:spcPts val="3020"/>
              </a:lnSpc>
              <a:spcBef>
                <a:spcPts val="215"/>
              </a:spcBef>
            </a:pPr>
            <a:r>
              <a:rPr sz="2800" spc="-15" dirty="0">
                <a:latin typeface="Calibri"/>
                <a:cs typeface="Calibri"/>
              </a:rPr>
              <a:t>патологией капсульно-связочного </a:t>
            </a:r>
            <a:r>
              <a:rPr sz="2800" spc="-5" dirty="0">
                <a:latin typeface="Calibri"/>
                <a:cs typeface="Calibri"/>
              </a:rPr>
              <a:t>аппарата </a:t>
            </a:r>
            <a:r>
              <a:rPr sz="2800" spc="-15" dirty="0">
                <a:latin typeface="Calibri"/>
                <a:cs typeface="Calibri"/>
              </a:rPr>
              <a:t>коленного  </a:t>
            </a:r>
            <a:r>
              <a:rPr sz="2800" spc="-5" dirty="0">
                <a:latin typeface="Calibri"/>
                <a:cs typeface="Calibri"/>
              </a:rPr>
              <a:t>сустава</a:t>
            </a:r>
            <a:endParaRPr sz="2800">
              <a:latin typeface="Calibri"/>
              <a:cs typeface="Calibri"/>
            </a:endParaRPr>
          </a:p>
          <a:p>
            <a:pPr marL="240665" marR="1090930" indent="-228600">
              <a:lnSpc>
                <a:spcPts val="3030"/>
              </a:lnSpc>
              <a:spcBef>
                <a:spcPts val="1000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Реабилитация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больных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с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повреждением связок 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коленного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сустава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(на примере</a:t>
            </a:r>
            <a:r>
              <a:rPr sz="28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ПКС)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78181"/>
            <a:ext cx="8734425" cy="578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Повреждение </a:t>
            </a:r>
            <a:r>
              <a:rPr sz="2800" b="1" spc="-15" dirty="0">
                <a:latin typeface="Calibri"/>
                <a:cs typeface="Calibri"/>
              </a:rPr>
              <a:t>передней </a:t>
            </a:r>
            <a:r>
              <a:rPr sz="2800" b="1" spc="-5" dirty="0">
                <a:latin typeface="Calibri"/>
                <a:cs typeface="Calibri"/>
              </a:rPr>
              <a:t>крестообразной </a:t>
            </a:r>
            <a:r>
              <a:rPr sz="2800" b="1" spc="-10" dirty="0">
                <a:latin typeface="Calibri"/>
                <a:cs typeface="Calibri"/>
              </a:rPr>
              <a:t>связки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(ПКС)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00">
              <a:latin typeface="Calibri"/>
              <a:cs typeface="Calibri"/>
            </a:endParaRPr>
          </a:p>
          <a:p>
            <a:pPr marL="241300" marR="265430" indent="-229235">
              <a:lnSpc>
                <a:spcPts val="2690"/>
              </a:lnSpc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25" dirty="0">
                <a:latin typeface="Calibri"/>
                <a:cs typeface="Calibri"/>
              </a:rPr>
              <a:t>ПКС </a:t>
            </a:r>
            <a:r>
              <a:rPr sz="2800" spc="-5" dirty="0">
                <a:latin typeface="Calibri"/>
                <a:cs typeface="Calibri"/>
              </a:rPr>
              <a:t>- основная </a:t>
            </a:r>
            <a:r>
              <a:rPr sz="2800" spc="-15" dirty="0">
                <a:latin typeface="Calibri"/>
                <a:cs typeface="Calibri"/>
              </a:rPr>
              <a:t>связка, </a:t>
            </a:r>
            <a:r>
              <a:rPr sz="2800" spc="-5" dirty="0">
                <a:latin typeface="Calibri"/>
                <a:cs typeface="Calibri"/>
              </a:rPr>
              <a:t>обеспечивающая </a:t>
            </a:r>
            <a:r>
              <a:rPr sz="2800" spc="-10" dirty="0">
                <a:latin typeface="Calibri"/>
                <a:cs typeface="Calibri"/>
              </a:rPr>
              <a:t>стабильность  </a:t>
            </a:r>
            <a:r>
              <a:rPr sz="2800" spc="-25" dirty="0">
                <a:latin typeface="Calibri"/>
                <a:cs typeface="Calibri"/>
              </a:rPr>
              <a:t>колена</a:t>
            </a:r>
            <a:endParaRPr sz="2800">
              <a:latin typeface="Calibri"/>
              <a:cs typeface="Calibri"/>
            </a:endParaRPr>
          </a:p>
          <a:p>
            <a:pPr marL="241300" marR="1467485" indent="-229235">
              <a:lnSpc>
                <a:spcPct val="70000"/>
              </a:lnSpc>
              <a:spcBef>
                <a:spcPts val="111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при </a:t>
            </a:r>
            <a:r>
              <a:rPr sz="2800" spc="-15" dirty="0">
                <a:latin typeface="Calibri"/>
                <a:cs typeface="Calibri"/>
              </a:rPr>
              <a:t>среднем </a:t>
            </a:r>
            <a:r>
              <a:rPr sz="2800" spc="-20" dirty="0">
                <a:latin typeface="Calibri"/>
                <a:cs typeface="Calibri"/>
              </a:rPr>
              <a:t>положении голени </a:t>
            </a:r>
            <a:r>
              <a:rPr sz="2800" spc="-10" dirty="0">
                <a:latin typeface="Calibri"/>
                <a:cs typeface="Calibri"/>
              </a:rPr>
              <a:t>осуществляет  </a:t>
            </a:r>
            <a:r>
              <a:rPr sz="2800" spc="-5" dirty="0">
                <a:latin typeface="Calibri"/>
                <a:cs typeface="Calibri"/>
              </a:rPr>
              <a:t>стабилизацию </a:t>
            </a:r>
            <a:r>
              <a:rPr sz="2800" spc="-20" dirty="0">
                <a:latin typeface="Calibri"/>
                <a:cs typeface="Calibri"/>
              </a:rPr>
              <a:t>колена </a:t>
            </a:r>
            <a:r>
              <a:rPr sz="2800" spc="-5" dirty="0">
                <a:latin typeface="Calibri"/>
                <a:cs typeface="Calibri"/>
              </a:rPr>
              <a:t>на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90%</a:t>
            </a:r>
            <a:endParaRPr sz="2800">
              <a:latin typeface="Calibri"/>
              <a:cs typeface="Calibri"/>
            </a:endParaRPr>
          </a:p>
          <a:p>
            <a:pPr marL="241300" marR="385445" indent="-229235">
              <a:lnSpc>
                <a:spcPts val="2690"/>
              </a:lnSpc>
              <a:spcBef>
                <a:spcPts val="89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ограничивает </a:t>
            </a:r>
            <a:r>
              <a:rPr sz="2800" spc="-10" dirty="0">
                <a:latin typeface="Calibri"/>
                <a:cs typeface="Calibri"/>
              </a:rPr>
              <a:t>чрезмерное </a:t>
            </a:r>
            <a:r>
              <a:rPr sz="2800" spc="-5" dirty="0">
                <a:latin typeface="Calibri"/>
                <a:cs typeface="Calibri"/>
              </a:rPr>
              <a:t>смещение </a:t>
            </a:r>
            <a:r>
              <a:rPr sz="2800" spc="-20" dirty="0">
                <a:latin typeface="Calibri"/>
                <a:cs typeface="Calibri"/>
              </a:rPr>
              <a:t>голени </a:t>
            </a:r>
            <a:r>
              <a:rPr sz="2800" spc="-15" dirty="0">
                <a:latin typeface="Calibri"/>
                <a:cs typeface="Calibri"/>
              </a:rPr>
              <a:t>кпереди  относительно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бедра.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4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20" dirty="0">
                <a:latin typeface="Calibri"/>
                <a:cs typeface="Calibri"/>
              </a:rPr>
              <a:t>находящиеся </a:t>
            </a:r>
            <a:r>
              <a:rPr sz="2800" spc="-5" dirty="0">
                <a:latin typeface="Calibri"/>
                <a:cs typeface="Calibri"/>
              </a:rPr>
              <a:t>в ней нервные </a:t>
            </a:r>
            <a:r>
              <a:rPr sz="2800" spc="-10" dirty="0">
                <a:latin typeface="Calibri"/>
                <a:cs typeface="Calibri"/>
              </a:rPr>
              <a:t>окончания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ответ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2690"/>
              </a:lnSpc>
              <a:spcBef>
                <a:spcPts val="315"/>
              </a:spcBef>
            </a:pPr>
            <a:r>
              <a:rPr sz="2800" spc="-5" dirty="0">
                <a:latin typeface="Calibri"/>
                <a:cs typeface="Calibri"/>
              </a:rPr>
              <a:t>нагрузку и изменение </a:t>
            </a:r>
            <a:r>
              <a:rPr sz="2800" spc="-15" dirty="0">
                <a:latin typeface="Calibri"/>
                <a:cs typeface="Calibri"/>
              </a:rPr>
              <a:t>положения </a:t>
            </a:r>
            <a:r>
              <a:rPr sz="2800" spc="-5" dirty="0">
                <a:latin typeface="Calibri"/>
                <a:cs typeface="Calibri"/>
              </a:rPr>
              <a:t>сустава </a:t>
            </a:r>
            <a:r>
              <a:rPr sz="2800" spc="-15" dirty="0">
                <a:latin typeface="Calibri"/>
                <a:cs typeface="Calibri"/>
              </a:rPr>
              <a:t>дают </a:t>
            </a:r>
            <a:r>
              <a:rPr sz="2800" spc="-5" dirty="0">
                <a:latin typeface="Calibri"/>
                <a:cs typeface="Calibri"/>
              </a:rPr>
              <a:t>сигналы  </a:t>
            </a:r>
            <a:r>
              <a:rPr sz="2800" spc="-10" dirty="0">
                <a:latin typeface="Calibri"/>
                <a:cs typeface="Calibri"/>
              </a:rPr>
              <a:t>мышцам, </a:t>
            </a:r>
            <a:r>
              <a:rPr sz="2800" spc="-5" dirty="0">
                <a:latin typeface="Calibri"/>
                <a:cs typeface="Calibri"/>
              </a:rPr>
              <a:t>стабилизирующим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колено.</a:t>
            </a:r>
            <a:endParaRPr sz="2800">
              <a:latin typeface="Calibri"/>
              <a:cs typeface="Calibri"/>
            </a:endParaRPr>
          </a:p>
          <a:p>
            <a:pPr marL="241300" marR="363855" indent="-229235">
              <a:lnSpc>
                <a:spcPct val="80000"/>
              </a:lnSpc>
              <a:spcBef>
                <a:spcPts val="1030"/>
              </a:spcBef>
              <a:tabLst>
                <a:tab pos="3288029" algn="l"/>
              </a:tabLst>
            </a:pPr>
            <a:r>
              <a:rPr sz="2800" spc="-5" dirty="0">
                <a:latin typeface="Arial"/>
                <a:cs typeface="Arial"/>
              </a:rPr>
              <a:t>•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5" dirty="0">
                <a:latin typeface="Calibri"/>
                <a:cs typeface="Calibri"/>
              </a:rPr>
              <a:t>Т.О.,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состоятельная	</a:t>
            </a:r>
            <a:r>
              <a:rPr sz="2800" spc="-25" dirty="0">
                <a:latin typeface="Calibri"/>
                <a:cs typeface="Calibri"/>
              </a:rPr>
              <a:t>ПКС </a:t>
            </a:r>
            <a:r>
              <a:rPr sz="2800" spc="-15" dirty="0">
                <a:latin typeface="Calibri"/>
                <a:cs typeface="Calibri"/>
              </a:rPr>
              <a:t>предупреждает подвывихи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0" dirty="0">
                <a:latin typeface="Calibri"/>
                <a:cs typeface="Calibri"/>
              </a:rPr>
              <a:t>неустойчивость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20" dirty="0">
                <a:latin typeface="Calibri"/>
                <a:cs typeface="Calibri"/>
              </a:rPr>
              <a:t>колене </a:t>
            </a:r>
            <a:r>
              <a:rPr sz="2800" spc="-10" dirty="0">
                <a:latin typeface="Calibri"/>
                <a:cs typeface="Calibri"/>
              </a:rPr>
              <a:t>при </a:t>
            </a:r>
            <a:r>
              <a:rPr sz="2800" spc="-25" dirty="0">
                <a:latin typeface="Calibri"/>
                <a:cs typeface="Calibri"/>
              </a:rPr>
              <a:t>ходьбе, </a:t>
            </a:r>
            <a:r>
              <a:rPr sz="2800" spc="-10" dirty="0">
                <a:latin typeface="Calibri"/>
                <a:cs typeface="Calibri"/>
              </a:rPr>
              <a:t>беге, прыжках,  танцах, </a:t>
            </a:r>
            <a:r>
              <a:rPr sz="2800" spc="-40" dirty="0">
                <a:latin typeface="Calibri"/>
                <a:cs typeface="Calibri"/>
              </a:rPr>
              <a:t>т.е. </a:t>
            </a:r>
            <a:r>
              <a:rPr sz="2800" spc="-5" dirty="0">
                <a:latin typeface="Calibri"/>
                <a:cs typeface="Calibri"/>
              </a:rPr>
              <a:t>в ситуациях, </a:t>
            </a:r>
            <a:r>
              <a:rPr sz="2800" spc="-40" dirty="0">
                <a:latin typeface="Calibri"/>
                <a:cs typeface="Calibri"/>
              </a:rPr>
              <a:t>когда </a:t>
            </a:r>
            <a:r>
              <a:rPr sz="2800" spc="-20" dirty="0">
                <a:latin typeface="Calibri"/>
                <a:cs typeface="Calibri"/>
              </a:rPr>
              <a:t>происходит </a:t>
            </a:r>
            <a:r>
              <a:rPr sz="2800" spc="-5" dirty="0">
                <a:latin typeface="Calibri"/>
                <a:cs typeface="Calibri"/>
              </a:rPr>
              <a:t>внезапное  изменение </a:t>
            </a:r>
            <a:r>
              <a:rPr sz="2800" spc="-10" dirty="0">
                <a:latin typeface="Calibri"/>
                <a:cs typeface="Calibri"/>
              </a:rPr>
              <a:t>направления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движения.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767" y="228092"/>
            <a:ext cx="8107680" cy="54425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875030" indent="-22860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Причина - </a:t>
            </a:r>
            <a:r>
              <a:rPr sz="2800" spc="-10" dirty="0">
                <a:latin typeface="Calibri"/>
                <a:cs typeface="Calibri"/>
              </a:rPr>
              <a:t>нагрузка, </a:t>
            </a:r>
            <a:r>
              <a:rPr sz="2800" spc="-5" dirty="0">
                <a:latin typeface="Calibri"/>
                <a:cs typeface="Calibri"/>
              </a:rPr>
              <a:t>связанная с </a:t>
            </a:r>
            <a:r>
              <a:rPr sz="2800" spc="-10" dirty="0">
                <a:latin typeface="Calibri"/>
                <a:cs typeface="Calibri"/>
              </a:rPr>
              <a:t>ротацией </a:t>
            </a:r>
            <a:r>
              <a:rPr sz="2800" spc="-5" dirty="0">
                <a:latin typeface="Calibri"/>
                <a:cs typeface="Calibri"/>
              </a:rPr>
              <a:t>или  гиперэкстензией.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6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Разрывы могут </a:t>
            </a:r>
            <a:r>
              <a:rPr sz="2800" spc="-20" dirty="0">
                <a:latin typeface="Calibri"/>
                <a:cs typeface="Calibri"/>
              </a:rPr>
              <a:t>происходить </a:t>
            </a:r>
            <a:r>
              <a:rPr sz="2800" spc="-5" dirty="0">
                <a:latin typeface="Calibri"/>
                <a:cs typeface="Calibri"/>
              </a:rPr>
              <a:t>при внезапном </a:t>
            </a:r>
            <a:r>
              <a:rPr sz="2800" spc="-15" dirty="0">
                <a:latin typeface="Calibri"/>
                <a:cs typeface="Calibri"/>
              </a:rPr>
              <a:t>резком  </a:t>
            </a:r>
            <a:r>
              <a:rPr sz="2800" spc="-5" dirty="0">
                <a:latin typeface="Calibri"/>
                <a:cs typeface="Calibri"/>
              </a:rPr>
              <a:t>скручивании, переразгибании или сгибании </a:t>
            </a:r>
            <a:r>
              <a:rPr sz="2800" spc="-25" dirty="0">
                <a:latin typeface="Calibri"/>
                <a:cs typeface="Calibri"/>
              </a:rPr>
              <a:t>колена  </a:t>
            </a:r>
            <a:r>
              <a:rPr sz="2800" spc="-10" dirty="0">
                <a:latin typeface="Calibri"/>
                <a:cs typeface="Calibri"/>
              </a:rPr>
              <a:t>при беге, </a:t>
            </a:r>
            <a:r>
              <a:rPr sz="2800" spc="-5" dirty="0">
                <a:latin typeface="Calibri"/>
                <a:cs typeface="Calibri"/>
              </a:rPr>
              <a:t>приземлении с </a:t>
            </a:r>
            <a:r>
              <a:rPr sz="2800" spc="-10" dirty="0">
                <a:latin typeface="Calibri"/>
                <a:cs typeface="Calibri"/>
              </a:rPr>
              <a:t>прыжка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0" dirty="0">
                <a:latin typeface="Calibri"/>
                <a:cs typeface="Calibri"/>
              </a:rPr>
              <a:t>вследствие  </a:t>
            </a:r>
            <a:r>
              <a:rPr sz="2800" spc="-30" dirty="0">
                <a:latin typeface="Calibri"/>
                <a:cs typeface="Calibri"/>
              </a:rPr>
              <a:t>удара </a:t>
            </a:r>
            <a:r>
              <a:rPr sz="2800" spc="-5" dirty="0">
                <a:latin typeface="Calibri"/>
                <a:cs typeface="Calibri"/>
              </a:rPr>
              <a:t>по </a:t>
            </a:r>
            <a:r>
              <a:rPr sz="2800" spc="-20" dirty="0">
                <a:latin typeface="Calibri"/>
                <a:cs typeface="Calibri"/>
              </a:rPr>
              <a:t>колену </a:t>
            </a:r>
            <a:r>
              <a:rPr sz="2800" spc="-5" dirty="0">
                <a:latin typeface="Calibri"/>
                <a:cs typeface="Calibri"/>
              </a:rPr>
              <a:t>или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голени.</a:t>
            </a:r>
            <a:endParaRPr sz="2800">
              <a:latin typeface="Calibri"/>
              <a:cs typeface="Calibri"/>
            </a:endParaRPr>
          </a:p>
          <a:p>
            <a:pPr marL="241300" marR="46355" indent="-228600">
              <a:lnSpc>
                <a:spcPct val="90000"/>
              </a:lnSpc>
              <a:spcBef>
                <a:spcPts val="100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5" dirty="0">
                <a:latin typeface="Calibri"/>
                <a:cs typeface="Calibri"/>
              </a:rPr>
              <a:t>Наиболее </a:t>
            </a:r>
            <a:r>
              <a:rPr sz="2800" spc="-10" dirty="0">
                <a:latin typeface="Calibri"/>
                <a:cs typeface="Calibri"/>
              </a:rPr>
              <a:t>частыми </a:t>
            </a:r>
            <a:r>
              <a:rPr sz="2800" spc="-15" dirty="0">
                <a:latin typeface="Calibri"/>
                <a:cs typeface="Calibri"/>
              </a:rPr>
              <a:t>обстоятельствами </a:t>
            </a:r>
            <a:r>
              <a:rPr sz="2800" spc="-5" dirty="0">
                <a:latin typeface="Calibri"/>
                <a:cs typeface="Calibri"/>
              </a:rPr>
              <a:t>травмы  </a:t>
            </a:r>
            <a:r>
              <a:rPr sz="2800" spc="-20" dirty="0">
                <a:latin typeface="Calibri"/>
                <a:cs typeface="Calibri"/>
              </a:rPr>
              <a:t>являются </a:t>
            </a:r>
            <a:r>
              <a:rPr sz="2800" spc="-5" dirty="0">
                <a:latin typeface="Calibri"/>
                <a:cs typeface="Calibri"/>
              </a:rPr>
              <a:t>спортивные игры </a:t>
            </a:r>
            <a:r>
              <a:rPr sz="2800" spc="-15" dirty="0">
                <a:latin typeface="Calibri"/>
                <a:cs typeface="Calibri"/>
              </a:rPr>
              <a:t>(футбол, баскетбол,  волейбол, </a:t>
            </a:r>
            <a:r>
              <a:rPr sz="2800" spc="-10" dirty="0">
                <a:latin typeface="Calibri"/>
                <a:cs typeface="Calibri"/>
              </a:rPr>
              <a:t>теннис </a:t>
            </a:r>
            <a:r>
              <a:rPr sz="2800" spc="-5" dirty="0">
                <a:latin typeface="Calibri"/>
                <a:cs typeface="Calibri"/>
              </a:rPr>
              <a:t>и др.), борьба, </a:t>
            </a:r>
            <a:r>
              <a:rPr sz="2800" spc="-15" dirty="0">
                <a:latin typeface="Calibri"/>
                <a:cs typeface="Calibri"/>
              </a:rPr>
              <a:t>катание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5" dirty="0">
                <a:latin typeface="Calibri"/>
                <a:cs typeface="Calibri"/>
              </a:rPr>
              <a:t>горных  </a:t>
            </a:r>
            <a:r>
              <a:rPr sz="2800" spc="-10" dirty="0">
                <a:latin typeface="Calibri"/>
                <a:cs typeface="Calibri"/>
              </a:rPr>
              <a:t>лыжах.</a:t>
            </a:r>
            <a:endParaRPr sz="2800">
              <a:latin typeface="Calibri"/>
              <a:cs typeface="Calibri"/>
            </a:endParaRPr>
          </a:p>
          <a:p>
            <a:pPr marL="241300" marR="685165" indent="-228600">
              <a:lnSpc>
                <a:spcPct val="90000"/>
              </a:lnSpc>
              <a:spcBef>
                <a:spcPts val="994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В быту – </a:t>
            </a:r>
            <a:r>
              <a:rPr sz="2800" spc="-30" dirty="0">
                <a:latin typeface="Calibri"/>
                <a:cs typeface="Calibri"/>
              </a:rPr>
              <a:t>это </a:t>
            </a:r>
            <a:r>
              <a:rPr sz="2800" spc="-10" dirty="0">
                <a:latin typeface="Calibri"/>
                <a:cs typeface="Calibri"/>
              </a:rPr>
              <a:t>танцы, </a:t>
            </a:r>
            <a:r>
              <a:rPr sz="2800" spc="-5" dirty="0">
                <a:latin typeface="Calibri"/>
                <a:cs typeface="Calibri"/>
              </a:rPr>
              <a:t>прыжки, </a:t>
            </a:r>
            <a:r>
              <a:rPr sz="2800" spc="-15" dirty="0">
                <a:latin typeface="Calibri"/>
                <a:cs typeface="Calibri"/>
              </a:rPr>
              <a:t>подвертывания </a:t>
            </a:r>
            <a:r>
              <a:rPr sz="2800" spc="-5" dirty="0">
                <a:latin typeface="Calibri"/>
                <a:cs typeface="Calibri"/>
              </a:rPr>
              <a:t>на  </a:t>
            </a:r>
            <a:r>
              <a:rPr sz="2800" spc="-20" dirty="0">
                <a:latin typeface="Calibri"/>
                <a:cs typeface="Calibri"/>
              </a:rPr>
              <a:t>скользкой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0" dirty="0">
                <a:latin typeface="Calibri"/>
                <a:cs typeface="Calibri"/>
              </a:rPr>
              <a:t>неустойчивой поверхности,  дорожно-транспортные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происшествия.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090" y="0"/>
            <a:ext cx="8252459" cy="599503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marR="214629" indent="-229235">
              <a:lnSpc>
                <a:spcPts val="2690"/>
              </a:lnSpc>
              <a:spcBef>
                <a:spcPts val="74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Частичный и </a:t>
            </a:r>
            <a:r>
              <a:rPr sz="2800" spc="-15" dirty="0">
                <a:latin typeface="Calibri"/>
                <a:cs typeface="Calibri"/>
              </a:rPr>
              <a:t>полный </a:t>
            </a:r>
            <a:r>
              <a:rPr sz="2800" spc="-5" dirty="0">
                <a:latin typeface="Calibri"/>
                <a:cs typeface="Calibri"/>
              </a:rPr>
              <a:t>разрыв </a:t>
            </a:r>
            <a:r>
              <a:rPr sz="2800" spc="-25" dirty="0">
                <a:latin typeface="Calibri"/>
                <a:cs typeface="Calibri"/>
              </a:rPr>
              <a:t>ПКС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привести к  инвалидности у спортсменов или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рабочих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10" dirty="0">
                <a:latin typeface="Calibri"/>
                <a:cs typeface="Calibri"/>
              </a:rPr>
              <a:t>Симптомы:</a:t>
            </a:r>
            <a:endParaRPr sz="2800">
              <a:latin typeface="Calibri"/>
              <a:cs typeface="Calibri"/>
            </a:endParaRPr>
          </a:p>
          <a:p>
            <a:pPr marL="255270">
              <a:lnSpc>
                <a:spcPts val="3025"/>
              </a:lnSpc>
              <a:spcBef>
                <a:spcPts val="335"/>
              </a:spcBef>
            </a:pPr>
            <a:r>
              <a:rPr sz="2800" spc="-5" dirty="0">
                <a:latin typeface="Calibri"/>
                <a:cs typeface="Calibri"/>
              </a:rPr>
              <a:t>1. во </a:t>
            </a:r>
            <a:r>
              <a:rPr sz="2800" spc="-10" dirty="0">
                <a:latin typeface="Calibri"/>
                <a:cs typeface="Calibri"/>
              </a:rPr>
              <a:t>время </a:t>
            </a:r>
            <a:r>
              <a:rPr sz="2800" spc="-5" dirty="0">
                <a:latin typeface="Calibri"/>
                <a:cs typeface="Calibri"/>
              </a:rPr>
              <a:t>травмы - «треск», </a:t>
            </a:r>
            <a:r>
              <a:rPr sz="2800" spc="-15" dirty="0">
                <a:latin typeface="Calibri"/>
                <a:cs typeface="Calibri"/>
              </a:rPr>
              <a:t>«щелчок»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или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2800" spc="-5" dirty="0">
                <a:latin typeface="Calibri"/>
                <a:cs typeface="Calibri"/>
              </a:rPr>
              <a:t>«хлопок» в </a:t>
            </a:r>
            <a:r>
              <a:rPr sz="2800" spc="-10" dirty="0">
                <a:latin typeface="Calibri"/>
                <a:cs typeface="Calibri"/>
              </a:rPr>
              <a:t>области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ноги</a:t>
            </a:r>
            <a:endParaRPr sz="2800">
              <a:latin typeface="Calibri"/>
              <a:cs typeface="Calibri"/>
            </a:endParaRPr>
          </a:p>
          <a:p>
            <a:pPr marL="255270">
              <a:lnSpc>
                <a:spcPct val="100000"/>
              </a:lnSpc>
              <a:spcBef>
                <a:spcPts val="325"/>
              </a:spcBef>
            </a:pPr>
            <a:r>
              <a:rPr sz="2800" spc="-5" dirty="0">
                <a:latin typeface="Calibri"/>
                <a:cs typeface="Calibri"/>
              </a:rPr>
              <a:t>2. </a:t>
            </a:r>
            <a:r>
              <a:rPr sz="2800" spc="-10" dirty="0">
                <a:latin typeface="Calibri"/>
                <a:cs typeface="Calibri"/>
              </a:rPr>
              <a:t>острая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боль</a:t>
            </a:r>
            <a:endParaRPr sz="2800">
              <a:latin typeface="Calibri"/>
              <a:cs typeface="Calibri"/>
            </a:endParaRPr>
          </a:p>
          <a:p>
            <a:pPr marL="12700" marR="778510" indent="242570">
              <a:lnSpc>
                <a:spcPts val="2690"/>
              </a:lnSpc>
              <a:spcBef>
                <a:spcPts val="975"/>
              </a:spcBef>
            </a:pPr>
            <a:r>
              <a:rPr sz="2800" spc="-5" dirty="0">
                <a:latin typeface="Calibri"/>
                <a:cs typeface="Calibri"/>
              </a:rPr>
              <a:t>3. </a:t>
            </a:r>
            <a:r>
              <a:rPr sz="2800" spc="-10" dirty="0">
                <a:latin typeface="Calibri"/>
                <a:cs typeface="Calibri"/>
              </a:rPr>
              <a:t>развитие выраженного гемартроза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течение  </a:t>
            </a:r>
            <a:r>
              <a:rPr sz="2800" spc="-5" dirty="0">
                <a:latin typeface="Calibri"/>
                <a:cs typeface="Calibri"/>
              </a:rPr>
              <a:t>первых часов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5080" indent="242570">
              <a:lnSpc>
                <a:spcPct val="80000"/>
              </a:lnSpc>
              <a:spcBef>
                <a:spcPts val="1030"/>
              </a:spcBef>
            </a:pPr>
            <a:r>
              <a:rPr sz="2800" spc="-20" dirty="0">
                <a:latin typeface="Calibri"/>
                <a:cs typeface="Calibri"/>
              </a:rPr>
              <a:t>Если </a:t>
            </a:r>
            <a:r>
              <a:rPr sz="2800" spc="-10" dirty="0">
                <a:latin typeface="Calibri"/>
                <a:cs typeface="Calibri"/>
              </a:rPr>
              <a:t>при </a:t>
            </a:r>
            <a:r>
              <a:rPr sz="2800" spc="-25" dirty="0">
                <a:latin typeface="Calibri"/>
                <a:cs typeface="Calibri"/>
              </a:rPr>
              <a:t>этом </a:t>
            </a:r>
            <a:r>
              <a:rPr sz="2800" spc="-5" dirty="0">
                <a:latin typeface="Calibri"/>
                <a:cs typeface="Calibri"/>
              </a:rPr>
              <a:t>пациент </a:t>
            </a:r>
            <a:r>
              <a:rPr sz="2800" spc="-15" dirty="0">
                <a:latin typeface="Calibri"/>
                <a:cs typeface="Calibri"/>
              </a:rPr>
              <a:t>жалуется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«блокирование» 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5" dirty="0">
                <a:latin typeface="Calibri"/>
                <a:cs typeface="Calibri"/>
              </a:rPr>
              <a:t>«щелкание» </a:t>
            </a:r>
            <a:r>
              <a:rPr sz="2800" spc="-5" dirty="0">
                <a:latin typeface="Calibri"/>
                <a:cs typeface="Calibri"/>
              </a:rPr>
              <a:t>в суставе и </a:t>
            </a:r>
            <a:r>
              <a:rPr sz="2800" spc="-10" dirty="0">
                <a:latin typeface="Calibri"/>
                <a:cs typeface="Calibri"/>
              </a:rPr>
              <a:t>ограничение объема  движений, </a:t>
            </a:r>
            <a:r>
              <a:rPr sz="2800" spc="-25" dirty="0">
                <a:latin typeface="Calibri"/>
                <a:cs typeface="Calibri"/>
              </a:rPr>
              <a:t>то </a:t>
            </a:r>
            <a:r>
              <a:rPr sz="2800" spc="-15" dirty="0">
                <a:latin typeface="Calibri"/>
                <a:cs typeface="Calibri"/>
              </a:rPr>
              <a:t>следует заподозрить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сопутствующее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690"/>
              </a:lnSpc>
            </a:pPr>
            <a:r>
              <a:rPr sz="2800" spc="-10" dirty="0">
                <a:latin typeface="Calibri"/>
                <a:cs typeface="Calibri"/>
              </a:rPr>
              <a:t>повреждение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мениска.</a:t>
            </a:r>
            <a:endParaRPr sz="2800">
              <a:latin typeface="Calibri"/>
              <a:cs typeface="Calibri"/>
            </a:endParaRPr>
          </a:p>
          <a:p>
            <a:pPr marL="12700" marR="260350">
              <a:lnSpc>
                <a:spcPts val="2690"/>
              </a:lnSpc>
              <a:spcBef>
                <a:spcPts val="969"/>
              </a:spcBef>
            </a:pPr>
            <a:r>
              <a:rPr sz="2800" spc="-15" dirty="0">
                <a:latin typeface="Calibri"/>
                <a:cs typeface="Calibri"/>
              </a:rPr>
              <a:t>Дополнительно </a:t>
            </a:r>
            <a:r>
              <a:rPr sz="2800" spc="-5" dirty="0">
                <a:latin typeface="Calibri"/>
                <a:cs typeface="Calibri"/>
              </a:rPr>
              <a:t>при травме могут повреждаться и  </a:t>
            </a:r>
            <a:r>
              <a:rPr sz="2800" spc="-10" dirty="0">
                <a:latin typeface="Calibri"/>
                <a:cs typeface="Calibri"/>
              </a:rPr>
              <a:t>другие структуры </a:t>
            </a:r>
            <a:r>
              <a:rPr sz="2800" spc="-5" dirty="0">
                <a:latin typeface="Calibri"/>
                <a:cs typeface="Calibri"/>
              </a:rPr>
              <a:t>сустава (мениски, суставной </a:t>
            </a:r>
            <a:r>
              <a:rPr sz="2800" spc="20" dirty="0">
                <a:latin typeface="Calibri"/>
                <a:cs typeface="Calibri"/>
              </a:rPr>
              <a:t>хрящ,  </a:t>
            </a:r>
            <a:r>
              <a:rPr sz="2800" spc="-10" dirty="0">
                <a:latin typeface="Calibri"/>
                <a:cs typeface="Calibri"/>
              </a:rPr>
              <a:t>боковые </a:t>
            </a:r>
            <a:r>
              <a:rPr sz="2800" spc="-5" dirty="0">
                <a:latin typeface="Calibri"/>
                <a:cs typeface="Calibri"/>
              </a:rPr>
              <a:t>связки).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4242" y="156463"/>
            <a:ext cx="8115934" cy="3649979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25" dirty="0">
                <a:latin typeface="Calibri"/>
                <a:cs typeface="Calibri"/>
              </a:rPr>
              <a:t>Необходим </a:t>
            </a:r>
            <a:r>
              <a:rPr sz="2800" spc="-10" dirty="0">
                <a:latin typeface="Calibri"/>
                <a:cs typeface="Calibri"/>
              </a:rPr>
              <a:t>осмотр </a:t>
            </a:r>
            <a:r>
              <a:rPr sz="2800" spc="-15" dirty="0">
                <a:latin typeface="Calibri"/>
                <a:cs typeface="Calibri"/>
              </a:rPr>
              <a:t>больного </a:t>
            </a:r>
            <a:r>
              <a:rPr sz="2800" spc="-10" dirty="0">
                <a:latin typeface="Calibri"/>
                <a:cs typeface="Calibri"/>
              </a:rPr>
              <a:t>при стоянии, </a:t>
            </a:r>
            <a:r>
              <a:rPr sz="2800" spc="-5" dirty="0">
                <a:latin typeface="Calibri"/>
                <a:cs typeface="Calibri"/>
              </a:rPr>
              <a:t>во </a:t>
            </a:r>
            <a:r>
              <a:rPr sz="2800" spc="-10" dirty="0">
                <a:latin typeface="Calibri"/>
                <a:cs typeface="Calibri"/>
              </a:rPr>
              <a:t>время  </a:t>
            </a:r>
            <a:r>
              <a:rPr sz="2800" spc="-30" dirty="0">
                <a:latin typeface="Calibri"/>
                <a:cs typeface="Calibri"/>
              </a:rPr>
              <a:t>ходьбы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приседании </a:t>
            </a:r>
            <a:r>
              <a:rPr sz="2800" spc="-5" dirty="0">
                <a:latin typeface="Calibri"/>
                <a:cs typeface="Calibri"/>
              </a:rPr>
              <a:t>на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«корточки».</a:t>
            </a:r>
            <a:endParaRPr sz="2800">
              <a:latin typeface="Calibri"/>
              <a:cs typeface="Calibri"/>
            </a:endParaRPr>
          </a:p>
          <a:p>
            <a:pPr marL="241300" marR="1170305" indent="-228600">
              <a:lnSpc>
                <a:spcPts val="3020"/>
              </a:lnSpc>
              <a:spcBef>
                <a:spcPts val="100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Важно </a:t>
            </a:r>
            <a:r>
              <a:rPr sz="2800" spc="-10" dirty="0">
                <a:latin typeface="Calibri"/>
                <a:cs typeface="Calibri"/>
              </a:rPr>
              <a:t>локализовать </a:t>
            </a:r>
            <a:r>
              <a:rPr sz="2800" spc="-15" dirty="0">
                <a:latin typeface="Calibri"/>
                <a:cs typeface="Calibri"/>
              </a:rPr>
              <a:t>область </a:t>
            </a:r>
            <a:r>
              <a:rPr sz="2800" spc="-5" dirty="0">
                <a:latin typeface="Calibri"/>
                <a:cs typeface="Calibri"/>
              </a:rPr>
              <a:t>максимальной  </a:t>
            </a:r>
            <a:r>
              <a:rPr sz="2800" spc="-10" dirty="0">
                <a:latin typeface="Calibri"/>
                <a:cs typeface="Calibri"/>
              </a:rPr>
              <a:t>болезненности</a:t>
            </a:r>
            <a:endParaRPr sz="2800">
              <a:latin typeface="Calibri"/>
              <a:cs typeface="Calibri"/>
            </a:endParaRPr>
          </a:p>
          <a:p>
            <a:pPr marL="241300" marR="233679" indent="-228600">
              <a:lnSpc>
                <a:spcPts val="3020"/>
              </a:lnSpc>
              <a:spcBef>
                <a:spcPts val="101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Ограничение </a:t>
            </a:r>
            <a:r>
              <a:rPr sz="2800" spc="-15" dirty="0">
                <a:latin typeface="Calibri"/>
                <a:cs typeface="Calibri"/>
              </a:rPr>
              <a:t>полного </a:t>
            </a:r>
            <a:r>
              <a:rPr sz="2800" spc="-5" dirty="0">
                <a:latin typeface="Calibri"/>
                <a:cs typeface="Calibri"/>
              </a:rPr>
              <a:t>разгибания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быть </a:t>
            </a:r>
            <a:r>
              <a:rPr sz="2800" spc="-10" dirty="0">
                <a:latin typeface="Calibri"/>
                <a:cs typeface="Calibri"/>
              </a:rPr>
              <a:t>при  растяжении </a:t>
            </a:r>
            <a:r>
              <a:rPr sz="2800" spc="-25" dirty="0">
                <a:latin typeface="Calibri"/>
                <a:cs typeface="Calibri"/>
              </a:rPr>
              <a:t>капсулы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0" dirty="0">
                <a:latin typeface="Calibri"/>
                <a:cs typeface="Calibri"/>
              </a:rPr>
              <a:t>повреждении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менисков.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5" dirty="0">
                <a:latin typeface="Calibri"/>
                <a:cs typeface="Calibri"/>
              </a:rPr>
              <a:t>Используются </a:t>
            </a:r>
            <a:r>
              <a:rPr sz="2800" spc="-5" dirty="0">
                <a:latin typeface="Calibri"/>
                <a:cs typeface="Calibri"/>
              </a:rPr>
              <a:t>клинические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тесты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20" dirty="0">
                <a:latin typeface="Calibri"/>
                <a:cs typeface="Calibri"/>
              </a:rPr>
              <a:t>Дополнительный </a:t>
            </a:r>
            <a:r>
              <a:rPr sz="2800" spc="-30" dirty="0">
                <a:latin typeface="Calibri"/>
                <a:cs typeface="Calibri"/>
              </a:rPr>
              <a:t>метод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МРТ.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0"/>
            <a:ext cx="8913495" cy="45046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830954">
              <a:lnSpc>
                <a:spcPct val="100000"/>
              </a:lnSpc>
              <a:spcBef>
                <a:spcPts val="775"/>
              </a:spcBef>
            </a:pPr>
            <a:r>
              <a:rPr sz="2800" b="1" spc="-5" dirty="0">
                <a:latin typeface="Calibri"/>
                <a:cs typeface="Calibri"/>
              </a:rPr>
              <a:t>Лечение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6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В острый </a:t>
            </a:r>
            <a:r>
              <a:rPr sz="2800" spc="-20" dirty="0">
                <a:latin typeface="Calibri"/>
                <a:cs typeface="Calibri"/>
              </a:rPr>
              <a:t>период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0" dirty="0">
                <a:latin typeface="Calibri"/>
                <a:cs typeface="Calibri"/>
              </a:rPr>
              <a:t>уменьшение </a:t>
            </a:r>
            <a:r>
              <a:rPr sz="2800" spc="-25" dirty="0">
                <a:latin typeface="Calibri"/>
                <a:cs typeface="Calibri"/>
              </a:rPr>
              <a:t>отека </a:t>
            </a:r>
            <a:r>
              <a:rPr sz="2800" spc="-5" dirty="0">
                <a:latin typeface="Calibri"/>
                <a:cs typeface="Calibri"/>
              </a:rPr>
              <a:t>сустава с помощью  пункции и аспирации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гемартроза.</a:t>
            </a:r>
            <a:endParaRPr sz="2800">
              <a:latin typeface="Calibri"/>
              <a:cs typeface="Calibri"/>
            </a:endParaRPr>
          </a:p>
          <a:p>
            <a:pPr marL="241300" marR="8255" indent="-229235">
              <a:lnSpc>
                <a:spcPts val="3030"/>
              </a:lnSpc>
              <a:spcBef>
                <a:spcPts val="994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покой, </a:t>
            </a:r>
            <a:r>
              <a:rPr sz="2800" spc="-5" dirty="0">
                <a:latin typeface="Calibri"/>
                <a:cs typeface="Calibri"/>
              </a:rPr>
              <a:t>возвышенное </a:t>
            </a:r>
            <a:r>
              <a:rPr sz="2800" spc="-15" dirty="0">
                <a:latin typeface="Calibri"/>
                <a:cs typeface="Calibri"/>
              </a:rPr>
              <a:t>положение </a:t>
            </a:r>
            <a:r>
              <a:rPr sz="2800" spc="-5" dirty="0">
                <a:latin typeface="Calibri"/>
                <a:cs typeface="Calibri"/>
              </a:rPr>
              <a:t>ноги, </a:t>
            </a:r>
            <a:r>
              <a:rPr sz="2800" spc="-15" dirty="0">
                <a:latin typeface="Calibri"/>
                <a:cs typeface="Calibri"/>
              </a:rPr>
              <a:t>холод, </a:t>
            </a:r>
            <a:r>
              <a:rPr sz="2800" spc="-10" dirty="0">
                <a:latin typeface="Calibri"/>
                <a:cs typeface="Calibri"/>
              </a:rPr>
              <a:t>эластичная  компрессирующая </a:t>
            </a:r>
            <a:r>
              <a:rPr sz="2800" spc="-15" dirty="0">
                <a:latin typeface="Calibri"/>
                <a:cs typeface="Calibri"/>
              </a:rPr>
              <a:t>повязка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ограничение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опорной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75"/>
              </a:lnSpc>
            </a:pPr>
            <a:r>
              <a:rPr sz="2800" spc="-5" dirty="0">
                <a:latin typeface="Calibri"/>
                <a:cs typeface="Calibri"/>
              </a:rPr>
              <a:t>нагрузки </a:t>
            </a:r>
            <a:r>
              <a:rPr sz="2800" spc="-10" dirty="0">
                <a:latin typeface="Calibri"/>
                <a:cs typeface="Calibri"/>
              </a:rPr>
              <a:t>при </a:t>
            </a:r>
            <a:r>
              <a:rPr sz="2800" spc="-30" dirty="0">
                <a:latin typeface="Calibri"/>
                <a:cs typeface="Calibri"/>
              </a:rPr>
              <a:t>ходьбе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(костыли).</a:t>
            </a:r>
            <a:endParaRPr sz="2800">
              <a:latin typeface="Calibri"/>
              <a:cs typeface="Calibri"/>
            </a:endParaRPr>
          </a:p>
          <a:p>
            <a:pPr marL="241300" marR="1181100" indent="-229235">
              <a:lnSpc>
                <a:spcPts val="3030"/>
              </a:lnSpc>
              <a:spcBef>
                <a:spcPts val="103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Сразу после травмы </a:t>
            </a:r>
            <a:r>
              <a:rPr sz="2800" spc="-15" dirty="0">
                <a:latin typeface="Calibri"/>
                <a:cs typeface="Calibri"/>
              </a:rPr>
              <a:t>(даже </a:t>
            </a:r>
            <a:r>
              <a:rPr sz="2800" spc="-5" dirty="0">
                <a:latin typeface="Calibri"/>
                <a:cs typeface="Calibri"/>
              </a:rPr>
              <a:t>в случае </a:t>
            </a:r>
            <a:r>
              <a:rPr sz="2800" spc="-15" dirty="0">
                <a:latin typeface="Calibri"/>
                <a:cs typeface="Calibri"/>
              </a:rPr>
              <a:t>планируемой  </a:t>
            </a:r>
            <a:r>
              <a:rPr sz="2800" spc="-10" dirty="0">
                <a:latin typeface="Calibri"/>
                <a:cs typeface="Calibri"/>
              </a:rPr>
              <a:t>операции) </a:t>
            </a:r>
            <a:r>
              <a:rPr sz="2800" spc="-20" dirty="0">
                <a:latin typeface="Calibri"/>
                <a:cs typeface="Calibri"/>
              </a:rPr>
              <a:t>должна </a:t>
            </a:r>
            <a:r>
              <a:rPr sz="2800" spc="-5" dirty="0">
                <a:latin typeface="Calibri"/>
                <a:cs typeface="Calibri"/>
              </a:rPr>
              <a:t>быть начата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изометрическая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75"/>
              </a:lnSpc>
            </a:pPr>
            <a:r>
              <a:rPr sz="2800" spc="-5" dirty="0">
                <a:latin typeface="Calibri"/>
                <a:cs typeface="Calibri"/>
              </a:rPr>
              <a:t>гимнастика </a:t>
            </a:r>
            <a:r>
              <a:rPr sz="2800" spc="-10" dirty="0">
                <a:latin typeface="Calibri"/>
                <a:cs typeface="Calibri"/>
              </a:rPr>
              <a:t>для </a:t>
            </a:r>
            <a:r>
              <a:rPr sz="2800" spc="-20" dirty="0">
                <a:latin typeface="Calibri"/>
                <a:cs typeface="Calibri"/>
              </a:rPr>
              <a:t>четырехглавой </a:t>
            </a:r>
            <a:r>
              <a:rPr sz="2800" spc="-10" dirty="0">
                <a:latin typeface="Calibri"/>
                <a:cs typeface="Calibri"/>
              </a:rPr>
              <a:t>мышцы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мышц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голени.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Выбор: операция или </a:t>
            </a:r>
            <a:r>
              <a:rPr sz="2800" spc="-10" dirty="0">
                <a:latin typeface="Calibri"/>
                <a:cs typeface="Calibri"/>
              </a:rPr>
              <a:t>консервативное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лечение???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4242" y="70256"/>
            <a:ext cx="8328025" cy="463105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10" dirty="0">
                <a:latin typeface="Calibri"/>
                <a:cs typeface="Calibri"/>
              </a:rPr>
              <a:t>Неоперативное лечение показано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больным</a:t>
            </a:r>
            <a:endParaRPr sz="2800">
              <a:latin typeface="Calibri"/>
              <a:cs typeface="Calibri"/>
            </a:endParaRPr>
          </a:p>
          <a:p>
            <a:pPr marL="241300" marR="50165" indent="176530">
              <a:lnSpc>
                <a:spcPts val="3020"/>
              </a:lnSpc>
              <a:spcBef>
                <a:spcPts val="1055"/>
              </a:spcBef>
            </a:pP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20" dirty="0">
                <a:latin typeface="Calibri"/>
                <a:cs typeface="Calibri"/>
              </a:rPr>
              <a:t>которые хотят </a:t>
            </a:r>
            <a:r>
              <a:rPr sz="2800" spc="-5" dirty="0">
                <a:latin typeface="Calibri"/>
                <a:cs typeface="Calibri"/>
              </a:rPr>
              <a:t>изменить </a:t>
            </a:r>
            <a:r>
              <a:rPr sz="2800" spc="-10" dirty="0">
                <a:latin typeface="Calibri"/>
                <a:cs typeface="Calibri"/>
              </a:rPr>
              <a:t>образ </a:t>
            </a:r>
            <a:r>
              <a:rPr sz="2800" dirty="0">
                <a:latin typeface="Calibri"/>
                <a:cs typeface="Calibri"/>
              </a:rPr>
              <a:t>жизни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20" dirty="0">
                <a:latin typeface="Calibri"/>
                <a:cs typeface="Calibri"/>
              </a:rPr>
              <a:t>которые  </a:t>
            </a:r>
            <a:r>
              <a:rPr sz="2800" spc="-15" dirty="0">
                <a:latin typeface="Calibri"/>
                <a:cs typeface="Calibri"/>
              </a:rPr>
              <a:t>ведут </a:t>
            </a:r>
            <a:r>
              <a:rPr sz="2800" spc="-5" dirty="0">
                <a:latin typeface="Calibri"/>
                <a:cs typeface="Calibri"/>
              </a:rPr>
              <a:t>сидячий </a:t>
            </a:r>
            <a:r>
              <a:rPr sz="2800" spc="-10" dirty="0">
                <a:latin typeface="Calibri"/>
                <a:cs typeface="Calibri"/>
              </a:rPr>
              <a:t>образ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жизни</a:t>
            </a:r>
            <a:endParaRPr sz="2800">
              <a:latin typeface="Calibri"/>
              <a:cs typeface="Calibri"/>
            </a:endParaRPr>
          </a:p>
          <a:p>
            <a:pPr marL="241300" marR="5080" indent="93980">
              <a:lnSpc>
                <a:spcPts val="3030"/>
              </a:lnSpc>
              <a:spcBef>
                <a:spcPts val="994"/>
              </a:spcBef>
              <a:tabLst>
                <a:tab pos="608330" algn="l"/>
              </a:tabLst>
            </a:pPr>
            <a:r>
              <a:rPr sz="2800" spc="-5" dirty="0">
                <a:latin typeface="Calibri"/>
                <a:cs typeface="Calibri"/>
              </a:rPr>
              <a:t>-	у </a:t>
            </a:r>
            <a:r>
              <a:rPr sz="2800" spc="-20" dirty="0">
                <a:latin typeface="Calibri"/>
                <a:cs typeface="Calibri"/>
              </a:rPr>
              <a:t>которых </a:t>
            </a:r>
            <a:r>
              <a:rPr sz="2800" spc="-5" dirty="0">
                <a:latin typeface="Calibri"/>
                <a:cs typeface="Calibri"/>
              </a:rPr>
              <a:t>нет сопутствующих </a:t>
            </a:r>
            <a:r>
              <a:rPr sz="2800" spc="-10" dirty="0">
                <a:latin typeface="Calibri"/>
                <a:cs typeface="Calibri"/>
              </a:rPr>
              <a:t>повреждений связок 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0" dirty="0">
                <a:latin typeface="Calibri"/>
                <a:cs typeface="Calibri"/>
              </a:rPr>
              <a:t>менисков</a:t>
            </a:r>
            <a:endParaRPr sz="2800">
              <a:latin typeface="Calibri"/>
              <a:cs typeface="Calibri"/>
            </a:endParaRPr>
          </a:p>
          <a:p>
            <a:pPr marL="241300" marR="1845945" indent="93980">
              <a:lnSpc>
                <a:spcPts val="3020"/>
              </a:lnSpc>
              <a:spcBef>
                <a:spcPts val="994"/>
              </a:spcBef>
            </a:pP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20" dirty="0">
                <a:latin typeface="Calibri"/>
                <a:cs typeface="Calibri"/>
              </a:rPr>
              <a:t>которые </a:t>
            </a:r>
            <a:r>
              <a:rPr sz="2800" spc="-5" dirty="0">
                <a:latin typeface="Calibri"/>
                <a:cs typeface="Calibri"/>
              </a:rPr>
              <a:t>не настроены на интенсивную  послеоперационную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реабилитацию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Calibri"/>
              <a:cs typeface="Calibri"/>
            </a:endParaRPr>
          </a:p>
          <a:p>
            <a:pPr marL="241300" marR="852169" indent="-228600">
              <a:lnSpc>
                <a:spcPts val="3020"/>
              </a:lnSpc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35" dirty="0">
                <a:latin typeface="Calibri"/>
                <a:cs typeface="Calibri"/>
              </a:rPr>
              <a:t>Результат </a:t>
            </a:r>
            <a:r>
              <a:rPr sz="2800" spc="-10" dirty="0">
                <a:latin typeface="Calibri"/>
                <a:cs typeface="Calibri"/>
              </a:rPr>
              <a:t>лечения </a:t>
            </a:r>
            <a:r>
              <a:rPr sz="2800" spc="-5" dirty="0">
                <a:latin typeface="Calibri"/>
                <a:cs typeface="Calibri"/>
              </a:rPr>
              <a:t>во </a:t>
            </a:r>
            <a:r>
              <a:rPr sz="2800" spc="-10" dirty="0">
                <a:latin typeface="Calibri"/>
                <a:cs typeface="Calibri"/>
              </a:rPr>
              <a:t>многом </a:t>
            </a:r>
            <a:r>
              <a:rPr sz="2800" spc="-5" dirty="0">
                <a:latin typeface="Calibri"/>
                <a:cs typeface="Calibri"/>
              </a:rPr>
              <a:t>зависит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10" dirty="0">
                <a:latin typeface="Calibri"/>
                <a:cs typeface="Calibri"/>
              </a:rPr>
              <a:t>самого  </a:t>
            </a:r>
            <a:r>
              <a:rPr sz="2800" spc="-15" dirty="0">
                <a:latin typeface="Calibri"/>
                <a:cs typeface="Calibri"/>
              </a:rPr>
              <a:t>больного.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868" y="89913"/>
            <a:ext cx="10058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34559" y="442976"/>
            <a:ext cx="43319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Активные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стабилизаторы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сустава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мышцы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944" y="4831460"/>
            <a:ext cx="44856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Пассивные стабилизаторы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сустава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костные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хрящевые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капсульно-связочные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0"/>
            <a:ext cx="8952865" cy="326897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Консервативное лечение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0" dirty="0">
                <a:latin typeface="Calibri"/>
                <a:cs typeface="Calibri"/>
              </a:rPr>
              <a:t>фиксация конечности  </a:t>
            </a:r>
            <a:r>
              <a:rPr sz="2800" spc="-25" dirty="0">
                <a:latin typeface="Calibri"/>
                <a:cs typeface="Calibri"/>
              </a:rPr>
              <a:t>глубокой </a:t>
            </a:r>
            <a:r>
              <a:rPr sz="2800" spc="-5" dirty="0">
                <a:latin typeface="Calibri"/>
                <a:cs typeface="Calibri"/>
              </a:rPr>
              <a:t>гипсовой </a:t>
            </a:r>
            <a:r>
              <a:rPr sz="2800" spc="-15" dirty="0">
                <a:latin typeface="Calibri"/>
                <a:cs typeface="Calibri"/>
              </a:rPr>
              <a:t>лонгетой от </a:t>
            </a:r>
            <a:r>
              <a:rPr sz="2800" spc="-10" dirty="0">
                <a:latin typeface="Calibri"/>
                <a:cs typeface="Calibri"/>
              </a:rPr>
              <a:t>пальцев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10" dirty="0">
                <a:latin typeface="Calibri"/>
                <a:cs typeface="Calibri"/>
              </a:rPr>
              <a:t>верхней </a:t>
            </a:r>
            <a:r>
              <a:rPr sz="2800" spc="-15" dirty="0">
                <a:latin typeface="Calibri"/>
                <a:cs typeface="Calibri"/>
              </a:rPr>
              <a:t>трети  бедра </a:t>
            </a:r>
            <a:r>
              <a:rPr sz="2800" dirty="0">
                <a:latin typeface="Calibri"/>
                <a:cs typeface="Calibri"/>
              </a:rPr>
              <a:t>на </a:t>
            </a:r>
            <a:r>
              <a:rPr sz="2800" spc="-5" dirty="0">
                <a:latin typeface="Calibri"/>
                <a:cs typeface="Calibri"/>
              </a:rPr>
              <a:t>3 </a:t>
            </a:r>
            <a:r>
              <a:rPr sz="2800" spc="-20" dirty="0">
                <a:latin typeface="Calibri"/>
                <a:cs typeface="Calibri"/>
              </a:rPr>
              <a:t>недели, </a:t>
            </a:r>
            <a:r>
              <a:rPr sz="2800" spc="-10" dirty="0">
                <a:latin typeface="Calibri"/>
                <a:cs typeface="Calibri"/>
              </a:rPr>
              <a:t>затем </a:t>
            </a:r>
            <a:r>
              <a:rPr sz="2800" spc="-5" dirty="0">
                <a:latin typeface="Calibri"/>
                <a:cs typeface="Calibri"/>
              </a:rPr>
              <a:t>– ЛФК, массаж,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0" dirty="0">
                <a:latin typeface="Calibri"/>
                <a:cs typeface="Calibri"/>
              </a:rPr>
              <a:t>ФТЛ</a:t>
            </a:r>
            <a:endParaRPr sz="2800">
              <a:latin typeface="Calibri"/>
              <a:cs typeface="Calibri"/>
            </a:endParaRPr>
          </a:p>
          <a:p>
            <a:pPr marL="241300" marR="257810" indent="-229235">
              <a:lnSpc>
                <a:spcPts val="3030"/>
              </a:lnSpc>
              <a:spcBef>
                <a:spcPts val="101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Программа </a:t>
            </a:r>
            <a:r>
              <a:rPr sz="2800" spc="-10" dirty="0">
                <a:latin typeface="Calibri"/>
                <a:cs typeface="Calibri"/>
              </a:rPr>
              <a:t>ЛФК </a:t>
            </a:r>
            <a:r>
              <a:rPr sz="2800" spc="-5" dirty="0">
                <a:latin typeface="Calibri"/>
                <a:cs typeface="Calibri"/>
              </a:rPr>
              <a:t>идентична </a:t>
            </a:r>
            <a:r>
              <a:rPr sz="2800" spc="-15" dirty="0">
                <a:latin typeface="Calibri"/>
                <a:cs typeface="Calibri"/>
              </a:rPr>
              <a:t>той,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15" dirty="0">
                <a:latin typeface="Calibri"/>
                <a:cs typeface="Calibri"/>
              </a:rPr>
              <a:t>используется </a:t>
            </a:r>
            <a:r>
              <a:rPr sz="2800" spc="-5" dirty="0">
                <a:latin typeface="Calibri"/>
                <a:cs typeface="Calibri"/>
              </a:rPr>
              <a:t>после  </a:t>
            </a:r>
            <a:r>
              <a:rPr sz="2800" spc="-10" dirty="0">
                <a:latin typeface="Calibri"/>
                <a:cs typeface="Calibri"/>
              </a:rPr>
              <a:t>операции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20" dirty="0">
                <a:latin typeface="Calibri"/>
                <a:cs typeface="Calibri"/>
              </a:rPr>
              <a:t>той </a:t>
            </a:r>
            <a:r>
              <a:rPr sz="2800" spc="-10" dirty="0">
                <a:latin typeface="Calibri"/>
                <a:cs typeface="Calibri"/>
              </a:rPr>
              <a:t>разницей,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10" dirty="0">
                <a:latin typeface="Calibri"/>
                <a:cs typeface="Calibri"/>
              </a:rPr>
              <a:t>показано </a:t>
            </a:r>
            <a:r>
              <a:rPr sz="2800" spc="-15" dirty="0">
                <a:latin typeface="Calibri"/>
                <a:cs typeface="Calibri"/>
              </a:rPr>
              <a:t>более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раннее</a:t>
            </a:r>
            <a:endParaRPr sz="2800">
              <a:latin typeface="Calibri"/>
              <a:cs typeface="Calibri"/>
            </a:endParaRPr>
          </a:p>
          <a:p>
            <a:pPr marL="241300" marR="144145">
              <a:lnSpc>
                <a:spcPts val="3020"/>
              </a:lnSpc>
            </a:pPr>
            <a:r>
              <a:rPr sz="2800" spc="-10" dirty="0">
                <a:latin typeface="Calibri"/>
                <a:cs typeface="Calibri"/>
              </a:rPr>
              <a:t>использование </a:t>
            </a:r>
            <a:r>
              <a:rPr sz="2800" spc="-5" dirty="0">
                <a:latin typeface="Calibri"/>
                <a:cs typeface="Calibri"/>
              </a:rPr>
              <a:t>функциональных брейсов, защищающих  </a:t>
            </a:r>
            <a:r>
              <a:rPr sz="2800" spc="-10" dirty="0">
                <a:latin typeface="Calibri"/>
                <a:cs typeface="Calibri"/>
              </a:rPr>
              <a:t>тибиофеморальный </a:t>
            </a:r>
            <a:r>
              <a:rPr sz="2800" spc="-5" dirty="0">
                <a:latin typeface="Calibri"/>
                <a:cs typeface="Calibri"/>
              </a:rPr>
              <a:t>сустав и </a:t>
            </a:r>
            <a:r>
              <a:rPr sz="2800" dirty="0">
                <a:latin typeface="Calibri"/>
                <a:cs typeface="Calibri"/>
              </a:rPr>
              <a:t>мениски </a:t>
            </a:r>
            <a:r>
              <a:rPr sz="2800" spc="-15" dirty="0">
                <a:latin typeface="Calibri"/>
                <a:cs typeface="Calibri"/>
              </a:rPr>
              <a:t>от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возможного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85"/>
              </a:lnSpc>
            </a:pPr>
            <a:r>
              <a:rPr sz="2800" spc="-10" dirty="0">
                <a:latin typeface="Calibri"/>
                <a:cs typeface="Calibri"/>
              </a:rPr>
              <a:t>повреждения.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0"/>
            <a:ext cx="8362950" cy="56540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781935">
              <a:lnSpc>
                <a:spcPct val="100000"/>
              </a:lnSpc>
              <a:spcBef>
                <a:spcPts val="775"/>
              </a:spcBef>
            </a:pPr>
            <a:r>
              <a:rPr sz="2800" b="1" spc="-10" dirty="0">
                <a:latin typeface="Calibri"/>
                <a:cs typeface="Calibri"/>
              </a:rPr>
              <a:t>Оперативное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лечение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6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Операции: при </a:t>
            </a:r>
            <a:r>
              <a:rPr sz="2800" spc="-10" dirty="0">
                <a:latin typeface="Calibri"/>
                <a:cs typeface="Calibri"/>
              </a:rPr>
              <a:t>отрыве связки от </a:t>
            </a:r>
            <a:r>
              <a:rPr sz="2800" spc="-15" dirty="0">
                <a:latin typeface="Calibri"/>
                <a:cs typeface="Calibri"/>
              </a:rPr>
              <a:t>кости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0" dirty="0">
                <a:latin typeface="Calibri"/>
                <a:cs typeface="Calibri"/>
              </a:rPr>
              <a:t>чрескостный  </a:t>
            </a:r>
            <a:r>
              <a:rPr sz="2800" spc="-5" dirty="0">
                <a:latin typeface="Calibri"/>
                <a:cs typeface="Calibri"/>
              </a:rPr>
              <a:t>шов,</a:t>
            </a:r>
            <a:endParaRPr sz="2800">
              <a:latin typeface="Calibri"/>
              <a:cs typeface="Calibri"/>
            </a:endParaRPr>
          </a:p>
          <a:p>
            <a:pPr marL="241300" marR="997585" indent="-229235">
              <a:lnSpc>
                <a:spcPts val="3030"/>
              </a:lnSpc>
              <a:spcBef>
                <a:spcPts val="994"/>
              </a:spcBef>
              <a:tabLst>
                <a:tab pos="4989195" algn="l"/>
              </a:tabLst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при </a:t>
            </a:r>
            <a:r>
              <a:rPr sz="2800" spc="-10" dirty="0">
                <a:latin typeface="Calibri"/>
                <a:cs typeface="Calibri"/>
              </a:rPr>
              <a:t>разволокнении,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дефекте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	</a:t>
            </a:r>
            <a:r>
              <a:rPr sz="2800" spc="-15" dirty="0">
                <a:latin typeface="Calibri"/>
                <a:cs typeface="Calibri"/>
              </a:rPr>
              <a:t>аутопластика  </a:t>
            </a:r>
            <a:r>
              <a:rPr sz="2800" spc="-10" dirty="0">
                <a:latin typeface="Calibri"/>
                <a:cs typeface="Calibri"/>
              </a:rPr>
              <a:t>(сухожилием </a:t>
            </a:r>
            <a:r>
              <a:rPr sz="2800" spc="-15" dirty="0">
                <a:latin typeface="Calibri"/>
                <a:cs typeface="Calibri"/>
              </a:rPr>
              <a:t>надколенника) </a:t>
            </a:r>
            <a:r>
              <a:rPr sz="2800" spc="-5" dirty="0">
                <a:latin typeface="Calibri"/>
                <a:cs typeface="Calibri"/>
              </a:rPr>
              <a:t>или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аллопластика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Часто операция </a:t>
            </a:r>
            <a:r>
              <a:rPr sz="2800" spc="-15" dirty="0">
                <a:latin typeface="Calibri"/>
                <a:cs typeface="Calibri"/>
              </a:rPr>
              <a:t>выполняется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артроскопически</a:t>
            </a:r>
            <a:endParaRPr sz="2800">
              <a:latin typeface="Calibri"/>
              <a:cs typeface="Calibri"/>
            </a:endParaRPr>
          </a:p>
          <a:p>
            <a:pPr marL="241300" marR="280670" indent="-229235">
              <a:lnSpc>
                <a:spcPts val="3030"/>
              </a:lnSpc>
              <a:spcBef>
                <a:spcPts val="105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После операции – </a:t>
            </a:r>
            <a:r>
              <a:rPr sz="2800" spc="-10" dirty="0">
                <a:latin typeface="Calibri"/>
                <a:cs typeface="Calibri"/>
              </a:rPr>
              <a:t>фиксация </a:t>
            </a:r>
            <a:r>
              <a:rPr sz="2800" spc="-5" dirty="0">
                <a:latin typeface="Calibri"/>
                <a:cs typeface="Calibri"/>
              </a:rPr>
              <a:t>гипсовой </a:t>
            </a:r>
            <a:r>
              <a:rPr sz="2800" spc="-15" dirty="0">
                <a:latin typeface="Calibri"/>
                <a:cs typeface="Calibri"/>
              </a:rPr>
              <a:t>лонгетой </a:t>
            </a:r>
            <a:r>
              <a:rPr sz="2800" spc="-5" dirty="0">
                <a:latin typeface="Calibri"/>
                <a:cs typeface="Calibri"/>
              </a:rPr>
              <a:t>или  </a:t>
            </a:r>
            <a:r>
              <a:rPr sz="2800" spc="-10" dirty="0">
                <a:latin typeface="Calibri"/>
                <a:cs typeface="Calibri"/>
              </a:rPr>
              <a:t>ортезом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20" dirty="0">
                <a:latin typeface="Calibri"/>
                <a:cs typeface="Calibri"/>
              </a:rPr>
              <a:t>регулируемыми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шарнирами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Заживление </a:t>
            </a:r>
            <a:r>
              <a:rPr sz="2800" spc="-5" dirty="0">
                <a:latin typeface="Calibri"/>
                <a:cs typeface="Calibri"/>
              </a:rPr>
              <a:t>трансплантата – в </a:t>
            </a:r>
            <a:r>
              <a:rPr sz="2800" spc="-10" dirty="0">
                <a:latin typeface="Calibri"/>
                <a:cs typeface="Calibri"/>
              </a:rPr>
              <a:t>течение </a:t>
            </a:r>
            <a:r>
              <a:rPr sz="2800" spc="-5" dirty="0">
                <a:latin typeface="Calibri"/>
                <a:cs typeface="Calibri"/>
              </a:rPr>
              <a:t>12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недель!!!</a:t>
            </a:r>
            <a:endParaRPr sz="2800">
              <a:latin typeface="Calibri"/>
              <a:cs typeface="Calibri"/>
            </a:endParaRPr>
          </a:p>
          <a:p>
            <a:pPr marL="241300" marR="223520" indent="-229235">
              <a:lnSpc>
                <a:spcPts val="3020"/>
              </a:lnSpc>
              <a:spcBef>
                <a:spcPts val="104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Биологический процесс </a:t>
            </a:r>
            <a:r>
              <a:rPr sz="2800" spc="-5" dirty="0">
                <a:latin typeface="Calibri"/>
                <a:cs typeface="Calibri"/>
              </a:rPr>
              <a:t>перестройки в </a:t>
            </a:r>
            <a:r>
              <a:rPr sz="2800" spc="-10" dirty="0">
                <a:latin typeface="Calibri"/>
                <a:cs typeface="Calibri"/>
              </a:rPr>
              <a:t>течение </a:t>
            </a:r>
            <a:r>
              <a:rPr sz="2800" spc="-15" dirty="0">
                <a:latin typeface="Calibri"/>
                <a:cs typeface="Calibri"/>
              </a:rPr>
              <a:t>6-12  </a:t>
            </a:r>
            <a:r>
              <a:rPr sz="2800" spc="-10" dirty="0">
                <a:latin typeface="Calibri"/>
                <a:cs typeface="Calibri"/>
              </a:rPr>
              <a:t>месяцев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Возвращение к спорту возможно через 7-9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месяцев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4242" y="214464"/>
            <a:ext cx="7138034" cy="42468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раннем послеоперационном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периоде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2194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10" dirty="0">
                <a:latin typeface="Calibri"/>
                <a:cs typeface="Calibri"/>
              </a:rPr>
              <a:t>постоянные </a:t>
            </a:r>
            <a:r>
              <a:rPr sz="2800" spc="-5" dirty="0">
                <a:latin typeface="Calibri"/>
                <a:cs typeface="Calibri"/>
              </a:rPr>
              <a:t>пассивные </a:t>
            </a:r>
            <a:r>
              <a:rPr sz="2800" spc="-10" dirty="0">
                <a:latin typeface="Calibri"/>
                <a:cs typeface="Calibri"/>
              </a:rPr>
              <a:t>движения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суставе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мероприятия </a:t>
            </a:r>
            <a:r>
              <a:rPr sz="2800" spc="-5" dirty="0">
                <a:latin typeface="Calibri"/>
                <a:cs typeface="Calibri"/>
              </a:rPr>
              <a:t>по купированию </a:t>
            </a:r>
            <a:r>
              <a:rPr sz="2800" spc="-20" dirty="0">
                <a:latin typeface="Calibri"/>
                <a:cs typeface="Calibri"/>
              </a:rPr>
              <a:t>боли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суставе</a:t>
            </a:r>
            <a:endParaRPr sz="2800">
              <a:latin typeface="Calibri"/>
              <a:cs typeface="Calibri"/>
            </a:endParaRPr>
          </a:p>
          <a:p>
            <a:pPr marL="241300" marR="349250" indent="-228600">
              <a:lnSpc>
                <a:spcPts val="3020"/>
              </a:lnSpc>
              <a:spcBef>
                <a:spcPts val="104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уменьшение кровоизлияния </a:t>
            </a:r>
            <a:r>
              <a:rPr sz="2800" spc="-5" dirty="0">
                <a:latin typeface="Calibri"/>
                <a:cs typeface="Calibri"/>
              </a:rPr>
              <a:t>(с помощью  </a:t>
            </a:r>
            <a:r>
              <a:rPr sz="2800" spc="-10" dirty="0">
                <a:latin typeface="Calibri"/>
                <a:cs typeface="Calibri"/>
              </a:rPr>
              <a:t>компрессии, криотерапии </a:t>
            </a:r>
            <a:r>
              <a:rPr sz="2800" spc="-5" dirty="0">
                <a:latin typeface="Calibri"/>
                <a:cs typeface="Calibri"/>
              </a:rPr>
              <a:t>и возвышенного  </a:t>
            </a:r>
            <a:r>
              <a:rPr sz="2800" spc="-15" dirty="0">
                <a:latin typeface="Calibri"/>
                <a:cs typeface="Calibri"/>
              </a:rPr>
              <a:t>положения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конечности)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Вставать с 2-3 </a:t>
            </a:r>
            <a:r>
              <a:rPr sz="2800" spc="-10" dirty="0">
                <a:latin typeface="Calibri"/>
                <a:cs typeface="Calibri"/>
              </a:rPr>
              <a:t>дня </a:t>
            </a:r>
            <a:r>
              <a:rPr sz="2800" spc="-5" dirty="0">
                <a:latin typeface="Calibri"/>
                <a:cs typeface="Calibri"/>
              </a:rPr>
              <a:t>после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операции</a:t>
            </a:r>
            <a:endParaRPr sz="2800">
              <a:latin typeface="Calibri"/>
              <a:cs typeface="Calibri"/>
            </a:endParaRPr>
          </a:p>
          <a:p>
            <a:pPr marL="241300" marR="289560" indent="-228600">
              <a:lnSpc>
                <a:spcPts val="3020"/>
              </a:lnSpc>
              <a:spcBef>
                <a:spcPts val="104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5" dirty="0">
                <a:latin typeface="Calibri"/>
                <a:cs typeface="Calibri"/>
              </a:rPr>
              <a:t>рекомендуется </a:t>
            </a:r>
            <a:r>
              <a:rPr sz="2800" spc="-5" dirty="0">
                <a:latin typeface="Calibri"/>
                <a:cs typeface="Calibri"/>
              </a:rPr>
              <a:t>ЭС </a:t>
            </a:r>
            <a:r>
              <a:rPr sz="2800" spc="-20" dirty="0">
                <a:latin typeface="Calibri"/>
                <a:cs typeface="Calibri"/>
              </a:rPr>
              <a:t>четырехглавой </a:t>
            </a:r>
            <a:r>
              <a:rPr sz="2800" spc="-5" dirty="0">
                <a:latin typeface="Calibri"/>
                <a:cs typeface="Calibri"/>
              </a:rPr>
              <a:t>мышцы и  </a:t>
            </a:r>
            <a:r>
              <a:rPr sz="2800" spc="-15" dirty="0">
                <a:latin typeface="Calibri"/>
                <a:cs typeface="Calibri"/>
              </a:rPr>
              <a:t>мягкотканная </a:t>
            </a:r>
            <a:r>
              <a:rPr sz="2800" spc="-5" dirty="0">
                <a:latin typeface="Calibri"/>
                <a:cs typeface="Calibri"/>
              </a:rPr>
              <a:t>мобилизация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надколенника.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770966"/>
            <a:ext cx="8688705" cy="23729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08585" marR="5080" indent="-96520">
              <a:lnSpc>
                <a:spcPct val="90000"/>
              </a:lnSpc>
              <a:spcBef>
                <a:spcPts val="434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Очень </a:t>
            </a:r>
            <a:r>
              <a:rPr sz="2800" dirty="0">
                <a:latin typeface="Calibri"/>
                <a:cs typeface="Calibri"/>
              </a:rPr>
              <a:t>важно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течение </a:t>
            </a:r>
            <a:r>
              <a:rPr sz="2800" spc="-5" dirty="0">
                <a:latin typeface="Calibri"/>
                <a:cs typeface="Calibri"/>
              </a:rPr>
              <a:t>первой </a:t>
            </a:r>
            <a:r>
              <a:rPr sz="2800" spc="-20" dirty="0">
                <a:latin typeface="Calibri"/>
                <a:cs typeface="Calibri"/>
              </a:rPr>
              <a:t>недели </a:t>
            </a:r>
            <a:r>
              <a:rPr sz="2800" spc="-5" dirty="0">
                <a:latin typeface="Calibri"/>
                <a:cs typeface="Calibri"/>
              </a:rPr>
              <a:t>после </a:t>
            </a:r>
            <a:r>
              <a:rPr sz="2800" dirty="0">
                <a:latin typeface="Calibri"/>
                <a:cs typeface="Calibri"/>
              </a:rPr>
              <a:t>травмы  </a:t>
            </a:r>
            <a:r>
              <a:rPr sz="2800" b="1" spc="-10" dirty="0">
                <a:latin typeface="Calibri"/>
                <a:cs typeface="Calibri"/>
              </a:rPr>
              <a:t>получить </a:t>
            </a:r>
            <a:r>
              <a:rPr sz="2800" b="1" spc="-15" dirty="0">
                <a:latin typeface="Calibri"/>
                <a:cs typeface="Calibri"/>
              </a:rPr>
              <a:t>полное </a:t>
            </a:r>
            <a:r>
              <a:rPr sz="2800" b="1" spc="-5" dirty="0">
                <a:latin typeface="Calibri"/>
                <a:cs typeface="Calibri"/>
              </a:rPr>
              <a:t>разгибание в </a:t>
            </a:r>
            <a:r>
              <a:rPr sz="2800" b="1" spc="-25" dirty="0">
                <a:latin typeface="Calibri"/>
                <a:cs typeface="Calibri"/>
              </a:rPr>
              <a:t>колене</a:t>
            </a:r>
            <a:r>
              <a:rPr sz="2800" spc="-25" dirty="0">
                <a:latin typeface="Calibri"/>
                <a:cs typeface="Calibri"/>
              </a:rPr>
              <a:t>. </a:t>
            </a:r>
            <a:r>
              <a:rPr sz="2800" spc="-5" dirty="0">
                <a:latin typeface="Calibri"/>
                <a:cs typeface="Calibri"/>
              </a:rPr>
              <a:t>Осевая </a:t>
            </a:r>
            <a:r>
              <a:rPr sz="2800" spc="-10" dirty="0">
                <a:latin typeface="Calibri"/>
                <a:cs typeface="Calibri"/>
              </a:rPr>
              <a:t>нагрузка  </a:t>
            </a:r>
            <a:r>
              <a:rPr sz="2800" spc="-15" dirty="0">
                <a:latin typeface="Calibri"/>
                <a:cs typeface="Calibri"/>
              </a:rPr>
              <a:t>должна </a:t>
            </a:r>
            <a:r>
              <a:rPr sz="2800" spc="-5" dirty="0">
                <a:latin typeface="Calibri"/>
                <a:cs typeface="Calibri"/>
              </a:rPr>
              <a:t>даваться при </a:t>
            </a:r>
            <a:r>
              <a:rPr sz="2800" spc="-15" dirty="0">
                <a:latin typeface="Calibri"/>
                <a:cs typeface="Calibri"/>
              </a:rPr>
              <a:t>положении </a:t>
            </a:r>
            <a:r>
              <a:rPr sz="2800" spc="-5" dirty="0">
                <a:latin typeface="Calibri"/>
                <a:cs typeface="Calibri"/>
              </a:rPr>
              <a:t>разгибания в гипсовой  </a:t>
            </a:r>
            <a:r>
              <a:rPr sz="2800" spc="-15" dirty="0">
                <a:latin typeface="Calibri"/>
                <a:cs typeface="Calibri"/>
              </a:rPr>
              <a:t>повязке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0" dirty="0">
                <a:latin typeface="Calibri"/>
                <a:cs typeface="Calibri"/>
              </a:rPr>
              <a:t>ортезе. Показаны </a:t>
            </a:r>
            <a:r>
              <a:rPr sz="2800" spc="-5" dirty="0">
                <a:latin typeface="Calibri"/>
                <a:cs typeface="Calibri"/>
              </a:rPr>
              <a:t>укладки на разгибание в  </a:t>
            </a:r>
            <a:r>
              <a:rPr sz="2800" spc="-15" dirty="0">
                <a:latin typeface="Calibri"/>
                <a:cs typeface="Calibri"/>
              </a:rPr>
              <a:t>положении </a:t>
            </a:r>
            <a:r>
              <a:rPr sz="2800" spc="-20" dirty="0">
                <a:latin typeface="Calibri"/>
                <a:cs typeface="Calibri"/>
              </a:rPr>
              <a:t>лежа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животе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5" dirty="0">
                <a:latin typeface="Calibri"/>
                <a:cs typeface="Calibri"/>
              </a:rPr>
              <a:t>подложенным </a:t>
            </a:r>
            <a:r>
              <a:rPr sz="2800" spc="-30" dirty="0">
                <a:latin typeface="Calibri"/>
                <a:cs typeface="Calibri"/>
              </a:rPr>
              <a:t>под </a:t>
            </a:r>
            <a:r>
              <a:rPr sz="2800" spc="-20" dirty="0">
                <a:latin typeface="Calibri"/>
                <a:cs typeface="Calibri"/>
              </a:rPr>
              <a:t>колено  </a:t>
            </a:r>
            <a:r>
              <a:rPr sz="2800" spc="-15" dirty="0">
                <a:latin typeface="Calibri"/>
                <a:cs typeface="Calibri"/>
              </a:rPr>
              <a:t>полотенцем </a:t>
            </a:r>
            <a:r>
              <a:rPr sz="2800" spc="-5" dirty="0">
                <a:latin typeface="Calibri"/>
                <a:cs typeface="Calibri"/>
              </a:rPr>
              <a:t>и с грузом на </a:t>
            </a:r>
            <a:r>
              <a:rPr sz="2800" spc="-15" dirty="0">
                <a:latin typeface="Calibri"/>
                <a:cs typeface="Calibri"/>
              </a:rPr>
              <a:t>голеностопном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суставе.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228092"/>
            <a:ext cx="8505825" cy="62109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20014" indent="-229235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При </a:t>
            </a:r>
            <a:r>
              <a:rPr sz="2800" spc="-10" dirty="0">
                <a:latin typeface="Calibri"/>
                <a:cs typeface="Calibri"/>
              </a:rPr>
              <a:t>уменьшении </a:t>
            </a:r>
            <a:r>
              <a:rPr sz="2800" spc="-25" dirty="0">
                <a:latin typeface="Calibri"/>
                <a:cs typeface="Calibri"/>
              </a:rPr>
              <a:t>отека </a:t>
            </a:r>
            <a:r>
              <a:rPr sz="2800" spc="-5" dirty="0">
                <a:latin typeface="Calibri"/>
                <a:cs typeface="Calibri"/>
              </a:rPr>
              <a:t>и восстановлении разгибания  </a:t>
            </a:r>
            <a:r>
              <a:rPr sz="2800" spc="-15" dirty="0">
                <a:latin typeface="Calibri"/>
                <a:cs typeface="Calibri"/>
              </a:rPr>
              <a:t>вторая </a:t>
            </a:r>
            <a:r>
              <a:rPr sz="2800" spc="-5" dirty="0">
                <a:latin typeface="Calibri"/>
                <a:cs typeface="Calibri"/>
              </a:rPr>
              <a:t>задача </a:t>
            </a:r>
            <a:r>
              <a:rPr sz="2800" spc="-10" dirty="0">
                <a:latin typeface="Calibri"/>
                <a:cs typeface="Calibri"/>
              </a:rPr>
              <a:t>реабилитации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b="1" spc="-10" dirty="0">
                <a:latin typeface="Calibri"/>
                <a:cs typeface="Calibri"/>
              </a:rPr>
              <a:t>восстановление  нормального стереотипа </a:t>
            </a:r>
            <a:r>
              <a:rPr sz="2800" b="1" spc="-20" dirty="0">
                <a:latin typeface="Calibri"/>
                <a:cs typeface="Calibri"/>
              </a:rPr>
              <a:t>ходьбы</a:t>
            </a:r>
            <a:r>
              <a:rPr sz="2800" spc="-20" dirty="0">
                <a:latin typeface="Calibri"/>
                <a:cs typeface="Calibri"/>
              </a:rPr>
              <a:t>.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Постепенно</a:t>
            </a:r>
            <a:endParaRPr sz="2800">
              <a:latin typeface="Calibri"/>
              <a:cs typeface="Calibri"/>
            </a:endParaRPr>
          </a:p>
          <a:p>
            <a:pPr marL="241300" marR="349250">
              <a:lnSpc>
                <a:spcPts val="3020"/>
              </a:lnSpc>
              <a:spcBef>
                <a:spcPts val="10"/>
              </a:spcBef>
              <a:tabLst>
                <a:tab pos="1931035" algn="l"/>
              </a:tabLst>
            </a:pPr>
            <a:r>
              <a:rPr sz="2800" spc="-20" dirty="0">
                <a:latin typeface="Calibri"/>
                <a:cs typeface="Calibri"/>
              </a:rPr>
              <a:t>переходят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30" dirty="0">
                <a:latin typeface="Calibri"/>
                <a:cs typeface="Calibri"/>
              </a:rPr>
              <a:t>ходьбы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двух </a:t>
            </a:r>
            <a:r>
              <a:rPr sz="2800" spc="-15" dirty="0">
                <a:latin typeface="Calibri"/>
                <a:cs typeface="Calibri"/>
              </a:rPr>
              <a:t>костылях </a:t>
            </a:r>
            <a:r>
              <a:rPr sz="2800" spc="-5" dirty="0">
                <a:latin typeface="Calibri"/>
                <a:cs typeface="Calibri"/>
              </a:rPr>
              <a:t>с частичной  осевой </a:t>
            </a:r>
            <a:r>
              <a:rPr sz="2800" spc="-10" dirty="0">
                <a:latin typeface="Calibri"/>
                <a:cs typeface="Calibri"/>
              </a:rPr>
              <a:t>нагрузкой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20" dirty="0">
                <a:latin typeface="Calibri"/>
                <a:cs typeface="Calibri"/>
              </a:rPr>
              <a:t>одному </a:t>
            </a:r>
            <a:r>
              <a:rPr sz="2800" spc="-15" dirty="0">
                <a:latin typeface="Calibri"/>
                <a:cs typeface="Calibri"/>
              </a:rPr>
              <a:t>костылю, </a:t>
            </a:r>
            <a:r>
              <a:rPr sz="2800" spc="-5" dirty="0">
                <a:latin typeface="Calibri"/>
                <a:cs typeface="Calibri"/>
              </a:rPr>
              <a:t>а к </a:t>
            </a:r>
            <a:r>
              <a:rPr sz="2800" spc="-20" dirty="0">
                <a:latin typeface="Calibri"/>
                <a:cs typeface="Calibri"/>
              </a:rPr>
              <a:t>концу </a:t>
            </a:r>
            <a:r>
              <a:rPr sz="2800" spc="5" dirty="0">
                <a:latin typeface="Calibri"/>
                <a:cs typeface="Calibri"/>
              </a:rPr>
              <a:t>1-1,5  </a:t>
            </a:r>
            <a:r>
              <a:rPr sz="2800" spc="-10" dirty="0">
                <a:latin typeface="Calibri"/>
                <a:cs typeface="Calibri"/>
              </a:rPr>
              <a:t>месяцев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	без </a:t>
            </a:r>
            <a:r>
              <a:rPr sz="2800" spc="-15" dirty="0">
                <a:latin typeface="Calibri"/>
                <a:cs typeface="Calibri"/>
              </a:rPr>
              <a:t>дополнительных средств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опоры.</a:t>
            </a:r>
            <a:endParaRPr sz="2800">
              <a:latin typeface="Calibri"/>
              <a:cs typeface="Calibri"/>
            </a:endParaRPr>
          </a:p>
          <a:p>
            <a:pPr marL="241300" marR="240665" indent="-229235">
              <a:lnSpc>
                <a:spcPts val="3020"/>
              </a:lnSpc>
              <a:spcBef>
                <a:spcPts val="102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Показаны упражнения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укрепление мышц </a:t>
            </a:r>
            <a:r>
              <a:rPr sz="2800" spc="-5" dirty="0">
                <a:latin typeface="Calibri"/>
                <a:cs typeface="Calibri"/>
              </a:rPr>
              <a:t>нижней  </a:t>
            </a:r>
            <a:r>
              <a:rPr sz="2800" spc="-10" dirty="0">
                <a:latin typeface="Calibri"/>
                <a:cs typeface="Calibri"/>
              </a:rPr>
              <a:t>конечности </a:t>
            </a:r>
            <a:r>
              <a:rPr sz="2800" spc="-15" dirty="0">
                <a:latin typeface="Calibri"/>
                <a:cs typeface="Calibri"/>
              </a:rPr>
              <a:t>(«закрытого </a:t>
            </a:r>
            <a:r>
              <a:rPr sz="2800" spc="-10" dirty="0">
                <a:latin typeface="Calibri"/>
                <a:cs typeface="Calibri"/>
              </a:rPr>
              <a:t>типа»), при </a:t>
            </a:r>
            <a:r>
              <a:rPr sz="2800" spc="-20" dirty="0">
                <a:latin typeface="Calibri"/>
                <a:cs typeface="Calibri"/>
              </a:rPr>
              <a:t>которых следует  </a:t>
            </a:r>
            <a:r>
              <a:rPr sz="2800" spc="-5" dirty="0">
                <a:latin typeface="Calibri"/>
                <a:cs typeface="Calibri"/>
              </a:rPr>
              <a:t>избегать </a:t>
            </a:r>
            <a:r>
              <a:rPr sz="2800" spc="-10" dirty="0">
                <a:latin typeface="Calibri"/>
                <a:cs typeface="Calibri"/>
              </a:rPr>
              <a:t>гиперэкстензии </a:t>
            </a:r>
            <a:r>
              <a:rPr sz="2800" spc="-5" dirty="0">
                <a:latin typeface="Calibri"/>
                <a:cs typeface="Calibri"/>
              </a:rPr>
              <a:t>и смещений </a:t>
            </a:r>
            <a:r>
              <a:rPr sz="2800" spc="-15" dirty="0">
                <a:latin typeface="Calibri"/>
                <a:cs typeface="Calibri"/>
              </a:rPr>
              <a:t>точки </a:t>
            </a:r>
            <a:r>
              <a:rPr sz="2800" spc="-10" dirty="0">
                <a:latin typeface="Calibri"/>
                <a:cs typeface="Calibri"/>
              </a:rPr>
              <a:t>опоры,  </a:t>
            </a:r>
            <a:r>
              <a:rPr sz="2800" spc="-5" dirty="0">
                <a:latin typeface="Calibri"/>
                <a:cs typeface="Calibri"/>
              </a:rPr>
              <a:t>аэробная</a:t>
            </a:r>
            <a:r>
              <a:rPr sz="2800" spc="-10" dirty="0">
                <a:latin typeface="Calibri"/>
                <a:cs typeface="Calibri"/>
              </a:rPr>
              <a:t> ЛФК.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1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Важно – укрепление </a:t>
            </a:r>
            <a:r>
              <a:rPr sz="2800" spc="-10" dirty="0">
                <a:latin typeface="Calibri"/>
                <a:cs typeface="Calibri"/>
              </a:rPr>
              <a:t>мышц тазобедренного </a:t>
            </a:r>
            <a:r>
              <a:rPr sz="2800" spc="-5" dirty="0">
                <a:latin typeface="Calibri"/>
                <a:cs typeface="Calibri"/>
              </a:rPr>
              <a:t>сустава  </a:t>
            </a:r>
            <a:r>
              <a:rPr sz="2800" spc="-15" dirty="0">
                <a:latin typeface="Calibri"/>
                <a:cs typeface="Calibri"/>
              </a:rPr>
              <a:t>(отводящих, приводящих, сгибателей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разгибателей).</a:t>
            </a:r>
            <a:endParaRPr sz="2800">
              <a:latin typeface="Calibri"/>
              <a:cs typeface="Calibri"/>
            </a:endParaRPr>
          </a:p>
          <a:p>
            <a:pPr marL="241300" marR="1144905" indent="-229235" algn="just">
              <a:lnSpc>
                <a:spcPts val="3020"/>
              </a:lnSpc>
              <a:spcBef>
                <a:spcPts val="100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При занятиях на </a:t>
            </a:r>
            <a:r>
              <a:rPr sz="2800" spc="-15" dirty="0">
                <a:latin typeface="Calibri"/>
                <a:cs typeface="Calibri"/>
              </a:rPr>
              <a:t>велотренажере </a:t>
            </a:r>
            <a:r>
              <a:rPr sz="2800" spc="-5" dirty="0">
                <a:latin typeface="Calibri"/>
                <a:cs typeface="Calibri"/>
              </a:rPr>
              <a:t>- не </a:t>
            </a:r>
            <a:r>
              <a:rPr sz="2800" spc="-10" dirty="0">
                <a:latin typeface="Calibri"/>
                <a:cs typeface="Calibri"/>
              </a:rPr>
              <a:t>допустить  гиперэкстензии. Показаны </a:t>
            </a:r>
            <a:r>
              <a:rPr sz="2800" spc="-5" dirty="0">
                <a:latin typeface="Calibri"/>
                <a:cs typeface="Calibri"/>
              </a:rPr>
              <a:t>занятия на лыжном  </a:t>
            </a:r>
            <a:r>
              <a:rPr sz="2800" spc="-10" dirty="0">
                <a:latin typeface="Calibri"/>
                <a:cs typeface="Calibri"/>
              </a:rPr>
              <a:t>тренажере,</a:t>
            </a:r>
            <a:r>
              <a:rPr sz="2800" spc="-5" dirty="0">
                <a:latin typeface="Calibri"/>
                <a:cs typeface="Calibri"/>
              </a:rPr>
              <a:t> клаймбере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466" y="83058"/>
            <a:ext cx="9260205" cy="58521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520"/>
              </a:spcBef>
            </a:pPr>
            <a:r>
              <a:rPr sz="2400" b="1" spc="-5" dirty="0">
                <a:latin typeface="Calibri"/>
                <a:cs typeface="Calibri"/>
              </a:rPr>
              <a:t>I. Ранний послеоперационный </a:t>
            </a:r>
            <a:r>
              <a:rPr sz="2400" b="1" spc="-15" dirty="0">
                <a:latin typeface="Calibri"/>
                <a:cs typeface="Calibri"/>
              </a:rPr>
              <a:t>период </a:t>
            </a:r>
            <a:r>
              <a:rPr sz="2400" b="1" spc="-5" dirty="0">
                <a:latin typeface="Calibri"/>
                <a:cs typeface="Calibri"/>
              </a:rPr>
              <a:t>(1-я </a:t>
            </a:r>
            <a:r>
              <a:rPr sz="2400" b="1" spc="-20" dirty="0">
                <a:latin typeface="Calibri"/>
                <a:cs typeface="Calibri"/>
              </a:rPr>
              <a:t>неделя </a:t>
            </a:r>
            <a:r>
              <a:rPr sz="2400" b="1" spc="-5" dirty="0">
                <a:latin typeface="Calibri"/>
                <a:cs typeface="Calibri"/>
              </a:rPr>
              <a:t>после</a:t>
            </a:r>
            <a:r>
              <a:rPr sz="2400" b="1" spc="9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операции)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420"/>
              </a:spcBef>
            </a:pPr>
            <a:r>
              <a:rPr sz="2400" b="1" dirty="0">
                <a:latin typeface="Calibri"/>
                <a:cs typeface="Calibri"/>
              </a:rPr>
              <a:t>1. </a:t>
            </a:r>
            <a:r>
              <a:rPr sz="2400" b="1" spc="-5" dirty="0">
                <a:latin typeface="Calibri"/>
                <a:cs typeface="Calibri"/>
              </a:rPr>
              <a:t>Иммобилизация </a:t>
            </a:r>
            <a:r>
              <a:rPr sz="2400" spc="-5" dirty="0">
                <a:latin typeface="Calibri"/>
                <a:cs typeface="Calibri"/>
              </a:rPr>
              <a:t>гипсовой </a:t>
            </a:r>
            <a:r>
              <a:rPr sz="2400" spc="-10" dirty="0">
                <a:latin typeface="Calibri"/>
                <a:cs typeface="Calibri"/>
              </a:rPr>
              <a:t>лонгетной повязкой </a:t>
            </a:r>
            <a:r>
              <a:rPr sz="2400" spc="-5" dirty="0">
                <a:latin typeface="Calibri"/>
                <a:cs typeface="Calibri"/>
              </a:rPr>
              <a:t>(или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съемной</a:t>
            </a:r>
            <a:endParaRPr sz="2400">
              <a:latin typeface="Calibri"/>
              <a:cs typeface="Calibri"/>
            </a:endParaRPr>
          </a:p>
          <a:p>
            <a:pPr marL="12700" marR="60325">
              <a:lnSpc>
                <a:spcPct val="80000"/>
              </a:lnSpc>
              <a:spcBef>
                <a:spcPts val="290"/>
              </a:spcBef>
            </a:pPr>
            <a:r>
              <a:rPr sz="2400" spc="-5" dirty="0">
                <a:latin typeface="Calibri"/>
                <a:cs typeface="Calibri"/>
              </a:rPr>
              <a:t>шиной, </a:t>
            </a:r>
            <a:r>
              <a:rPr sz="2400" spc="-10" dirty="0">
                <a:latin typeface="Calibri"/>
                <a:cs typeface="Calibri"/>
              </a:rPr>
              <a:t>ортезом)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положении полного </a:t>
            </a:r>
            <a:r>
              <a:rPr sz="2400" spc="-5" dirty="0">
                <a:latin typeface="Calibri"/>
                <a:cs typeface="Calibri"/>
              </a:rPr>
              <a:t>разгибания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колене. Если </a:t>
            </a:r>
            <a:r>
              <a:rPr sz="2400" spc="-5" dirty="0">
                <a:latin typeface="Calibri"/>
                <a:cs typeface="Calibri"/>
              </a:rPr>
              <a:t>есть  повреждение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боковых </a:t>
            </a:r>
            <a:r>
              <a:rPr sz="2400" spc="-5" dirty="0">
                <a:latin typeface="Calibri"/>
                <a:cs typeface="Calibri"/>
              </a:rPr>
              <a:t>связок, </a:t>
            </a:r>
            <a:r>
              <a:rPr sz="2400" spc="-20" dirty="0">
                <a:latin typeface="Calibri"/>
                <a:cs typeface="Calibri"/>
              </a:rPr>
              <a:t>то </a:t>
            </a:r>
            <a:r>
              <a:rPr sz="2400" dirty="0">
                <a:latin typeface="Calibri"/>
                <a:cs typeface="Calibri"/>
              </a:rPr>
              <a:t>разгибание </a:t>
            </a:r>
            <a:r>
              <a:rPr sz="2400" spc="-25" dirty="0">
                <a:latin typeface="Calibri"/>
                <a:cs typeface="Calibri"/>
              </a:rPr>
              <a:t>будет </a:t>
            </a:r>
            <a:r>
              <a:rPr sz="2400" spc="-5" dirty="0">
                <a:latin typeface="Calibri"/>
                <a:cs typeface="Calibri"/>
              </a:rPr>
              <a:t>ограничено </a:t>
            </a:r>
            <a:r>
              <a:rPr sz="2400" spc="-10" dirty="0">
                <a:latin typeface="Calibri"/>
                <a:cs typeface="Calibri"/>
              </a:rPr>
              <a:t>до  </a:t>
            </a:r>
            <a:r>
              <a:rPr sz="2400" spc="-5" dirty="0">
                <a:latin typeface="Calibri"/>
                <a:cs typeface="Calibri"/>
              </a:rPr>
              <a:t>20°-30°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течение 2-3-х </a:t>
            </a:r>
            <a:r>
              <a:rPr sz="2400" spc="-15" dirty="0">
                <a:latin typeface="Calibri"/>
                <a:cs typeface="Calibri"/>
              </a:rPr>
              <a:t>недель.</a:t>
            </a:r>
            <a:endParaRPr sz="2400">
              <a:latin typeface="Calibri"/>
              <a:cs typeface="Calibri"/>
            </a:endParaRPr>
          </a:p>
          <a:p>
            <a:pPr marL="81280">
              <a:lnSpc>
                <a:spcPct val="100000"/>
              </a:lnSpc>
              <a:spcBef>
                <a:spcPts val="434"/>
              </a:spcBef>
            </a:pPr>
            <a:r>
              <a:rPr sz="2400" spc="-10" dirty="0">
                <a:latin typeface="Calibri"/>
                <a:cs typeface="Calibri"/>
              </a:rPr>
              <a:t>Обезболивание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НПВС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течение </a:t>
            </a:r>
            <a:r>
              <a:rPr sz="2400" dirty="0">
                <a:latin typeface="Calibri"/>
                <a:cs typeface="Calibri"/>
              </a:rPr>
              <a:t>7-14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дней.</a:t>
            </a:r>
            <a:endParaRPr sz="2400">
              <a:latin typeface="Calibri"/>
              <a:cs typeface="Calibri"/>
            </a:endParaRPr>
          </a:p>
          <a:p>
            <a:pPr marL="81280" algn="just">
              <a:lnSpc>
                <a:spcPct val="100000"/>
              </a:lnSpc>
              <a:spcBef>
                <a:spcPts val="420"/>
              </a:spcBef>
            </a:pPr>
            <a:r>
              <a:rPr sz="2400" b="1" dirty="0">
                <a:latin typeface="Calibri"/>
                <a:cs typeface="Calibri"/>
              </a:rPr>
              <a:t>3. </a:t>
            </a:r>
            <a:r>
              <a:rPr sz="2400" b="1" spc="-20" dirty="0">
                <a:latin typeface="Calibri"/>
                <a:cs typeface="Calibri"/>
              </a:rPr>
              <a:t>Ходьба: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помощью </a:t>
            </a:r>
            <a:r>
              <a:rPr sz="2400" spc="-10" dirty="0">
                <a:latin typeface="Calibri"/>
                <a:cs typeface="Calibri"/>
              </a:rPr>
              <a:t>костылей </a:t>
            </a:r>
            <a:r>
              <a:rPr sz="2400" dirty="0">
                <a:latin typeface="Calibri"/>
                <a:cs typeface="Calibri"/>
              </a:rPr>
              <a:t>по </a:t>
            </a:r>
            <a:r>
              <a:rPr sz="2400" spc="-5" dirty="0">
                <a:latin typeface="Calibri"/>
                <a:cs typeface="Calibri"/>
              </a:rPr>
              <a:t>5-15 минут </a:t>
            </a:r>
            <a:r>
              <a:rPr sz="2400" dirty="0">
                <a:latin typeface="Calibri"/>
                <a:cs typeface="Calibri"/>
              </a:rPr>
              <a:t>4-5 </a:t>
            </a:r>
            <a:r>
              <a:rPr sz="2400" spc="-5" dirty="0">
                <a:latin typeface="Calibri"/>
                <a:cs typeface="Calibri"/>
              </a:rPr>
              <a:t>раз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день.</a:t>
            </a:r>
            <a:endParaRPr sz="2400">
              <a:latin typeface="Calibri"/>
              <a:cs typeface="Calibri"/>
            </a:endParaRPr>
          </a:p>
          <a:p>
            <a:pPr marL="12700" marR="327660" algn="just">
              <a:lnSpc>
                <a:spcPts val="2310"/>
              </a:lnSpc>
              <a:spcBef>
                <a:spcPts val="969"/>
              </a:spcBef>
            </a:pPr>
            <a:r>
              <a:rPr sz="2400" b="1" dirty="0">
                <a:latin typeface="Calibri"/>
                <a:cs typeface="Calibri"/>
              </a:rPr>
              <a:t>4. </a:t>
            </a:r>
            <a:r>
              <a:rPr sz="2400" b="1" spc="-5" dirty="0">
                <a:latin typeface="Calibri"/>
                <a:cs typeface="Calibri"/>
              </a:rPr>
              <a:t>Опорная </a:t>
            </a:r>
            <a:r>
              <a:rPr sz="2400" b="1" spc="-10" dirty="0">
                <a:latin typeface="Calibri"/>
                <a:cs typeface="Calibri"/>
              </a:rPr>
              <a:t>нагрузка: </a:t>
            </a:r>
            <a:r>
              <a:rPr sz="2400" spc="-5" dirty="0">
                <a:latin typeface="Calibri"/>
                <a:cs typeface="Calibri"/>
              </a:rPr>
              <a:t>опираться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b="1" spc="-5" dirty="0">
                <a:latin typeface="Calibri"/>
                <a:cs typeface="Calibri"/>
              </a:rPr>
              <a:t>выпрямленную </a:t>
            </a:r>
            <a:r>
              <a:rPr sz="2400" spc="-5" dirty="0">
                <a:latin typeface="Calibri"/>
                <a:cs typeface="Calibri"/>
              </a:rPr>
              <a:t>ногу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нагрузкой  </a:t>
            </a:r>
            <a:r>
              <a:rPr sz="2400" dirty="0">
                <a:latin typeface="Calibri"/>
                <a:cs typeface="Calibri"/>
              </a:rPr>
              <a:t>равной весу </a:t>
            </a:r>
            <a:r>
              <a:rPr sz="2400" spc="-10" dirty="0">
                <a:latin typeface="Calibri"/>
                <a:cs typeface="Calibri"/>
              </a:rPr>
              <a:t>конечности </a:t>
            </a:r>
            <a:r>
              <a:rPr sz="2400" spc="-5" dirty="0">
                <a:latin typeface="Calibri"/>
                <a:cs typeface="Calibri"/>
              </a:rPr>
              <a:t>(опора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0" dirty="0">
                <a:latin typeface="Calibri"/>
                <a:cs typeface="Calibri"/>
              </a:rPr>
              <a:t>пятку, </a:t>
            </a:r>
            <a:r>
              <a:rPr sz="2400" dirty="0">
                <a:latin typeface="Calibri"/>
                <a:cs typeface="Calibri"/>
              </a:rPr>
              <a:t>а не на </a:t>
            </a:r>
            <a:r>
              <a:rPr sz="2400" spc="-5" dirty="0">
                <a:latin typeface="Calibri"/>
                <a:cs typeface="Calibri"/>
              </a:rPr>
              <a:t>носок). Нагрузка </a:t>
            </a:r>
            <a:r>
              <a:rPr sz="2400" dirty="0">
                <a:latin typeface="Calibri"/>
                <a:cs typeface="Calibri"/>
              </a:rPr>
              <a:t>не  </a:t>
            </a:r>
            <a:r>
              <a:rPr sz="2400" spc="-15" dirty="0">
                <a:latin typeface="Calibri"/>
                <a:cs typeface="Calibri"/>
              </a:rPr>
              <a:t>должна </a:t>
            </a:r>
            <a:r>
              <a:rPr sz="2400" spc="-5" dirty="0">
                <a:latin typeface="Calibri"/>
                <a:cs typeface="Calibri"/>
              </a:rPr>
              <a:t>вызывать </a:t>
            </a:r>
            <a:r>
              <a:rPr sz="2400" spc="-15" dirty="0">
                <a:latin typeface="Calibri"/>
                <a:cs typeface="Calibri"/>
              </a:rPr>
              <a:t>боль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коленном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суставе.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40"/>
              </a:spcBef>
            </a:pPr>
            <a:r>
              <a:rPr sz="2400" b="1" dirty="0">
                <a:latin typeface="Calibri"/>
                <a:cs typeface="Calibri"/>
              </a:rPr>
              <a:t>5. </a:t>
            </a:r>
            <a:r>
              <a:rPr sz="2400" b="1" spc="-5" dirty="0">
                <a:latin typeface="Calibri"/>
                <a:cs typeface="Calibri"/>
              </a:rPr>
              <a:t>Физические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упражнения: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5"/>
              </a:lnSpc>
              <a:spcBef>
                <a:spcPts val="420"/>
              </a:spcBef>
            </a:pPr>
            <a:r>
              <a:rPr sz="2400" dirty="0">
                <a:latin typeface="Calibri"/>
                <a:cs typeface="Calibri"/>
              </a:rPr>
              <a:t>1. Активные </a:t>
            </a:r>
            <a:r>
              <a:rPr sz="2400" spc="-10" dirty="0">
                <a:latin typeface="Calibri"/>
                <a:cs typeface="Calibri"/>
              </a:rPr>
              <a:t>разгибательно-сгибательные </a:t>
            </a:r>
            <a:r>
              <a:rPr sz="2400" spc="-5" dirty="0">
                <a:latin typeface="Calibri"/>
                <a:cs typeface="Calibri"/>
              </a:rPr>
              <a:t>движения </a:t>
            </a:r>
            <a:r>
              <a:rPr sz="2400" spc="-10" dirty="0">
                <a:latin typeface="Calibri"/>
                <a:cs typeface="Calibri"/>
              </a:rPr>
              <a:t>стопами </a:t>
            </a:r>
            <a:r>
              <a:rPr sz="2400" spc="-5" dirty="0">
                <a:latin typeface="Calibri"/>
                <a:cs typeface="Calibri"/>
              </a:rPr>
              <a:t>(носки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себя – носки </a:t>
            </a:r>
            <a:r>
              <a:rPr sz="2400" spc="-10" dirty="0">
                <a:latin typeface="Calibri"/>
                <a:cs typeface="Calibri"/>
              </a:rPr>
              <a:t>от </a:t>
            </a:r>
            <a:r>
              <a:rPr sz="2400" dirty="0">
                <a:latin typeface="Calibri"/>
                <a:cs typeface="Calibri"/>
              </a:rPr>
              <a:t>себя) по </a:t>
            </a:r>
            <a:r>
              <a:rPr sz="2400" spc="-5" dirty="0">
                <a:latin typeface="Calibri"/>
                <a:cs typeface="Calibri"/>
              </a:rPr>
              <a:t>30 раз </a:t>
            </a:r>
            <a:r>
              <a:rPr sz="2400" spc="-10" dirty="0">
                <a:latin typeface="Calibri"/>
                <a:cs typeface="Calibri"/>
              </a:rPr>
              <a:t>каждые </a:t>
            </a:r>
            <a:r>
              <a:rPr sz="2400" dirty="0">
                <a:latin typeface="Calibri"/>
                <a:cs typeface="Calibri"/>
              </a:rPr>
              <a:t>2 часа в </a:t>
            </a:r>
            <a:r>
              <a:rPr sz="2400" spc="-5" dirty="0">
                <a:latin typeface="Calibri"/>
                <a:cs typeface="Calibri"/>
              </a:rPr>
              <a:t>течение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дня.</a:t>
            </a:r>
            <a:endParaRPr sz="2400">
              <a:latin typeface="Calibri"/>
              <a:cs typeface="Calibri"/>
            </a:endParaRPr>
          </a:p>
          <a:p>
            <a:pPr marL="12700" marR="91440">
              <a:lnSpc>
                <a:spcPts val="2300"/>
              </a:lnSpc>
              <a:spcBef>
                <a:spcPts val="980"/>
              </a:spcBef>
            </a:pPr>
            <a:r>
              <a:rPr sz="2400" dirty="0">
                <a:latin typeface="Calibri"/>
                <a:cs typeface="Calibri"/>
              </a:rPr>
              <a:t>2. </a:t>
            </a:r>
            <a:r>
              <a:rPr sz="2400" spc="-10" dirty="0">
                <a:latin typeface="Calibri"/>
                <a:cs typeface="Calibri"/>
              </a:rPr>
              <a:t>Произвольное </a:t>
            </a:r>
            <a:r>
              <a:rPr sz="2400" spc="-5" dirty="0">
                <a:latin typeface="Calibri"/>
                <a:cs typeface="Calibri"/>
              </a:rPr>
              <a:t>напряжение передней </a:t>
            </a:r>
            <a:r>
              <a:rPr sz="2400" dirty="0">
                <a:latin typeface="Calibri"/>
                <a:cs typeface="Calibri"/>
              </a:rPr>
              <a:t>и задней </a:t>
            </a:r>
            <a:r>
              <a:rPr sz="2400" spc="-5" dirty="0">
                <a:latin typeface="Calibri"/>
                <a:cs typeface="Calibri"/>
              </a:rPr>
              <a:t>группы мышц </a:t>
            </a:r>
            <a:r>
              <a:rPr sz="2400" spc="-10" dirty="0">
                <a:latin typeface="Calibri"/>
                <a:cs typeface="Calibri"/>
              </a:rPr>
              <a:t>бедра 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течение </a:t>
            </a:r>
            <a:r>
              <a:rPr sz="2400" dirty="0">
                <a:latin typeface="Calibri"/>
                <a:cs typeface="Calibri"/>
              </a:rPr>
              <a:t>5 секунд по </a:t>
            </a:r>
            <a:r>
              <a:rPr sz="2400" spc="-15" dirty="0">
                <a:latin typeface="Calibri"/>
                <a:cs typeface="Calibri"/>
              </a:rPr>
              <a:t>10-15 </a:t>
            </a:r>
            <a:r>
              <a:rPr sz="2400" spc="-5" dirty="0">
                <a:latin typeface="Calibri"/>
                <a:cs typeface="Calibri"/>
              </a:rPr>
              <a:t>раз </a:t>
            </a:r>
            <a:r>
              <a:rPr sz="2400" spc="-10" dirty="0">
                <a:latin typeface="Calibri"/>
                <a:cs typeface="Calibri"/>
              </a:rPr>
              <a:t>каждые </a:t>
            </a:r>
            <a:r>
              <a:rPr sz="2400" dirty="0">
                <a:latin typeface="Calibri"/>
                <a:cs typeface="Calibri"/>
              </a:rPr>
              <a:t>2 часа в </a:t>
            </a:r>
            <a:r>
              <a:rPr sz="2400" spc="-5" dirty="0">
                <a:latin typeface="Calibri"/>
                <a:cs typeface="Calibri"/>
              </a:rPr>
              <a:t>течение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дня.</a:t>
            </a:r>
            <a:endParaRPr sz="2400">
              <a:latin typeface="Calibri"/>
              <a:cs typeface="Calibri"/>
            </a:endParaRPr>
          </a:p>
          <a:p>
            <a:pPr marL="81280">
              <a:lnSpc>
                <a:spcPct val="100000"/>
              </a:lnSpc>
              <a:spcBef>
                <a:spcPts val="459"/>
              </a:spcBef>
            </a:pPr>
            <a:r>
              <a:rPr sz="2400" dirty="0">
                <a:latin typeface="Calibri"/>
                <a:cs typeface="Calibri"/>
              </a:rPr>
              <a:t>3. </a:t>
            </a:r>
            <a:r>
              <a:rPr sz="2400" spc="-10" dirty="0">
                <a:latin typeface="Calibri"/>
                <a:cs typeface="Calibri"/>
              </a:rPr>
              <a:t>Дыхательная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гимнастика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9873" y="21081"/>
            <a:ext cx="35769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latin typeface="Calibri"/>
                <a:cs typeface="Calibri"/>
              </a:rPr>
              <a:t>2-я </a:t>
            </a:r>
            <a:r>
              <a:rPr sz="2400" i="0" spc="-20" dirty="0">
                <a:latin typeface="Calibri"/>
                <a:cs typeface="Calibri"/>
              </a:rPr>
              <a:t>неделя </a:t>
            </a:r>
            <a:r>
              <a:rPr sz="2400" i="0" dirty="0">
                <a:latin typeface="Calibri"/>
                <a:cs typeface="Calibri"/>
              </a:rPr>
              <a:t>после</a:t>
            </a:r>
            <a:r>
              <a:rPr sz="2400" i="0" spc="-35" dirty="0">
                <a:latin typeface="Calibri"/>
                <a:cs typeface="Calibri"/>
              </a:rPr>
              <a:t> </a:t>
            </a:r>
            <a:r>
              <a:rPr sz="2400" i="0" spc="-5" dirty="0">
                <a:latin typeface="Calibri"/>
                <a:cs typeface="Calibri"/>
              </a:rPr>
              <a:t>операции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803" y="485597"/>
            <a:ext cx="9457055" cy="60128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1430" algn="just">
              <a:lnSpc>
                <a:spcPct val="90100"/>
              </a:lnSpc>
              <a:spcBef>
                <a:spcPts val="340"/>
              </a:spcBef>
            </a:pPr>
            <a:r>
              <a:rPr sz="2000" spc="-5" dirty="0">
                <a:latin typeface="Calibri"/>
                <a:cs typeface="Calibri"/>
              </a:rPr>
              <a:t>Снятие </a:t>
            </a:r>
            <a:r>
              <a:rPr sz="2000" spc="-10" dirty="0">
                <a:latin typeface="Calibri"/>
                <a:cs typeface="Calibri"/>
              </a:rPr>
              <a:t>лонгеты </a:t>
            </a:r>
            <a:r>
              <a:rPr sz="2000" dirty="0">
                <a:latin typeface="Calibri"/>
                <a:cs typeface="Calibri"/>
              </a:rPr>
              <a:t>и замена ее </a:t>
            </a:r>
            <a:r>
              <a:rPr sz="2000" spc="-5" dirty="0">
                <a:latin typeface="Calibri"/>
                <a:cs typeface="Calibri"/>
              </a:rPr>
              <a:t>функциональным </a:t>
            </a:r>
            <a:r>
              <a:rPr sz="2000" dirty="0">
                <a:latin typeface="Calibri"/>
                <a:cs typeface="Calibri"/>
              </a:rPr>
              <a:t>ортезом с шарнирами. </a:t>
            </a:r>
            <a:r>
              <a:rPr sz="2000" spc="-5" dirty="0">
                <a:latin typeface="Calibri"/>
                <a:cs typeface="Calibri"/>
              </a:rPr>
              <a:t>Ношение ортеза  постоянно: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период </a:t>
            </a:r>
            <a:r>
              <a:rPr sz="2000" spc="-5" dirty="0">
                <a:latin typeface="Calibri"/>
                <a:cs typeface="Calibri"/>
              </a:rPr>
              <a:t>выполнения </a:t>
            </a:r>
            <a:r>
              <a:rPr sz="2000" dirty="0">
                <a:latin typeface="Calibri"/>
                <a:cs typeface="Calibri"/>
              </a:rPr>
              <a:t>упражнений </a:t>
            </a:r>
            <a:r>
              <a:rPr sz="2000" spc="-5" dirty="0">
                <a:latin typeface="Calibri"/>
                <a:cs typeface="Calibri"/>
              </a:rPr>
              <a:t>устанавливать ограничения </a:t>
            </a:r>
            <a:r>
              <a:rPr sz="2000" dirty="0">
                <a:latin typeface="Calibri"/>
                <a:cs typeface="Calibri"/>
              </a:rPr>
              <a:t>шарниров в  </a:t>
            </a:r>
            <a:r>
              <a:rPr sz="2000" spc="-15" dirty="0">
                <a:latin typeface="Calibri"/>
                <a:cs typeface="Calibri"/>
              </a:rPr>
              <a:t>пределах </a:t>
            </a:r>
            <a:r>
              <a:rPr sz="2000" spc="-10" dirty="0">
                <a:latin typeface="Calibri"/>
                <a:cs typeface="Calibri"/>
              </a:rPr>
              <a:t>от </a:t>
            </a:r>
            <a:r>
              <a:rPr sz="2000" dirty="0">
                <a:latin typeface="Calibri"/>
                <a:cs typeface="Calibri"/>
              </a:rPr>
              <a:t>0°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dirty="0">
                <a:latin typeface="Calibri"/>
                <a:cs typeface="Calibri"/>
              </a:rPr>
              <a:t>60°, </a:t>
            </a:r>
            <a:r>
              <a:rPr sz="2000" spc="-10" dirty="0">
                <a:latin typeface="Calibri"/>
                <a:cs typeface="Calibri"/>
              </a:rPr>
              <a:t>днем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покое </a:t>
            </a:r>
            <a:r>
              <a:rPr sz="2000" dirty="0">
                <a:latin typeface="Calibri"/>
                <a:cs typeface="Calibri"/>
              </a:rPr>
              <a:t>и ночью – </a:t>
            </a:r>
            <a:r>
              <a:rPr sz="2000" spc="-5" dirty="0">
                <a:latin typeface="Calibri"/>
                <a:cs typeface="Calibri"/>
              </a:rPr>
              <a:t>замыкать </a:t>
            </a:r>
            <a:r>
              <a:rPr sz="2000" dirty="0">
                <a:latin typeface="Calibri"/>
                <a:cs typeface="Calibri"/>
              </a:rPr>
              <a:t>шарниры в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положении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разгибания.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000" spc="-50" dirty="0">
                <a:latin typeface="Calibri"/>
                <a:cs typeface="Calibri"/>
              </a:rPr>
              <a:t>ФТЛ: </a:t>
            </a:r>
            <a:r>
              <a:rPr sz="2000" dirty="0">
                <a:latin typeface="Calibri"/>
                <a:cs typeface="Calibri"/>
              </a:rPr>
              <a:t>массаж – </a:t>
            </a:r>
            <a:r>
              <a:rPr sz="2000" spc="-10" dirty="0">
                <a:latin typeface="Calibri"/>
                <a:cs typeface="Calibri"/>
              </a:rPr>
              <a:t>лимфодренаж, </a:t>
            </a:r>
            <a:r>
              <a:rPr sz="2000" spc="-5" dirty="0">
                <a:latin typeface="Calibri"/>
                <a:cs typeface="Calibri"/>
              </a:rPr>
              <a:t>ЭС </a:t>
            </a:r>
            <a:r>
              <a:rPr sz="2000" dirty="0">
                <a:latin typeface="Calibri"/>
                <a:cs typeface="Calibri"/>
              </a:rPr>
              <a:t>мышц </a:t>
            </a:r>
            <a:r>
              <a:rPr sz="2000" spc="-5" dirty="0">
                <a:latin typeface="Calibri"/>
                <a:cs typeface="Calibri"/>
              </a:rPr>
              <a:t>бедра, магнитотерапия,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ультразвук.</a:t>
            </a:r>
            <a:endParaRPr sz="200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  <a:spcBef>
                <a:spcPts val="760"/>
              </a:spcBef>
            </a:pPr>
            <a:r>
              <a:rPr sz="2000" spc="-5" dirty="0">
                <a:latin typeface="Calibri"/>
                <a:cs typeface="Calibri"/>
              </a:rPr>
              <a:t>Опираться </a:t>
            </a:r>
            <a:r>
              <a:rPr sz="2000" dirty="0">
                <a:latin typeface="Calibri"/>
                <a:cs typeface="Calibri"/>
              </a:rPr>
              <a:t>на выпрямленную ногу с </a:t>
            </a:r>
            <a:r>
              <a:rPr sz="2000" spc="-5" dirty="0">
                <a:latin typeface="Calibri"/>
                <a:cs typeface="Calibri"/>
              </a:rPr>
              <a:t>нагрузкой </a:t>
            </a:r>
            <a:r>
              <a:rPr sz="2000" dirty="0">
                <a:latin typeface="Calibri"/>
                <a:cs typeface="Calibri"/>
              </a:rPr>
              <a:t>25%-50% </a:t>
            </a:r>
            <a:r>
              <a:rPr sz="2000" spc="-10" dirty="0">
                <a:latin typeface="Calibri"/>
                <a:cs typeface="Calibri"/>
              </a:rPr>
              <a:t>от </a:t>
            </a:r>
            <a:r>
              <a:rPr sz="2000" spc="-5" dirty="0">
                <a:latin typeface="Calibri"/>
                <a:cs typeface="Calibri"/>
              </a:rPr>
              <a:t>веса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тела.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dirty="0">
                <a:latin typeface="Calibri"/>
                <a:cs typeface="Calibri"/>
              </a:rPr>
              <a:t>1. </a:t>
            </a:r>
            <a:r>
              <a:rPr sz="2000" spc="-5" dirty="0">
                <a:latin typeface="Calibri"/>
                <a:cs typeface="Calibri"/>
              </a:rPr>
              <a:t>Активные разгибательно-сгибательные движения стопами </a:t>
            </a:r>
            <a:r>
              <a:rPr sz="2000" dirty="0">
                <a:latin typeface="Calibri"/>
                <a:cs typeface="Calibri"/>
              </a:rPr>
              <a:t>по 30 </a:t>
            </a:r>
            <a:r>
              <a:rPr sz="2000" spc="-5" dirty="0">
                <a:latin typeface="Calibri"/>
                <a:cs typeface="Calibri"/>
              </a:rPr>
              <a:t>раз </a:t>
            </a:r>
            <a:r>
              <a:rPr sz="2000" spc="5" dirty="0">
                <a:latin typeface="Calibri"/>
                <a:cs typeface="Calibri"/>
              </a:rPr>
              <a:t>3-4 </a:t>
            </a:r>
            <a:r>
              <a:rPr sz="2000" spc="-5" dirty="0">
                <a:latin typeface="Calibri"/>
                <a:cs typeface="Calibri"/>
              </a:rPr>
              <a:t>раза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день.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65"/>
              </a:spcBef>
            </a:pPr>
            <a:r>
              <a:rPr sz="2000" dirty="0">
                <a:latin typeface="Calibri"/>
                <a:cs typeface="Calibri"/>
              </a:rPr>
              <a:t>2. </a:t>
            </a:r>
            <a:r>
              <a:rPr sz="2000" spc="-5" dirty="0">
                <a:latin typeface="Calibri"/>
                <a:cs typeface="Calibri"/>
              </a:rPr>
              <a:t>Произвольное напряжение передней </a:t>
            </a:r>
            <a:r>
              <a:rPr sz="2000" dirty="0">
                <a:latin typeface="Calibri"/>
                <a:cs typeface="Calibri"/>
              </a:rPr>
              <a:t>и задней </a:t>
            </a:r>
            <a:r>
              <a:rPr sz="2000" spc="-5" dirty="0">
                <a:latin typeface="Calibri"/>
                <a:cs typeface="Calibri"/>
              </a:rPr>
              <a:t>группы </a:t>
            </a:r>
            <a:r>
              <a:rPr sz="2000" dirty="0">
                <a:latin typeface="Calibri"/>
                <a:cs typeface="Calibri"/>
              </a:rPr>
              <a:t>мышц </a:t>
            </a:r>
            <a:r>
              <a:rPr sz="2000" spc="-5" dirty="0">
                <a:latin typeface="Calibri"/>
                <a:cs typeface="Calibri"/>
              </a:rPr>
              <a:t>бедра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течение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секунд по 10-15 </a:t>
            </a:r>
            <a:r>
              <a:rPr sz="2000" spc="-5" dirty="0">
                <a:latin typeface="Calibri"/>
                <a:cs typeface="Calibri"/>
              </a:rPr>
              <a:t>раз </a:t>
            </a:r>
            <a:r>
              <a:rPr sz="2000" dirty="0">
                <a:latin typeface="Calibri"/>
                <a:cs typeface="Calibri"/>
              </a:rPr>
              <a:t>3-4 раза в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день.</a:t>
            </a:r>
            <a:endParaRPr sz="2000">
              <a:latin typeface="Calibri"/>
              <a:cs typeface="Calibri"/>
            </a:endParaRPr>
          </a:p>
          <a:p>
            <a:pPr marL="12700" marR="169545">
              <a:lnSpc>
                <a:spcPts val="2160"/>
              </a:lnSpc>
              <a:spcBef>
                <a:spcPts val="1025"/>
              </a:spcBef>
            </a:pPr>
            <a:r>
              <a:rPr sz="2000" dirty="0">
                <a:latin typeface="Calibri"/>
                <a:cs typeface="Calibri"/>
              </a:rPr>
              <a:t>3. </a:t>
            </a:r>
            <a:r>
              <a:rPr sz="2000" spc="-5" dirty="0">
                <a:latin typeface="Calibri"/>
                <a:cs typeface="Calibri"/>
              </a:rPr>
              <a:t>Активное </a:t>
            </a:r>
            <a:r>
              <a:rPr sz="2000" dirty="0">
                <a:latin typeface="Calibri"/>
                <a:cs typeface="Calibri"/>
              </a:rPr>
              <a:t>сгибание и пассивное разгибание в </a:t>
            </a:r>
            <a:r>
              <a:rPr sz="2000" spc="-10" dirty="0">
                <a:latin typeface="Calibri"/>
                <a:cs typeface="Calibri"/>
              </a:rPr>
              <a:t>коленном </a:t>
            </a:r>
            <a:r>
              <a:rPr sz="2000" dirty="0">
                <a:latin typeface="Calibri"/>
                <a:cs typeface="Calibri"/>
              </a:rPr>
              <a:t>суставе </a:t>
            </a:r>
            <a:r>
              <a:rPr sz="2000" spc="-20" dirty="0">
                <a:latin typeface="Calibri"/>
                <a:cs typeface="Calibri"/>
              </a:rPr>
              <a:t>до </a:t>
            </a:r>
            <a:r>
              <a:rPr sz="2000" dirty="0">
                <a:latin typeface="Calibri"/>
                <a:cs typeface="Calibri"/>
              </a:rPr>
              <a:t>чувства </a:t>
            </a:r>
            <a:r>
              <a:rPr sz="2000" spc="-10" dirty="0">
                <a:latin typeface="Calibri"/>
                <a:cs typeface="Calibri"/>
              </a:rPr>
              <a:t>боли </a:t>
            </a:r>
            <a:r>
              <a:rPr sz="2000" dirty="0">
                <a:latin typeface="Calibri"/>
                <a:cs typeface="Calibri"/>
              </a:rPr>
              <a:t>по  10-15 </a:t>
            </a:r>
            <a:r>
              <a:rPr sz="2000" spc="-5" dirty="0">
                <a:latin typeface="Calibri"/>
                <a:cs typeface="Calibri"/>
              </a:rPr>
              <a:t>раз </a:t>
            </a:r>
            <a:r>
              <a:rPr sz="2000" dirty="0">
                <a:latin typeface="Calibri"/>
                <a:cs typeface="Calibri"/>
              </a:rPr>
              <a:t>1-2 раза в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день.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25"/>
              </a:spcBef>
            </a:pPr>
            <a:r>
              <a:rPr sz="2000" dirty="0">
                <a:latin typeface="Calibri"/>
                <a:cs typeface="Calibri"/>
              </a:rPr>
              <a:t>4. </a:t>
            </a:r>
            <a:r>
              <a:rPr sz="2000" spc="-10" dirty="0">
                <a:latin typeface="Calibri"/>
                <a:cs typeface="Calibri"/>
              </a:rPr>
              <a:t>Поднимание </a:t>
            </a:r>
            <a:r>
              <a:rPr sz="2000" dirty="0">
                <a:latin typeface="Calibri"/>
                <a:cs typeface="Calibri"/>
              </a:rPr>
              <a:t>прямой ноги на весу в </a:t>
            </a:r>
            <a:r>
              <a:rPr sz="2000" spc="-10" dirty="0">
                <a:latin typeface="Calibri"/>
                <a:cs typeface="Calibri"/>
              </a:rPr>
              <a:t>положении </a:t>
            </a:r>
            <a:r>
              <a:rPr sz="2000" spc="-15" dirty="0">
                <a:latin typeface="Calibri"/>
                <a:cs typeface="Calibri"/>
              </a:rPr>
              <a:t>лежа </a:t>
            </a:r>
            <a:r>
              <a:rPr sz="2000" dirty="0">
                <a:latin typeface="Calibri"/>
                <a:cs typeface="Calibri"/>
              </a:rPr>
              <a:t>или </a:t>
            </a:r>
            <a:r>
              <a:rPr sz="2000" spc="-5" dirty="0">
                <a:latin typeface="Calibri"/>
                <a:cs typeface="Calibri"/>
              </a:rPr>
              <a:t>стоя </a:t>
            </a:r>
            <a:r>
              <a:rPr sz="2000" dirty="0">
                <a:latin typeface="Calibri"/>
                <a:cs typeface="Calibri"/>
              </a:rPr>
              <a:t>по 10-15 раз </a:t>
            </a:r>
            <a:r>
              <a:rPr sz="2000" spc="-5" dirty="0">
                <a:latin typeface="Calibri"/>
                <a:cs typeface="Calibri"/>
              </a:rPr>
              <a:t>2-3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раза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день.</a:t>
            </a:r>
            <a:endParaRPr sz="2000">
              <a:latin typeface="Calibri"/>
              <a:cs typeface="Calibri"/>
            </a:endParaRPr>
          </a:p>
          <a:p>
            <a:pPr marL="12700" marR="457834">
              <a:lnSpc>
                <a:spcPts val="2160"/>
              </a:lnSpc>
              <a:spcBef>
                <a:spcPts val="1040"/>
              </a:spcBef>
            </a:pPr>
            <a:r>
              <a:rPr sz="2000" dirty="0">
                <a:latin typeface="Calibri"/>
                <a:cs typeface="Calibri"/>
              </a:rPr>
              <a:t>5. </a:t>
            </a:r>
            <a:r>
              <a:rPr sz="2000" spc="-5" dirty="0">
                <a:latin typeface="Calibri"/>
                <a:cs typeface="Calibri"/>
              </a:rPr>
              <a:t>Восстановление </a:t>
            </a:r>
            <a:r>
              <a:rPr sz="2000" spc="-10" dirty="0">
                <a:latin typeface="Calibri"/>
                <a:cs typeface="Calibri"/>
              </a:rPr>
              <a:t>подвижности </a:t>
            </a:r>
            <a:r>
              <a:rPr sz="2000" spc="-5" dirty="0">
                <a:latin typeface="Calibri"/>
                <a:cs typeface="Calibri"/>
              </a:rPr>
              <a:t>(мобилизация) </a:t>
            </a:r>
            <a:r>
              <a:rPr sz="2000" spc="-10" dirty="0">
                <a:latin typeface="Calibri"/>
                <a:cs typeface="Calibri"/>
              </a:rPr>
              <a:t>надколенника: </a:t>
            </a:r>
            <a:r>
              <a:rPr sz="2000" dirty="0">
                <a:latin typeface="Calibri"/>
                <a:cs typeface="Calibri"/>
              </a:rPr>
              <a:t>смещать </a:t>
            </a:r>
            <a:r>
              <a:rPr sz="2000" spc="-10" dirty="0">
                <a:latin typeface="Calibri"/>
                <a:cs typeface="Calibri"/>
              </a:rPr>
              <a:t>коленную  </a:t>
            </a:r>
            <a:r>
              <a:rPr sz="2000" dirty="0">
                <a:latin typeface="Calibri"/>
                <a:cs typeface="Calibri"/>
              </a:rPr>
              <a:t>чашечку </a:t>
            </a:r>
            <a:r>
              <a:rPr sz="2000" spc="-10" dirty="0">
                <a:latin typeface="Calibri"/>
                <a:cs typeface="Calibri"/>
              </a:rPr>
              <a:t>рукой </a:t>
            </a:r>
            <a:r>
              <a:rPr sz="2000" spc="-5" dirty="0">
                <a:latin typeface="Calibri"/>
                <a:cs typeface="Calibri"/>
              </a:rPr>
              <a:t>вверх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вниз, кнаружи </a:t>
            </a:r>
            <a:r>
              <a:rPr sz="2000" dirty="0">
                <a:latin typeface="Calibri"/>
                <a:cs typeface="Calibri"/>
              </a:rPr>
              <a:t>и вовнутрь – по 10-15 </a:t>
            </a:r>
            <a:r>
              <a:rPr sz="2000" spc="-5" dirty="0">
                <a:latin typeface="Calibri"/>
                <a:cs typeface="Calibri"/>
              </a:rPr>
              <a:t>раз </a:t>
            </a:r>
            <a:r>
              <a:rPr sz="2000" dirty="0">
                <a:latin typeface="Calibri"/>
                <a:cs typeface="Calibri"/>
              </a:rPr>
              <a:t>3 </a:t>
            </a:r>
            <a:r>
              <a:rPr sz="2000" spc="-5" dirty="0">
                <a:latin typeface="Calibri"/>
                <a:cs typeface="Calibri"/>
              </a:rPr>
              <a:t>раза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день.</a:t>
            </a:r>
            <a:endParaRPr sz="2000">
              <a:latin typeface="Calibri"/>
              <a:cs typeface="Calibri"/>
            </a:endParaRPr>
          </a:p>
          <a:p>
            <a:pPr marL="12700" marR="328930">
              <a:lnSpc>
                <a:spcPct val="90000"/>
              </a:lnSpc>
              <a:spcBef>
                <a:spcPts val="965"/>
              </a:spcBef>
            </a:pPr>
            <a:r>
              <a:rPr sz="2000" dirty="0">
                <a:latin typeface="Calibri"/>
                <a:cs typeface="Calibri"/>
              </a:rPr>
              <a:t>6. </a:t>
            </a:r>
            <a:r>
              <a:rPr sz="2000" spc="-10" dirty="0">
                <a:latin typeface="Calibri"/>
                <a:cs typeface="Calibri"/>
              </a:rPr>
              <a:t>Полное </a:t>
            </a:r>
            <a:r>
              <a:rPr sz="2000" spc="-5" dirty="0">
                <a:latin typeface="Calibri"/>
                <a:cs typeface="Calibri"/>
              </a:rPr>
              <a:t>пассивное разгибание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коленном </a:t>
            </a:r>
            <a:r>
              <a:rPr sz="2000" dirty="0">
                <a:latin typeface="Calibri"/>
                <a:cs typeface="Calibri"/>
              </a:rPr>
              <a:t>суставе с </a:t>
            </a:r>
            <a:r>
              <a:rPr sz="2000" spc="-5" dirty="0">
                <a:latin typeface="Calibri"/>
                <a:cs typeface="Calibri"/>
              </a:rPr>
              <a:t>размещением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10" dirty="0">
                <a:latin typeface="Calibri"/>
                <a:cs typeface="Calibri"/>
              </a:rPr>
              <a:t>переднем  </a:t>
            </a:r>
            <a:r>
              <a:rPr sz="2000" spc="-30" dirty="0">
                <a:latin typeface="Calibri"/>
                <a:cs typeface="Calibri"/>
              </a:rPr>
              <a:t>отделе </a:t>
            </a:r>
            <a:r>
              <a:rPr sz="2000" spc="-15" dirty="0">
                <a:latin typeface="Calibri"/>
                <a:cs typeface="Calibri"/>
              </a:rPr>
              <a:t>коленного </a:t>
            </a:r>
            <a:r>
              <a:rPr sz="2000" dirty="0">
                <a:latin typeface="Calibri"/>
                <a:cs typeface="Calibri"/>
              </a:rPr>
              <a:t>сустава </a:t>
            </a:r>
            <a:r>
              <a:rPr sz="2000" spc="-10" dirty="0">
                <a:latin typeface="Calibri"/>
                <a:cs typeface="Calibri"/>
              </a:rPr>
              <a:t>пакета </a:t>
            </a:r>
            <a:r>
              <a:rPr sz="2000" dirty="0">
                <a:latin typeface="Calibri"/>
                <a:cs typeface="Calibri"/>
              </a:rPr>
              <a:t>со </a:t>
            </a:r>
            <a:r>
              <a:rPr sz="2000" spc="-10" dirty="0">
                <a:latin typeface="Calibri"/>
                <a:cs typeface="Calibri"/>
              </a:rPr>
              <a:t>льдом </a:t>
            </a:r>
            <a:r>
              <a:rPr sz="2000" dirty="0">
                <a:latin typeface="Calibri"/>
                <a:cs typeface="Calibri"/>
              </a:rPr>
              <a:t>по 15 </a:t>
            </a:r>
            <a:r>
              <a:rPr sz="2000" spc="-5" dirty="0">
                <a:latin typeface="Calibri"/>
                <a:cs typeface="Calibri"/>
              </a:rPr>
              <a:t>минут </a:t>
            </a:r>
            <a:r>
              <a:rPr sz="2000" spc="5" dirty="0">
                <a:latin typeface="Calibri"/>
                <a:cs typeface="Calibri"/>
              </a:rPr>
              <a:t>1-2 </a:t>
            </a:r>
            <a:r>
              <a:rPr sz="2000" dirty="0">
                <a:latin typeface="Calibri"/>
                <a:cs typeface="Calibri"/>
              </a:rPr>
              <a:t>раза в </a:t>
            </a:r>
            <a:r>
              <a:rPr sz="2000" spc="-10" dirty="0">
                <a:latin typeface="Calibri"/>
                <a:cs typeface="Calibri"/>
              </a:rPr>
              <a:t>день. Упражнение  выполняйте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конце </a:t>
            </a:r>
            <a:r>
              <a:rPr sz="2000" spc="-5" dirty="0">
                <a:latin typeface="Calibri"/>
                <a:cs typeface="Calibri"/>
              </a:rPr>
              <a:t>цикла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занятий.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824" y="86142"/>
            <a:ext cx="9209405" cy="60559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58419" algn="ctr">
              <a:lnSpc>
                <a:spcPct val="100000"/>
              </a:lnSpc>
              <a:spcBef>
                <a:spcPts val="635"/>
              </a:spcBef>
            </a:pPr>
            <a:r>
              <a:rPr sz="1900" b="1" spc="-5" dirty="0">
                <a:latin typeface="Calibri"/>
                <a:cs typeface="Calibri"/>
              </a:rPr>
              <a:t>II. </a:t>
            </a:r>
            <a:r>
              <a:rPr sz="1900" b="1" spc="-10" dirty="0">
                <a:latin typeface="Calibri"/>
                <a:cs typeface="Calibri"/>
              </a:rPr>
              <a:t>Поздний </a:t>
            </a:r>
            <a:r>
              <a:rPr sz="1900" b="1" spc="-5" dirty="0">
                <a:latin typeface="Calibri"/>
                <a:cs typeface="Calibri"/>
              </a:rPr>
              <a:t>послеоперационный (реабилитационный)</a:t>
            </a:r>
            <a:r>
              <a:rPr sz="1900" b="1" spc="14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период</a:t>
            </a:r>
            <a:endParaRPr sz="1900">
              <a:latin typeface="Calibri"/>
              <a:cs typeface="Calibri"/>
            </a:endParaRPr>
          </a:p>
          <a:p>
            <a:pPr marL="56515" algn="ctr">
              <a:lnSpc>
                <a:spcPct val="100000"/>
              </a:lnSpc>
              <a:spcBef>
                <a:spcPts val="540"/>
              </a:spcBef>
            </a:pPr>
            <a:r>
              <a:rPr sz="1900" b="1" spc="-10" dirty="0">
                <a:latin typeface="Calibri"/>
                <a:cs typeface="Calibri"/>
              </a:rPr>
              <a:t>(3-5-я </a:t>
            </a:r>
            <a:r>
              <a:rPr sz="1900" b="1" spc="-15" dirty="0">
                <a:latin typeface="Calibri"/>
                <a:cs typeface="Calibri"/>
              </a:rPr>
              <a:t>недели </a:t>
            </a:r>
            <a:r>
              <a:rPr sz="1900" b="1" spc="-5" dirty="0">
                <a:latin typeface="Calibri"/>
                <a:cs typeface="Calibri"/>
              </a:rPr>
              <a:t>после</a:t>
            </a:r>
            <a:r>
              <a:rPr sz="1900" b="1" spc="6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операции)</a:t>
            </a:r>
            <a:endParaRPr sz="1900">
              <a:latin typeface="Calibri"/>
              <a:cs typeface="Calibri"/>
            </a:endParaRPr>
          </a:p>
          <a:p>
            <a:pPr marL="65405">
              <a:lnSpc>
                <a:spcPts val="2050"/>
              </a:lnSpc>
              <a:spcBef>
                <a:spcPts val="555"/>
              </a:spcBef>
            </a:pPr>
            <a:r>
              <a:rPr sz="1900" spc="-10" dirty="0">
                <a:latin typeface="Calibri"/>
                <a:cs typeface="Calibri"/>
              </a:rPr>
              <a:t>Ношение функционального ортеза </a:t>
            </a:r>
            <a:r>
              <a:rPr sz="1900" spc="-5" dirty="0">
                <a:latin typeface="Calibri"/>
                <a:cs typeface="Calibri"/>
              </a:rPr>
              <a:t>с шарнирами </a:t>
            </a:r>
            <a:r>
              <a:rPr sz="1900" spc="-10" dirty="0">
                <a:latin typeface="Calibri"/>
                <a:cs typeface="Calibri"/>
              </a:rPr>
              <a:t>постоянно: </a:t>
            </a:r>
            <a:r>
              <a:rPr sz="1900" spc="-5" dirty="0">
                <a:latin typeface="Calibri"/>
                <a:cs typeface="Calibri"/>
              </a:rPr>
              <a:t>в </a:t>
            </a:r>
            <a:r>
              <a:rPr sz="1900" spc="-15" dirty="0">
                <a:latin typeface="Calibri"/>
                <a:cs typeface="Calibri"/>
              </a:rPr>
              <a:t>период</a:t>
            </a:r>
            <a:r>
              <a:rPr sz="1900" spc="18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выполнения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ts val="1820"/>
              </a:lnSpc>
              <a:spcBef>
                <a:spcPts val="215"/>
              </a:spcBef>
            </a:pPr>
            <a:r>
              <a:rPr sz="1900" spc="-5" dirty="0">
                <a:latin typeface="Calibri"/>
                <a:cs typeface="Calibri"/>
              </a:rPr>
              <a:t>упражнений устанавливать </a:t>
            </a:r>
            <a:r>
              <a:rPr sz="1900" spc="-10" dirty="0">
                <a:latin typeface="Calibri"/>
                <a:cs typeface="Calibri"/>
              </a:rPr>
              <a:t>ограничения </a:t>
            </a:r>
            <a:r>
              <a:rPr sz="1900" spc="-5" dirty="0">
                <a:latin typeface="Calibri"/>
                <a:cs typeface="Calibri"/>
              </a:rPr>
              <a:t>шарниров в </a:t>
            </a:r>
            <a:r>
              <a:rPr sz="1900" spc="-15" dirty="0">
                <a:latin typeface="Calibri"/>
                <a:cs typeface="Calibri"/>
              </a:rPr>
              <a:t>пределах от </a:t>
            </a:r>
            <a:r>
              <a:rPr sz="1900" spc="10" dirty="0">
                <a:latin typeface="Calibri"/>
                <a:cs typeface="Calibri"/>
              </a:rPr>
              <a:t>0° </a:t>
            </a:r>
            <a:r>
              <a:rPr sz="1900" spc="-20" dirty="0">
                <a:latin typeface="Calibri"/>
                <a:cs typeface="Calibri"/>
              </a:rPr>
              <a:t>до </a:t>
            </a:r>
            <a:r>
              <a:rPr sz="1900" spc="-5" dirty="0">
                <a:latin typeface="Calibri"/>
                <a:cs typeface="Calibri"/>
              </a:rPr>
              <a:t>90°, </a:t>
            </a:r>
            <a:r>
              <a:rPr sz="1900" spc="-10" dirty="0">
                <a:latin typeface="Calibri"/>
                <a:cs typeface="Calibri"/>
              </a:rPr>
              <a:t>днем </a:t>
            </a:r>
            <a:r>
              <a:rPr sz="1900" spc="-5" dirty="0">
                <a:latin typeface="Calibri"/>
                <a:cs typeface="Calibri"/>
              </a:rPr>
              <a:t>в </a:t>
            </a:r>
            <a:r>
              <a:rPr sz="1900" spc="-15" dirty="0">
                <a:latin typeface="Calibri"/>
                <a:cs typeface="Calibri"/>
              </a:rPr>
              <a:t>покое  </a:t>
            </a:r>
            <a:r>
              <a:rPr sz="1900" spc="-5" dirty="0">
                <a:latin typeface="Calibri"/>
                <a:cs typeface="Calibri"/>
              </a:rPr>
              <a:t>и ночью – </a:t>
            </a:r>
            <a:r>
              <a:rPr sz="1900" spc="-10" dirty="0">
                <a:latin typeface="Calibri"/>
                <a:cs typeface="Calibri"/>
              </a:rPr>
              <a:t>замыкать </a:t>
            </a:r>
            <a:r>
              <a:rPr sz="1900" spc="-5" dirty="0">
                <a:latin typeface="Calibri"/>
                <a:cs typeface="Calibri"/>
              </a:rPr>
              <a:t>шарниры в </a:t>
            </a:r>
            <a:r>
              <a:rPr sz="1900" spc="-15" dirty="0">
                <a:latin typeface="Calibri"/>
                <a:cs typeface="Calibri"/>
              </a:rPr>
              <a:t>положении </a:t>
            </a:r>
            <a:r>
              <a:rPr sz="1900" spc="-5" dirty="0">
                <a:latin typeface="Calibri"/>
                <a:cs typeface="Calibri"/>
              </a:rPr>
              <a:t>разгибания. Физические упражнения </a:t>
            </a:r>
            <a:r>
              <a:rPr sz="1900" spc="-10" dirty="0">
                <a:latin typeface="Calibri"/>
                <a:cs typeface="Calibri"/>
              </a:rPr>
              <a:t>можно  выполнять </a:t>
            </a:r>
            <a:r>
              <a:rPr sz="1900" spc="-5" dirty="0">
                <a:latin typeface="Calibri"/>
                <a:cs typeface="Calibri"/>
              </a:rPr>
              <a:t>без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ортеза.</a:t>
            </a:r>
            <a:endParaRPr sz="1900">
              <a:latin typeface="Calibri"/>
              <a:cs typeface="Calibri"/>
            </a:endParaRPr>
          </a:p>
          <a:p>
            <a:pPr marL="12700" marR="1393825" indent="53340">
              <a:lnSpc>
                <a:spcPts val="1820"/>
              </a:lnSpc>
              <a:spcBef>
                <a:spcPts val="1010"/>
              </a:spcBef>
            </a:pPr>
            <a:r>
              <a:rPr sz="1900" b="1" spc="-20" dirty="0">
                <a:latin typeface="Calibri"/>
                <a:cs typeface="Calibri"/>
              </a:rPr>
              <a:t>Ходьба: </a:t>
            </a:r>
            <a:r>
              <a:rPr sz="1900" spc="-5" dirty="0">
                <a:latin typeface="Calibri"/>
                <a:cs typeface="Calibri"/>
              </a:rPr>
              <a:t>с </a:t>
            </a:r>
            <a:r>
              <a:rPr sz="1900" spc="-10" dirty="0">
                <a:latin typeface="Calibri"/>
                <a:cs typeface="Calibri"/>
              </a:rPr>
              <a:t>помощью костылей </a:t>
            </a:r>
            <a:r>
              <a:rPr sz="1900" spc="-5" dirty="0">
                <a:latin typeface="Calibri"/>
                <a:cs typeface="Calibri"/>
              </a:rPr>
              <a:t>и частичной </a:t>
            </a:r>
            <a:r>
              <a:rPr sz="1900" spc="-10" dirty="0">
                <a:latin typeface="Calibri"/>
                <a:cs typeface="Calibri"/>
              </a:rPr>
              <a:t>опорой на </a:t>
            </a:r>
            <a:r>
              <a:rPr sz="1900" spc="-5" dirty="0">
                <a:latin typeface="Calibri"/>
                <a:cs typeface="Calibri"/>
              </a:rPr>
              <a:t>оперированную </a:t>
            </a:r>
            <a:r>
              <a:rPr sz="1900" spc="-15" dirty="0">
                <a:latin typeface="Calibri"/>
                <a:cs typeface="Calibri"/>
              </a:rPr>
              <a:t>ногу.  </a:t>
            </a:r>
            <a:r>
              <a:rPr sz="1900" spc="-10" dirty="0">
                <a:latin typeface="Calibri"/>
                <a:cs typeface="Calibri"/>
              </a:rPr>
              <a:t>Длительность </a:t>
            </a:r>
            <a:r>
              <a:rPr sz="1900" spc="-20" dirty="0">
                <a:latin typeface="Calibri"/>
                <a:cs typeface="Calibri"/>
              </a:rPr>
              <a:t>ходьбы </a:t>
            </a:r>
            <a:r>
              <a:rPr sz="1900" spc="-5" dirty="0">
                <a:latin typeface="Calibri"/>
                <a:cs typeface="Calibri"/>
              </a:rPr>
              <a:t>15-30 </a:t>
            </a:r>
            <a:r>
              <a:rPr sz="1900" spc="-10" dirty="0">
                <a:latin typeface="Calibri"/>
                <a:cs typeface="Calibri"/>
              </a:rPr>
              <a:t>минут </a:t>
            </a:r>
            <a:r>
              <a:rPr sz="1900" spc="-5" dirty="0">
                <a:latin typeface="Calibri"/>
                <a:cs typeface="Calibri"/>
              </a:rPr>
              <a:t>4-5 раз в</a:t>
            </a:r>
            <a:r>
              <a:rPr sz="1900" spc="9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день.</a:t>
            </a:r>
            <a:endParaRPr sz="1900">
              <a:latin typeface="Calibri"/>
              <a:cs typeface="Calibri"/>
            </a:endParaRPr>
          </a:p>
          <a:p>
            <a:pPr marL="65405">
              <a:lnSpc>
                <a:spcPct val="100000"/>
              </a:lnSpc>
              <a:spcBef>
                <a:spcPts val="560"/>
              </a:spcBef>
            </a:pPr>
            <a:r>
              <a:rPr sz="1900" spc="-10" dirty="0">
                <a:latin typeface="Calibri"/>
                <a:cs typeface="Calibri"/>
              </a:rPr>
              <a:t>Опорная нагрузка</a:t>
            </a:r>
            <a:r>
              <a:rPr sz="1900" b="1" spc="-10" dirty="0">
                <a:latin typeface="Calibri"/>
                <a:cs typeface="Calibri"/>
              </a:rPr>
              <a:t>: </a:t>
            </a:r>
            <a:r>
              <a:rPr sz="1900" spc="-20" dirty="0">
                <a:latin typeface="Calibri"/>
                <a:cs typeface="Calibri"/>
              </a:rPr>
              <a:t>до </a:t>
            </a:r>
            <a:r>
              <a:rPr sz="1900" spc="-5" dirty="0">
                <a:latin typeface="Calibri"/>
                <a:cs typeface="Calibri"/>
              </a:rPr>
              <a:t>50% веса </a:t>
            </a:r>
            <a:r>
              <a:rPr sz="1900" spc="-15" dirty="0">
                <a:latin typeface="Calibri"/>
                <a:cs typeface="Calibri"/>
              </a:rPr>
              <a:t>тела. </a:t>
            </a:r>
            <a:r>
              <a:rPr sz="1900" spc="-5" dirty="0">
                <a:latin typeface="Calibri"/>
                <a:cs typeface="Calibri"/>
              </a:rPr>
              <a:t>. </a:t>
            </a:r>
            <a:r>
              <a:rPr sz="1900" b="1" spc="-10" dirty="0">
                <a:latin typeface="Calibri"/>
                <a:cs typeface="Calibri"/>
              </a:rPr>
              <a:t>Нельзя </a:t>
            </a:r>
            <a:r>
              <a:rPr sz="1900" spc="-20" dirty="0">
                <a:latin typeface="Calibri"/>
                <a:cs typeface="Calibri"/>
              </a:rPr>
              <a:t>ходить </a:t>
            </a:r>
            <a:r>
              <a:rPr sz="1900" spc="-5" dirty="0">
                <a:latin typeface="Calibri"/>
                <a:cs typeface="Calibri"/>
              </a:rPr>
              <a:t>с </a:t>
            </a:r>
            <a:r>
              <a:rPr sz="1900" spc="-10" dirty="0">
                <a:latin typeface="Calibri"/>
                <a:cs typeface="Calibri"/>
              </a:rPr>
              <a:t>опорой на полусогнутую</a:t>
            </a:r>
            <a:r>
              <a:rPr sz="1900" spc="24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ногу.</a:t>
            </a:r>
            <a:endParaRPr sz="1900">
              <a:latin typeface="Calibri"/>
              <a:cs typeface="Calibri"/>
            </a:endParaRPr>
          </a:p>
          <a:p>
            <a:pPr marL="65405">
              <a:lnSpc>
                <a:spcPts val="2050"/>
              </a:lnSpc>
              <a:spcBef>
                <a:spcPts val="555"/>
              </a:spcBef>
            </a:pPr>
            <a:r>
              <a:rPr sz="1900" spc="-5" dirty="0">
                <a:latin typeface="Calibri"/>
                <a:cs typeface="Calibri"/>
              </a:rPr>
              <a:t>1. </a:t>
            </a:r>
            <a:r>
              <a:rPr sz="1900" spc="-10" dirty="0">
                <a:latin typeface="Calibri"/>
                <a:cs typeface="Calibri"/>
              </a:rPr>
              <a:t>Произвольное напряжение передней </a:t>
            </a:r>
            <a:r>
              <a:rPr sz="1900" spc="-5" dirty="0">
                <a:latin typeface="Calibri"/>
                <a:cs typeface="Calibri"/>
              </a:rPr>
              <a:t>и задней группы </a:t>
            </a:r>
            <a:r>
              <a:rPr sz="1900" spc="-10" dirty="0">
                <a:latin typeface="Calibri"/>
                <a:cs typeface="Calibri"/>
              </a:rPr>
              <a:t>мышц бедра </a:t>
            </a:r>
            <a:r>
              <a:rPr sz="1900" spc="-5" dirty="0">
                <a:latin typeface="Calibri"/>
                <a:cs typeface="Calibri"/>
              </a:rPr>
              <a:t>в </a:t>
            </a:r>
            <a:r>
              <a:rPr sz="1900" spc="-10" dirty="0">
                <a:latin typeface="Calibri"/>
                <a:cs typeface="Calibri"/>
              </a:rPr>
              <a:t>течение</a:t>
            </a:r>
            <a:r>
              <a:rPr sz="1900" spc="17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5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1900" spc="-5" dirty="0">
                <a:latin typeface="Calibri"/>
                <a:cs typeface="Calibri"/>
              </a:rPr>
              <a:t>секунд по 10-15 раз 3-4 раза в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день.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900" spc="-5" dirty="0">
                <a:latin typeface="Calibri"/>
                <a:cs typeface="Calibri"/>
              </a:rPr>
              <a:t>2. </a:t>
            </a:r>
            <a:r>
              <a:rPr sz="1900" spc="-10" dirty="0">
                <a:latin typeface="Calibri"/>
                <a:cs typeface="Calibri"/>
              </a:rPr>
              <a:t>Активное </a:t>
            </a:r>
            <a:r>
              <a:rPr sz="1900" spc="-5" dirty="0">
                <a:latin typeface="Calibri"/>
                <a:cs typeface="Calibri"/>
              </a:rPr>
              <a:t>сгибание и пассивное разгибание в </a:t>
            </a:r>
            <a:r>
              <a:rPr sz="1900" spc="-20" dirty="0">
                <a:latin typeface="Calibri"/>
                <a:cs typeface="Calibri"/>
              </a:rPr>
              <a:t>колене </a:t>
            </a:r>
            <a:r>
              <a:rPr sz="1900" spc="-5" dirty="0">
                <a:latin typeface="Calibri"/>
                <a:cs typeface="Calibri"/>
              </a:rPr>
              <a:t>по </a:t>
            </a:r>
            <a:r>
              <a:rPr sz="1900" dirty="0">
                <a:latin typeface="Calibri"/>
                <a:cs typeface="Calibri"/>
              </a:rPr>
              <a:t>10-15 </a:t>
            </a:r>
            <a:r>
              <a:rPr sz="1900" spc="-10" dirty="0">
                <a:latin typeface="Calibri"/>
                <a:cs typeface="Calibri"/>
              </a:rPr>
              <a:t>раз </a:t>
            </a:r>
            <a:r>
              <a:rPr sz="1900" spc="-5" dirty="0">
                <a:latin typeface="Calibri"/>
                <a:cs typeface="Calibri"/>
              </a:rPr>
              <a:t>2-3 раза в</a:t>
            </a:r>
            <a:r>
              <a:rPr sz="1900" spc="19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день.</a:t>
            </a:r>
            <a:endParaRPr sz="1900">
              <a:latin typeface="Calibri"/>
              <a:cs typeface="Calibri"/>
            </a:endParaRPr>
          </a:p>
          <a:p>
            <a:pPr marL="12700" marR="162560">
              <a:lnSpc>
                <a:spcPct val="80000"/>
              </a:lnSpc>
              <a:spcBef>
                <a:spcPts val="994"/>
              </a:spcBef>
            </a:pPr>
            <a:r>
              <a:rPr sz="1900" spc="-5" dirty="0">
                <a:latin typeface="Calibri"/>
                <a:cs typeface="Calibri"/>
              </a:rPr>
              <a:t>3. </a:t>
            </a:r>
            <a:r>
              <a:rPr sz="1900" spc="-15" dirty="0">
                <a:latin typeface="Calibri"/>
                <a:cs typeface="Calibri"/>
              </a:rPr>
              <a:t>Последовательное поднимание </a:t>
            </a:r>
            <a:r>
              <a:rPr sz="1900" spc="-5" dirty="0">
                <a:latin typeface="Calibri"/>
                <a:cs typeface="Calibri"/>
              </a:rPr>
              <a:t>и </a:t>
            </a:r>
            <a:r>
              <a:rPr sz="1900" spc="-20" dirty="0">
                <a:latin typeface="Calibri"/>
                <a:cs typeface="Calibri"/>
              </a:rPr>
              <a:t>удержание </a:t>
            </a:r>
            <a:r>
              <a:rPr sz="1900" spc="-5" dirty="0">
                <a:latin typeface="Calibri"/>
                <a:cs typeface="Calibri"/>
              </a:rPr>
              <a:t>прямой </a:t>
            </a:r>
            <a:r>
              <a:rPr sz="1900" spc="-10" dirty="0">
                <a:latin typeface="Calibri"/>
                <a:cs typeface="Calibri"/>
              </a:rPr>
              <a:t>ноги на </a:t>
            </a:r>
            <a:r>
              <a:rPr sz="1900" spc="-5" dirty="0">
                <a:latin typeface="Calibri"/>
                <a:cs typeface="Calibri"/>
              </a:rPr>
              <a:t>весу в </a:t>
            </a:r>
            <a:r>
              <a:rPr sz="1900" spc="-15" dirty="0">
                <a:latin typeface="Calibri"/>
                <a:cs typeface="Calibri"/>
              </a:rPr>
              <a:t>положении лежа  </a:t>
            </a:r>
            <a:r>
              <a:rPr sz="1900" spc="-5" dirty="0">
                <a:latin typeface="Calibri"/>
                <a:cs typeface="Calibri"/>
              </a:rPr>
              <a:t>по 10 раз 3 раза в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день.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  <a:spcBef>
                <a:spcPts val="555"/>
              </a:spcBef>
            </a:pPr>
            <a:r>
              <a:rPr sz="1900" spc="-5" dirty="0">
                <a:latin typeface="Calibri"/>
                <a:cs typeface="Calibri"/>
              </a:rPr>
              <a:t>4. </a:t>
            </a:r>
            <a:r>
              <a:rPr sz="1900" spc="-10" dirty="0">
                <a:latin typeface="Calibri"/>
                <a:cs typeface="Calibri"/>
              </a:rPr>
              <a:t>Активное </a:t>
            </a:r>
            <a:r>
              <a:rPr sz="1900" spc="-5" dirty="0">
                <a:latin typeface="Calibri"/>
                <a:cs typeface="Calibri"/>
              </a:rPr>
              <a:t>сгибание </a:t>
            </a:r>
            <a:r>
              <a:rPr sz="1900" spc="-10" dirty="0">
                <a:latin typeface="Calibri"/>
                <a:cs typeface="Calibri"/>
              </a:rPr>
              <a:t>ноги </a:t>
            </a:r>
            <a:r>
              <a:rPr sz="1900" spc="-5" dirty="0">
                <a:latin typeface="Calibri"/>
                <a:cs typeface="Calibri"/>
              </a:rPr>
              <a:t>в </a:t>
            </a:r>
            <a:r>
              <a:rPr sz="1900" spc="-20" dirty="0">
                <a:latin typeface="Calibri"/>
                <a:cs typeface="Calibri"/>
              </a:rPr>
              <a:t>колене </a:t>
            </a:r>
            <a:r>
              <a:rPr sz="1900" spc="-10" dirty="0">
                <a:latin typeface="Calibri"/>
                <a:cs typeface="Calibri"/>
              </a:rPr>
              <a:t>из </a:t>
            </a:r>
            <a:r>
              <a:rPr sz="1900" spc="-15" dirty="0">
                <a:latin typeface="Calibri"/>
                <a:cs typeface="Calibri"/>
              </a:rPr>
              <a:t>положения </a:t>
            </a:r>
            <a:r>
              <a:rPr sz="1900" spc="-5" dirty="0">
                <a:latin typeface="Calibri"/>
                <a:cs typeface="Calibri"/>
              </a:rPr>
              <a:t>- </a:t>
            </a:r>
            <a:r>
              <a:rPr sz="1900" spc="-15" dirty="0">
                <a:latin typeface="Calibri"/>
                <a:cs typeface="Calibri"/>
              </a:rPr>
              <a:t>лежа </a:t>
            </a:r>
            <a:r>
              <a:rPr sz="1900" spc="-5" dirty="0">
                <a:latin typeface="Calibri"/>
                <a:cs typeface="Calibri"/>
              </a:rPr>
              <a:t>на </a:t>
            </a:r>
            <a:r>
              <a:rPr sz="1900" spc="-10" dirty="0">
                <a:latin typeface="Calibri"/>
                <a:cs typeface="Calibri"/>
              </a:rPr>
              <a:t>животе </a:t>
            </a:r>
            <a:r>
              <a:rPr sz="1900" spc="-5" dirty="0">
                <a:latin typeface="Calibri"/>
                <a:cs typeface="Calibri"/>
              </a:rPr>
              <a:t>по 10-15 раз 2-3</a:t>
            </a:r>
            <a:r>
              <a:rPr sz="1900" spc="3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раза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</a:pPr>
            <a:r>
              <a:rPr sz="1900" spc="-5" dirty="0">
                <a:latin typeface="Calibri"/>
                <a:cs typeface="Calibri"/>
              </a:rPr>
              <a:t>в</a:t>
            </a:r>
            <a:r>
              <a:rPr sz="1900" spc="-10" dirty="0">
                <a:latin typeface="Calibri"/>
                <a:cs typeface="Calibri"/>
              </a:rPr>
              <a:t> день</a:t>
            </a:r>
            <a:endParaRPr sz="1900">
              <a:latin typeface="Calibri"/>
              <a:cs typeface="Calibri"/>
            </a:endParaRPr>
          </a:p>
          <a:p>
            <a:pPr marL="12700" marR="671830">
              <a:lnSpc>
                <a:spcPct val="80000"/>
              </a:lnSpc>
              <a:spcBef>
                <a:spcPts val="994"/>
              </a:spcBef>
            </a:pPr>
            <a:r>
              <a:rPr sz="1900" spc="-5" dirty="0">
                <a:latin typeface="Calibri"/>
                <a:cs typeface="Calibri"/>
              </a:rPr>
              <a:t>5. </a:t>
            </a:r>
            <a:r>
              <a:rPr sz="1900" spc="-10" dirty="0">
                <a:latin typeface="Calibri"/>
                <a:cs typeface="Calibri"/>
              </a:rPr>
              <a:t>Восстановление </a:t>
            </a:r>
            <a:r>
              <a:rPr sz="1900" spc="-15" dirty="0">
                <a:latin typeface="Calibri"/>
                <a:cs typeface="Calibri"/>
              </a:rPr>
              <a:t>подвижности </a:t>
            </a:r>
            <a:r>
              <a:rPr sz="1900" spc="-10" dirty="0">
                <a:latin typeface="Calibri"/>
                <a:cs typeface="Calibri"/>
              </a:rPr>
              <a:t>(мобилизация) </a:t>
            </a:r>
            <a:r>
              <a:rPr sz="1900" spc="-15" dirty="0">
                <a:latin typeface="Calibri"/>
                <a:cs typeface="Calibri"/>
              </a:rPr>
              <a:t>надколенника: </a:t>
            </a:r>
            <a:r>
              <a:rPr sz="1900" spc="-5" dirty="0">
                <a:latin typeface="Calibri"/>
                <a:cs typeface="Calibri"/>
              </a:rPr>
              <a:t>смещать </a:t>
            </a:r>
            <a:r>
              <a:rPr sz="1900" spc="-15" dirty="0">
                <a:latin typeface="Calibri"/>
                <a:cs typeface="Calibri"/>
              </a:rPr>
              <a:t>коленную  </a:t>
            </a:r>
            <a:r>
              <a:rPr sz="1900" spc="-5" dirty="0">
                <a:latin typeface="Calibri"/>
                <a:cs typeface="Calibri"/>
              </a:rPr>
              <a:t>чашечку </a:t>
            </a:r>
            <a:r>
              <a:rPr sz="1900" spc="-15" dirty="0">
                <a:latin typeface="Calibri"/>
                <a:cs typeface="Calibri"/>
              </a:rPr>
              <a:t>рукой </a:t>
            </a:r>
            <a:r>
              <a:rPr sz="1900" spc="-5" dirty="0">
                <a:latin typeface="Calibri"/>
                <a:cs typeface="Calibri"/>
              </a:rPr>
              <a:t>вверх и вниз, кнаружи и вовнутрь – по 10-15 </a:t>
            </a:r>
            <a:r>
              <a:rPr sz="1900" spc="-10" dirty="0">
                <a:latin typeface="Calibri"/>
                <a:cs typeface="Calibri"/>
              </a:rPr>
              <a:t>раз </a:t>
            </a:r>
            <a:r>
              <a:rPr sz="1900" spc="-5" dirty="0">
                <a:latin typeface="Calibri"/>
                <a:cs typeface="Calibri"/>
              </a:rPr>
              <a:t>3 раза в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день.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  <a:spcBef>
                <a:spcPts val="540"/>
              </a:spcBef>
            </a:pPr>
            <a:r>
              <a:rPr sz="1900" spc="-5" dirty="0">
                <a:latin typeface="Calibri"/>
                <a:cs typeface="Calibri"/>
              </a:rPr>
              <a:t>6. </a:t>
            </a:r>
            <a:r>
              <a:rPr sz="1900" spc="-15" dirty="0">
                <a:latin typeface="Calibri"/>
                <a:cs typeface="Calibri"/>
              </a:rPr>
              <a:t>Полное </a:t>
            </a:r>
            <a:r>
              <a:rPr sz="1900" spc="-5" dirty="0">
                <a:latin typeface="Calibri"/>
                <a:cs typeface="Calibri"/>
              </a:rPr>
              <a:t>пассивное </a:t>
            </a:r>
            <a:r>
              <a:rPr sz="1900" spc="-10" dirty="0">
                <a:latin typeface="Calibri"/>
                <a:cs typeface="Calibri"/>
              </a:rPr>
              <a:t>разгибание </a:t>
            </a:r>
            <a:r>
              <a:rPr sz="1900" spc="-5" dirty="0">
                <a:latin typeface="Calibri"/>
                <a:cs typeface="Calibri"/>
              </a:rPr>
              <a:t>в </a:t>
            </a:r>
            <a:r>
              <a:rPr sz="1900" spc="-15" dirty="0">
                <a:latin typeface="Calibri"/>
                <a:cs typeface="Calibri"/>
              </a:rPr>
              <a:t>коленном </a:t>
            </a:r>
            <a:r>
              <a:rPr sz="1900" spc="-5" dirty="0">
                <a:latin typeface="Calibri"/>
                <a:cs typeface="Calibri"/>
              </a:rPr>
              <a:t>суставе с </a:t>
            </a:r>
            <a:r>
              <a:rPr sz="1900" spc="-10" dirty="0">
                <a:latin typeface="Calibri"/>
                <a:cs typeface="Calibri"/>
              </a:rPr>
              <a:t>размещением на</a:t>
            </a:r>
            <a:r>
              <a:rPr sz="1900" spc="1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переднем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</a:pPr>
            <a:r>
              <a:rPr sz="1900" spc="-30" dirty="0">
                <a:latin typeface="Calibri"/>
                <a:cs typeface="Calibri"/>
              </a:rPr>
              <a:t>отделе </a:t>
            </a:r>
            <a:r>
              <a:rPr sz="1900" spc="-20" dirty="0">
                <a:latin typeface="Calibri"/>
                <a:cs typeface="Calibri"/>
              </a:rPr>
              <a:t>коленного </a:t>
            </a:r>
            <a:r>
              <a:rPr sz="1900" spc="-5" dirty="0">
                <a:latin typeface="Calibri"/>
                <a:cs typeface="Calibri"/>
              </a:rPr>
              <a:t>сустава </a:t>
            </a:r>
            <a:r>
              <a:rPr sz="1900" spc="-10" dirty="0">
                <a:latin typeface="Calibri"/>
                <a:cs typeface="Calibri"/>
              </a:rPr>
              <a:t>пакета </a:t>
            </a:r>
            <a:r>
              <a:rPr sz="1900" spc="-5" dirty="0">
                <a:latin typeface="Calibri"/>
                <a:cs typeface="Calibri"/>
              </a:rPr>
              <a:t>со </a:t>
            </a:r>
            <a:r>
              <a:rPr sz="1900" spc="-15" dirty="0">
                <a:latin typeface="Calibri"/>
                <a:cs typeface="Calibri"/>
              </a:rPr>
              <a:t>льдом </a:t>
            </a:r>
            <a:r>
              <a:rPr sz="1900" spc="-5" dirty="0">
                <a:latin typeface="Calibri"/>
                <a:cs typeface="Calibri"/>
              </a:rPr>
              <a:t>по 15 </a:t>
            </a:r>
            <a:r>
              <a:rPr sz="1900" spc="-10" dirty="0">
                <a:latin typeface="Calibri"/>
                <a:cs typeface="Calibri"/>
              </a:rPr>
              <a:t>минут </a:t>
            </a:r>
            <a:r>
              <a:rPr sz="1900" dirty="0">
                <a:latin typeface="Calibri"/>
                <a:cs typeface="Calibri"/>
              </a:rPr>
              <a:t>2-3 </a:t>
            </a:r>
            <a:r>
              <a:rPr sz="1900" spc="-5" dirty="0">
                <a:latin typeface="Calibri"/>
                <a:cs typeface="Calibri"/>
              </a:rPr>
              <a:t>раза в</a:t>
            </a:r>
            <a:r>
              <a:rPr sz="1900" spc="19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день.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0"/>
            <a:ext cx="8533130" cy="574167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111500">
              <a:lnSpc>
                <a:spcPct val="100000"/>
              </a:lnSpc>
              <a:spcBef>
                <a:spcPts val="680"/>
              </a:spcBef>
            </a:pPr>
            <a:r>
              <a:rPr sz="1700" b="1" spc="-5" dirty="0">
                <a:latin typeface="Calibri"/>
                <a:cs typeface="Calibri"/>
              </a:rPr>
              <a:t>6-7-я </a:t>
            </a:r>
            <a:r>
              <a:rPr sz="1700" b="1" spc="-15" dirty="0">
                <a:latin typeface="Calibri"/>
                <a:cs typeface="Calibri"/>
              </a:rPr>
              <a:t>недели </a:t>
            </a:r>
            <a:r>
              <a:rPr sz="1700" b="1" spc="-5" dirty="0">
                <a:latin typeface="Calibri"/>
                <a:cs typeface="Calibri"/>
              </a:rPr>
              <a:t>после</a:t>
            </a:r>
            <a:r>
              <a:rPr sz="1700" b="1" spc="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операции</a:t>
            </a:r>
            <a:endParaRPr sz="1700">
              <a:latin typeface="Calibri"/>
              <a:cs typeface="Calibri"/>
            </a:endParaRPr>
          </a:p>
          <a:p>
            <a:pPr marL="60960">
              <a:lnSpc>
                <a:spcPts val="1835"/>
              </a:lnSpc>
              <a:spcBef>
                <a:spcPts val="590"/>
              </a:spcBef>
            </a:pPr>
            <a:r>
              <a:rPr sz="1700" dirty="0">
                <a:latin typeface="Calibri"/>
                <a:cs typeface="Calibri"/>
              </a:rPr>
              <a:t>ношение </a:t>
            </a:r>
            <a:r>
              <a:rPr sz="1700" spc="-5" dirty="0">
                <a:latin typeface="Calibri"/>
                <a:cs typeface="Calibri"/>
              </a:rPr>
              <a:t>функционального ортеза </a:t>
            </a:r>
            <a:r>
              <a:rPr sz="1700" dirty="0">
                <a:latin typeface="Calibri"/>
                <a:cs typeface="Calibri"/>
              </a:rPr>
              <a:t>с шарнирами без ограничений </a:t>
            </a:r>
            <a:r>
              <a:rPr sz="1700" spc="-5" dirty="0">
                <a:latin typeface="Calibri"/>
                <a:cs typeface="Calibri"/>
              </a:rPr>
              <a:t>подвижности </a:t>
            </a:r>
            <a:r>
              <a:rPr sz="1700" dirty="0">
                <a:latin typeface="Calibri"/>
                <a:cs typeface="Calibri"/>
              </a:rPr>
              <a:t>– </a:t>
            </a:r>
            <a:r>
              <a:rPr sz="1700" spc="-5" dirty="0">
                <a:latin typeface="Calibri"/>
                <a:cs typeface="Calibri"/>
              </a:rPr>
              <a:t>днем</a:t>
            </a:r>
            <a:r>
              <a:rPr sz="1700" spc="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во</a:t>
            </a:r>
            <a:endParaRPr sz="1700">
              <a:latin typeface="Calibri"/>
              <a:cs typeface="Calibri"/>
            </a:endParaRPr>
          </a:p>
          <a:p>
            <a:pPr marL="241300">
              <a:lnSpc>
                <a:spcPts val="1835"/>
              </a:lnSpc>
            </a:pPr>
            <a:r>
              <a:rPr sz="1700" spc="-5" dirty="0">
                <a:latin typeface="Calibri"/>
                <a:cs typeface="Calibri"/>
              </a:rPr>
              <a:t>время </a:t>
            </a:r>
            <a:r>
              <a:rPr sz="1700" spc="-10" dirty="0">
                <a:latin typeface="Calibri"/>
                <a:cs typeface="Calibri"/>
              </a:rPr>
              <a:t>ходьбы. </a:t>
            </a:r>
            <a:r>
              <a:rPr sz="1700" spc="-5" dirty="0">
                <a:latin typeface="Calibri"/>
                <a:cs typeface="Calibri"/>
              </a:rPr>
              <a:t>Ночью можно </a:t>
            </a:r>
            <a:r>
              <a:rPr sz="1700" dirty="0">
                <a:latin typeface="Calibri"/>
                <a:cs typeface="Calibri"/>
              </a:rPr>
              <a:t>спать без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ортеза.</a:t>
            </a:r>
            <a:endParaRPr sz="1700">
              <a:latin typeface="Calibri"/>
              <a:cs typeface="Calibri"/>
            </a:endParaRPr>
          </a:p>
          <a:p>
            <a:pPr marL="60960">
              <a:lnSpc>
                <a:spcPts val="1835"/>
              </a:lnSpc>
              <a:spcBef>
                <a:spcPts val="600"/>
              </a:spcBef>
            </a:pPr>
            <a:r>
              <a:rPr sz="1700" b="1" spc="-15" dirty="0">
                <a:latin typeface="Calibri"/>
                <a:cs typeface="Calibri"/>
              </a:rPr>
              <a:t>Ходьба: </a:t>
            </a:r>
            <a:r>
              <a:rPr sz="1700" dirty="0">
                <a:latin typeface="Calibri"/>
                <a:cs typeface="Calibri"/>
              </a:rPr>
              <a:t>с </a:t>
            </a:r>
            <a:r>
              <a:rPr sz="1700" spc="-15" dirty="0">
                <a:latin typeface="Calibri"/>
                <a:cs typeface="Calibri"/>
              </a:rPr>
              <a:t>одним </a:t>
            </a:r>
            <a:r>
              <a:rPr sz="1700" spc="-10" dirty="0">
                <a:latin typeface="Calibri"/>
                <a:cs typeface="Calibri"/>
              </a:rPr>
              <a:t>костылем </a:t>
            </a:r>
            <a:r>
              <a:rPr sz="1700" dirty="0">
                <a:latin typeface="Calibri"/>
                <a:cs typeface="Calibri"/>
              </a:rPr>
              <a:t>или </a:t>
            </a:r>
            <a:r>
              <a:rPr sz="1700" spc="-5" dirty="0">
                <a:latin typeface="Calibri"/>
                <a:cs typeface="Calibri"/>
              </a:rPr>
              <a:t>тростью, </a:t>
            </a:r>
            <a:r>
              <a:rPr sz="1700" dirty="0">
                <a:latin typeface="Calibri"/>
                <a:cs typeface="Calibri"/>
              </a:rPr>
              <a:t>в </a:t>
            </a:r>
            <a:r>
              <a:rPr sz="1700" spc="-10" dirty="0">
                <a:latin typeface="Calibri"/>
                <a:cs typeface="Calibri"/>
              </a:rPr>
              <a:t>конце </a:t>
            </a:r>
            <a:r>
              <a:rPr sz="1700" spc="-5" dirty="0">
                <a:latin typeface="Calibri"/>
                <a:cs typeface="Calibri"/>
              </a:rPr>
              <a:t>периода </a:t>
            </a:r>
            <a:r>
              <a:rPr sz="1700" dirty="0">
                <a:latin typeface="Calibri"/>
                <a:cs typeface="Calibri"/>
              </a:rPr>
              <a:t>– без </a:t>
            </a:r>
            <a:r>
              <a:rPr sz="1700" spc="-10" dirty="0">
                <a:latin typeface="Calibri"/>
                <a:cs typeface="Calibri"/>
              </a:rPr>
              <a:t>дополнительной</a:t>
            </a:r>
            <a:r>
              <a:rPr sz="1700" spc="8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опоры.</a:t>
            </a:r>
            <a:endParaRPr sz="1700">
              <a:latin typeface="Calibri"/>
              <a:cs typeface="Calibri"/>
            </a:endParaRPr>
          </a:p>
          <a:p>
            <a:pPr marL="241300">
              <a:lnSpc>
                <a:spcPts val="1835"/>
              </a:lnSpc>
            </a:pPr>
            <a:r>
              <a:rPr sz="1700" spc="-10" dirty="0">
                <a:latin typeface="Calibri"/>
                <a:cs typeface="Calibri"/>
              </a:rPr>
              <a:t>Длительность </a:t>
            </a:r>
            <a:r>
              <a:rPr sz="1700" spc="-15" dirty="0">
                <a:latin typeface="Calibri"/>
                <a:cs typeface="Calibri"/>
              </a:rPr>
              <a:t>ходьбы </a:t>
            </a:r>
            <a:r>
              <a:rPr sz="1700" dirty="0">
                <a:latin typeface="Calibri"/>
                <a:cs typeface="Calibri"/>
              </a:rPr>
              <a:t>по 20-40 </a:t>
            </a:r>
            <a:r>
              <a:rPr sz="1700" spc="-5" dirty="0">
                <a:latin typeface="Calibri"/>
                <a:cs typeface="Calibri"/>
              </a:rPr>
              <a:t>минут </a:t>
            </a:r>
            <a:r>
              <a:rPr sz="1700" dirty="0">
                <a:latin typeface="Calibri"/>
                <a:cs typeface="Calibri"/>
              </a:rPr>
              <a:t>4-5 раз в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день.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700" dirty="0">
                <a:latin typeface="Calibri"/>
                <a:cs typeface="Calibri"/>
              </a:rPr>
              <a:t>1. </a:t>
            </a:r>
            <a:r>
              <a:rPr sz="1700" spc="-5" dirty="0">
                <a:latin typeface="Calibri"/>
                <a:cs typeface="Calibri"/>
              </a:rPr>
              <a:t>Восстановление </a:t>
            </a:r>
            <a:r>
              <a:rPr sz="1700" spc="-10" dirty="0">
                <a:latin typeface="Calibri"/>
                <a:cs typeface="Calibri"/>
              </a:rPr>
              <a:t>подвижности </a:t>
            </a:r>
            <a:r>
              <a:rPr sz="1700" dirty="0">
                <a:latin typeface="Calibri"/>
                <a:cs typeface="Calibri"/>
              </a:rPr>
              <a:t>(мобилизация) </a:t>
            </a:r>
            <a:r>
              <a:rPr sz="1700" spc="-10" dirty="0">
                <a:latin typeface="Calibri"/>
                <a:cs typeface="Calibri"/>
              </a:rPr>
              <a:t>надколенника </a:t>
            </a:r>
            <a:r>
              <a:rPr sz="1700" dirty="0">
                <a:latin typeface="Calibri"/>
                <a:cs typeface="Calibri"/>
              </a:rPr>
              <a:t>по 10-15 р 3 р в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день.</a:t>
            </a:r>
            <a:endParaRPr sz="1700">
              <a:latin typeface="Calibri"/>
              <a:cs typeface="Calibri"/>
            </a:endParaRPr>
          </a:p>
          <a:p>
            <a:pPr marL="241300" marR="351790" indent="-229235">
              <a:lnSpc>
                <a:spcPts val="1630"/>
              </a:lnSpc>
              <a:spcBef>
                <a:spcPts val="985"/>
              </a:spcBef>
            </a:pPr>
            <a:r>
              <a:rPr sz="1700" dirty="0">
                <a:latin typeface="Calibri"/>
                <a:cs typeface="Calibri"/>
              </a:rPr>
              <a:t>2. Сгибание ноги в </a:t>
            </a:r>
            <a:r>
              <a:rPr sz="1700" spc="-10" dirty="0">
                <a:latin typeface="Calibri"/>
                <a:cs typeface="Calibri"/>
              </a:rPr>
              <a:t>коленном </a:t>
            </a:r>
            <a:r>
              <a:rPr sz="1700" spc="-5" dirty="0">
                <a:latin typeface="Calibri"/>
                <a:cs typeface="Calibri"/>
              </a:rPr>
              <a:t>суставе </a:t>
            </a:r>
            <a:r>
              <a:rPr sz="1700" dirty="0">
                <a:latin typeface="Calibri"/>
                <a:cs typeface="Calibri"/>
              </a:rPr>
              <a:t>с помощью ручной </a:t>
            </a:r>
            <a:r>
              <a:rPr sz="1700" spc="-5" dirty="0">
                <a:latin typeface="Calibri"/>
                <a:cs typeface="Calibri"/>
              </a:rPr>
              <a:t>тяги </a:t>
            </a:r>
            <a:r>
              <a:rPr sz="1700" dirty="0">
                <a:latin typeface="Calibri"/>
                <a:cs typeface="Calibri"/>
              </a:rPr>
              <a:t>за </a:t>
            </a:r>
            <a:r>
              <a:rPr sz="1700" spc="-15" dirty="0">
                <a:latin typeface="Calibri"/>
                <a:cs typeface="Calibri"/>
              </a:rPr>
              <a:t>петлю </a:t>
            </a:r>
            <a:r>
              <a:rPr sz="1700" dirty="0">
                <a:latin typeface="Calibri"/>
                <a:cs typeface="Calibri"/>
              </a:rPr>
              <a:t>из </a:t>
            </a:r>
            <a:r>
              <a:rPr sz="1700" spc="-10" dirty="0">
                <a:latin typeface="Calibri"/>
                <a:cs typeface="Calibri"/>
              </a:rPr>
              <a:t>полотенца </a:t>
            </a:r>
            <a:r>
              <a:rPr sz="1700" dirty="0">
                <a:latin typeface="Calibri"/>
                <a:cs typeface="Calibri"/>
              </a:rPr>
              <a:t>или  </a:t>
            </a:r>
            <a:r>
              <a:rPr sz="1700" spc="-5" dirty="0">
                <a:latin typeface="Calibri"/>
                <a:cs typeface="Calibri"/>
              </a:rPr>
              <a:t>резинового </a:t>
            </a:r>
            <a:r>
              <a:rPr sz="1700" dirty="0">
                <a:latin typeface="Calibri"/>
                <a:cs typeface="Calibri"/>
              </a:rPr>
              <a:t>бинта по 10-15 раз </a:t>
            </a:r>
            <a:r>
              <a:rPr sz="1700" spc="-5" dirty="0">
                <a:latin typeface="Calibri"/>
                <a:cs typeface="Calibri"/>
              </a:rPr>
              <a:t>2-3 </a:t>
            </a:r>
            <a:r>
              <a:rPr sz="1700" dirty="0">
                <a:latin typeface="Calibri"/>
                <a:cs typeface="Calibri"/>
              </a:rPr>
              <a:t>раза в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день.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700" dirty="0">
                <a:latin typeface="Calibri"/>
                <a:cs typeface="Calibri"/>
              </a:rPr>
              <a:t>3. </a:t>
            </a:r>
            <a:r>
              <a:rPr sz="1700" spc="-5" dirty="0">
                <a:latin typeface="Calibri"/>
                <a:cs typeface="Calibri"/>
              </a:rPr>
              <a:t>Отведение </a:t>
            </a:r>
            <a:r>
              <a:rPr sz="1700" dirty="0">
                <a:latin typeface="Calibri"/>
                <a:cs typeface="Calibri"/>
              </a:rPr>
              <a:t>ноги в ИП </a:t>
            </a:r>
            <a:r>
              <a:rPr sz="1700" spc="-15" dirty="0">
                <a:latin typeface="Calibri"/>
                <a:cs typeface="Calibri"/>
              </a:rPr>
              <a:t>лежа </a:t>
            </a:r>
            <a:r>
              <a:rPr sz="1700" dirty="0">
                <a:latin typeface="Calibri"/>
                <a:cs typeface="Calibri"/>
              </a:rPr>
              <a:t>на боку с внешним </a:t>
            </a:r>
            <a:r>
              <a:rPr sz="1700" spc="-5" dirty="0">
                <a:latin typeface="Calibri"/>
                <a:cs typeface="Calibri"/>
              </a:rPr>
              <a:t>сопротивлением </a:t>
            </a:r>
            <a:r>
              <a:rPr sz="1700" dirty="0">
                <a:latin typeface="Calibri"/>
                <a:cs typeface="Calibri"/>
              </a:rPr>
              <a:t>№ 10-15 </a:t>
            </a:r>
            <a:r>
              <a:rPr sz="1700" spc="-5" dirty="0">
                <a:latin typeface="Calibri"/>
                <a:cs typeface="Calibri"/>
              </a:rPr>
              <a:t>2-3 </a:t>
            </a:r>
            <a:r>
              <a:rPr sz="1700" dirty="0">
                <a:latin typeface="Calibri"/>
                <a:cs typeface="Calibri"/>
              </a:rPr>
              <a:t>р в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день.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  <a:spcBef>
                <a:spcPts val="590"/>
              </a:spcBef>
            </a:pPr>
            <a:r>
              <a:rPr sz="1700" dirty="0">
                <a:latin typeface="Calibri"/>
                <a:cs typeface="Calibri"/>
              </a:rPr>
              <a:t>4. Активное сгибание ноги в </a:t>
            </a:r>
            <a:r>
              <a:rPr sz="1700" spc="-10" dirty="0">
                <a:latin typeface="Calibri"/>
                <a:cs typeface="Calibri"/>
              </a:rPr>
              <a:t>коленном </a:t>
            </a:r>
            <a:r>
              <a:rPr sz="1700" spc="-5" dirty="0">
                <a:latin typeface="Calibri"/>
                <a:cs typeface="Calibri"/>
              </a:rPr>
              <a:t>суставе </a:t>
            </a:r>
            <a:r>
              <a:rPr sz="1700" dirty="0">
                <a:latin typeface="Calibri"/>
                <a:cs typeface="Calibri"/>
              </a:rPr>
              <a:t>в </a:t>
            </a:r>
            <a:r>
              <a:rPr sz="1700" spc="-10" dirty="0">
                <a:latin typeface="Calibri"/>
                <a:cs typeface="Calibri"/>
              </a:rPr>
              <a:t>положении </a:t>
            </a:r>
            <a:r>
              <a:rPr sz="1700" dirty="0">
                <a:latin typeface="Calibri"/>
                <a:cs typeface="Calibri"/>
              </a:rPr>
              <a:t>- </a:t>
            </a:r>
            <a:r>
              <a:rPr sz="1700" spc="-15" dirty="0">
                <a:latin typeface="Calibri"/>
                <a:cs typeface="Calibri"/>
              </a:rPr>
              <a:t>лежа </a:t>
            </a:r>
            <a:r>
              <a:rPr sz="1700" dirty="0">
                <a:latin typeface="Calibri"/>
                <a:cs typeface="Calibri"/>
              </a:rPr>
              <a:t>на животе с</a:t>
            </a:r>
            <a:r>
              <a:rPr sz="1700" spc="1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внешним</a:t>
            </a:r>
            <a:endParaRPr sz="1700">
              <a:latin typeface="Calibri"/>
              <a:cs typeface="Calibri"/>
            </a:endParaRPr>
          </a:p>
          <a:p>
            <a:pPr marL="241300">
              <a:lnSpc>
                <a:spcPts val="1835"/>
              </a:lnSpc>
            </a:pPr>
            <a:r>
              <a:rPr sz="1700" spc="-5" dirty="0">
                <a:latin typeface="Calibri"/>
                <a:cs typeface="Calibri"/>
              </a:rPr>
              <a:t>сопротивлением </a:t>
            </a:r>
            <a:r>
              <a:rPr sz="1700" dirty="0">
                <a:latin typeface="Calibri"/>
                <a:cs typeface="Calibri"/>
              </a:rPr>
              <a:t>по 10-15 </a:t>
            </a:r>
            <a:r>
              <a:rPr sz="1700" spc="-5" dirty="0">
                <a:latin typeface="Calibri"/>
                <a:cs typeface="Calibri"/>
              </a:rPr>
              <a:t>раз 2-3 раза </a:t>
            </a:r>
            <a:r>
              <a:rPr sz="1700" dirty="0">
                <a:latin typeface="Calibri"/>
                <a:cs typeface="Calibri"/>
              </a:rPr>
              <a:t>в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день.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700" dirty="0">
                <a:latin typeface="Calibri"/>
                <a:cs typeface="Calibri"/>
              </a:rPr>
              <a:t>5. </a:t>
            </a:r>
            <a:r>
              <a:rPr sz="1700" spc="-5" dirty="0">
                <a:latin typeface="Calibri"/>
                <a:cs typeface="Calibri"/>
              </a:rPr>
              <a:t>Приведение </a:t>
            </a:r>
            <a:r>
              <a:rPr sz="1700" dirty="0">
                <a:latin typeface="Calibri"/>
                <a:cs typeface="Calibri"/>
              </a:rPr>
              <a:t>ноги в ИП </a:t>
            </a:r>
            <a:r>
              <a:rPr sz="1700" spc="-15" dirty="0">
                <a:latin typeface="Calibri"/>
                <a:cs typeface="Calibri"/>
              </a:rPr>
              <a:t>лежа </a:t>
            </a:r>
            <a:r>
              <a:rPr sz="1700" dirty="0">
                <a:latin typeface="Calibri"/>
                <a:cs typeface="Calibri"/>
              </a:rPr>
              <a:t>на боку с внешним </a:t>
            </a:r>
            <a:r>
              <a:rPr sz="1700" spc="-5" dirty="0">
                <a:latin typeface="Calibri"/>
                <a:cs typeface="Calibri"/>
              </a:rPr>
              <a:t>сопротивлением </a:t>
            </a:r>
            <a:r>
              <a:rPr sz="1700" dirty="0">
                <a:latin typeface="Calibri"/>
                <a:cs typeface="Calibri"/>
              </a:rPr>
              <a:t>№ 10-15 </a:t>
            </a:r>
            <a:r>
              <a:rPr sz="1700" spc="-5" dirty="0">
                <a:latin typeface="Calibri"/>
                <a:cs typeface="Calibri"/>
              </a:rPr>
              <a:t>2-3 </a:t>
            </a:r>
            <a:r>
              <a:rPr sz="1700" dirty="0">
                <a:latin typeface="Calibri"/>
                <a:cs typeface="Calibri"/>
              </a:rPr>
              <a:t>р в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день.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00" dirty="0">
                <a:latin typeface="Calibri"/>
                <a:cs typeface="Calibri"/>
              </a:rPr>
              <a:t>6. </a:t>
            </a:r>
            <a:r>
              <a:rPr sz="1700" spc="-10" dirty="0">
                <a:latin typeface="Calibri"/>
                <a:cs typeface="Calibri"/>
              </a:rPr>
              <a:t>Поднимание </a:t>
            </a:r>
            <a:r>
              <a:rPr sz="1700" dirty="0">
                <a:latin typeface="Calibri"/>
                <a:cs typeface="Calibri"/>
              </a:rPr>
              <a:t>прямой ноги </a:t>
            </a:r>
            <a:r>
              <a:rPr sz="1700" spc="-5" dirty="0">
                <a:latin typeface="Calibri"/>
                <a:cs typeface="Calibri"/>
              </a:rPr>
              <a:t>вперед </a:t>
            </a:r>
            <a:r>
              <a:rPr sz="1700" spc="-10" dirty="0">
                <a:latin typeface="Calibri"/>
                <a:cs typeface="Calibri"/>
              </a:rPr>
              <a:t>стоя </a:t>
            </a:r>
            <a:r>
              <a:rPr sz="1700" dirty="0">
                <a:latin typeface="Calibri"/>
                <a:cs typeface="Calibri"/>
              </a:rPr>
              <a:t>с внешним </a:t>
            </a:r>
            <a:r>
              <a:rPr sz="1700" spc="-5" dirty="0">
                <a:latin typeface="Calibri"/>
                <a:cs typeface="Calibri"/>
              </a:rPr>
              <a:t>сопротивлением </a:t>
            </a:r>
            <a:r>
              <a:rPr sz="1700" dirty="0">
                <a:latin typeface="Calibri"/>
                <a:cs typeface="Calibri"/>
              </a:rPr>
              <a:t>№10-15 </a:t>
            </a:r>
            <a:r>
              <a:rPr sz="1700" spc="-5" dirty="0">
                <a:latin typeface="Calibri"/>
                <a:cs typeface="Calibri"/>
              </a:rPr>
              <a:t>2-3 р. </a:t>
            </a:r>
            <a:r>
              <a:rPr sz="1700" dirty="0">
                <a:latin typeface="Calibri"/>
                <a:cs typeface="Calibri"/>
              </a:rPr>
              <a:t>в</a:t>
            </a:r>
            <a:r>
              <a:rPr sz="1700" spc="10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день.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700" dirty="0">
                <a:latin typeface="Calibri"/>
                <a:cs typeface="Calibri"/>
              </a:rPr>
              <a:t>7. </a:t>
            </a:r>
            <a:r>
              <a:rPr sz="1700" spc="-10" dirty="0">
                <a:latin typeface="Calibri"/>
                <a:cs typeface="Calibri"/>
              </a:rPr>
              <a:t>Поднимание </a:t>
            </a:r>
            <a:r>
              <a:rPr sz="1700" dirty="0">
                <a:latin typeface="Calibri"/>
                <a:cs typeface="Calibri"/>
              </a:rPr>
              <a:t>прямой ноги назад </a:t>
            </a:r>
            <a:r>
              <a:rPr sz="1700" spc="-10" dirty="0">
                <a:latin typeface="Calibri"/>
                <a:cs typeface="Calibri"/>
              </a:rPr>
              <a:t>стоя </a:t>
            </a:r>
            <a:r>
              <a:rPr sz="1700" dirty="0">
                <a:latin typeface="Calibri"/>
                <a:cs typeface="Calibri"/>
              </a:rPr>
              <a:t>с внешним </a:t>
            </a:r>
            <a:r>
              <a:rPr sz="1700" spc="-5" dirty="0">
                <a:latin typeface="Calibri"/>
                <a:cs typeface="Calibri"/>
              </a:rPr>
              <a:t>сопротивлением </a:t>
            </a:r>
            <a:r>
              <a:rPr sz="1700" dirty="0">
                <a:latin typeface="Calibri"/>
                <a:cs typeface="Calibri"/>
              </a:rPr>
              <a:t>№10-15 </a:t>
            </a:r>
            <a:r>
              <a:rPr sz="1700" spc="-5" dirty="0">
                <a:latin typeface="Calibri"/>
                <a:cs typeface="Calibri"/>
              </a:rPr>
              <a:t>2-3 </a:t>
            </a:r>
            <a:r>
              <a:rPr sz="1700" dirty="0">
                <a:latin typeface="Calibri"/>
                <a:cs typeface="Calibri"/>
              </a:rPr>
              <a:t>р в</a:t>
            </a:r>
            <a:r>
              <a:rPr sz="1700" spc="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день.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700" dirty="0">
                <a:latin typeface="Calibri"/>
                <a:cs typeface="Calibri"/>
              </a:rPr>
              <a:t>8. </a:t>
            </a:r>
            <a:r>
              <a:rPr sz="1700" spc="-5" dirty="0">
                <a:latin typeface="Calibri"/>
                <a:cs typeface="Calibri"/>
              </a:rPr>
              <a:t>Сгибание </a:t>
            </a:r>
            <a:r>
              <a:rPr sz="1700" dirty="0">
                <a:latin typeface="Calibri"/>
                <a:cs typeface="Calibri"/>
              </a:rPr>
              <a:t>ноги в </a:t>
            </a:r>
            <a:r>
              <a:rPr sz="1700" spc="-10" dirty="0">
                <a:latin typeface="Calibri"/>
                <a:cs typeface="Calibri"/>
              </a:rPr>
              <a:t>коленном </a:t>
            </a:r>
            <a:r>
              <a:rPr sz="1700" spc="-5" dirty="0">
                <a:latin typeface="Calibri"/>
                <a:cs typeface="Calibri"/>
              </a:rPr>
              <a:t>суставе </a:t>
            </a:r>
            <a:r>
              <a:rPr sz="1700" spc="-10" dirty="0">
                <a:latin typeface="Calibri"/>
                <a:cs typeface="Calibri"/>
              </a:rPr>
              <a:t>стоя </a:t>
            </a:r>
            <a:r>
              <a:rPr sz="1700" dirty="0">
                <a:latin typeface="Calibri"/>
                <a:cs typeface="Calibri"/>
              </a:rPr>
              <a:t>с внешним </a:t>
            </a:r>
            <a:r>
              <a:rPr sz="1700" spc="-5" dirty="0">
                <a:latin typeface="Calibri"/>
                <a:cs typeface="Calibri"/>
              </a:rPr>
              <a:t>сопротивлением </a:t>
            </a:r>
            <a:r>
              <a:rPr sz="1700" dirty="0">
                <a:latin typeface="Calibri"/>
                <a:cs typeface="Calibri"/>
              </a:rPr>
              <a:t>№10-15 </a:t>
            </a:r>
            <a:r>
              <a:rPr sz="1700" spc="-5" dirty="0">
                <a:latin typeface="Calibri"/>
                <a:cs typeface="Calibri"/>
              </a:rPr>
              <a:t>2-3 </a:t>
            </a:r>
            <a:r>
              <a:rPr sz="1700" dirty="0">
                <a:latin typeface="Calibri"/>
                <a:cs typeface="Calibri"/>
              </a:rPr>
              <a:t>р в</a:t>
            </a:r>
            <a:r>
              <a:rPr sz="1700" spc="1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день.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700" dirty="0">
                <a:latin typeface="Calibri"/>
                <a:cs typeface="Calibri"/>
              </a:rPr>
              <a:t>9. </a:t>
            </a:r>
            <a:r>
              <a:rPr sz="1700" spc="-5" dirty="0">
                <a:latin typeface="Calibri"/>
                <a:cs typeface="Calibri"/>
              </a:rPr>
              <a:t>Полуприседания </a:t>
            </a:r>
            <a:r>
              <a:rPr sz="1700" dirty="0">
                <a:latin typeface="Calibri"/>
                <a:cs typeface="Calibri"/>
              </a:rPr>
              <a:t>у </a:t>
            </a:r>
            <a:r>
              <a:rPr sz="1700" spc="-15" dirty="0">
                <a:latin typeface="Calibri"/>
                <a:cs typeface="Calibri"/>
              </a:rPr>
              <a:t>стула </a:t>
            </a:r>
            <a:r>
              <a:rPr sz="1700" spc="-10" dirty="0">
                <a:latin typeface="Calibri"/>
                <a:cs typeface="Calibri"/>
              </a:rPr>
              <a:t>от </a:t>
            </a:r>
            <a:r>
              <a:rPr sz="1700" dirty="0">
                <a:latin typeface="Calibri"/>
                <a:cs typeface="Calibri"/>
              </a:rPr>
              <a:t>10° </a:t>
            </a:r>
            <a:r>
              <a:rPr sz="1700" spc="-10" dirty="0">
                <a:latin typeface="Calibri"/>
                <a:cs typeface="Calibri"/>
              </a:rPr>
              <a:t>до </a:t>
            </a:r>
            <a:r>
              <a:rPr sz="1700" dirty="0">
                <a:latin typeface="Calibri"/>
                <a:cs typeface="Calibri"/>
              </a:rPr>
              <a:t>60° по </a:t>
            </a:r>
            <a:r>
              <a:rPr sz="1700" spc="-5" dirty="0">
                <a:latin typeface="Calibri"/>
                <a:cs typeface="Calibri"/>
              </a:rPr>
              <a:t>10-15 </a:t>
            </a:r>
            <a:r>
              <a:rPr sz="1700" dirty="0">
                <a:latin typeface="Calibri"/>
                <a:cs typeface="Calibri"/>
              </a:rPr>
              <a:t>раз </a:t>
            </a:r>
            <a:r>
              <a:rPr sz="1700" spc="-5" dirty="0">
                <a:latin typeface="Calibri"/>
                <a:cs typeface="Calibri"/>
              </a:rPr>
              <a:t>2-3 </a:t>
            </a:r>
            <a:r>
              <a:rPr sz="1700" dirty="0">
                <a:latin typeface="Calibri"/>
                <a:cs typeface="Calibri"/>
              </a:rPr>
              <a:t>раза в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день.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700" dirty="0">
                <a:latin typeface="Calibri"/>
                <a:cs typeface="Calibri"/>
              </a:rPr>
              <a:t>10. </a:t>
            </a:r>
            <a:r>
              <a:rPr sz="1700" spc="-5" dirty="0">
                <a:latin typeface="Calibri"/>
                <a:cs typeface="Calibri"/>
              </a:rPr>
              <a:t>Растяжение </a:t>
            </a:r>
            <a:r>
              <a:rPr sz="1700" dirty="0">
                <a:latin typeface="Calibri"/>
                <a:cs typeface="Calibri"/>
              </a:rPr>
              <a:t>задней группы </a:t>
            </a:r>
            <a:r>
              <a:rPr sz="1700" spc="-5" dirty="0">
                <a:latin typeface="Calibri"/>
                <a:cs typeface="Calibri"/>
              </a:rPr>
              <a:t>мышц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бедра.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  <a:spcBef>
                <a:spcPts val="590"/>
              </a:spcBef>
            </a:pPr>
            <a:r>
              <a:rPr sz="1700" dirty="0">
                <a:latin typeface="Calibri"/>
                <a:cs typeface="Calibri"/>
              </a:rPr>
              <a:t>11. </a:t>
            </a:r>
            <a:r>
              <a:rPr sz="1700" spc="-10" dirty="0">
                <a:latin typeface="Calibri"/>
                <a:cs typeface="Calibri"/>
              </a:rPr>
              <a:t>Полное </a:t>
            </a:r>
            <a:r>
              <a:rPr sz="1700" dirty="0">
                <a:latin typeface="Calibri"/>
                <a:cs typeface="Calibri"/>
              </a:rPr>
              <a:t>пассивное разгибание в </a:t>
            </a:r>
            <a:r>
              <a:rPr sz="1700" spc="-10" dirty="0">
                <a:latin typeface="Calibri"/>
                <a:cs typeface="Calibri"/>
              </a:rPr>
              <a:t>коленном </a:t>
            </a:r>
            <a:r>
              <a:rPr sz="1700" spc="-5" dirty="0">
                <a:latin typeface="Calibri"/>
                <a:cs typeface="Calibri"/>
              </a:rPr>
              <a:t>суставе </a:t>
            </a:r>
            <a:r>
              <a:rPr sz="1700" dirty="0">
                <a:latin typeface="Calibri"/>
                <a:cs typeface="Calibri"/>
              </a:rPr>
              <a:t>с </a:t>
            </a:r>
            <a:r>
              <a:rPr sz="1700" spc="-5" dirty="0">
                <a:latin typeface="Calibri"/>
                <a:cs typeface="Calibri"/>
              </a:rPr>
              <a:t>размещением </a:t>
            </a:r>
            <a:r>
              <a:rPr sz="1700" dirty="0">
                <a:latin typeface="Calibri"/>
                <a:cs typeface="Calibri"/>
              </a:rPr>
              <a:t>на </a:t>
            </a:r>
            <a:r>
              <a:rPr sz="1700" spc="-5" dirty="0">
                <a:latin typeface="Calibri"/>
                <a:cs typeface="Calibri"/>
              </a:rPr>
              <a:t>переднем</a:t>
            </a:r>
            <a:r>
              <a:rPr sz="1700" spc="5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отделе</a:t>
            </a:r>
            <a:endParaRPr sz="1700">
              <a:latin typeface="Calibri"/>
              <a:cs typeface="Calibri"/>
            </a:endParaRPr>
          </a:p>
          <a:p>
            <a:pPr marL="241300">
              <a:lnSpc>
                <a:spcPts val="1835"/>
              </a:lnSpc>
            </a:pPr>
            <a:r>
              <a:rPr sz="1700" spc="-10" dirty="0">
                <a:latin typeface="Calibri"/>
                <a:cs typeface="Calibri"/>
              </a:rPr>
              <a:t>коленного </a:t>
            </a:r>
            <a:r>
              <a:rPr sz="1700" spc="-5" dirty="0">
                <a:latin typeface="Calibri"/>
                <a:cs typeface="Calibri"/>
              </a:rPr>
              <a:t>сустава пакета </a:t>
            </a:r>
            <a:r>
              <a:rPr sz="1700" dirty="0">
                <a:latin typeface="Calibri"/>
                <a:cs typeface="Calibri"/>
              </a:rPr>
              <a:t>со </a:t>
            </a:r>
            <a:r>
              <a:rPr sz="1700" spc="-5" dirty="0">
                <a:latin typeface="Calibri"/>
                <a:cs typeface="Calibri"/>
              </a:rPr>
              <a:t>льдом </a:t>
            </a:r>
            <a:r>
              <a:rPr sz="1700" dirty="0">
                <a:latin typeface="Calibri"/>
                <a:cs typeface="Calibri"/>
              </a:rPr>
              <a:t>по 15 минут 3 </a:t>
            </a:r>
            <a:r>
              <a:rPr sz="1700" spc="-5" dirty="0">
                <a:latin typeface="Calibri"/>
                <a:cs typeface="Calibri"/>
              </a:rPr>
              <a:t>раза </a:t>
            </a:r>
            <a:r>
              <a:rPr sz="1700" dirty="0">
                <a:latin typeface="Calibri"/>
                <a:cs typeface="Calibri"/>
              </a:rPr>
              <a:t>в </a:t>
            </a:r>
            <a:r>
              <a:rPr sz="1700" spc="-5" dirty="0">
                <a:latin typeface="Calibri"/>
                <a:cs typeface="Calibri"/>
              </a:rPr>
              <a:t>день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93726"/>
            <a:ext cx="8670290" cy="56546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64769" algn="ctr">
              <a:lnSpc>
                <a:spcPct val="100000"/>
              </a:lnSpc>
              <a:spcBef>
                <a:spcPts val="409"/>
              </a:spcBef>
            </a:pPr>
            <a:r>
              <a:rPr sz="1900" b="1" spc="-5" dirty="0">
                <a:latin typeface="Calibri"/>
                <a:cs typeface="Calibri"/>
              </a:rPr>
              <a:t>III. Предтренировочный - </a:t>
            </a:r>
            <a:r>
              <a:rPr sz="1900" b="1" spc="-10" dirty="0">
                <a:latin typeface="Calibri"/>
                <a:cs typeface="Calibri"/>
              </a:rPr>
              <a:t>функциональный</a:t>
            </a:r>
            <a:r>
              <a:rPr sz="1900" b="1" spc="80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период</a:t>
            </a:r>
            <a:endParaRPr sz="1900">
              <a:latin typeface="Calibri"/>
              <a:cs typeface="Calibri"/>
            </a:endParaRPr>
          </a:p>
          <a:p>
            <a:pPr marL="66040" algn="ctr">
              <a:lnSpc>
                <a:spcPct val="100000"/>
              </a:lnSpc>
              <a:spcBef>
                <a:spcPts val="310"/>
              </a:spcBef>
            </a:pPr>
            <a:r>
              <a:rPr sz="1900" b="1" spc="-10" dirty="0">
                <a:latin typeface="Calibri"/>
                <a:cs typeface="Calibri"/>
              </a:rPr>
              <a:t>(8-12-я </a:t>
            </a:r>
            <a:r>
              <a:rPr sz="1900" b="1" spc="-15" dirty="0">
                <a:latin typeface="Calibri"/>
                <a:cs typeface="Calibri"/>
              </a:rPr>
              <a:t>недели </a:t>
            </a:r>
            <a:r>
              <a:rPr sz="1900" b="1" spc="-5" dirty="0">
                <a:latin typeface="Calibri"/>
                <a:cs typeface="Calibri"/>
              </a:rPr>
              <a:t>после</a:t>
            </a:r>
            <a:r>
              <a:rPr sz="1900" b="1" spc="6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операции)</a:t>
            </a:r>
            <a:endParaRPr sz="1900">
              <a:latin typeface="Calibri"/>
              <a:cs typeface="Calibri"/>
            </a:endParaRPr>
          </a:p>
          <a:p>
            <a:pPr marL="65405">
              <a:lnSpc>
                <a:spcPct val="100000"/>
              </a:lnSpc>
              <a:spcBef>
                <a:spcPts val="315"/>
              </a:spcBef>
            </a:pPr>
            <a:r>
              <a:rPr sz="1900" b="1" spc="-20" dirty="0">
                <a:latin typeface="Calibri"/>
                <a:cs typeface="Calibri"/>
              </a:rPr>
              <a:t>Ходьба: </a:t>
            </a:r>
            <a:r>
              <a:rPr sz="1900" spc="-5" dirty="0">
                <a:latin typeface="Calibri"/>
                <a:cs typeface="Calibri"/>
              </a:rPr>
              <a:t>без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ограничений.</a:t>
            </a:r>
            <a:endParaRPr sz="1900">
              <a:latin typeface="Calibri"/>
              <a:cs typeface="Calibri"/>
            </a:endParaRPr>
          </a:p>
          <a:p>
            <a:pPr marL="65405">
              <a:lnSpc>
                <a:spcPct val="100000"/>
              </a:lnSpc>
              <a:spcBef>
                <a:spcPts val="325"/>
              </a:spcBef>
            </a:pPr>
            <a:r>
              <a:rPr sz="1900" spc="-5" dirty="0">
                <a:latin typeface="Calibri"/>
                <a:cs typeface="Calibri"/>
              </a:rPr>
              <a:t>1. Восстановление </a:t>
            </a:r>
            <a:r>
              <a:rPr sz="1900" spc="-15" dirty="0">
                <a:latin typeface="Calibri"/>
                <a:cs typeface="Calibri"/>
              </a:rPr>
              <a:t>подвижности </a:t>
            </a:r>
            <a:r>
              <a:rPr sz="1900" spc="-10" dirty="0">
                <a:latin typeface="Calibri"/>
                <a:cs typeface="Calibri"/>
              </a:rPr>
              <a:t>(мобилизация)</a:t>
            </a:r>
            <a:r>
              <a:rPr sz="1900" spc="8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надколенника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1939"/>
              </a:lnSpc>
              <a:spcBef>
                <a:spcPts val="310"/>
              </a:spcBef>
            </a:pPr>
            <a:r>
              <a:rPr sz="1900" spc="-5" dirty="0">
                <a:latin typeface="Calibri"/>
                <a:cs typeface="Calibri"/>
              </a:rPr>
              <a:t>2. </a:t>
            </a:r>
            <a:r>
              <a:rPr sz="1900" spc="-10" dirty="0">
                <a:latin typeface="Calibri"/>
                <a:cs typeface="Calibri"/>
              </a:rPr>
              <a:t>Сгибание ноги </a:t>
            </a:r>
            <a:r>
              <a:rPr sz="1900" spc="-5" dirty="0">
                <a:latin typeface="Calibri"/>
                <a:cs typeface="Calibri"/>
              </a:rPr>
              <a:t>в </a:t>
            </a:r>
            <a:r>
              <a:rPr sz="1900" spc="-20" dirty="0">
                <a:latin typeface="Calibri"/>
                <a:cs typeface="Calibri"/>
              </a:rPr>
              <a:t>коленном </a:t>
            </a:r>
            <a:r>
              <a:rPr sz="1900" spc="-5" dirty="0">
                <a:latin typeface="Calibri"/>
                <a:cs typeface="Calibri"/>
              </a:rPr>
              <a:t>суставе с </a:t>
            </a:r>
            <a:r>
              <a:rPr sz="1900" spc="-10" dirty="0">
                <a:latin typeface="Calibri"/>
                <a:cs typeface="Calibri"/>
              </a:rPr>
              <a:t>помощью </a:t>
            </a:r>
            <a:r>
              <a:rPr sz="1900" spc="-5" dirty="0">
                <a:latin typeface="Calibri"/>
                <a:cs typeface="Calibri"/>
              </a:rPr>
              <a:t>ручной </a:t>
            </a:r>
            <a:r>
              <a:rPr sz="1900" spc="-10" dirty="0">
                <a:latin typeface="Calibri"/>
                <a:cs typeface="Calibri"/>
              </a:rPr>
              <a:t>тяги </a:t>
            </a:r>
            <a:r>
              <a:rPr sz="1900" spc="-5" dirty="0">
                <a:latin typeface="Calibri"/>
                <a:cs typeface="Calibri"/>
              </a:rPr>
              <a:t>за </a:t>
            </a:r>
            <a:r>
              <a:rPr sz="1900" spc="-25" dirty="0">
                <a:latin typeface="Calibri"/>
                <a:cs typeface="Calibri"/>
              </a:rPr>
              <a:t>петлю </a:t>
            </a:r>
            <a:r>
              <a:rPr sz="1900" spc="-5" dirty="0">
                <a:latin typeface="Calibri"/>
                <a:cs typeface="Calibri"/>
              </a:rPr>
              <a:t>из</a:t>
            </a:r>
            <a:r>
              <a:rPr sz="1900" spc="29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полотенца</a:t>
            </a:r>
            <a:endParaRPr sz="1900">
              <a:latin typeface="Calibri"/>
              <a:cs typeface="Calibri"/>
            </a:endParaRPr>
          </a:p>
          <a:p>
            <a:pPr marL="241300">
              <a:lnSpc>
                <a:spcPts val="1939"/>
              </a:lnSpc>
            </a:pPr>
            <a:r>
              <a:rPr sz="1900" spc="-10" dirty="0">
                <a:latin typeface="Calibri"/>
                <a:cs typeface="Calibri"/>
              </a:rPr>
              <a:t>или резинового бинта </a:t>
            </a:r>
            <a:r>
              <a:rPr sz="1900" spc="-5" dirty="0">
                <a:latin typeface="Calibri"/>
                <a:cs typeface="Calibri"/>
              </a:rPr>
              <a:t>по 10-15 раз 2-3 раза в</a:t>
            </a:r>
            <a:r>
              <a:rPr sz="1900" spc="7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день.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900" spc="-5" dirty="0">
                <a:latin typeface="Calibri"/>
                <a:cs typeface="Calibri"/>
              </a:rPr>
              <a:t>3. </a:t>
            </a:r>
            <a:r>
              <a:rPr sz="1900" spc="-10" dirty="0">
                <a:latin typeface="Calibri"/>
                <a:cs typeface="Calibri"/>
              </a:rPr>
              <a:t>Отведение ноги </a:t>
            </a:r>
            <a:r>
              <a:rPr sz="1900" spc="-5" dirty="0">
                <a:latin typeface="Calibri"/>
                <a:cs typeface="Calibri"/>
              </a:rPr>
              <a:t>в </a:t>
            </a:r>
            <a:r>
              <a:rPr sz="1900" spc="-15" dirty="0">
                <a:latin typeface="Calibri"/>
                <a:cs typeface="Calibri"/>
              </a:rPr>
              <a:t>положении лежа </a:t>
            </a:r>
            <a:r>
              <a:rPr sz="1900" spc="-10" dirty="0">
                <a:latin typeface="Calibri"/>
                <a:cs typeface="Calibri"/>
              </a:rPr>
              <a:t>на </a:t>
            </a:r>
            <a:r>
              <a:rPr sz="1900" spc="-5" dirty="0">
                <a:latin typeface="Calibri"/>
                <a:cs typeface="Calibri"/>
              </a:rPr>
              <a:t>боку с внешним </a:t>
            </a:r>
            <a:r>
              <a:rPr sz="1900" spc="-10" dirty="0">
                <a:latin typeface="Calibri"/>
                <a:cs typeface="Calibri"/>
              </a:rPr>
              <a:t>сопротивлением </a:t>
            </a:r>
            <a:r>
              <a:rPr sz="1900" spc="-5" dirty="0">
                <a:latin typeface="Calibri"/>
                <a:cs typeface="Calibri"/>
              </a:rPr>
              <a:t>№</a:t>
            </a:r>
            <a:r>
              <a:rPr sz="1900" spc="2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10-15.</a:t>
            </a:r>
            <a:endParaRPr sz="1900">
              <a:latin typeface="Calibri"/>
              <a:cs typeface="Calibri"/>
            </a:endParaRPr>
          </a:p>
          <a:p>
            <a:pPr marL="241300" marR="511809" indent="-229235">
              <a:lnSpc>
                <a:spcPct val="70000"/>
              </a:lnSpc>
              <a:spcBef>
                <a:spcPts val="1010"/>
              </a:spcBef>
            </a:pPr>
            <a:r>
              <a:rPr sz="1900" spc="-5" dirty="0">
                <a:latin typeface="Calibri"/>
                <a:cs typeface="Calibri"/>
              </a:rPr>
              <a:t>4. </a:t>
            </a:r>
            <a:r>
              <a:rPr sz="1900" spc="-10" dirty="0">
                <a:latin typeface="Calibri"/>
                <a:cs typeface="Calibri"/>
              </a:rPr>
              <a:t>Активное </a:t>
            </a:r>
            <a:r>
              <a:rPr sz="1900" spc="-5" dirty="0">
                <a:latin typeface="Calibri"/>
                <a:cs typeface="Calibri"/>
              </a:rPr>
              <a:t>сгибание </a:t>
            </a:r>
            <a:r>
              <a:rPr sz="1900" spc="-10" dirty="0">
                <a:latin typeface="Calibri"/>
                <a:cs typeface="Calibri"/>
              </a:rPr>
              <a:t>ноги </a:t>
            </a:r>
            <a:r>
              <a:rPr sz="1900" spc="-5" dirty="0">
                <a:latin typeface="Calibri"/>
                <a:cs typeface="Calibri"/>
              </a:rPr>
              <a:t>в </a:t>
            </a:r>
            <a:r>
              <a:rPr sz="1900" spc="-20" dirty="0">
                <a:latin typeface="Calibri"/>
                <a:cs typeface="Calibri"/>
              </a:rPr>
              <a:t>коленном </a:t>
            </a:r>
            <a:r>
              <a:rPr sz="1900" spc="-5" dirty="0">
                <a:latin typeface="Calibri"/>
                <a:cs typeface="Calibri"/>
              </a:rPr>
              <a:t>суставе в </a:t>
            </a:r>
            <a:r>
              <a:rPr sz="1900" spc="-15" dirty="0">
                <a:latin typeface="Calibri"/>
                <a:cs typeface="Calibri"/>
              </a:rPr>
              <a:t>положении </a:t>
            </a:r>
            <a:r>
              <a:rPr sz="1900" spc="-5" dirty="0">
                <a:latin typeface="Calibri"/>
                <a:cs typeface="Calibri"/>
              </a:rPr>
              <a:t>- </a:t>
            </a:r>
            <a:r>
              <a:rPr sz="1900" spc="-15" dirty="0">
                <a:latin typeface="Calibri"/>
                <a:cs typeface="Calibri"/>
              </a:rPr>
              <a:t>лежа </a:t>
            </a:r>
            <a:r>
              <a:rPr sz="1900" spc="-10" dirty="0">
                <a:latin typeface="Calibri"/>
                <a:cs typeface="Calibri"/>
              </a:rPr>
              <a:t>на животе </a:t>
            </a:r>
            <a:r>
              <a:rPr sz="1900" spc="-5" dirty="0">
                <a:latin typeface="Calibri"/>
                <a:cs typeface="Calibri"/>
              </a:rPr>
              <a:t>с  внешним </a:t>
            </a:r>
            <a:r>
              <a:rPr sz="1900" spc="-10" dirty="0">
                <a:latin typeface="Calibri"/>
                <a:cs typeface="Calibri"/>
              </a:rPr>
              <a:t>сопротивлением </a:t>
            </a:r>
            <a:r>
              <a:rPr sz="1900" spc="-5" dirty="0">
                <a:latin typeface="Calibri"/>
                <a:cs typeface="Calibri"/>
              </a:rPr>
              <a:t>по 10-15 </a:t>
            </a:r>
            <a:r>
              <a:rPr sz="1900" spc="-10" dirty="0">
                <a:latin typeface="Calibri"/>
                <a:cs typeface="Calibri"/>
              </a:rPr>
              <a:t>раз </a:t>
            </a:r>
            <a:r>
              <a:rPr sz="1900" spc="-5" dirty="0">
                <a:latin typeface="Calibri"/>
                <a:cs typeface="Calibri"/>
              </a:rPr>
              <a:t>2-3 раза в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день.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1939"/>
              </a:lnSpc>
              <a:spcBef>
                <a:spcPts val="310"/>
              </a:spcBef>
            </a:pPr>
            <a:r>
              <a:rPr sz="1900" spc="-5" dirty="0">
                <a:latin typeface="Calibri"/>
                <a:cs typeface="Calibri"/>
              </a:rPr>
              <a:t>5. </a:t>
            </a:r>
            <a:r>
              <a:rPr sz="1900" spc="-10" dirty="0">
                <a:latin typeface="Calibri"/>
                <a:cs typeface="Calibri"/>
              </a:rPr>
              <a:t>Приведение ноги </a:t>
            </a:r>
            <a:r>
              <a:rPr sz="1900" spc="-15" dirty="0">
                <a:latin typeface="Calibri"/>
                <a:cs typeface="Calibri"/>
              </a:rPr>
              <a:t>лежа </a:t>
            </a:r>
            <a:r>
              <a:rPr sz="1900" spc="-10" dirty="0">
                <a:latin typeface="Calibri"/>
                <a:cs typeface="Calibri"/>
              </a:rPr>
              <a:t>на </a:t>
            </a:r>
            <a:r>
              <a:rPr sz="1900" spc="-5" dirty="0">
                <a:latin typeface="Calibri"/>
                <a:cs typeface="Calibri"/>
              </a:rPr>
              <a:t>боку с внешним </a:t>
            </a:r>
            <a:r>
              <a:rPr sz="1900" spc="-10" dirty="0">
                <a:latin typeface="Calibri"/>
                <a:cs typeface="Calibri"/>
              </a:rPr>
              <a:t>сопротивлением </a:t>
            </a:r>
            <a:r>
              <a:rPr sz="1900" spc="-5" dirty="0">
                <a:latin typeface="Calibri"/>
                <a:cs typeface="Calibri"/>
              </a:rPr>
              <a:t>№10-15 2-3 раза</a:t>
            </a:r>
            <a:r>
              <a:rPr sz="1900" spc="2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в</a:t>
            </a:r>
            <a:endParaRPr sz="1900">
              <a:latin typeface="Calibri"/>
              <a:cs typeface="Calibri"/>
            </a:endParaRPr>
          </a:p>
          <a:p>
            <a:pPr marL="241300">
              <a:lnSpc>
                <a:spcPts val="1939"/>
              </a:lnSpc>
            </a:pPr>
            <a:r>
              <a:rPr sz="1900" spc="-10" dirty="0">
                <a:latin typeface="Calibri"/>
                <a:cs typeface="Calibri"/>
              </a:rPr>
              <a:t>день.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900" spc="-5" dirty="0">
                <a:latin typeface="Calibri"/>
                <a:cs typeface="Calibri"/>
              </a:rPr>
              <a:t>6. </a:t>
            </a:r>
            <a:r>
              <a:rPr sz="1900" spc="-15" dirty="0">
                <a:latin typeface="Calibri"/>
                <a:cs typeface="Calibri"/>
              </a:rPr>
              <a:t>Поднимание </a:t>
            </a:r>
            <a:r>
              <a:rPr sz="1900" spc="-5" dirty="0">
                <a:latin typeface="Calibri"/>
                <a:cs typeface="Calibri"/>
              </a:rPr>
              <a:t>прямой </a:t>
            </a:r>
            <a:r>
              <a:rPr sz="1900" spc="-10" dirty="0">
                <a:latin typeface="Calibri"/>
                <a:cs typeface="Calibri"/>
              </a:rPr>
              <a:t>ноги вперед стоя </a:t>
            </a:r>
            <a:r>
              <a:rPr sz="1900" spc="-5" dirty="0">
                <a:latin typeface="Calibri"/>
                <a:cs typeface="Calibri"/>
              </a:rPr>
              <a:t>с </a:t>
            </a:r>
            <a:r>
              <a:rPr sz="1900" spc="-10" dirty="0">
                <a:latin typeface="Calibri"/>
                <a:cs typeface="Calibri"/>
              </a:rPr>
              <a:t>внешним сопротивлением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№10-15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900" spc="-5" dirty="0">
                <a:latin typeface="Calibri"/>
                <a:cs typeface="Calibri"/>
              </a:rPr>
              <a:t>7. </a:t>
            </a:r>
            <a:r>
              <a:rPr sz="1900" spc="-15" dirty="0">
                <a:latin typeface="Calibri"/>
                <a:cs typeface="Calibri"/>
              </a:rPr>
              <a:t>Поднимание </a:t>
            </a:r>
            <a:r>
              <a:rPr sz="1900" spc="-5" dirty="0">
                <a:latin typeface="Calibri"/>
                <a:cs typeface="Calibri"/>
              </a:rPr>
              <a:t>прямой </a:t>
            </a:r>
            <a:r>
              <a:rPr sz="1900" spc="-10" dirty="0">
                <a:latin typeface="Calibri"/>
                <a:cs typeface="Calibri"/>
              </a:rPr>
              <a:t>ноги </a:t>
            </a:r>
            <a:r>
              <a:rPr sz="1900" spc="-5" dirty="0">
                <a:latin typeface="Calibri"/>
                <a:cs typeface="Calibri"/>
              </a:rPr>
              <a:t>назад </a:t>
            </a:r>
            <a:r>
              <a:rPr sz="1900" spc="-10" dirty="0">
                <a:latin typeface="Calibri"/>
                <a:cs typeface="Calibri"/>
              </a:rPr>
              <a:t>стоя </a:t>
            </a:r>
            <a:r>
              <a:rPr sz="1900" spc="-5" dirty="0">
                <a:latin typeface="Calibri"/>
                <a:cs typeface="Calibri"/>
              </a:rPr>
              <a:t>с </a:t>
            </a:r>
            <a:r>
              <a:rPr sz="1900" spc="-10" dirty="0">
                <a:latin typeface="Calibri"/>
                <a:cs typeface="Calibri"/>
              </a:rPr>
              <a:t>внешним сопротивлением</a:t>
            </a:r>
            <a:r>
              <a:rPr sz="1900" spc="15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№10-15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1939"/>
              </a:lnSpc>
              <a:spcBef>
                <a:spcPts val="310"/>
              </a:spcBef>
            </a:pPr>
            <a:r>
              <a:rPr sz="1900" spc="-5" dirty="0">
                <a:latin typeface="Calibri"/>
                <a:cs typeface="Calibri"/>
              </a:rPr>
              <a:t>8. </a:t>
            </a:r>
            <a:r>
              <a:rPr sz="1900" spc="-10" dirty="0">
                <a:latin typeface="Calibri"/>
                <a:cs typeface="Calibri"/>
              </a:rPr>
              <a:t>Сгибание ноги </a:t>
            </a:r>
            <a:r>
              <a:rPr sz="1900" spc="-5" dirty="0">
                <a:latin typeface="Calibri"/>
                <a:cs typeface="Calibri"/>
              </a:rPr>
              <a:t>в </a:t>
            </a:r>
            <a:r>
              <a:rPr sz="1900" spc="-20" dirty="0">
                <a:latin typeface="Calibri"/>
                <a:cs typeface="Calibri"/>
              </a:rPr>
              <a:t>коленном </a:t>
            </a:r>
            <a:r>
              <a:rPr sz="1900" spc="-5" dirty="0">
                <a:latin typeface="Calibri"/>
                <a:cs typeface="Calibri"/>
              </a:rPr>
              <a:t>суставе в </a:t>
            </a:r>
            <a:r>
              <a:rPr sz="1900" spc="-15" dirty="0">
                <a:latin typeface="Calibri"/>
                <a:cs typeface="Calibri"/>
              </a:rPr>
              <a:t>положении </a:t>
            </a:r>
            <a:r>
              <a:rPr sz="1900" spc="-5" dirty="0">
                <a:latin typeface="Calibri"/>
                <a:cs typeface="Calibri"/>
              </a:rPr>
              <a:t>– </a:t>
            </a:r>
            <a:r>
              <a:rPr sz="1900" spc="-10" dirty="0">
                <a:latin typeface="Calibri"/>
                <a:cs typeface="Calibri"/>
              </a:rPr>
              <a:t>стоя </a:t>
            </a:r>
            <a:r>
              <a:rPr sz="1900" spc="-5" dirty="0">
                <a:latin typeface="Calibri"/>
                <a:cs typeface="Calibri"/>
              </a:rPr>
              <a:t>с</a:t>
            </a:r>
            <a:r>
              <a:rPr sz="1900" spc="17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внешним</a:t>
            </a:r>
            <a:endParaRPr sz="1900">
              <a:latin typeface="Calibri"/>
              <a:cs typeface="Calibri"/>
            </a:endParaRPr>
          </a:p>
          <a:p>
            <a:pPr marL="241300">
              <a:lnSpc>
                <a:spcPts val="1939"/>
              </a:lnSpc>
            </a:pPr>
            <a:r>
              <a:rPr sz="1900" spc="-10" dirty="0">
                <a:latin typeface="Calibri"/>
                <a:cs typeface="Calibri"/>
              </a:rPr>
              <a:t>сопротивлением </a:t>
            </a:r>
            <a:r>
              <a:rPr sz="1900" spc="-5" dirty="0">
                <a:latin typeface="Calibri"/>
                <a:cs typeface="Calibri"/>
              </a:rPr>
              <a:t>по 10-15 раз 2-3 раза в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день.</a:t>
            </a:r>
            <a:endParaRPr sz="19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1000"/>
              </a:spcBef>
            </a:pPr>
            <a:r>
              <a:rPr sz="1900" spc="-5" dirty="0">
                <a:latin typeface="Calibri"/>
                <a:cs typeface="Calibri"/>
              </a:rPr>
              <a:t>9. </a:t>
            </a:r>
            <a:r>
              <a:rPr sz="1900" spc="-15" dirty="0">
                <a:latin typeface="Calibri"/>
                <a:cs typeface="Calibri"/>
              </a:rPr>
              <a:t>Упражнения </a:t>
            </a:r>
            <a:r>
              <a:rPr sz="1900" spc="-10" dirty="0">
                <a:latin typeface="Calibri"/>
                <a:cs typeface="Calibri"/>
              </a:rPr>
              <a:t>на </a:t>
            </a:r>
            <a:r>
              <a:rPr sz="1900" spc="-5" dirty="0">
                <a:latin typeface="Calibri"/>
                <a:cs typeface="Calibri"/>
              </a:rPr>
              <a:t>восстановление </a:t>
            </a:r>
            <a:r>
              <a:rPr sz="1900" spc="-15" dirty="0">
                <a:latin typeface="Calibri"/>
                <a:cs typeface="Calibri"/>
              </a:rPr>
              <a:t>координации </a:t>
            </a:r>
            <a:r>
              <a:rPr sz="1900" spc="-10" dirty="0">
                <a:latin typeface="Calibri"/>
                <a:cs typeface="Calibri"/>
              </a:rPr>
              <a:t>работы мышц </a:t>
            </a:r>
            <a:r>
              <a:rPr sz="1900" spc="-5" dirty="0">
                <a:latin typeface="Calibri"/>
                <a:cs typeface="Calibri"/>
              </a:rPr>
              <a:t>оперированной </a:t>
            </a:r>
            <a:r>
              <a:rPr sz="1900" spc="-10" dirty="0">
                <a:latin typeface="Calibri"/>
                <a:cs typeface="Calibri"/>
              </a:rPr>
              <a:t>ноги  </a:t>
            </a:r>
            <a:r>
              <a:rPr sz="1900" spc="-5" dirty="0">
                <a:latin typeface="Calibri"/>
                <a:cs typeface="Calibri"/>
              </a:rPr>
              <a:t>и </a:t>
            </a:r>
            <a:r>
              <a:rPr sz="1900" spc="-20" dirty="0">
                <a:latin typeface="Calibri"/>
                <a:cs typeface="Calibri"/>
              </a:rPr>
              <a:t>удержания </a:t>
            </a:r>
            <a:r>
              <a:rPr sz="1900" spc="-10" dirty="0">
                <a:latin typeface="Calibri"/>
                <a:cs typeface="Calibri"/>
              </a:rPr>
              <a:t>равновесия </a:t>
            </a:r>
            <a:r>
              <a:rPr sz="1900" spc="-15" dirty="0">
                <a:latin typeface="Calibri"/>
                <a:cs typeface="Calibri"/>
              </a:rPr>
              <a:t>тела </a:t>
            </a:r>
            <a:r>
              <a:rPr sz="1900" spc="-10" dirty="0">
                <a:latin typeface="Calibri"/>
                <a:cs typeface="Calibri"/>
              </a:rPr>
              <a:t>на неустойчивой</a:t>
            </a:r>
            <a:r>
              <a:rPr sz="1900" spc="8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опоре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900" spc="-5" dirty="0">
                <a:latin typeface="Calibri"/>
                <a:cs typeface="Calibri"/>
              </a:rPr>
              <a:t>10. </a:t>
            </a:r>
            <a:r>
              <a:rPr sz="1900" spc="-10" dirty="0">
                <a:latin typeface="Calibri"/>
                <a:cs typeface="Calibri"/>
              </a:rPr>
              <a:t>Полуприседания на </a:t>
            </a:r>
            <a:r>
              <a:rPr sz="1900" spc="-20" dirty="0">
                <a:latin typeface="Calibri"/>
                <a:cs typeface="Calibri"/>
              </a:rPr>
              <a:t>одной </a:t>
            </a:r>
            <a:r>
              <a:rPr sz="1900" spc="-15" dirty="0">
                <a:latin typeface="Calibri"/>
                <a:cs typeface="Calibri"/>
              </a:rPr>
              <a:t>ноге от </a:t>
            </a:r>
            <a:r>
              <a:rPr sz="1900" dirty="0">
                <a:latin typeface="Calibri"/>
                <a:cs typeface="Calibri"/>
              </a:rPr>
              <a:t>10° </a:t>
            </a:r>
            <a:r>
              <a:rPr sz="1900" spc="-20" dirty="0">
                <a:latin typeface="Calibri"/>
                <a:cs typeface="Calibri"/>
              </a:rPr>
              <a:t>до </a:t>
            </a:r>
            <a:r>
              <a:rPr sz="1900" spc="-5" dirty="0">
                <a:latin typeface="Calibri"/>
                <a:cs typeface="Calibri"/>
              </a:rPr>
              <a:t>60° по 10-15 </a:t>
            </a:r>
            <a:r>
              <a:rPr sz="1900" spc="-10" dirty="0">
                <a:latin typeface="Calibri"/>
                <a:cs typeface="Calibri"/>
              </a:rPr>
              <a:t>раз </a:t>
            </a:r>
            <a:r>
              <a:rPr sz="1900" spc="-5" dirty="0">
                <a:latin typeface="Calibri"/>
                <a:cs typeface="Calibri"/>
              </a:rPr>
              <a:t>1-2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подхода.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900" spc="-5" dirty="0">
                <a:latin typeface="Calibri"/>
                <a:cs typeface="Calibri"/>
              </a:rPr>
              <a:t>11. Занятия </a:t>
            </a:r>
            <a:r>
              <a:rPr sz="1900" spc="-10" dirty="0">
                <a:latin typeface="Calibri"/>
                <a:cs typeface="Calibri"/>
              </a:rPr>
              <a:t>на велотренажере </a:t>
            </a:r>
            <a:r>
              <a:rPr sz="1900" spc="-5" dirty="0">
                <a:latin typeface="Calibri"/>
                <a:cs typeface="Calibri"/>
              </a:rPr>
              <a:t>по 10-30 </a:t>
            </a:r>
            <a:r>
              <a:rPr sz="1900" spc="-10" dirty="0">
                <a:latin typeface="Calibri"/>
                <a:cs typeface="Calibri"/>
              </a:rPr>
              <a:t>минут </a:t>
            </a:r>
            <a:r>
              <a:rPr sz="1900" spc="-5" dirty="0">
                <a:latin typeface="Calibri"/>
                <a:cs typeface="Calibri"/>
              </a:rPr>
              <a:t>в</a:t>
            </a:r>
            <a:r>
              <a:rPr sz="1900" spc="1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день.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60958"/>
            <a:ext cx="10058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86142"/>
            <a:ext cx="8976995" cy="60559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88745">
              <a:lnSpc>
                <a:spcPct val="100000"/>
              </a:lnSpc>
              <a:spcBef>
                <a:spcPts val="635"/>
              </a:spcBef>
            </a:pPr>
            <a:r>
              <a:rPr sz="1900" b="1" spc="-65" dirty="0">
                <a:latin typeface="Calibri"/>
                <a:cs typeface="Calibri"/>
              </a:rPr>
              <a:t>IV. </a:t>
            </a:r>
            <a:r>
              <a:rPr sz="1900" b="1" spc="-15" dirty="0">
                <a:latin typeface="Calibri"/>
                <a:cs typeface="Calibri"/>
              </a:rPr>
              <a:t>Тренировочный период </a:t>
            </a:r>
            <a:r>
              <a:rPr sz="1900" b="1" spc="-5" dirty="0">
                <a:latin typeface="Calibri"/>
                <a:cs typeface="Calibri"/>
              </a:rPr>
              <a:t>(13-30 </a:t>
            </a:r>
            <a:r>
              <a:rPr sz="1900" b="1" spc="-15" dirty="0">
                <a:latin typeface="Calibri"/>
                <a:cs typeface="Calibri"/>
              </a:rPr>
              <a:t>недель </a:t>
            </a:r>
            <a:r>
              <a:rPr sz="1900" b="1" spc="-10" dirty="0">
                <a:latin typeface="Calibri"/>
                <a:cs typeface="Calibri"/>
              </a:rPr>
              <a:t>после</a:t>
            </a:r>
            <a:r>
              <a:rPr sz="1900" b="1" spc="22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операции)</a:t>
            </a:r>
            <a:endParaRPr sz="1900">
              <a:latin typeface="Calibri"/>
              <a:cs typeface="Calibri"/>
            </a:endParaRPr>
          </a:p>
          <a:p>
            <a:pPr marL="65405">
              <a:lnSpc>
                <a:spcPct val="100000"/>
              </a:lnSpc>
              <a:spcBef>
                <a:spcPts val="540"/>
              </a:spcBef>
            </a:pPr>
            <a:r>
              <a:rPr sz="1900" b="1" spc="-20" dirty="0">
                <a:latin typeface="Calibri"/>
                <a:cs typeface="Calibri"/>
              </a:rPr>
              <a:t>Ходьба: </a:t>
            </a:r>
            <a:r>
              <a:rPr sz="1900" spc="-5" dirty="0">
                <a:latin typeface="Calibri"/>
                <a:cs typeface="Calibri"/>
              </a:rPr>
              <a:t>без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ограничений.</a:t>
            </a:r>
            <a:endParaRPr sz="1900">
              <a:latin typeface="Calibri"/>
              <a:cs typeface="Calibri"/>
            </a:endParaRPr>
          </a:p>
          <a:p>
            <a:pPr marL="65405">
              <a:lnSpc>
                <a:spcPct val="100000"/>
              </a:lnSpc>
              <a:spcBef>
                <a:spcPts val="555"/>
              </a:spcBef>
            </a:pPr>
            <a:r>
              <a:rPr sz="1900" spc="-5" dirty="0">
                <a:latin typeface="Calibri"/>
                <a:cs typeface="Calibri"/>
              </a:rPr>
              <a:t>1. </a:t>
            </a:r>
            <a:r>
              <a:rPr sz="1900" spc="-10" dirty="0">
                <a:latin typeface="Calibri"/>
                <a:cs typeface="Calibri"/>
              </a:rPr>
              <a:t>Выполнение </a:t>
            </a:r>
            <a:r>
              <a:rPr sz="1900" spc="-15" dirty="0">
                <a:latin typeface="Calibri"/>
                <a:cs typeface="Calibri"/>
              </a:rPr>
              <a:t>комплекса </a:t>
            </a:r>
            <a:r>
              <a:rPr sz="1900" spc="-5" dirty="0">
                <a:latin typeface="Calibri"/>
                <a:cs typeface="Calibri"/>
              </a:rPr>
              <a:t>упражнений, </a:t>
            </a:r>
            <a:r>
              <a:rPr sz="1900" spc="-10" dirty="0">
                <a:latin typeface="Calibri"/>
                <a:cs typeface="Calibri"/>
              </a:rPr>
              <a:t>аналогичного </a:t>
            </a:r>
            <a:r>
              <a:rPr sz="1900" spc="-15" dirty="0">
                <a:latin typeface="Calibri"/>
                <a:cs typeface="Calibri"/>
              </a:rPr>
              <a:t>периоду </a:t>
            </a:r>
            <a:r>
              <a:rPr sz="1900" dirty="0">
                <a:latin typeface="Calibri"/>
                <a:cs typeface="Calibri"/>
              </a:rPr>
              <a:t>8-12</a:t>
            </a:r>
            <a:r>
              <a:rPr sz="1900" spc="2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недель.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900" spc="-5" dirty="0">
                <a:latin typeface="Calibri"/>
                <a:cs typeface="Calibri"/>
              </a:rPr>
              <a:t>2. </a:t>
            </a:r>
            <a:r>
              <a:rPr sz="1900" spc="-25" dirty="0">
                <a:latin typeface="Calibri"/>
                <a:cs typeface="Calibri"/>
              </a:rPr>
              <a:t>Тренировка </a:t>
            </a:r>
            <a:r>
              <a:rPr sz="1900" spc="-20" dirty="0">
                <a:latin typeface="Calibri"/>
                <a:cs typeface="Calibri"/>
              </a:rPr>
              <a:t>удержания </a:t>
            </a:r>
            <a:r>
              <a:rPr sz="1900" spc="-10" dirty="0">
                <a:latin typeface="Calibri"/>
                <a:cs typeface="Calibri"/>
              </a:rPr>
              <a:t>равновесия </a:t>
            </a:r>
            <a:r>
              <a:rPr sz="1900" spc="-20" dirty="0">
                <a:latin typeface="Calibri"/>
                <a:cs typeface="Calibri"/>
              </a:rPr>
              <a:t>тела </a:t>
            </a:r>
            <a:r>
              <a:rPr sz="1900" spc="-5" dirty="0">
                <a:latin typeface="Calibri"/>
                <a:cs typeface="Calibri"/>
              </a:rPr>
              <a:t>на </a:t>
            </a:r>
            <a:r>
              <a:rPr sz="1900" spc="-10" dirty="0">
                <a:latin typeface="Calibri"/>
                <a:cs typeface="Calibri"/>
              </a:rPr>
              <a:t>неустойчивой</a:t>
            </a:r>
            <a:r>
              <a:rPr sz="1900" spc="1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опоре.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  <a:spcBef>
                <a:spcPts val="540"/>
              </a:spcBef>
            </a:pPr>
            <a:r>
              <a:rPr sz="1900" spc="-5" dirty="0">
                <a:latin typeface="Calibri"/>
                <a:cs typeface="Calibri"/>
              </a:rPr>
              <a:t>3. Занятия </a:t>
            </a:r>
            <a:r>
              <a:rPr sz="1900" spc="-10" dirty="0">
                <a:latin typeface="Calibri"/>
                <a:cs typeface="Calibri"/>
              </a:rPr>
              <a:t>на велотренажере </a:t>
            </a:r>
            <a:r>
              <a:rPr sz="1900" spc="-5" dirty="0">
                <a:latin typeface="Calibri"/>
                <a:cs typeface="Calibri"/>
              </a:rPr>
              <a:t>по 30 минут 1-2 раза в </a:t>
            </a:r>
            <a:r>
              <a:rPr sz="1900" spc="-10" dirty="0">
                <a:latin typeface="Calibri"/>
                <a:cs typeface="Calibri"/>
              </a:rPr>
              <a:t>день, </a:t>
            </a:r>
            <a:r>
              <a:rPr sz="1900" spc="-5" dirty="0">
                <a:latin typeface="Calibri"/>
                <a:cs typeface="Calibri"/>
              </a:rPr>
              <a:t>разрешен </a:t>
            </a:r>
            <a:r>
              <a:rPr sz="1900" spc="-10" dirty="0">
                <a:latin typeface="Calibri"/>
                <a:cs typeface="Calibri"/>
              </a:rPr>
              <a:t>медленный</a:t>
            </a:r>
            <a:r>
              <a:rPr sz="1900" spc="1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бег</a:t>
            </a:r>
            <a:endParaRPr sz="1900">
              <a:latin typeface="Calibri"/>
              <a:cs typeface="Calibri"/>
            </a:endParaRPr>
          </a:p>
          <a:p>
            <a:pPr marL="241300">
              <a:lnSpc>
                <a:spcPts val="2050"/>
              </a:lnSpc>
            </a:pPr>
            <a:r>
              <a:rPr sz="1900" spc="-5" dirty="0">
                <a:latin typeface="Calibri"/>
                <a:cs typeface="Calibri"/>
              </a:rPr>
              <a:t>по бегущей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дорожке.</a:t>
            </a:r>
            <a:endParaRPr sz="1900">
              <a:latin typeface="Calibri"/>
              <a:cs typeface="Calibri"/>
            </a:endParaRPr>
          </a:p>
          <a:p>
            <a:pPr marL="241300" marR="192405" indent="-229235">
              <a:lnSpc>
                <a:spcPct val="80000"/>
              </a:lnSpc>
              <a:spcBef>
                <a:spcPts val="1010"/>
              </a:spcBef>
            </a:pPr>
            <a:r>
              <a:rPr sz="1900" spc="-5" dirty="0">
                <a:latin typeface="Calibri"/>
                <a:cs typeface="Calibri"/>
              </a:rPr>
              <a:t>4. </a:t>
            </a:r>
            <a:r>
              <a:rPr sz="1900" spc="-15" dirty="0">
                <a:latin typeface="Calibri"/>
                <a:cs typeface="Calibri"/>
              </a:rPr>
              <a:t>Упражнения </a:t>
            </a:r>
            <a:r>
              <a:rPr sz="1900" spc="-10" dirty="0">
                <a:latin typeface="Calibri"/>
                <a:cs typeface="Calibri"/>
              </a:rPr>
              <a:t>на </a:t>
            </a:r>
            <a:r>
              <a:rPr sz="1900" spc="-5" dirty="0">
                <a:latin typeface="Calibri"/>
                <a:cs typeface="Calibri"/>
              </a:rPr>
              <a:t>силовых </a:t>
            </a:r>
            <a:r>
              <a:rPr sz="1900" spc="-10" dirty="0">
                <a:latin typeface="Calibri"/>
                <a:cs typeface="Calibri"/>
              </a:rPr>
              <a:t>тренажерах, </a:t>
            </a:r>
            <a:r>
              <a:rPr sz="1900" spc="-5" dirty="0">
                <a:latin typeface="Calibri"/>
                <a:cs typeface="Calibri"/>
              </a:rPr>
              <a:t>направленных </a:t>
            </a:r>
            <a:r>
              <a:rPr sz="1900" spc="-10" dirty="0">
                <a:latin typeface="Calibri"/>
                <a:cs typeface="Calibri"/>
              </a:rPr>
              <a:t>на </a:t>
            </a:r>
            <a:r>
              <a:rPr sz="1900" spc="-5" dirty="0">
                <a:latin typeface="Calibri"/>
                <a:cs typeface="Calibri"/>
              </a:rPr>
              <a:t>укрепление силы задней и  </a:t>
            </a:r>
            <a:r>
              <a:rPr sz="1900" spc="-10" dirty="0">
                <a:latin typeface="Calibri"/>
                <a:cs typeface="Calibri"/>
              </a:rPr>
              <a:t>передней </a:t>
            </a:r>
            <a:r>
              <a:rPr sz="1900" spc="-5" dirty="0">
                <a:latin typeface="Calibri"/>
                <a:cs typeface="Calibri"/>
              </a:rPr>
              <a:t>группы </a:t>
            </a:r>
            <a:r>
              <a:rPr sz="1900" spc="-10" dirty="0">
                <a:latin typeface="Calibri"/>
                <a:cs typeface="Calibri"/>
              </a:rPr>
              <a:t>мышц бедра, других мышечных </a:t>
            </a:r>
            <a:r>
              <a:rPr sz="1900" spc="-5" dirty="0">
                <a:latin typeface="Calibri"/>
                <a:cs typeface="Calibri"/>
              </a:rPr>
              <a:t>групп – 2 раза в </a:t>
            </a:r>
            <a:r>
              <a:rPr sz="1900" spc="-20" dirty="0">
                <a:latin typeface="Calibri"/>
                <a:cs typeface="Calibri"/>
              </a:rPr>
              <a:t>неделю. </a:t>
            </a:r>
            <a:r>
              <a:rPr sz="1900" spc="5" dirty="0">
                <a:latin typeface="Calibri"/>
                <a:cs typeface="Calibri"/>
              </a:rPr>
              <a:t>Д</a:t>
            </a:r>
            <a:r>
              <a:rPr sz="1900" b="1" spc="5" dirty="0">
                <a:latin typeface="Calibri"/>
                <a:cs typeface="Calibri"/>
              </a:rPr>
              <a:t>о </a:t>
            </a:r>
            <a:r>
              <a:rPr sz="1900" b="1" spc="-5" dirty="0">
                <a:latin typeface="Calibri"/>
                <a:cs typeface="Calibri"/>
              </a:rPr>
              <a:t>6  месяцев </a:t>
            </a:r>
            <a:r>
              <a:rPr sz="1900" b="1" spc="-10" dirty="0">
                <a:latin typeface="Calibri"/>
                <a:cs typeface="Calibri"/>
              </a:rPr>
              <a:t>после </a:t>
            </a:r>
            <a:r>
              <a:rPr sz="1900" b="1" spc="-5" dirty="0">
                <a:latin typeface="Calibri"/>
                <a:cs typeface="Calibri"/>
              </a:rPr>
              <a:t>операции не </a:t>
            </a:r>
            <a:r>
              <a:rPr sz="1900" b="1" spc="-15" dirty="0">
                <a:latin typeface="Calibri"/>
                <a:cs typeface="Calibri"/>
              </a:rPr>
              <a:t>следует </a:t>
            </a:r>
            <a:r>
              <a:rPr sz="1900" b="1" spc="-10" dirty="0">
                <a:latin typeface="Calibri"/>
                <a:cs typeface="Calibri"/>
              </a:rPr>
              <a:t>тренировать переднюю группу мышц </a:t>
            </a:r>
            <a:r>
              <a:rPr sz="1900" b="1" spc="-15" dirty="0">
                <a:latin typeface="Calibri"/>
                <a:cs typeface="Calibri"/>
              </a:rPr>
              <a:t>бедра  </a:t>
            </a:r>
            <a:r>
              <a:rPr sz="1900" b="1" spc="-5" dirty="0">
                <a:latin typeface="Calibri"/>
                <a:cs typeface="Calibri"/>
              </a:rPr>
              <a:t>на </a:t>
            </a:r>
            <a:r>
              <a:rPr sz="1900" b="1" spc="-10" dirty="0">
                <a:latin typeface="Calibri"/>
                <a:cs typeface="Calibri"/>
              </a:rPr>
              <a:t>тренажере </a:t>
            </a:r>
            <a:r>
              <a:rPr sz="1900" b="1" spc="-5" dirty="0">
                <a:latin typeface="Calibri"/>
                <a:cs typeface="Calibri"/>
              </a:rPr>
              <a:t>с </a:t>
            </a:r>
            <a:r>
              <a:rPr sz="1900" b="1" spc="-15" dirty="0">
                <a:latin typeface="Calibri"/>
                <a:cs typeface="Calibri"/>
              </a:rPr>
              <a:t>блоком: </a:t>
            </a:r>
            <a:r>
              <a:rPr sz="1900" b="1" spc="-10" dirty="0">
                <a:latin typeface="Calibri"/>
                <a:cs typeface="Calibri"/>
              </a:rPr>
              <a:t>преждевременная силовая </a:t>
            </a:r>
            <a:r>
              <a:rPr sz="1900" b="1" spc="-15" dirty="0">
                <a:latin typeface="Calibri"/>
                <a:cs typeface="Calibri"/>
              </a:rPr>
              <a:t>нагрузка </a:t>
            </a:r>
            <a:r>
              <a:rPr sz="1900" b="1" spc="-5" dirty="0">
                <a:latin typeface="Calibri"/>
                <a:cs typeface="Calibri"/>
              </a:rPr>
              <a:t>на </a:t>
            </a:r>
            <a:r>
              <a:rPr sz="1900" b="1" spc="-15" dirty="0">
                <a:latin typeface="Calibri"/>
                <a:cs typeface="Calibri"/>
              </a:rPr>
              <a:t>коленную  </a:t>
            </a:r>
            <a:r>
              <a:rPr sz="1900" b="1" spc="-10" dirty="0">
                <a:latin typeface="Calibri"/>
                <a:cs typeface="Calibri"/>
              </a:rPr>
              <a:t>чашечку </a:t>
            </a:r>
            <a:r>
              <a:rPr sz="1900" b="1" spc="-15" dirty="0">
                <a:latin typeface="Calibri"/>
                <a:cs typeface="Calibri"/>
              </a:rPr>
              <a:t>может </a:t>
            </a:r>
            <a:r>
              <a:rPr sz="1900" b="1" spc="-5" dirty="0">
                <a:latin typeface="Calibri"/>
                <a:cs typeface="Calibri"/>
              </a:rPr>
              <a:t>привести к </a:t>
            </a:r>
            <a:r>
              <a:rPr sz="1900" b="1" spc="-10" dirty="0">
                <a:latin typeface="Calibri"/>
                <a:cs typeface="Calibri"/>
              </a:rPr>
              <a:t>повреждению </a:t>
            </a:r>
            <a:r>
              <a:rPr sz="1900" b="1" spc="-5" dirty="0">
                <a:latin typeface="Calibri"/>
                <a:cs typeface="Calibri"/>
              </a:rPr>
              <a:t>хряща</a:t>
            </a:r>
            <a:r>
              <a:rPr sz="1900" b="1" spc="70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надколенника.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900" spc="-5" dirty="0">
                <a:latin typeface="Calibri"/>
                <a:cs typeface="Calibri"/>
              </a:rPr>
              <a:t>5. Бег </a:t>
            </a:r>
            <a:r>
              <a:rPr sz="1900" spc="-10" dirty="0">
                <a:latin typeface="Calibri"/>
                <a:cs typeface="Calibri"/>
              </a:rPr>
              <a:t>трусцой на </a:t>
            </a:r>
            <a:r>
              <a:rPr sz="1900" spc="-20" dirty="0">
                <a:latin typeface="Calibri"/>
                <a:cs typeface="Calibri"/>
              </a:rPr>
              <a:t>улице </a:t>
            </a:r>
            <a:r>
              <a:rPr sz="1900" spc="-5" dirty="0">
                <a:latin typeface="Calibri"/>
                <a:cs typeface="Calibri"/>
              </a:rPr>
              <a:t>– с 16-18-й</a:t>
            </a:r>
            <a:r>
              <a:rPr sz="1900" spc="6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недели.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900" spc="-5" dirty="0">
                <a:latin typeface="Calibri"/>
                <a:cs typeface="Calibri"/>
              </a:rPr>
              <a:t>6. </a:t>
            </a:r>
            <a:r>
              <a:rPr sz="1900" spc="-10" dirty="0">
                <a:latin typeface="Calibri"/>
                <a:cs typeface="Calibri"/>
              </a:rPr>
              <a:t>Приседания </a:t>
            </a:r>
            <a:r>
              <a:rPr sz="1900" spc="-15" dirty="0">
                <a:latin typeface="Calibri"/>
                <a:cs typeface="Calibri"/>
              </a:rPr>
              <a:t>от </a:t>
            </a:r>
            <a:r>
              <a:rPr sz="1900" spc="-5" dirty="0">
                <a:latin typeface="Calibri"/>
                <a:cs typeface="Calibri"/>
              </a:rPr>
              <a:t>0° </a:t>
            </a:r>
            <a:r>
              <a:rPr sz="1900" spc="-20" dirty="0">
                <a:latin typeface="Calibri"/>
                <a:cs typeface="Calibri"/>
              </a:rPr>
              <a:t>до </a:t>
            </a:r>
            <a:r>
              <a:rPr sz="1900" spc="-5" dirty="0">
                <a:latin typeface="Calibri"/>
                <a:cs typeface="Calibri"/>
              </a:rPr>
              <a:t>90° - с </a:t>
            </a:r>
            <a:r>
              <a:rPr sz="1900" spc="-10" dirty="0">
                <a:latin typeface="Calibri"/>
                <a:cs typeface="Calibri"/>
              </a:rPr>
              <a:t>18-20-й</a:t>
            </a:r>
            <a:r>
              <a:rPr sz="1900" spc="1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недели.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  <a:spcBef>
                <a:spcPts val="550"/>
              </a:spcBef>
            </a:pPr>
            <a:r>
              <a:rPr sz="1900" spc="-5" dirty="0">
                <a:latin typeface="Calibri"/>
                <a:cs typeface="Calibri"/>
              </a:rPr>
              <a:t>7. </a:t>
            </a:r>
            <a:r>
              <a:rPr sz="1900" spc="-10" dirty="0">
                <a:latin typeface="Calibri"/>
                <a:cs typeface="Calibri"/>
              </a:rPr>
              <a:t>Приседания </a:t>
            </a:r>
            <a:r>
              <a:rPr sz="1900" spc="-15" dirty="0">
                <a:latin typeface="Calibri"/>
                <a:cs typeface="Calibri"/>
              </a:rPr>
              <a:t>от </a:t>
            </a:r>
            <a:r>
              <a:rPr sz="1900" spc="-5" dirty="0">
                <a:latin typeface="Calibri"/>
                <a:cs typeface="Calibri"/>
              </a:rPr>
              <a:t>0° </a:t>
            </a:r>
            <a:r>
              <a:rPr sz="1900" spc="-20" dirty="0">
                <a:latin typeface="Calibri"/>
                <a:cs typeface="Calibri"/>
              </a:rPr>
              <a:t>до </a:t>
            </a:r>
            <a:r>
              <a:rPr sz="1900" spc="-5" dirty="0">
                <a:latin typeface="Calibri"/>
                <a:cs typeface="Calibri"/>
              </a:rPr>
              <a:t>90° с весом, шаги в </a:t>
            </a:r>
            <a:r>
              <a:rPr sz="1900" spc="-15" dirty="0">
                <a:latin typeface="Calibri"/>
                <a:cs typeface="Calibri"/>
              </a:rPr>
              <a:t>сторону, </a:t>
            </a:r>
            <a:r>
              <a:rPr sz="1900" spc="-5" dirty="0">
                <a:latin typeface="Calibri"/>
                <a:cs typeface="Calibri"/>
              </a:rPr>
              <a:t>прыжки, упражнения со</a:t>
            </a:r>
            <a:r>
              <a:rPr sz="1900" spc="2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скакалкой,</a:t>
            </a:r>
            <a:endParaRPr sz="1900">
              <a:latin typeface="Calibri"/>
              <a:cs typeface="Calibri"/>
            </a:endParaRPr>
          </a:p>
          <a:p>
            <a:pPr marL="241300">
              <a:lnSpc>
                <a:spcPts val="2050"/>
              </a:lnSpc>
            </a:pPr>
            <a:r>
              <a:rPr sz="1900" spc="-5" dirty="0">
                <a:latin typeface="Calibri"/>
                <a:cs typeface="Calibri"/>
              </a:rPr>
              <a:t>бег </a:t>
            </a:r>
            <a:r>
              <a:rPr sz="1900" spc="-10" dirty="0">
                <a:latin typeface="Calibri"/>
                <a:cs typeface="Calibri"/>
              </a:rPr>
              <a:t>змейкой </a:t>
            </a:r>
            <a:r>
              <a:rPr sz="1900" spc="-5" dirty="0">
                <a:latin typeface="Calibri"/>
                <a:cs typeface="Calibri"/>
              </a:rPr>
              <a:t>и с </a:t>
            </a:r>
            <a:r>
              <a:rPr sz="1900" spc="-10" dirty="0">
                <a:latin typeface="Calibri"/>
                <a:cs typeface="Calibri"/>
              </a:rPr>
              <a:t>ускорениями </a:t>
            </a:r>
            <a:r>
              <a:rPr sz="1900" spc="-5" dirty="0">
                <a:latin typeface="Calibri"/>
                <a:cs typeface="Calibri"/>
              </a:rPr>
              <a:t>– с 20-24-й</a:t>
            </a:r>
            <a:r>
              <a:rPr sz="1900" spc="6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недели.</a:t>
            </a:r>
            <a:endParaRPr sz="1900">
              <a:latin typeface="Calibri"/>
              <a:cs typeface="Calibri"/>
            </a:endParaRPr>
          </a:p>
          <a:p>
            <a:pPr marL="241300" marR="390525" indent="-229235">
              <a:lnSpc>
                <a:spcPct val="80000"/>
              </a:lnSpc>
              <a:spcBef>
                <a:spcPts val="1000"/>
              </a:spcBef>
            </a:pPr>
            <a:r>
              <a:rPr sz="1900" spc="-5" dirty="0">
                <a:latin typeface="Calibri"/>
                <a:cs typeface="Calibri"/>
              </a:rPr>
              <a:t>8. </a:t>
            </a:r>
            <a:r>
              <a:rPr sz="1900" spc="-10" dirty="0">
                <a:latin typeface="Calibri"/>
                <a:cs typeface="Calibri"/>
              </a:rPr>
              <a:t>Работа </a:t>
            </a:r>
            <a:r>
              <a:rPr sz="1900" spc="-5" dirty="0">
                <a:latin typeface="Calibri"/>
                <a:cs typeface="Calibri"/>
              </a:rPr>
              <a:t>с </a:t>
            </a:r>
            <a:r>
              <a:rPr sz="1900" spc="-10" dirty="0">
                <a:latin typeface="Calibri"/>
                <a:cs typeface="Calibri"/>
              </a:rPr>
              <a:t>мячом </a:t>
            </a:r>
            <a:r>
              <a:rPr sz="1900" spc="-5" dirty="0">
                <a:latin typeface="Calibri"/>
                <a:cs typeface="Calibri"/>
              </a:rPr>
              <a:t>на </a:t>
            </a:r>
            <a:r>
              <a:rPr sz="1900" spc="-15" dirty="0">
                <a:latin typeface="Calibri"/>
                <a:cs typeface="Calibri"/>
              </a:rPr>
              <a:t>поле </a:t>
            </a:r>
            <a:r>
              <a:rPr sz="1900" spc="-5" dirty="0">
                <a:latin typeface="Calibri"/>
                <a:cs typeface="Calibri"/>
              </a:rPr>
              <a:t>без участия в </a:t>
            </a:r>
            <a:r>
              <a:rPr sz="1900" spc="-15" dirty="0">
                <a:latin typeface="Calibri"/>
                <a:cs typeface="Calibri"/>
              </a:rPr>
              <a:t>двухсторонней контактной </a:t>
            </a:r>
            <a:r>
              <a:rPr sz="1900" spc="-5" dirty="0">
                <a:latin typeface="Calibri"/>
                <a:cs typeface="Calibri"/>
              </a:rPr>
              <a:t>игре – с </a:t>
            </a:r>
            <a:r>
              <a:rPr sz="1900" spc="-10" dirty="0">
                <a:latin typeface="Calibri"/>
                <a:cs typeface="Calibri"/>
              </a:rPr>
              <a:t>22-25-й  </a:t>
            </a:r>
            <a:r>
              <a:rPr sz="1900" spc="-20" dirty="0">
                <a:latin typeface="Calibri"/>
                <a:cs typeface="Calibri"/>
              </a:rPr>
              <a:t>недели.</a:t>
            </a:r>
            <a:endParaRPr sz="1900">
              <a:latin typeface="Calibri"/>
              <a:cs typeface="Calibri"/>
            </a:endParaRPr>
          </a:p>
          <a:p>
            <a:pPr marL="241300" marR="725805" indent="-229235">
              <a:lnSpc>
                <a:spcPct val="80100"/>
              </a:lnSpc>
              <a:spcBef>
                <a:spcPts val="995"/>
              </a:spcBef>
            </a:pPr>
            <a:r>
              <a:rPr sz="1900" spc="-5" dirty="0">
                <a:latin typeface="Calibri"/>
                <a:cs typeface="Calibri"/>
              </a:rPr>
              <a:t>9. </a:t>
            </a:r>
            <a:r>
              <a:rPr sz="1900" spc="-10" dirty="0">
                <a:latin typeface="Calibri"/>
                <a:cs typeface="Calibri"/>
              </a:rPr>
              <a:t>Начало общих </a:t>
            </a:r>
            <a:r>
              <a:rPr sz="1900" spc="-5" dirty="0">
                <a:latin typeface="Calibri"/>
                <a:cs typeface="Calibri"/>
              </a:rPr>
              <a:t>и специальных спортивных </a:t>
            </a:r>
            <a:r>
              <a:rPr sz="1900" spc="-10" dirty="0">
                <a:latin typeface="Calibri"/>
                <a:cs typeface="Calibri"/>
              </a:rPr>
              <a:t>тренировок </a:t>
            </a:r>
            <a:r>
              <a:rPr sz="1900" spc="-15" dirty="0">
                <a:latin typeface="Calibri"/>
                <a:cs typeface="Calibri"/>
              </a:rPr>
              <a:t>координации </a:t>
            </a:r>
            <a:r>
              <a:rPr sz="1900" spc="-10" dirty="0">
                <a:latin typeface="Calibri"/>
                <a:cs typeface="Calibri"/>
              </a:rPr>
              <a:t>сложных  движений, </a:t>
            </a:r>
            <a:r>
              <a:rPr sz="1900" spc="-5" dirty="0">
                <a:latin typeface="Calibri"/>
                <a:cs typeface="Calibri"/>
              </a:rPr>
              <a:t>силы, </a:t>
            </a:r>
            <a:r>
              <a:rPr sz="1900" spc="-10" dirty="0">
                <a:latin typeface="Calibri"/>
                <a:cs typeface="Calibri"/>
              </a:rPr>
              <a:t>скорости </a:t>
            </a:r>
            <a:r>
              <a:rPr sz="1900" spc="-5" dirty="0">
                <a:latin typeface="Calibri"/>
                <a:cs typeface="Calibri"/>
              </a:rPr>
              <a:t>и выносливости </a:t>
            </a:r>
            <a:r>
              <a:rPr sz="1900" spc="-10" dirty="0">
                <a:latin typeface="Calibri"/>
                <a:cs typeface="Calibri"/>
              </a:rPr>
              <a:t>мышц </a:t>
            </a:r>
            <a:r>
              <a:rPr sz="1900" spc="-5" dirty="0">
                <a:latin typeface="Calibri"/>
                <a:cs typeface="Calibri"/>
              </a:rPr>
              <a:t>– с </a:t>
            </a:r>
            <a:r>
              <a:rPr sz="1900" spc="-10" dirty="0">
                <a:latin typeface="Calibri"/>
                <a:cs typeface="Calibri"/>
              </a:rPr>
              <a:t>24-25-й </a:t>
            </a:r>
            <a:r>
              <a:rPr sz="1900" spc="-20" dirty="0">
                <a:latin typeface="Calibri"/>
                <a:cs typeface="Calibri"/>
              </a:rPr>
              <a:t>недели </a:t>
            </a:r>
            <a:r>
              <a:rPr sz="1900" spc="-5" dirty="0">
                <a:latin typeface="Calibri"/>
                <a:cs typeface="Calibri"/>
              </a:rPr>
              <a:t>после  операции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4242" y="218104"/>
            <a:ext cx="7929880" cy="570611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400" b="1" spc="-5" dirty="0">
                <a:latin typeface="Calibri"/>
                <a:cs typeface="Calibri"/>
              </a:rPr>
              <a:t>Ориентировочные сроки возвращения </a:t>
            </a:r>
            <a:r>
              <a:rPr sz="2400" b="1" dirty="0">
                <a:latin typeface="Calibri"/>
                <a:cs typeface="Calibri"/>
              </a:rPr>
              <a:t>к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спорту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Calibri"/>
                <a:cs typeface="Calibri"/>
              </a:rPr>
              <a:t>1. </a:t>
            </a:r>
            <a:r>
              <a:rPr sz="2400" spc="-5" dirty="0">
                <a:latin typeface="Calibri"/>
                <a:cs typeface="Calibri"/>
              </a:rPr>
              <a:t>Спортивное </a:t>
            </a:r>
            <a:r>
              <a:rPr sz="2400" dirty="0">
                <a:latin typeface="Calibri"/>
                <a:cs typeface="Calibri"/>
              </a:rPr>
              <a:t>плавание – </a:t>
            </a:r>
            <a:r>
              <a:rPr sz="2400" spc="-5" dirty="0">
                <a:latin typeface="Calibri"/>
                <a:cs typeface="Calibri"/>
              </a:rPr>
              <a:t>после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месяцев.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latin typeface="Calibri"/>
                <a:cs typeface="Calibri"/>
              </a:rPr>
              <a:t>2. </a:t>
            </a:r>
            <a:r>
              <a:rPr sz="2400" spc="-15" dirty="0">
                <a:latin typeface="Calibri"/>
                <a:cs typeface="Calibri"/>
              </a:rPr>
              <a:t>Велосипед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после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месяцев.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dirty="0">
                <a:latin typeface="Calibri"/>
                <a:cs typeface="Calibri"/>
              </a:rPr>
              <a:t>3. </a:t>
            </a:r>
            <a:r>
              <a:rPr sz="2400" spc="-5" dirty="0">
                <a:latin typeface="Calibri"/>
                <a:cs typeface="Calibri"/>
              </a:rPr>
              <a:t>Быстрый </a:t>
            </a:r>
            <a:r>
              <a:rPr sz="2400" spc="-30" dirty="0">
                <a:latin typeface="Calibri"/>
                <a:cs typeface="Calibri"/>
              </a:rPr>
              <a:t>бег, </a:t>
            </a:r>
            <a:r>
              <a:rPr sz="2400" spc="-5" dirty="0">
                <a:latin typeface="Calibri"/>
                <a:cs typeface="Calibri"/>
              </a:rPr>
              <a:t>кроссы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после 7-9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месяцев.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latin typeface="Calibri"/>
                <a:cs typeface="Calibri"/>
              </a:rPr>
              <a:t>4. </a:t>
            </a:r>
            <a:r>
              <a:rPr sz="2400" spc="-10" dirty="0">
                <a:latin typeface="Calibri"/>
                <a:cs typeface="Calibri"/>
              </a:rPr>
              <a:t>Коньки, беговые </a:t>
            </a:r>
            <a:r>
              <a:rPr sz="2400" spc="-5" dirty="0">
                <a:latin typeface="Calibri"/>
                <a:cs typeface="Calibri"/>
              </a:rPr>
              <a:t>лыжи, </a:t>
            </a:r>
            <a:r>
              <a:rPr sz="2400" spc="-20" dirty="0">
                <a:latin typeface="Calibri"/>
                <a:cs typeface="Calibri"/>
              </a:rPr>
              <a:t>биатлон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после 7-9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месяцев.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dirty="0">
                <a:latin typeface="Calibri"/>
                <a:cs typeface="Calibri"/>
              </a:rPr>
              <a:t>5. </a:t>
            </a:r>
            <a:r>
              <a:rPr sz="2400" spc="-50" dirty="0">
                <a:latin typeface="Calibri"/>
                <a:cs typeface="Calibri"/>
              </a:rPr>
              <a:t>Горные </a:t>
            </a:r>
            <a:r>
              <a:rPr sz="2400" spc="-5" dirty="0">
                <a:latin typeface="Calibri"/>
                <a:cs typeface="Calibri"/>
              </a:rPr>
              <a:t>лыжи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после 9-12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месяцев.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latin typeface="Calibri"/>
                <a:cs typeface="Calibri"/>
              </a:rPr>
              <a:t>6. </a:t>
            </a:r>
            <a:r>
              <a:rPr sz="2400" spc="-40" dirty="0">
                <a:latin typeface="Calibri"/>
                <a:cs typeface="Calibri"/>
              </a:rPr>
              <a:t>Теннис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после 7-9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месяцев.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Calibri"/>
                <a:cs typeface="Calibri"/>
              </a:rPr>
              <a:t>7. </a:t>
            </a:r>
            <a:r>
              <a:rPr sz="2400" spc="-10" dirty="0">
                <a:latin typeface="Calibri"/>
                <a:cs typeface="Calibri"/>
              </a:rPr>
              <a:t>Конный </a:t>
            </a:r>
            <a:r>
              <a:rPr sz="2400" dirty="0">
                <a:latin typeface="Calibri"/>
                <a:cs typeface="Calibri"/>
              </a:rPr>
              <a:t>спорт – </a:t>
            </a:r>
            <a:r>
              <a:rPr sz="2400" spc="-5" dirty="0">
                <a:latin typeface="Calibri"/>
                <a:cs typeface="Calibri"/>
              </a:rPr>
              <a:t>после </a:t>
            </a:r>
            <a:r>
              <a:rPr sz="2400" dirty="0">
                <a:latin typeface="Calibri"/>
                <a:cs typeface="Calibri"/>
              </a:rPr>
              <a:t>9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месяцев.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latin typeface="Calibri"/>
                <a:cs typeface="Calibri"/>
              </a:rPr>
              <a:t>8. </a:t>
            </a:r>
            <a:r>
              <a:rPr sz="2400" spc="-10" dirty="0">
                <a:latin typeface="Calibri"/>
                <a:cs typeface="Calibri"/>
              </a:rPr>
              <a:t>Легкая </a:t>
            </a:r>
            <a:r>
              <a:rPr sz="2400" spc="-25" dirty="0">
                <a:latin typeface="Calibri"/>
                <a:cs typeface="Calibri"/>
              </a:rPr>
              <a:t>атлетика </a:t>
            </a:r>
            <a:r>
              <a:rPr sz="2400" dirty="0">
                <a:latin typeface="Calibri"/>
                <a:cs typeface="Calibri"/>
              </a:rPr>
              <a:t>– после </a:t>
            </a:r>
            <a:r>
              <a:rPr sz="2400" spc="-10" dirty="0">
                <a:latin typeface="Calibri"/>
                <a:cs typeface="Calibri"/>
              </a:rPr>
              <a:t>7-9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месяцев.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710"/>
              </a:spcBef>
            </a:pPr>
            <a:r>
              <a:rPr sz="2400" dirty="0">
                <a:latin typeface="Calibri"/>
                <a:cs typeface="Calibri"/>
              </a:rPr>
              <a:t>9. </a:t>
            </a:r>
            <a:r>
              <a:rPr sz="2400" spc="-20" dirty="0">
                <a:latin typeface="Calibri"/>
                <a:cs typeface="Calibri"/>
              </a:rPr>
              <a:t>Балет, </a:t>
            </a:r>
            <a:r>
              <a:rPr sz="2400" spc="-5" dirty="0">
                <a:latin typeface="Calibri"/>
                <a:cs typeface="Calibri"/>
              </a:rPr>
              <a:t>спортивные танцы, акробатика, фигурное </a:t>
            </a:r>
            <a:r>
              <a:rPr sz="2400" spc="-10" dirty="0">
                <a:latin typeface="Calibri"/>
                <a:cs typeface="Calibri"/>
              </a:rPr>
              <a:t>катание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spc="-5" dirty="0">
                <a:latin typeface="Calibri"/>
                <a:cs typeface="Calibri"/>
              </a:rPr>
              <a:t>после </a:t>
            </a:r>
            <a:r>
              <a:rPr sz="2400" dirty="0">
                <a:latin typeface="Calibri"/>
                <a:cs typeface="Calibri"/>
              </a:rPr>
              <a:t>9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месяцев.</a:t>
            </a:r>
            <a:endParaRPr sz="2400">
              <a:latin typeface="Calibri"/>
              <a:cs typeface="Calibri"/>
            </a:endParaRPr>
          </a:p>
          <a:p>
            <a:pPr marL="241300" marR="234950" indent="-228600">
              <a:lnSpc>
                <a:spcPts val="2590"/>
              </a:lnSpc>
              <a:spcBef>
                <a:spcPts val="1045"/>
              </a:spcBef>
            </a:pPr>
            <a:r>
              <a:rPr sz="2400" spc="-5" dirty="0">
                <a:latin typeface="Calibri"/>
                <a:cs typeface="Calibri"/>
              </a:rPr>
              <a:t>10. </a:t>
            </a:r>
            <a:r>
              <a:rPr sz="2400" spc="-10" dirty="0">
                <a:latin typeface="Calibri"/>
                <a:cs typeface="Calibri"/>
              </a:rPr>
              <a:t>Контактные </a:t>
            </a:r>
            <a:r>
              <a:rPr sz="2400" dirty="0">
                <a:latin typeface="Calibri"/>
                <a:cs typeface="Calibri"/>
              </a:rPr>
              <a:t>виды спорта </a:t>
            </a:r>
            <a:r>
              <a:rPr sz="2400" spc="-15" dirty="0">
                <a:latin typeface="Calibri"/>
                <a:cs typeface="Calibri"/>
              </a:rPr>
              <a:t>(футбол, волейбол, </a:t>
            </a:r>
            <a:r>
              <a:rPr sz="2400" spc="-10" dirty="0">
                <a:latin typeface="Calibri"/>
                <a:cs typeface="Calibri"/>
              </a:rPr>
              <a:t>баскетбол,  гандбол, хоккей, </a:t>
            </a:r>
            <a:r>
              <a:rPr sz="2400" dirty="0">
                <a:latin typeface="Calibri"/>
                <a:cs typeface="Calibri"/>
              </a:rPr>
              <a:t>борьба, </a:t>
            </a:r>
            <a:r>
              <a:rPr sz="2400" spc="-10" dirty="0">
                <a:latin typeface="Calibri"/>
                <a:cs typeface="Calibri"/>
              </a:rPr>
              <a:t>бокс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30" dirty="0">
                <a:latin typeface="Calibri"/>
                <a:cs typeface="Calibri"/>
              </a:rPr>
              <a:t>т.п.)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после </a:t>
            </a:r>
            <a:r>
              <a:rPr sz="2400" dirty="0">
                <a:latin typeface="Calibri"/>
                <a:cs typeface="Calibri"/>
              </a:rPr>
              <a:t>9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месяцев.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1453" y="1793189"/>
            <a:ext cx="3783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20" dirty="0">
                <a:latin typeface="Calibri"/>
                <a:cs typeface="Calibri"/>
              </a:rPr>
              <a:t>СПАСИБО </a:t>
            </a:r>
            <a:r>
              <a:rPr i="0" spc="-10" dirty="0">
                <a:latin typeface="Calibri"/>
                <a:cs typeface="Calibri"/>
              </a:rPr>
              <a:t>ЗА</a:t>
            </a:r>
            <a:r>
              <a:rPr i="0" spc="-20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ВНИМАНИЕ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77722"/>
            <a:ext cx="10058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60958"/>
            <a:ext cx="10058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2556</Words>
  <Application>Microsoft Office PowerPoint</Application>
  <PresentationFormat>Слайд 35 мм</PresentationFormat>
  <Paragraphs>355</Paragraphs>
  <Slides>72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Office Theme</vt:lpstr>
      <vt:lpstr>Реабилитация больных с патологией  капсульно-связочного аппарата  (на примере коленного сустава)</vt:lpstr>
      <vt:lpstr>Содержание лекции</vt:lpstr>
      <vt:lpstr>Патология коленного сустава</vt:lpstr>
      <vt:lpstr>Презентация PowerPoint</vt:lpstr>
      <vt:lpstr>травма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Нестабильность сустава может быть компенсированной, субкомпенсированной и декомпенсированной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лекции</vt:lpstr>
      <vt:lpstr>Презентация PowerPoint</vt:lpstr>
      <vt:lpstr>Определение общего направления и цели  комплекса реабилитационных мероприятий при патологии капсульно-связочного аппарата</vt:lpstr>
      <vt:lpstr>Последовательность коррекции нарушений функции  при патологии капсульно-связочного аппарата</vt:lpstr>
      <vt:lpstr>Презентация PowerPoint</vt:lpstr>
      <vt:lpstr>Презентация PowerPoint</vt:lpstr>
      <vt:lpstr>тогда, когда  активных  аналогичные</vt:lpstr>
      <vt:lpstr>Процесс восстановления функции сустава  состоит из следующих этапов :</vt:lpstr>
      <vt:lpstr>Периоды реабилитации при повреждениях капсульно-связочных структур  (консервативное лечение)</vt:lpstr>
      <vt:lpstr>Период иммобилизации</vt:lpstr>
      <vt:lpstr>Постиммобилизационный период</vt:lpstr>
      <vt:lpstr>Периоды реабилитации при повреждениях капсульно-связочных структур  (оперативное лечение)</vt:lpstr>
      <vt:lpstr>Предоперационная подготовка</vt:lpstr>
      <vt:lpstr>Ранний послеоперационный период</vt:lpstr>
      <vt:lpstr>Поздний послеоперационный период</vt:lpstr>
      <vt:lpstr>Предтренировочный период</vt:lpstr>
      <vt:lpstr>Тренировочный (предсоревновательный)  период</vt:lpstr>
      <vt:lpstr>Ручной массаж</vt:lpstr>
      <vt:lpstr>Аппаратный массаж</vt:lpstr>
      <vt:lpstr>Подводный массаж</vt:lpstr>
      <vt:lpstr>Упражнения в воде и гидротренажеры</vt:lpstr>
      <vt:lpstr>Криотерапия</vt:lpstr>
      <vt:lpstr>Упражнения для восстановления подвижности коленного  сустава</vt:lpstr>
      <vt:lpstr>Упражнения для четырехглавой мышцы бедра</vt:lpstr>
      <vt:lpstr>Упражнения для задней группы мышцы бедра</vt:lpstr>
      <vt:lpstr>Презентация PowerPoint</vt:lpstr>
      <vt:lpstr>Проприоцептивная тренировка  (восстановление мышечного баланса)</vt:lpstr>
      <vt:lpstr>Проприоцептивная тренировка  (восстановление мышечного баланса)</vt:lpstr>
      <vt:lpstr>Проприоцептивная тренировка  (восстановление мышечного баланса)</vt:lpstr>
      <vt:lpstr>Проприоцептивная тренировка  (восстановление мышечного баланса)</vt:lpstr>
      <vt:lpstr>Содержание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2-я неделя после операции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Цыкунов</dc:creator>
  <cp:lastModifiedBy>Екатерина Быкова</cp:lastModifiedBy>
  <cp:revision>1</cp:revision>
  <dcterms:created xsi:type="dcterms:W3CDTF">2020-11-11T14:04:49Z</dcterms:created>
  <dcterms:modified xsi:type="dcterms:W3CDTF">2020-11-11T17:16:42Z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2020-11-11T00:00:00Z</vt:filetime>
  </property>
</Properties>
</file>