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39741" y="2228595"/>
            <a:ext cx="566451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800"/>
            <a:ext cx="9144000" cy="6553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478064" y="3282652"/>
            <a:ext cx="2187870" cy="2822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800"/>
            <a:ext cx="9144000" cy="6553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2999" y="48259"/>
            <a:ext cx="7898001" cy="1125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739" y="2026412"/>
            <a:ext cx="7761605" cy="2531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821" y="673100"/>
            <a:ext cx="7932420" cy="19595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ПСИХОЛОГИЧЕСКАЯ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РЕАБИЛИТАЦИОННАЯ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ДИАГНОСТИКА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КОГНИТИВНЫХ  ФУНКЦИЙ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(ПАМЯТЬ,ВНИМАНИЕ, МЫШЛЕНИЕ, </a:t>
            </a: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ИНТЕЛЛЕКТУАЛЬНЫЕ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ФУНКЦИИ,  </a:t>
            </a: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ПОЗНАВАТЕЛЬНЫЕ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ФУНКЦИИ </a:t>
            </a: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ВЫСОКОГО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УРОВНЯ, </a:t>
            </a:r>
            <a:r>
              <a:rPr sz="1800" b="1" spc="-25" dirty="0">
                <a:solidFill>
                  <a:srgbClr val="313131"/>
                </a:solidFill>
                <a:latin typeface="Calibri"/>
                <a:cs typeface="Calibri"/>
              </a:rPr>
              <a:t>ПРАКСИС,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ГНОЗИС,  </a:t>
            </a: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ПСИХОМОТОРНЫЕ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ФУНКЦИИ, </a:t>
            </a:r>
            <a:r>
              <a:rPr sz="1800" b="1" spc="-40" dirty="0">
                <a:solidFill>
                  <a:srgbClr val="313131"/>
                </a:solidFill>
                <a:latin typeface="Calibri"/>
                <a:cs typeface="Calibri"/>
              </a:rPr>
              <a:t>НЕГЛЕКТ,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СХЕМА ТЕЛА,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ФУНКЦИЯ 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ОРИЕНТИРОВАННОСТИ). 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ИСПОЛЬЗОВАНИЕ МОНРЕАЛЬСКОЙ </a:t>
            </a:r>
            <a:r>
              <a:rPr sz="1800" b="1" spc="-5" dirty="0">
                <a:solidFill>
                  <a:srgbClr val="313131"/>
                </a:solidFill>
                <a:latin typeface="Calibri"/>
                <a:cs typeface="Calibri"/>
              </a:rPr>
              <a:t>ШКАЛЫ ОЦЕНКИ  </a:t>
            </a:r>
            <a:r>
              <a:rPr sz="1800" b="1" spc="-15" dirty="0">
                <a:solidFill>
                  <a:srgbClr val="313131"/>
                </a:solidFill>
                <a:latin typeface="Calibri"/>
                <a:cs typeface="Calibri"/>
              </a:rPr>
              <a:t>ПСИХИЧЕСКОГО</a:t>
            </a:r>
            <a:r>
              <a:rPr sz="1800" b="1" spc="-1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1800" b="1" spc="-45" dirty="0">
                <a:solidFill>
                  <a:srgbClr val="313131"/>
                </a:solidFill>
                <a:latin typeface="Calibri"/>
                <a:cs typeface="Calibri"/>
              </a:rPr>
              <a:t>СТАТУСА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619375" marR="5080" indent="-2121535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ПЕРВЫЕ </a:t>
            </a:r>
            <a:r>
              <a:rPr sz="2900" spc="-10" dirty="0"/>
              <a:t>ДИАГНОСТИЧЕСКИЕ </a:t>
            </a:r>
            <a:r>
              <a:rPr sz="2900" spc="-5" dirty="0"/>
              <a:t>КРИТЕРИИ УКН  </a:t>
            </a:r>
            <a:r>
              <a:rPr sz="2900" spc="-10" dirty="0"/>
              <a:t>(PETERSEN, </a:t>
            </a:r>
            <a:r>
              <a:rPr sz="2900" dirty="0"/>
              <a:t>1999)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1605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5080" indent="-342900">
              <a:lnSpc>
                <a:spcPts val="2110"/>
              </a:lnSpc>
              <a:spcBef>
                <a:spcPts val="2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Снижение памяти, </a:t>
            </a:r>
            <a:r>
              <a:rPr sz="1800" spc="-10" dirty="0">
                <a:latin typeface="Calibri"/>
                <a:cs typeface="Calibri"/>
              </a:rPr>
              <a:t>как </a:t>
            </a:r>
            <a:r>
              <a:rPr sz="1800" dirty="0">
                <a:latin typeface="Calibri"/>
                <a:cs typeface="Calibri"/>
              </a:rPr>
              <a:t>со </a:t>
            </a:r>
            <a:r>
              <a:rPr sz="1800" spc="-5" dirty="0">
                <a:latin typeface="Calibri"/>
                <a:cs typeface="Calibri"/>
              </a:rPr>
              <a:t>слов самого пациента, так </a:t>
            </a:r>
            <a:r>
              <a:rPr sz="1800" dirty="0">
                <a:latin typeface="Calibri"/>
                <a:cs typeface="Calibri"/>
              </a:rPr>
              <a:t>и по </a:t>
            </a:r>
            <a:r>
              <a:rPr sz="1800" spc="-5" dirty="0">
                <a:latin typeface="Calibri"/>
                <a:cs typeface="Calibri"/>
              </a:rPr>
              <a:t>мнению </a:t>
            </a:r>
            <a:r>
              <a:rPr sz="1800" spc="-10" dirty="0">
                <a:latin typeface="Calibri"/>
                <a:cs typeface="Calibri"/>
              </a:rPr>
              <a:t>его  ближайшего </a:t>
            </a:r>
            <a:r>
              <a:rPr sz="1800" spc="-5" dirty="0">
                <a:latin typeface="Calibri"/>
                <a:cs typeface="Calibri"/>
              </a:rPr>
              <a:t>окружения </a:t>
            </a:r>
            <a:r>
              <a:rPr sz="1800" spc="-10" dirty="0">
                <a:latin typeface="Calibri"/>
                <a:cs typeface="Calibri"/>
              </a:rPr>
              <a:t>(родственников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сослуживцев)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739" y="2337308"/>
            <a:ext cx="264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533525" algn="l"/>
              </a:tabLst>
            </a:pPr>
            <a:r>
              <a:rPr sz="1800" dirty="0">
                <a:latin typeface="Calibri"/>
                <a:cs typeface="Calibri"/>
              </a:rPr>
              <a:t>Низкие	по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з</a:t>
            </a:r>
            <a:r>
              <a:rPr sz="1800" spc="-10" dirty="0">
                <a:latin typeface="Calibri"/>
                <a:cs typeface="Calibri"/>
              </a:rPr>
              <a:t>а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7221" y="2337308"/>
            <a:ext cx="4675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9120" algn="l"/>
                <a:tab pos="3164205" algn="l"/>
                <a:tab pos="3874135" algn="l"/>
              </a:tabLst>
            </a:pPr>
            <a:r>
              <a:rPr sz="1800" spc="-5" dirty="0">
                <a:latin typeface="Calibri"/>
                <a:cs typeface="Calibri"/>
              </a:rPr>
              <a:t>мн</a:t>
            </a:r>
            <a:r>
              <a:rPr sz="1800" dirty="0">
                <a:latin typeface="Calibri"/>
                <a:cs typeface="Calibri"/>
              </a:rPr>
              <a:t>ести</a:t>
            </a:r>
            <a:r>
              <a:rPr sz="1800" spc="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ес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ой	</a:t>
            </a:r>
            <a:r>
              <a:rPr sz="1800" spc="-10" dirty="0">
                <a:latin typeface="Calibri"/>
                <a:cs typeface="Calibri"/>
              </a:rPr>
              <a:t>ф</a:t>
            </a:r>
            <a:r>
              <a:rPr sz="1800" spc="-5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нкции	по	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739" y="2617723"/>
            <a:ext cx="7761605" cy="28270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algn="just">
              <a:lnSpc>
                <a:spcPct val="99400"/>
              </a:lnSpc>
              <a:spcBef>
                <a:spcPts val="110"/>
              </a:spcBef>
            </a:pPr>
            <a:r>
              <a:rPr sz="1800" spc="-10" dirty="0">
                <a:latin typeface="Calibri"/>
                <a:cs typeface="Calibri"/>
              </a:rPr>
              <a:t>нейропсихологического </a:t>
            </a:r>
            <a:r>
              <a:rPr sz="1800" spc="-5" dirty="0">
                <a:latin typeface="Calibri"/>
                <a:cs typeface="Calibri"/>
              </a:rPr>
              <a:t>тестирования (снижение </a:t>
            </a:r>
            <a:r>
              <a:rPr sz="1800" spc="-20" dirty="0">
                <a:latin typeface="Calibri"/>
                <a:cs typeface="Calibri"/>
              </a:rPr>
              <a:t>результатов  </a:t>
            </a:r>
            <a:r>
              <a:rPr sz="1800" spc="-10" dirty="0">
                <a:latin typeface="Calibri"/>
                <a:cs typeface="Calibri"/>
              </a:rPr>
              <a:t>исследования </a:t>
            </a:r>
            <a:r>
              <a:rPr sz="1800" spc="-5" dirty="0">
                <a:latin typeface="Calibri"/>
                <a:cs typeface="Calibri"/>
              </a:rPr>
              <a:t>памяти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5" dirty="0">
                <a:latin typeface="Calibri"/>
                <a:cs typeface="Calibri"/>
              </a:rPr>
              <a:t>менее чем </a:t>
            </a:r>
            <a:r>
              <a:rPr sz="1800" dirty="0">
                <a:latin typeface="Calibri"/>
                <a:cs typeface="Calibri"/>
              </a:rPr>
              <a:t>на 1,5 </a:t>
            </a:r>
            <a:r>
              <a:rPr sz="1800" spc="-5" dirty="0">
                <a:latin typeface="Calibri"/>
                <a:cs typeface="Calibri"/>
              </a:rPr>
              <a:t>стандартных отклонения </a:t>
            </a:r>
            <a:r>
              <a:rPr sz="1800" spc="-15" dirty="0">
                <a:latin typeface="Calibri"/>
                <a:cs typeface="Calibri"/>
              </a:rPr>
              <a:t>от  </a:t>
            </a:r>
            <a:r>
              <a:rPr sz="1800" spc="-5" dirty="0">
                <a:latin typeface="Calibri"/>
                <a:cs typeface="Calibri"/>
              </a:rPr>
              <a:t>среднестатистической </a:t>
            </a:r>
            <a:r>
              <a:rPr sz="1800" dirty="0">
                <a:latin typeface="Calibri"/>
                <a:cs typeface="Calibri"/>
              </a:rPr>
              <a:t>возрастной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нормы)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Сохранность других когнитивных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функций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Нет </a:t>
            </a:r>
            <a:r>
              <a:rPr sz="1800" dirty="0">
                <a:latin typeface="Calibri"/>
                <a:cs typeface="Calibri"/>
              </a:rPr>
              <a:t>ограничений в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жизни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Деменция </a:t>
            </a:r>
            <a:r>
              <a:rPr sz="1800" spc="-10" dirty="0">
                <a:latin typeface="Calibri"/>
                <a:cs typeface="Calibri"/>
              </a:rPr>
              <a:t>отсутствует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20" dirty="0">
                <a:latin typeface="Calibri"/>
                <a:cs typeface="Calibri"/>
              </a:rPr>
              <a:t>результат </a:t>
            </a:r>
            <a:r>
              <a:rPr sz="1800" spc="-5" dirty="0">
                <a:latin typeface="Calibri"/>
                <a:cs typeface="Calibri"/>
              </a:rPr>
              <a:t>MMSE/КШОПС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dirty="0">
                <a:latin typeface="Calibri"/>
                <a:cs typeface="Calibri"/>
              </a:rPr>
              <a:t>24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баллов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101099"/>
              </a:lnSpc>
              <a:spcBef>
                <a:spcPts val="1130"/>
              </a:spcBef>
              <a:buFont typeface="Arial"/>
              <a:buChar char="•"/>
              <a:tabLst>
                <a:tab pos="354965" algn="l"/>
                <a:tab pos="355600" algn="l"/>
                <a:tab pos="1217295" algn="l"/>
                <a:tab pos="1597660" algn="l"/>
                <a:tab pos="2996565" algn="l"/>
                <a:tab pos="4382135" algn="l"/>
                <a:tab pos="5132070" algn="l"/>
                <a:tab pos="6272530" algn="l"/>
                <a:tab pos="7459345" algn="l"/>
              </a:tabLst>
            </a:pP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ен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	по	к</a:t>
            </a:r>
            <a:r>
              <a:rPr sz="1800" spc="-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ес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й	рейтин</a:t>
            </a:r>
            <a:r>
              <a:rPr sz="1800" spc="-2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ой	ш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дц</a:t>
            </a:r>
            <a:r>
              <a:rPr sz="1800" dirty="0">
                <a:latin typeface="Calibri"/>
                <a:cs typeface="Calibri"/>
              </a:rPr>
              <a:t>ии	соста</a:t>
            </a:r>
            <a:r>
              <a:rPr sz="1800" spc="-2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яе</a:t>
            </a:r>
            <a:r>
              <a:rPr sz="1800" dirty="0">
                <a:latin typeface="Calibri"/>
                <a:cs typeface="Calibri"/>
              </a:rPr>
              <a:t>т	0,5  </a:t>
            </a:r>
            <a:r>
              <a:rPr sz="1800" spc="-5" dirty="0"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675255" marR="5080" indent="-2429510">
              <a:lnSpc>
                <a:spcPct val="100000"/>
              </a:lnSpc>
              <a:spcBef>
                <a:spcPts val="100"/>
              </a:spcBef>
            </a:pPr>
            <a:r>
              <a:rPr sz="2900" spc="-10" dirty="0"/>
              <a:t>ДИАГНОСТИЧЕСКИЕ </a:t>
            </a:r>
            <a:r>
              <a:rPr sz="2900" spc="-5" dirty="0"/>
              <a:t>КРИТЕРИИ УКН </a:t>
            </a:r>
            <a:r>
              <a:rPr sz="2900" spc="-10" dirty="0"/>
              <a:t>(TOUCHON,  PETERSEN, </a:t>
            </a:r>
            <a:r>
              <a:rPr sz="2900" dirty="0"/>
              <a:t>2004)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1645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3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ог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итив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5567" y="1639315"/>
            <a:ext cx="5967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2230" algn="l"/>
                <a:tab pos="2732405" algn="l"/>
                <a:tab pos="3980179" algn="l"/>
                <a:tab pos="4277995" algn="l"/>
                <a:tab pos="4763770" algn="l"/>
              </a:tabLst>
            </a:pPr>
            <a:r>
              <a:rPr sz="1800" spc="-5" dirty="0">
                <a:latin typeface="Calibri"/>
                <a:cs typeface="Calibri"/>
              </a:rPr>
              <a:t>нарушения,	отмечаемые	пациентом	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10" dirty="0">
                <a:latin typeface="Calibri"/>
                <a:cs typeface="Calibri"/>
              </a:rPr>
              <a:t>его	ближайшим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739" y="1752092"/>
            <a:ext cx="7761605" cy="88519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320"/>
              </a:spcBef>
            </a:pPr>
            <a:r>
              <a:rPr sz="1800" spc="-5" dirty="0">
                <a:latin typeface="Calibri"/>
                <a:cs typeface="Calibri"/>
              </a:rPr>
              <a:t>окружением (последнее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предпочтительнее)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54965" algn="l"/>
                <a:tab pos="355600" algn="l"/>
                <a:tab pos="1531620" algn="l"/>
                <a:tab pos="2820035" algn="l"/>
                <a:tab pos="4295140" algn="l"/>
                <a:tab pos="5866765" algn="l"/>
                <a:tab pos="6336665" algn="l"/>
                <a:tab pos="7651115" algn="l"/>
              </a:tabLst>
            </a:pPr>
            <a:r>
              <a:rPr sz="1800" spc="5" dirty="0">
                <a:latin typeface="Calibri"/>
                <a:cs typeface="Calibri"/>
              </a:rPr>
              <a:t>Пр</a:t>
            </a:r>
            <a:r>
              <a:rPr sz="1800" dirty="0">
                <a:latin typeface="Calibri"/>
                <a:cs typeface="Calibri"/>
              </a:rPr>
              <a:t>изнаки	</a:t>
            </a:r>
            <a:r>
              <a:rPr sz="1800" spc="-5" dirty="0">
                <a:latin typeface="Calibri"/>
                <a:cs typeface="Calibri"/>
              </a:rPr>
              <a:t>ух</a:t>
            </a:r>
            <a:r>
              <a:rPr sz="1800" spc="-75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ш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ия	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огнитивных	с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особ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ос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ей	по	срав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ию	с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639" y="2617723"/>
            <a:ext cx="7418705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sz="1800" spc="-5" dirty="0">
                <a:latin typeface="Calibri"/>
                <a:cs typeface="Calibri"/>
              </a:rPr>
              <a:t>индивидуальной нормой для данного индивидуума, </a:t>
            </a:r>
            <a:r>
              <a:rPr sz="1800" spc="-10" dirty="0">
                <a:latin typeface="Calibri"/>
                <a:cs typeface="Calibri"/>
              </a:rPr>
              <a:t>которое </a:t>
            </a:r>
            <a:r>
              <a:rPr sz="1800" dirty="0">
                <a:latin typeface="Calibri"/>
                <a:cs typeface="Calibri"/>
              </a:rPr>
              <a:t>произошло в  </a:t>
            </a:r>
            <a:r>
              <a:rPr sz="1800" spc="-5" dirty="0">
                <a:latin typeface="Calibri"/>
                <a:cs typeface="Calibri"/>
              </a:rPr>
              <a:t>недавнее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время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739" y="3315715"/>
            <a:ext cx="4853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941195" algn="l"/>
                <a:tab pos="3594735" algn="l"/>
              </a:tabLst>
            </a:pPr>
            <a:r>
              <a:rPr sz="1800" spc="-5" dirty="0">
                <a:latin typeface="Calibri"/>
                <a:cs typeface="Calibri"/>
              </a:rPr>
              <a:t>Объективные	</a:t>
            </a:r>
            <a:r>
              <a:rPr sz="1800" spc="-10" dirty="0">
                <a:latin typeface="Calibri"/>
                <a:cs typeface="Calibri"/>
              </a:rPr>
              <a:t>свидетельства	</a:t>
            </a:r>
            <a:r>
              <a:rPr sz="1800" spc="-5" dirty="0">
                <a:latin typeface="Calibri"/>
                <a:cs typeface="Calibri"/>
              </a:rPr>
              <a:t>когнитивных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639" y="3583940"/>
            <a:ext cx="4196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7500" algn="l"/>
              </a:tabLst>
            </a:pPr>
            <a:r>
              <a:rPr sz="1800" spc="-10" dirty="0">
                <a:latin typeface="Calibri"/>
                <a:cs typeface="Calibri"/>
              </a:rPr>
              <a:t>нейропсихологического	</a:t>
            </a:r>
            <a:r>
              <a:rPr sz="1800" spc="-5" dirty="0">
                <a:latin typeface="Calibri"/>
                <a:cs typeface="Calibri"/>
              </a:rPr>
              <a:t>тестирования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40561" y="3315715"/>
            <a:ext cx="1312545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42875" marR="5080" indent="-130810">
              <a:lnSpc>
                <a:spcPts val="2110"/>
              </a:lnSpc>
              <a:spcBef>
                <a:spcPts val="210"/>
              </a:spcBef>
              <a:tabLst>
                <a:tab pos="511175" algn="l"/>
              </a:tabLst>
            </a:pPr>
            <a:r>
              <a:rPr sz="1800" dirty="0">
                <a:latin typeface="Calibri"/>
                <a:cs typeface="Calibri"/>
              </a:rPr>
              <a:t>по	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ым  ре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spc="-6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7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а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639" y="3861307"/>
            <a:ext cx="4399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3960" algn="l"/>
                <a:tab pos="3310254" algn="l"/>
                <a:tab pos="3768090" algn="l"/>
              </a:tabLst>
            </a:pPr>
            <a:r>
              <a:rPr sz="1800" dirty="0">
                <a:latin typeface="Calibri"/>
                <a:cs typeface="Calibri"/>
              </a:rPr>
              <a:t>нейропси</a:t>
            </a:r>
            <a:r>
              <a:rPr sz="1800" spc="-35" dirty="0">
                <a:latin typeface="Calibri"/>
                <a:cs typeface="Calibri"/>
              </a:rPr>
              <a:t>хо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оги</a:t>
            </a:r>
            <a:r>
              <a:rPr sz="1800" spc="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еских	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ес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ов	не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ее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9897" y="3315715"/>
            <a:ext cx="1363980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46685">
              <a:lnSpc>
                <a:spcPct val="99400"/>
              </a:lnSpc>
              <a:spcBef>
                <a:spcPts val="110"/>
              </a:spcBef>
              <a:tabLst>
                <a:tab pos="608965" algn="l"/>
                <a:tab pos="1061720" algn="l"/>
              </a:tabLst>
            </a:pPr>
            <a:r>
              <a:rPr sz="1800" spc="-5" dirty="0">
                <a:latin typeface="Calibri"/>
                <a:cs typeface="Calibri"/>
              </a:rPr>
              <a:t>нарушений  (снижение  </a:t>
            </a:r>
            <a:r>
              <a:rPr sz="1800" spc="5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	на	1,5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9965" y="3861307"/>
            <a:ext cx="1263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стандартных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0739" y="3995419"/>
            <a:ext cx="7762240" cy="156464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250"/>
              </a:spcBef>
            </a:pPr>
            <a:r>
              <a:rPr sz="1800" spc="-5" dirty="0">
                <a:latin typeface="Calibri"/>
                <a:cs typeface="Calibri"/>
              </a:rPr>
              <a:t>отклонения </a:t>
            </a:r>
            <a:r>
              <a:rPr sz="1800" spc="-10" dirty="0">
                <a:latin typeface="Calibri"/>
                <a:cs typeface="Calibri"/>
              </a:rPr>
              <a:t>от </a:t>
            </a:r>
            <a:r>
              <a:rPr sz="1800" spc="-5" dirty="0">
                <a:latin typeface="Calibri"/>
                <a:cs typeface="Calibri"/>
              </a:rPr>
              <a:t>среднестатистической </a:t>
            </a:r>
            <a:r>
              <a:rPr sz="1800" dirty="0">
                <a:latin typeface="Calibri"/>
                <a:cs typeface="Calibri"/>
              </a:rPr>
              <a:t>возрастной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нормы)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101099"/>
              </a:lnSpc>
              <a:spcBef>
                <a:spcPts val="11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Нет нарушения </a:t>
            </a:r>
            <a:r>
              <a:rPr sz="1800" dirty="0">
                <a:latin typeface="Calibri"/>
                <a:cs typeface="Calibri"/>
              </a:rPr>
              <a:t>привычных </a:t>
            </a:r>
            <a:r>
              <a:rPr sz="1800" spc="-5" dirty="0">
                <a:latin typeface="Calibri"/>
                <a:cs typeface="Calibri"/>
              </a:rPr>
              <a:t>для </a:t>
            </a:r>
            <a:r>
              <a:rPr sz="1800" dirty="0">
                <a:latin typeface="Calibri"/>
                <a:cs typeface="Calibri"/>
              </a:rPr>
              <a:t>пациента форм </a:t>
            </a:r>
            <a:r>
              <a:rPr sz="1800" spc="-5" dirty="0">
                <a:latin typeface="Calibri"/>
                <a:cs typeface="Calibri"/>
              </a:rPr>
              <a:t>повседневной активности.  </a:t>
            </a:r>
            <a:r>
              <a:rPr sz="1800" spc="-15" dirty="0">
                <a:latin typeface="Calibri"/>
                <a:cs typeface="Calibri"/>
              </a:rPr>
              <a:t>Однако </a:t>
            </a:r>
            <a:r>
              <a:rPr sz="1800" spc="-5" dirty="0">
                <a:latin typeface="Calibri"/>
                <a:cs typeface="Calibri"/>
              </a:rPr>
              <a:t>могут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-10" dirty="0">
                <a:latin typeface="Calibri"/>
                <a:cs typeface="Calibri"/>
              </a:rPr>
              <a:t>трудности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сложных </a:t>
            </a:r>
            <a:r>
              <a:rPr sz="1800" spc="-5" dirty="0">
                <a:latin typeface="Calibri"/>
                <a:cs typeface="Calibri"/>
              </a:rPr>
              <a:t>видах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Деменция </a:t>
            </a:r>
            <a:r>
              <a:rPr sz="1800" spc="-10" dirty="0">
                <a:latin typeface="Calibri"/>
                <a:cs typeface="Calibri"/>
              </a:rPr>
              <a:t>отсутствует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20" dirty="0">
                <a:latin typeface="Calibri"/>
                <a:cs typeface="Calibri"/>
              </a:rPr>
              <a:t>результат </a:t>
            </a:r>
            <a:r>
              <a:rPr sz="1800" spc="-5" dirty="0">
                <a:latin typeface="Calibri"/>
                <a:cs typeface="Calibri"/>
              </a:rPr>
              <a:t>MMSE/КШОПС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dirty="0">
                <a:latin typeface="Calibri"/>
                <a:cs typeface="Calibri"/>
              </a:rPr>
              <a:t>24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баллов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398" y="507999"/>
            <a:ext cx="732409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0" dirty="0"/>
              <a:t>СРАВНИТЕЛЬНАЯ </a:t>
            </a:r>
            <a:r>
              <a:rPr sz="2500" spc="-15" dirty="0"/>
              <a:t>ХАРАКТЕРИСТИКА </a:t>
            </a:r>
            <a:r>
              <a:rPr sz="2500" spc="-5" dirty="0"/>
              <a:t>УКР </a:t>
            </a:r>
            <a:r>
              <a:rPr sz="2500" dirty="0"/>
              <a:t>И</a:t>
            </a:r>
            <a:r>
              <a:rPr sz="2500" spc="-10" dirty="0"/>
              <a:t> </a:t>
            </a:r>
            <a:r>
              <a:rPr sz="2500" dirty="0"/>
              <a:t>ДЕМЕНЦИИ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5649" y="1289514"/>
          <a:ext cx="7937500" cy="483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9225"/>
                <a:gridCol w="395922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УКР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431800" algn="just">
                        <a:lnSpc>
                          <a:spcPct val="994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Повседневная активность 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нарушена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(ограничены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только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наиболее сложные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действия)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9225">
                        <a:lnSpc>
                          <a:spcPct val="994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Больные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«не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справляются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жизнью» из-за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интеллектуального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дефекта, требуют  посторонней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помощи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91440" marR="107314">
                        <a:lnSpc>
                          <a:spcPct val="100800"/>
                        </a:lnSpc>
                        <a:spcBef>
                          <a:spcPts val="235"/>
                        </a:spcBef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Течение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вариабельно: наряду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прогрессированием возможны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длительная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стабилизация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спонтанный регресс  дефекта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94995">
                        <a:lnSpc>
                          <a:spcPct val="100800"/>
                        </a:lnSpc>
                        <a:spcBef>
                          <a:spcPts val="23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большинстве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случаев прогрессирующий, но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иногда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имеет стационарный или обратимый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характер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177800">
                        <a:lnSpc>
                          <a:spcPct val="994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парциальный,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может  вовлекать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лишь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одну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когнитивную  функцию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2796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множественный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  диффузный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25844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Оценка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MMSE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диапазоне от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24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30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баллов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Оценка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MMSE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часто ниже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баллов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32956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не сопровождается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выраженными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изменениями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поведения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9146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Изменения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поведения часто определяют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тяжесть состояния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пациента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54800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Критика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сохранна, нарушения больше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беспокоят самого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больного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38810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Критика бывает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снижена, нарушения  больше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беспокоят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родственников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588" y="455676"/>
            <a:ext cx="63233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ЛЕГКИЕ </a:t>
            </a:r>
            <a:r>
              <a:rPr sz="3200" spc="-10" dirty="0"/>
              <a:t>КОГНИТИВНЫЕ</a:t>
            </a:r>
            <a:r>
              <a:rPr sz="3200" spc="-30" dirty="0"/>
              <a:t> </a:t>
            </a:r>
            <a:r>
              <a:rPr sz="3200" spc="-5" dirty="0"/>
              <a:t>НАРУШЕНИЯ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613408"/>
            <a:ext cx="7604125" cy="44729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55600" marR="122555" indent="-342900">
              <a:lnSpc>
                <a:spcPct val="9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libri"/>
                <a:cs typeface="Calibri"/>
              </a:rPr>
              <a:t>Обобщая данные </a:t>
            </a:r>
            <a:r>
              <a:rPr sz="1500" spc="-10" dirty="0">
                <a:latin typeface="Calibri"/>
                <a:cs typeface="Calibri"/>
              </a:rPr>
              <a:t>исследований, академик </a:t>
            </a:r>
            <a:r>
              <a:rPr sz="1500" spc="-5" dirty="0">
                <a:latin typeface="Calibri"/>
                <a:cs typeface="Calibri"/>
              </a:rPr>
              <a:t>Н.Н. Яхно </a:t>
            </a:r>
            <a:r>
              <a:rPr sz="1500" dirty="0">
                <a:latin typeface="Calibri"/>
                <a:cs typeface="Calibri"/>
              </a:rPr>
              <a:t>в 2005 г </a:t>
            </a:r>
            <a:r>
              <a:rPr sz="1500" spc="-10" dirty="0">
                <a:latin typeface="Calibri"/>
                <a:cs typeface="Calibri"/>
              </a:rPr>
              <a:t>предложил выделять  </a:t>
            </a:r>
            <a:r>
              <a:rPr sz="1500" spc="-5" dirty="0">
                <a:latin typeface="Calibri"/>
                <a:cs typeface="Calibri"/>
              </a:rPr>
              <a:t>синдром </a:t>
            </a:r>
            <a:r>
              <a:rPr sz="1500" b="1" i="1" spc="-5" dirty="0">
                <a:latin typeface="Calibri"/>
                <a:cs typeface="Calibri"/>
              </a:rPr>
              <a:t>легких </a:t>
            </a:r>
            <a:r>
              <a:rPr sz="1500" b="1" i="1" spc="-10" dirty="0">
                <a:latin typeface="Calibri"/>
                <a:cs typeface="Calibri"/>
              </a:rPr>
              <a:t>когнитивных нарушений</a:t>
            </a:r>
            <a:r>
              <a:rPr sz="1500" spc="-10" dirty="0">
                <a:latin typeface="Calibri"/>
                <a:cs typeface="Calibri"/>
              </a:rPr>
              <a:t>. </a:t>
            </a:r>
            <a:r>
              <a:rPr sz="1500" spc="-15" dirty="0">
                <a:latin typeface="Calibri"/>
                <a:cs typeface="Calibri"/>
              </a:rPr>
              <a:t>(ТАБЛИЦА </a:t>
            </a:r>
            <a:r>
              <a:rPr sz="1500" dirty="0">
                <a:latin typeface="Calibri"/>
                <a:cs typeface="Calibri"/>
              </a:rPr>
              <a:t>1 </a:t>
            </a:r>
            <a:r>
              <a:rPr sz="1500" spc="-5" dirty="0">
                <a:latin typeface="Calibri"/>
                <a:cs typeface="Calibri"/>
              </a:rPr>
              <a:t>ЛВ) </a:t>
            </a:r>
            <a:r>
              <a:rPr sz="1500" spc="-15" dirty="0">
                <a:latin typeface="Calibri"/>
                <a:cs typeface="Calibri"/>
              </a:rPr>
              <a:t>Под </a:t>
            </a:r>
            <a:r>
              <a:rPr sz="1500" spc="-5" dirty="0">
                <a:latin typeface="Calibri"/>
                <a:cs typeface="Calibri"/>
              </a:rPr>
              <a:t>ЛКН </a:t>
            </a:r>
            <a:r>
              <a:rPr sz="1500" spc="-10" dirty="0">
                <a:latin typeface="Calibri"/>
                <a:cs typeface="Calibri"/>
              </a:rPr>
              <a:t>понимаются  </a:t>
            </a:r>
            <a:r>
              <a:rPr sz="1500" spc="-20" dirty="0">
                <a:latin typeface="Calibri"/>
                <a:cs typeface="Calibri"/>
              </a:rPr>
              <a:t>отдельные </a:t>
            </a:r>
            <a:r>
              <a:rPr sz="1500" spc="-10" dirty="0">
                <a:latin typeface="Calibri"/>
                <a:cs typeface="Calibri"/>
              </a:rPr>
              <a:t>когнитивные симптомы, которые </a:t>
            </a:r>
            <a:r>
              <a:rPr sz="1500" spc="-5" dirty="0">
                <a:latin typeface="Calibri"/>
                <a:cs typeface="Calibri"/>
              </a:rPr>
              <a:t>не вызывают </a:t>
            </a:r>
            <a:r>
              <a:rPr sz="1500" spc="-15" dirty="0">
                <a:latin typeface="Calibri"/>
                <a:cs typeface="Calibri"/>
              </a:rPr>
              <a:t>затруднений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10" dirty="0">
                <a:latin typeface="Calibri"/>
                <a:cs typeface="Calibri"/>
              </a:rPr>
              <a:t>повседневной  </a:t>
            </a:r>
            <a:r>
              <a:rPr sz="1500" spc="-5" dirty="0">
                <a:latin typeface="Calibri"/>
                <a:cs typeface="Calibri"/>
              </a:rPr>
              <a:t>жизни,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10" dirty="0">
                <a:latin typeface="Calibri"/>
                <a:cs typeface="Calibri"/>
              </a:rPr>
              <a:t>том </a:t>
            </a:r>
            <a:r>
              <a:rPr sz="1500" spc="-5" dirty="0">
                <a:latin typeface="Calibri"/>
                <a:cs typeface="Calibri"/>
              </a:rPr>
              <a:t>числе </a:t>
            </a:r>
            <a:r>
              <a:rPr sz="1500" dirty="0">
                <a:latin typeface="Calibri"/>
                <a:cs typeface="Calibri"/>
              </a:rPr>
              <a:t>и в </a:t>
            </a:r>
            <a:r>
              <a:rPr sz="1500" spc="-10" dirty="0">
                <a:latin typeface="Calibri"/>
                <a:cs typeface="Calibri"/>
              </a:rPr>
              <a:t>наиболее </a:t>
            </a:r>
            <a:r>
              <a:rPr sz="1500" spc="-5" dirty="0">
                <a:latin typeface="Calibri"/>
                <a:cs typeface="Calibri"/>
              </a:rPr>
              <a:t>сложных формах профессиональной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социально-  </a:t>
            </a:r>
            <a:r>
              <a:rPr sz="1500" spc="-10" dirty="0">
                <a:latin typeface="Calibri"/>
                <a:cs typeface="Calibri"/>
              </a:rPr>
              <a:t>бытовой </a:t>
            </a:r>
            <a:r>
              <a:rPr sz="1500" spc="-5" dirty="0">
                <a:latin typeface="Calibri"/>
                <a:cs typeface="Calibri"/>
              </a:rPr>
              <a:t>активности, но </a:t>
            </a:r>
            <a:r>
              <a:rPr sz="1500" spc="-10" dirty="0">
                <a:latin typeface="Calibri"/>
                <a:cs typeface="Calibri"/>
              </a:rPr>
              <a:t>тем </a:t>
            </a:r>
            <a:r>
              <a:rPr sz="1500" spc="-5" dirty="0">
                <a:latin typeface="Calibri"/>
                <a:cs typeface="Calibri"/>
              </a:rPr>
              <a:t>не менее могут </a:t>
            </a:r>
            <a:r>
              <a:rPr sz="1500" spc="-10" dirty="0">
                <a:latin typeface="Calibri"/>
                <a:cs typeface="Calibri"/>
              </a:rPr>
              <a:t>вызывать </a:t>
            </a:r>
            <a:r>
              <a:rPr sz="1500" spc="-5" dirty="0">
                <a:latin typeface="Calibri"/>
                <a:cs typeface="Calibri"/>
              </a:rPr>
              <a:t>субъективное беспокойство </a:t>
            </a:r>
            <a:r>
              <a:rPr sz="1500" dirty="0">
                <a:latin typeface="Calibri"/>
                <a:cs typeface="Calibri"/>
              </a:rPr>
              <a:t>и  </a:t>
            </a:r>
            <a:r>
              <a:rPr sz="1500" spc="-10" dirty="0">
                <a:latin typeface="Calibri"/>
                <a:cs typeface="Calibri"/>
              </a:rPr>
              <a:t>представляют </a:t>
            </a:r>
            <a:r>
              <a:rPr sz="1500" spc="-5" dirty="0">
                <a:latin typeface="Calibri"/>
                <a:cs typeface="Calibri"/>
              </a:rPr>
              <a:t>собой снижение </a:t>
            </a:r>
            <a:r>
              <a:rPr sz="1500" spc="-10" dirty="0">
                <a:latin typeface="Calibri"/>
                <a:cs typeface="Calibri"/>
              </a:rPr>
              <a:t>когнитивных </a:t>
            </a:r>
            <a:r>
              <a:rPr sz="1500" spc="-5" dirty="0">
                <a:latin typeface="Calibri"/>
                <a:cs typeface="Calibri"/>
              </a:rPr>
              <a:t>способностей по сравнению </a:t>
            </a:r>
            <a:r>
              <a:rPr sz="1500" dirty="0">
                <a:latin typeface="Calibri"/>
                <a:cs typeface="Calibri"/>
              </a:rPr>
              <a:t>с  </a:t>
            </a:r>
            <a:r>
              <a:rPr sz="1500" spc="-5" dirty="0">
                <a:latin typeface="Calibri"/>
                <a:cs typeface="Calibri"/>
              </a:rPr>
              <a:t>индивидуальной нормой.</a:t>
            </a:r>
            <a:endParaRPr sz="1500">
              <a:latin typeface="Calibri"/>
              <a:cs typeface="Calibri"/>
            </a:endParaRPr>
          </a:p>
          <a:p>
            <a:pPr marL="355600" marR="349250" indent="-342900">
              <a:lnSpc>
                <a:spcPct val="88900"/>
              </a:lnSpc>
              <a:spcBef>
                <a:spcPts val="1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Наиболее </a:t>
            </a:r>
            <a:r>
              <a:rPr sz="1500" spc="-5" dirty="0">
                <a:latin typeface="Calibri"/>
                <a:cs typeface="Calibri"/>
              </a:rPr>
              <a:t>частыми клиническими проявлениями ЛКН </a:t>
            </a:r>
            <a:r>
              <a:rPr sz="1500" spc="-10" dirty="0">
                <a:latin typeface="Calibri"/>
                <a:cs typeface="Calibri"/>
              </a:rPr>
              <a:t>являются </a:t>
            </a:r>
            <a:r>
              <a:rPr sz="1500" spc="-5" dirty="0">
                <a:latin typeface="Calibri"/>
                <a:cs typeface="Calibri"/>
              </a:rPr>
              <a:t>нейродинамические  </a:t>
            </a:r>
            <a:r>
              <a:rPr sz="1500" spc="-10" dirty="0">
                <a:latin typeface="Calibri"/>
                <a:cs typeface="Calibri"/>
              </a:rPr>
              <a:t>расстройства: </a:t>
            </a:r>
            <a:r>
              <a:rPr sz="1500" spc="-5" dirty="0">
                <a:latin typeface="Calibri"/>
                <a:cs typeface="Calibri"/>
              </a:rPr>
              <a:t>снижение </a:t>
            </a:r>
            <a:r>
              <a:rPr sz="1500" spc="-10" dirty="0">
                <a:latin typeface="Calibri"/>
                <a:cs typeface="Calibri"/>
              </a:rPr>
              <a:t>скорости </a:t>
            </a:r>
            <a:r>
              <a:rPr sz="1500" spc="-5" dirty="0">
                <a:latin typeface="Calibri"/>
                <a:cs typeface="Calibri"/>
              </a:rPr>
              <a:t>реакции, брадифрения, </a:t>
            </a:r>
            <a:r>
              <a:rPr sz="1500" spc="-15" dirty="0">
                <a:latin typeface="Calibri"/>
                <a:cs typeface="Calibri"/>
              </a:rPr>
              <a:t>трудности </a:t>
            </a:r>
            <a:r>
              <a:rPr sz="1500" spc="-10" dirty="0">
                <a:latin typeface="Calibri"/>
                <a:cs typeface="Calibri"/>
              </a:rPr>
              <a:t>концентрации  </a:t>
            </a:r>
            <a:r>
              <a:rPr sz="1500" spc="-5" dirty="0">
                <a:latin typeface="Calibri"/>
                <a:cs typeface="Calibri"/>
              </a:rPr>
              <a:t>внимания, избыточная </a:t>
            </a:r>
            <a:r>
              <a:rPr sz="1500" spc="-10" dirty="0">
                <a:latin typeface="Calibri"/>
                <a:cs typeface="Calibri"/>
              </a:rPr>
              <a:t>отвлекаемость, повышенная чувствительность </a:t>
            </a:r>
            <a:r>
              <a:rPr sz="1500" dirty="0">
                <a:latin typeface="Calibri"/>
                <a:cs typeface="Calibri"/>
              </a:rPr>
              <a:t>к  </a:t>
            </a:r>
            <a:r>
              <a:rPr sz="1500" spc="-5" dirty="0">
                <a:latin typeface="Calibri"/>
                <a:cs typeface="Calibri"/>
              </a:rPr>
              <a:t>интерферирующим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воздействиям.</a:t>
            </a:r>
            <a:endParaRPr sz="1500">
              <a:latin typeface="Calibri"/>
              <a:cs typeface="Calibri"/>
            </a:endParaRPr>
          </a:p>
          <a:p>
            <a:pPr marL="355600" marR="5080" indent="-342900">
              <a:lnSpc>
                <a:spcPct val="90300"/>
              </a:lnSpc>
              <a:spcBef>
                <a:spcPts val="1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alibri"/>
                <a:cs typeface="Calibri"/>
              </a:rPr>
              <a:t>В </a:t>
            </a:r>
            <a:r>
              <a:rPr sz="1500" spc="-10" dirty="0">
                <a:latin typeface="Calibri"/>
                <a:cs typeface="Calibri"/>
              </a:rPr>
              <a:t>международной литературе широко используется </a:t>
            </a:r>
            <a:r>
              <a:rPr sz="1500" spc="-5" dirty="0">
                <a:latin typeface="Calibri"/>
                <a:cs typeface="Calibri"/>
              </a:rPr>
              <a:t>термин «субъективные </a:t>
            </a:r>
            <a:r>
              <a:rPr sz="1500" spc="-10" dirty="0">
                <a:latin typeface="Calibri"/>
                <a:cs typeface="Calibri"/>
              </a:rPr>
              <a:t>когнитивные  нарушения», </a:t>
            </a:r>
            <a:r>
              <a:rPr sz="1500" spc="-20" dirty="0">
                <a:latin typeface="Calibri"/>
                <a:cs typeface="Calibri"/>
              </a:rPr>
              <a:t>под </a:t>
            </a:r>
            <a:r>
              <a:rPr sz="1500" spc="-10" dirty="0">
                <a:latin typeface="Calibri"/>
                <a:cs typeface="Calibri"/>
              </a:rPr>
              <a:t>которым понимаются </a:t>
            </a:r>
            <a:r>
              <a:rPr sz="1500" spc="-5" dirty="0">
                <a:latin typeface="Calibri"/>
                <a:cs typeface="Calibri"/>
              </a:rPr>
              <a:t>активные </a:t>
            </a:r>
            <a:r>
              <a:rPr sz="1500" spc="-10" dirty="0">
                <a:latin typeface="Calibri"/>
                <a:cs typeface="Calibri"/>
              </a:rPr>
              <a:t>жалобы когнитивного характера при  отсутствии объективного подтверждения </a:t>
            </a:r>
            <a:r>
              <a:rPr sz="1500" spc="-5" dirty="0">
                <a:latin typeface="Calibri"/>
                <a:cs typeface="Calibri"/>
              </a:rPr>
              <a:t>данных </a:t>
            </a:r>
            <a:r>
              <a:rPr sz="1500" spc="-10" dirty="0">
                <a:latin typeface="Calibri"/>
                <a:cs typeface="Calibri"/>
              </a:rPr>
              <a:t>жалоб </a:t>
            </a:r>
            <a:r>
              <a:rPr sz="1500" spc="-5" dirty="0">
                <a:latin typeface="Calibri"/>
                <a:cs typeface="Calibri"/>
              </a:rPr>
              <a:t>при помощи  </a:t>
            </a:r>
            <a:r>
              <a:rPr sz="1500" spc="-10" dirty="0">
                <a:latin typeface="Calibri"/>
                <a:cs typeface="Calibri"/>
              </a:rPr>
              <a:t>нейропсихологических </a:t>
            </a:r>
            <a:r>
              <a:rPr sz="1500" spc="-15" dirty="0">
                <a:latin typeface="Calibri"/>
                <a:cs typeface="Calibri"/>
              </a:rPr>
              <a:t>методов </a:t>
            </a:r>
            <a:r>
              <a:rPr sz="1500" spc="-10" dirty="0">
                <a:latin typeface="Calibri"/>
                <a:cs typeface="Calibri"/>
              </a:rPr>
              <a:t>исследования, </a:t>
            </a:r>
            <a:r>
              <a:rPr sz="1500" spc="-5" dirty="0">
                <a:latin typeface="Calibri"/>
                <a:cs typeface="Calibri"/>
              </a:rPr>
              <a:t>ориентированных на </a:t>
            </a:r>
            <a:r>
              <a:rPr sz="1500" spc="-10" dirty="0">
                <a:latin typeface="Calibri"/>
                <a:cs typeface="Calibri"/>
              </a:rPr>
              <a:t>популяционную  </a:t>
            </a:r>
            <a:r>
              <a:rPr sz="1500" spc="-15" dirty="0">
                <a:latin typeface="Calibri"/>
                <a:cs typeface="Calibri"/>
              </a:rPr>
              <a:t>норму. </a:t>
            </a:r>
            <a:r>
              <a:rPr sz="1500" spc="-5" dirty="0">
                <a:latin typeface="Calibri"/>
                <a:cs typeface="Calibri"/>
              </a:rPr>
              <a:t>Многочисленные </a:t>
            </a:r>
            <a:r>
              <a:rPr sz="1500" spc="-15" dirty="0">
                <a:latin typeface="Calibri"/>
                <a:cs typeface="Calibri"/>
              </a:rPr>
              <a:t>наблюдения </a:t>
            </a:r>
            <a:r>
              <a:rPr sz="1500" spc="-10" dirty="0">
                <a:latin typeface="Calibri"/>
                <a:cs typeface="Calibri"/>
              </a:rPr>
              <a:t>свидетельствуют </a:t>
            </a:r>
            <a:r>
              <a:rPr sz="1500" dirty="0">
                <a:latin typeface="Calibri"/>
                <a:cs typeface="Calibri"/>
              </a:rPr>
              <a:t>о </a:t>
            </a:r>
            <a:r>
              <a:rPr sz="1500" spc="-10" dirty="0">
                <a:latin typeface="Calibri"/>
                <a:cs typeface="Calibri"/>
              </a:rPr>
              <a:t>том. Что нередко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такие</a:t>
            </a:r>
            <a:endParaRPr sz="1500">
              <a:latin typeface="Calibri"/>
              <a:cs typeface="Calibri"/>
            </a:endParaRPr>
          </a:p>
          <a:p>
            <a:pPr marL="355600">
              <a:lnSpc>
                <a:spcPts val="1550"/>
              </a:lnSpc>
            </a:pPr>
            <a:r>
              <a:rPr sz="1500" spc="-5" dirty="0">
                <a:latin typeface="Calibri"/>
                <a:cs typeface="Calibri"/>
              </a:rPr>
              <a:t>«субъективные» </a:t>
            </a:r>
            <a:r>
              <a:rPr sz="1500" spc="-10" dirty="0">
                <a:latin typeface="Calibri"/>
                <a:cs typeface="Calibri"/>
              </a:rPr>
              <a:t>когнитивные нарушения предшествуют </a:t>
            </a:r>
            <a:r>
              <a:rPr sz="1500" spc="-5" dirty="0">
                <a:latin typeface="Calibri"/>
                <a:cs typeface="Calibri"/>
              </a:rPr>
              <a:t>развитию </a:t>
            </a:r>
            <a:r>
              <a:rPr sz="1500" spc="-10" dirty="0">
                <a:latin typeface="Calibri"/>
                <a:cs typeface="Calibri"/>
              </a:rPr>
              <a:t>более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выраженного</a:t>
            </a:r>
            <a:endParaRPr sz="1500">
              <a:latin typeface="Calibri"/>
              <a:cs typeface="Calibri"/>
            </a:endParaRPr>
          </a:p>
          <a:p>
            <a:pPr marL="355600" marR="22860">
              <a:lnSpc>
                <a:spcPts val="1610"/>
              </a:lnSpc>
              <a:spcBef>
                <a:spcPts val="155"/>
              </a:spcBef>
            </a:pPr>
            <a:r>
              <a:rPr sz="1500" spc="-10" dirty="0">
                <a:latin typeface="Calibri"/>
                <a:cs typeface="Calibri"/>
              </a:rPr>
              <a:t>когнитивного </a:t>
            </a:r>
            <a:r>
              <a:rPr sz="1500" spc="-5" dirty="0">
                <a:latin typeface="Calibri"/>
                <a:cs typeface="Calibri"/>
              </a:rPr>
              <a:t>снижения. </a:t>
            </a:r>
            <a:r>
              <a:rPr sz="1500" dirty="0">
                <a:latin typeface="Calibri"/>
                <a:cs typeface="Calibri"/>
              </a:rPr>
              <a:t>Из-за </a:t>
            </a:r>
            <a:r>
              <a:rPr sz="1500" spc="-15" dirty="0">
                <a:latin typeface="Calibri"/>
                <a:cs typeface="Calibri"/>
              </a:rPr>
              <a:t>этого </a:t>
            </a:r>
            <a:r>
              <a:rPr sz="1500" spc="-5" dirty="0">
                <a:latin typeface="Calibri"/>
                <a:cs typeface="Calibri"/>
              </a:rPr>
              <a:t>правильнее было </a:t>
            </a:r>
            <a:r>
              <a:rPr sz="1500" dirty="0">
                <a:latin typeface="Calibri"/>
                <a:cs typeface="Calibri"/>
              </a:rPr>
              <a:t>бы </a:t>
            </a:r>
            <a:r>
              <a:rPr sz="1500" spc="-10" dirty="0">
                <a:latin typeface="Calibri"/>
                <a:cs typeface="Calibri"/>
              </a:rPr>
              <a:t>говорить </a:t>
            </a:r>
            <a:r>
              <a:rPr sz="1500" dirty="0">
                <a:latin typeface="Calibri"/>
                <a:cs typeface="Calibri"/>
              </a:rPr>
              <a:t>о </a:t>
            </a:r>
            <a:r>
              <a:rPr sz="1500" spc="-5" dirty="0">
                <a:latin typeface="Calibri"/>
                <a:cs typeface="Calibri"/>
              </a:rPr>
              <a:t>легких </a:t>
            </a:r>
            <a:r>
              <a:rPr sz="1500" spc="-10" dirty="0">
                <a:latin typeface="Calibri"/>
                <a:cs typeface="Calibri"/>
              </a:rPr>
              <a:t>когнитивных  </a:t>
            </a:r>
            <a:r>
              <a:rPr sz="1500" spc="-5" dirty="0">
                <a:latin typeface="Calibri"/>
                <a:cs typeface="Calibri"/>
              </a:rPr>
              <a:t>нарушениях, </a:t>
            </a:r>
            <a:r>
              <a:rPr sz="1500" spc="-10" dirty="0">
                <a:latin typeface="Calibri"/>
                <a:cs typeface="Calibri"/>
              </a:rPr>
              <a:t>которые </a:t>
            </a:r>
            <a:r>
              <a:rPr sz="1500" spc="-15" dirty="0">
                <a:latin typeface="Calibri"/>
                <a:cs typeface="Calibri"/>
              </a:rPr>
              <a:t>присутствуют, </a:t>
            </a:r>
            <a:r>
              <a:rPr sz="1500" spc="-5" dirty="0">
                <a:latin typeface="Calibri"/>
                <a:cs typeface="Calibri"/>
              </a:rPr>
              <a:t>но не </a:t>
            </a:r>
            <a:r>
              <a:rPr sz="1500" spc="-10" dirty="0">
                <a:latin typeface="Calibri"/>
                <a:cs typeface="Calibri"/>
              </a:rPr>
              <a:t>выявляются </a:t>
            </a:r>
            <a:r>
              <a:rPr sz="1500" spc="-5" dirty="0">
                <a:latin typeface="Calibri"/>
                <a:cs typeface="Calibri"/>
              </a:rPr>
              <a:t>при помощи </a:t>
            </a:r>
            <a:r>
              <a:rPr sz="1500" spc="-10" dirty="0">
                <a:latin typeface="Calibri"/>
                <a:cs typeface="Calibri"/>
              </a:rPr>
              <a:t>тестов. Правда, </a:t>
            </a:r>
            <a:r>
              <a:rPr sz="1500" dirty="0">
                <a:latin typeface="Calibri"/>
                <a:cs typeface="Calibri"/>
              </a:rPr>
              <a:t>в  </a:t>
            </a:r>
            <a:r>
              <a:rPr sz="1500" spc="-5" dirty="0">
                <a:latin typeface="Calibri"/>
                <a:cs typeface="Calibri"/>
              </a:rPr>
              <a:t>других случаях </a:t>
            </a:r>
            <a:r>
              <a:rPr sz="1500" dirty="0">
                <a:latin typeface="Calibri"/>
                <a:cs typeface="Calibri"/>
              </a:rPr>
              <a:t>за </a:t>
            </a:r>
            <a:r>
              <a:rPr sz="1500" spc="-5" dirty="0">
                <a:latin typeface="Calibri"/>
                <a:cs typeface="Calibri"/>
              </a:rPr>
              <a:t>ними могут </a:t>
            </a:r>
            <a:r>
              <a:rPr sz="1500" spc="-10" dirty="0">
                <a:latin typeface="Calibri"/>
                <a:cs typeface="Calibri"/>
              </a:rPr>
              <a:t>стоять </a:t>
            </a:r>
            <a:r>
              <a:rPr sz="1500" spc="-5" dirty="0">
                <a:latin typeface="Calibri"/>
                <a:cs typeface="Calibri"/>
              </a:rPr>
              <a:t>расстройства </a:t>
            </a:r>
            <a:r>
              <a:rPr sz="1500" spc="-10" dirty="0">
                <a:latin typeface="Calibri"/>
                <a:cs typeface="Calibri"/>
              </a:rPr>
              <a:t>тревожно-депрессивного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спектра.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36220" marR="5080" indent="919480">
              <a:lnSpc>
                <a:spcPct val="100000"/>
              </a:lnSpc>
              <a:spcBef>
                <a:spcPts val="100"/>
              </a:spcBef>
            </a:pPr>
            <a:r>
              <a:rPr sz="2900" spc="-25" dirty="0"/>
              <a:t>ХАРАКТЕРНЫЕ </a:t>
            </a:r>
            <a:r>
              <a:rPr sz="2900" spc="-10" dirty="0"/>
              <a:t>ЧЕРТЫ </a:t>
            </a:r>
            <a:r>
              <a:rPr sz="2900" spc="-5" dirty="0"/>
              <a:t>ДЕМЕНЦИИ </a:t>
            </a:r>
            <a:r>
              <a:rPr sz="2900" dirty="0"/>
              <a:t>И  </a:t>
            </a:r>
            <a:r>
              <a:rPr sz="2900" spc="-5" dirty="0"/>
              <a:t>ПРЕДДЕМЕНТНЫХ </a:t>
            </a:r>
            <a:r>
              <a:rPr sz="2900" spc="-10" dirty="0"/>
              <a:t>КОГНИТИВНЫХ</a:t>
            </a:r>
            <a:r>
              <a:rPr sz="2900" spc="-80" dirty="0"/>
              <a:t> </a:t>
            </a:r>
            <a:r>
              <a:rPr sz="2900" spc="-5" dirty="0"/>
              <a:t>НАРУШЕНИЙ</a:t>
            </a:r>
            <a:endParaRPr sz="29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6425" y="1612900"/>
          <a:ext cx="79375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9930"/>
                <a:gridCol w="1979930"/>
                <a:gridCol w="1979930"/>
                <a:gridCol w="1979929"/>
              </a:tblGrid>
              <a:tr h="640080"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Признаки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422275" indent="213360">
                        <a:lnSpc>
                          <a:spcPts val="2110"/>
                        </a:lnSpc>
                        <a:spcBef>
                          <a:spcPts val="37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Легкие 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28625" marR="401955" indent="-18415">
                        <a:lnSpc>
                          <a:spcPts val="2110"/>
                        </a:lnSpc>
                        <a:spcBef>
                          <a:spcPts val="370"/>
                        </a:spcBef>
                      </a:pP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нны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нарушения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Деменция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Жалобы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+/-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+/-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635000">
                        <a:lnSpc>
                          <a:spcPts val="2090"/>
                        </a:lnSpc>
                        <a:spcBef>
                          <a:spcPts val="395"/>
                        </a:spcBef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ог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итив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ое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снижение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15" dirty="0">
                          <a:latin typeface="Calibri"/>
                          <a:cs typeface="Calibri"/>
                        </a:rPr>
                        <a:t>++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15" dirty="0">
                          <a:latin typeface="Calibri"/>
                          <a:cs typeface="Calibri"/>
                        </a:rPr>
                        <a:t>+++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483234">
                        <a:lnSpc>
                          <a:spcPct val="994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Нарушение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вн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ой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активности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3024505" marR="5080" indent="-2341880">
              <a:lnSpc>
                <a:spcPct val="100000"/>
              </a:lnSpc>
              <a:spcBef>
                <a:spcPts val="100"/>
              </a:spcBef>
            </a:pPr>
            <a:r>
              <a:rPr sz="2900" spc="-20" dirty="0"/>
              <a:t>СРАВНИТЕЛЬНАЯ ХАРАКТЕРИСТИКА </a:t>
            </a:r>
            <a:r>
              <a:rPr sz="2900" spc="-5" dirty="0"/>
              <a:t>УКР </a:t>
            </a:r>
            <a:r>
              <a:rPr sz="2900" dirty="0"/>
              <a:t>И  </a:t>
            </a:r>
            <a:r>
              <a:rPr sz="2900" spc="-5" dirty="0"/>
              <a:t>ДЕМЕНЦИИ</a:t>
            </a:r>
            <a:endParaRPr sz="29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7199" y="1334119"/>
          <a:ext cx="7937500" cy="483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9225"/>
                <a:gridCol w="395922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УКР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431800" algn="just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Повседневная активность 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нарушена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(ограничены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только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наиболее сложные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действия)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4922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Больные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«не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справляются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жизнью» из-за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интеллектуального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дефекта, требуют  посторонней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помощи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91440" marR="107314">
                        <a:lnSpc>
                          <a:spcPct val="100800"/>
                        </a:lnSpc>
                        <a:spcBef>
                          <a:spcPts val="245"/>
                        </a:spcBef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Течение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вариабельно: наряду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прогрессированием возможны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длительная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стабилизация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спонтанный регресс  дефекта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94995">
                        <a:lnSpc>
                          <a:spcPct val="100800"/>
                        </a:lnSpc>
                        <a:spcBef>
                          <a:spcPts val="2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большинстве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случаев прогрессирующий, но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иногда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имеет стационарный или обратимый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характер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177800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парциальный,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может  вовлекать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лишь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одну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когнитивную  функцию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2796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множественный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  диффузный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25844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Оценка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MMSE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диапазоне от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24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30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баллов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Оценка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MMSE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часто ниже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баллов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32956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Когнитивный дефект не сопровождается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выраженными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изменениями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поведения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9146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Изменения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поведения часто определяют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тяжесть состояния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пациента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54800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Критика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сохранна, нарушения больше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беспокоят самого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больного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38810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Критика бывает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снижена, нарушения  больше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беспокоят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родственников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6757" y="254507"/>
            <a:ext cx="71710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НОЗОЛОГИЧЕСКАЯ </a:t>
            </a:r>
            <a:r>
              <a:rPr sz="2000" spc="-30" dirty="0">
                <a:latin typeface="Arial"/>
                <a:cs typeface="Arial"/>
              </a:rPr>
              <a:t>СТРУКТУРА </a:t>
            </a:r>
            <a:r>
              <a:rPr sz="2000" spc="-5" dirty="0">
                <a:latin typeface="Arial"/>
                <a:cs typeface="Arial"/>
              </a:rPr>
              <a:t>ДЕМЕНЦИИ </a:t>
            </a:r>
            <a:r>
              <a:rPr sz="2000" dirty="0">
                <a:latin typeface="Arial"/>
                <a:cs typeface="Arial"/>
              </a:rPr>
              <a:t>ПО ДАННЫМ  </a:t>
            </a:r>
            <a:r>
              <a:rPr sz="2000" spc="-10" dirty="0">
                <a:latin typeface="Arial"/>
                <a:cs typeface="Arial"/>
              </a:rPr>
              <a:t>МЕЖДУНАРОДНЫХ </a:t>
            </a:r>
            <a:r>
              <a:rPr sz="2000" spc="-5" dirty="0">
                <a:latin typeface="Arial"/>
                <a:cs typeface="Arial"/>
              </a:rPr>
              <a:t>ЭПИДЕМИОЛОГИЧСЕКИХ  </a:t>
            </a:r>
            <a:r>
              <a:rPr sz="2000" spc="-15" dirty="0">
                <a:latin typeface="Arial"/>
                <a:cs typeface="Arial"/>
              </a:rPr>
              <a:t>ИССЛЕДОВАНИЙ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0440" y="2462886"/>
            <a:ext cx="1644014" cy="2769870"/>
          </a:xfrm>
          <a:custGeom>
            <a:avLst/>
            <a:gdLst/>
            <a:ahLst/>
            <a:cxnLst/>
            <a:rect l="l" t="t" r="r" b="b"/>
            <a:pathLst>
              <a:path w="1644014" h="2769870">
                <a:moveTo>
                  <a:pt x="0" y="0"/>
                </a:moveTo>
                <a:lnTo>
                  <a:pt x="0" y="1643912"/>
                </a:lnTo>
                <a:lnTo>
                  <a:pt x="1198360" y="2769247"/>
                </a:lnTo>
                <a:lnTo>
                  <a:pt x="1232096" y="2732208"/>
                </a:lnTo>
                <a:lnTo>
                  <a:pt x="1264601" y="2694263"/>
                </a:lnTo>
                <a:lnTo>
                  <a:pt x="1295863" y="2655444"/>
                </a:lnTo>
                <a:lnTo>
                  <a:pt x="1325869" y="2615782"/>
                </a:lnTo>
                <a:lnTo>
                  <a:pt x="1354608" y="2575309"/>
                </a:lnTo>
                <a:lnTo>
                  <a:pt x="1382066" y="2534056"/>
                </a:lnTo>
                <a:lnTo>
                  <a:pt x="1408231" y="2492055"/>
                </a:lnTo>
                <a:lnTo>
                  <a:pt x="1433090" y="2449336"/>
                </a:lnTo>
                <a:lnTo>
                  <a:pt x="1456632" y="2405933"/>
                </a:lnTo>
                <a:lnTo>
                  <a:pt x="1478843" y="2361875"/>
                </a:lnTo>
                <a:lnTo>
                  <a:pt x="1499712" y="2317195"/>
                </a:lnTo>
                <a:lnTo>
                  <a:pt x="1519226" y="2271923"/>
                </a:lnTo>
                <a:lnTo>
                  <a:pt x="1537371" y="2226092"/>
                </a:lnTo>
                <a:lnTo>
                  <a:pt x="1554137" y="2179733"/>
                </a:lnTo>
                <a:lnTo>
                  <a:pt x="1569510" y="2132877"/>
                </a:lnTo>
                <a:lnTo>
                  <a:pt x="1583478" y="2085555"/>
                </a:lnTo>
                <a:lnTo>
                  <a:pt x="1596029" y="2037800"/>
                </a:lnTo>
                <a:lnTo>
                  <a:pt x="1607150" y="1989642"/>
                </a:lnTo>
                <a:lnTo>
                  <a:pt x="1616828" y="1941113"/>
                </a:lnTo>
                <a:lnTo>
                  <a:pt x="1625052" y="1892245"/>
                </a:lnTo>
                <a:lnTo>
                  <a:pt x="1631808" y="1843069"/>
                </a:lnTo>
                <a:lnTo>
                  <a:pt x="1637085" y="1793616"/>
                </a:lnTo>
                <a:lnTo>
                  <a:pt x="1640869" y="1743918"/>
                </a:lnTo>
                <a:lnTo>
                  <a:pt x="1643149" y="1694006"/>
                </a:lnTo>
                <a:lnTo>
                  <a:pt x="1643912" y="1643912"/>
                </a:lnTo>
                <a:lnTo>
                  <a:pt x="1643211" y="1595441"/>
                </a:lnTo>
                <a:lnTo>
                  <a:pt x="1641121" y="1547319"/>
                </a:lnTo>
                <a:lnTo>
                  <a:pt x="1637662" y="1499565"/>
                </a:lnTo>
                <a:lnTo>
                  <a:pt x="1632852" y="1452197"/>
                </a:lnTo>
                <a:lnTo>
                  <a:pt x="1626711" y="1405235"/>
                </a:lnTo>
                <a:lnTo>
                  <a:pt x="1619258" y="1358698"/>
                </a:lnTo>
                <a:lnTo>
                  <a:pt x="1610513" y="1312606"/>
                </a:lnTo>
                <a:lnTo>
                  <a:pt x="1600495" y="1266978"/>
                </a:lnTo>
                <a:lnTo>
                  <a:pt x="1589222" y="1221832"/>
                </a:lnTo>
                <a:lnTo>
                  <a:pt x="1576715" y="1177189"/>
                </a:lnTo>
                <a:lnTo>
                  <a:pt x="1562993" y="1133068"/>
                </a:lnTo>
                <a:lnTo>
                  <a:pt x="1548074" y="1089488"/>
                </a:lnTo>
                <a:lnTo>
                  <a:pt x="1531978" y="1046468"/>
                </a:lnTo>
                <a:lnTo>
                  <a:pt x="1514725" y="1004027"/>
                </a:lnTo>
                <a:lnTo>
                  <a:pt x="1496333" y="962185"/>
                </a:lnTo>
                <a:lnTo>
                  <a:pt x="1476823" y="920961"/>
                </a:lnTo>
                <a:lnTo>
                  <a:pt x="1456212" y="880374"/>
                </a:lnTo>
                <a:lnTo>
                  <a:pt x="1434521" y="840444"/>
                </a:lnTo>
                <a:lnTo>
                  <a:pt x="1411769" y="801189"/>
                </a:lnTo>
                <a:lnTo>
                  <a:pt x="1387974" y="762630"/>
                </a:lnTo>
                <a:lnTo>
                  <a:pt x="1363157" y="724785"/>
                </a:lnTo>
                <a:lnTo>
                  <a:pt x="1337337" y="687673"/>
                </a:lnTo>
                <a:lnTo>
                  <a:pt x="1310532" y="651315"/>
                </a:lnTo>
                <a:lnTo>
                  <a:pt x="1282763" y="615728"/>
                </a:lnTo>
                <a:lnTo>
                  <a:pt x="1254047" y="580933"/>
                </a:lnTo>
                <a:lnTo>
                  <a:pt x="1224406" y="546949"/>
                </a:lnTo>
                <a:lnTo>
                  <a:pt x="1193857" y="513795"/>
                </a:lnTo>
                <a:lnTo>
                  <a:pt x="1162421" y="481490"/>
                </a:lnTo>
                <a:lnTo>
                  <a:pt x="1130116" y="450054"/>
                </a:lnTo>
                <a:lnTo>
                  <a:pt x="1096962" y="419505"/>
                </a:lnTo>
                <a:lnTo>
                  <a:pt x="1062978" y="389864"/>
                </a:lnTo>
                <a:lnTo>
                  <a:pt x="1028183" y="361148"/>
                </a:lnTo>
                <a:lnTo>
                  <a:pt x="992596" y="333379"/>
                </a:lnTo>
                <a:lnTo>
                  <a:pt x="956238" y="306574"/>
                </a:lnTo>
                <a:lnTo>
                  <a:pt x="919126" y="280754"/>
                </a:lnTo>
                <a:lnTo>
                  <a:pt x="881281" y="255937"/>
                </a:lnTo>
                <a:lnTo>
                  <a:pt x="842722" y="232142"/>
                </a:lnTo>
                <a:lnTo>
                  <a:pt x="803468" y="209390"/>
                </a:lnTo>
                <a:lnTo>
                  <a:pt x="763537" y="187699"/>
                </a:lnTo>
                <a:lnTo>
                  <a:pt x="722950" y="167089"/>
                </a:lnTo>
                <a:lnTo>
                  <a:pt x="681726" y="147578"/>
                </a:lnTo>
                <a:lnTo>
                  <a:pt x="639884" y="129186"/>
                </a:lnTo>
                <a:lnTo>
                  <a:pt x="597444" y="111933"/>
                </a:lnTo>
                <a:lnTo>
                  <a:pt x="554423" y="95837"/>
                </a:lnTo>
                <a:lnTo>
                  <a:pt x="510843" y="80919"/>
                </a:lnTo>
                <a:lnTo>
                  <a:pt x="466722" y="67196"/>
                </a:lnTo>
                <a:lnTo>
                  <a:pt x="422079" y="54689"/>
                </a:lnTo>
                <a:lnTo>
                  <a:pt x="376934" y="43416"/>
                </a:lnTo>
                <a:lnTo>
                  <a:pt x="331305" y="33398"/>
                </a:lnTo>
                <a:lnTo>
                  <a:pt x="285213" y="24653"/>
                </a:lnTo>
                <a:lnTo>
                  <a:pt x="238676" y="17200"/>
                </a:lnTo>
                <a:lnTo>
                  <a:pt x="191714" y="11059"/>
                </a:lnTo>
                <a:lnTo>
                  <a:pt x="144346" y="6250"/>
                </a:lnTo>
                <a:lnTo>
                  <a:pt x="96592" y="2790"/>
                </a:lnTo>
                <a:lnTo>
                  <a:pt x="48470" y="700"/>
                </a:lnTo>
                <a:lnTo>
                  <a:pt x="0" y="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94403" y="4106798"/>
            <a:ext cx="1404620" cy="1644014"/>
          </a:xfrm>
          <a:custGeom>
            <a:avLst/>
            <a:gdLst/>
            <a:ahLst/>
            <a:cxnLst/>
            <a:rect l="l" t="t" r="r" b="b"/>
            <a:pathLst>
              <a:path w="1404620" h="1644014">
                <a:moveTo>
                  <a:pt x="206037" y="0"/>
                </a:moveTo>
                <a:lnTo>
                  <a:pt x="0" y="1630949"/>
                </a:lnTo>
                <a:lnTo>
                  <a:pt x="48939" y="1636390"/>
                </a:lnTo>
                <a:lnTo>
                  <a:pt x="97849" y="1640354"/>
                </a:lnTo>
                <a:lnTo>
                  <a:pt x="146700" y="1642851"/>
                </a:lnTo>
                <a:lnTo>
                  <a:pt x="195462" y="1643893"/>
                </a:lnTo>
                <a:lnTo>
                  <a:pt x="244106" y="1643489"/>
                </a:lnTo>
                <a:lnTo>
                  <a:pt x="292601" y="1641651"/>
                </a:lnTo>
                <a:lnTo>
                  <a:pt x="340919" y="1638390"/>
                </a:lnTo>
                <a:lnTo>
                  <a:pt x="389030" y="1633715"/>
                </a:lnTo>
                <a:lnTo>
                  <a:pt x="436903" y="1627637"/>
                </a:lnTo>
                <a:lnTo>
                  <a:pt x="484510" y="1620168"/>
                </a:lnTo>
                <a:lnTo>
                  <a:pt x="531821" y="1611318"/>
                </a:lnTo>
                <a:lnTo>
                  <a:pt x="578805" y="1601098"/>
                </a:lnTo>
                <a:lnTo>
                  <a:pt x="625434" y="1589517"/>
                </a:lnTo>
                <a:lnTo>
                  <a:pt x="671678" y="1576588"/>
                </a:lnTo>
                <a:lnTo>
                  <a:pt x="717507" y="1562320"/>
                </a:lnTo>
                <a:lnTo>
                  <a:pt x="762891" y="1546725"/>
                </a:lnTo>
                <a:lnTo>
                  <a:pt x="807801" y="1529812"/>
                </a:lnTo>
                <a:lnTo>
                  <a:pt x="852208" y="1511593"/>
                </a:lnTo>
                <a:lnTo>
                  <a:pt x="896080" y="1492079"/>
                </a:lnTo>
                <a:lnTo>
                  <a:pt x="939390" y="1471279"/>
                </a:lnTo>
                <a:lnTo>
                  <a:pt x="982107" y="1449205"/>
                </a:lnTo>
                <a:lnTo>
                  <a:pt x="1024202" y="1425867"/>
                </a:lnTo>
                <a:lnTo>
                  <a:pt x="1065645" y="1401277"/>
                </a:lnTo>
                <a:lnTo>
                  <a:pt x="1106406" y="1375444"/>
                </a:lnTo>
                <a:lnTo>
                  <a:pt x="1146455" y="1348379"/>
                </a:lnTo>
                <a:lnTo>
                  <a:pt x="1185764" y="1320093"/>
                </a:lnTo>
                <a:lnTo>
                  <a:pt x="1224302" y="1290597"/>
                </a:lnTo>
                <a:lnTo>
                  <a:pt x="1262040" y="1259901"/>
                </a:lnTo>
                <a:lnTo>
                  <a:pt x="1298948" y="1228016"/>
                </a:lnTo>
                <a:lnTo>
                  <a:pt x="1334996" y="1194953"/>
                </a:lnTo>
                <a:lnTo>
                  <a:pt x="1370156" y="1160723"/>
                </a:lnTo>
                <a:lnTo>
                  <a:pt x="1404396" y="1125335"/>
                </a:lnTo>
                <a:lnTo>
                  <a:pt x="206037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59870" y="4106798"/>
            <a:ext cx="1440815" cy="1631314"/>
          </a:xfrm>
          <a:custGeom>
            <a:avLst/>
            <a:gdLst/>
            <a:ahLst/>
            <a:cxnLst/>
            <a:rect l="l" t="t" r="r" b="b"/>
            <a:pathLst>
              <a:path w="1440814" h="1631314">
                <a:moveTo>
                  <a:pt x="1440569" y="0"/>
                </a:moveTo>
                <a:lnTo>
                  <a:pt x="0" y="791960"/>
                </a:lnTo>
                <a:lnTo>
                  <a:pt x="24364" y="834751"/>
                </a:lnTo>
                <a:lnTo>
                  <a:pt x="49906" y="876650"/>
                </a:lnTo>
                <a:lnTo>
                  <a:pt x="76599" y="917640"/>
                </a:lnTo>
                <a:lnTo>
                  <a:pt x="104418" y="957701"/>
                </a:lnTo>
                <a:lnTo>
                  <a:pt x="133337" y="996818"/>
                </a:lnTo>
                <a:lnTo>
                  <a:pt x="163329" y="1034971"/>
                </a:lnTo>
                <a:lnTo>
                  <a:pt x="194368" y="1072144"/>
                </a:lnTo>
                <a:lnTo>
                  <a:pt x="226429" y="1108319"/>
                </a:lnTo>
                <a:lnTo>
                  <a:pt x="259485" y="1143477"/>
                </a:lnTo>
                <a:lnTo>
                  <a:pt x="293510" y="1177601"/>
                </a:lnTo>
                <a:lnTo>
                  <a:pt x="328478" y="1210675"/>
                </a:lnTo>
                <a:lnTo>
                  <a:pt x="364364" y="1242678"/>
                </a:lnTo>
                <a:lnTo>
                  <a:pt x="401140" y="1273595"/>
                </a:lnTo>
                <a:lnTo>
                  <a:pt x="438782" y="1303408"/>
                </a:lnTo>
                <a:lnTo>
                  <a:pt x="477262" y="1332098"/>
                </a:lnTo>
                <a:lnTo>
                  <a:pt x="516555" y="1359648"/>
                </a:lnTo>
                <a:lnTo>
                  <a:pt x="556636" y="1386040"/>
                </a:lnTo>
                <a:lnTo>
                  <a:pt x="597476" y="1411256"/>
                </a:lnTo>
                <a:lnTo>
                  <a:pt x="639052" y="1435280"/>
                </a:lnTo>
                <a:lnTo>
                  <a:pt x="681336" y="1458093"/>
                </a:lnTo>
                <a:lnTo>
                  <a:pt x="724303" y="1479677"/>
                </a:lnTo>
                <a:lnTo>
                  <a:pt x="767926" y="1500014"/>
                </a:lnTo>
                <a:lnTo>
                  <a:pt x="812180" y="1519088"/>
                </a:lnTo>
                <a:lnTo>
                  <a:pt x="857038" y="1536880"/>
                </a:lnTo>
                <a:lnTo>
                  <a:pt x="902475" y="1553373"/>
                </a:lnTo>
                <a:lnTo>
                  <a:pt x="948463" y="1568548"/>
                </a:lnTo>
                <a:lnTo>
                  <a:pt x="994978" y="1582389"/>
                </a:lnTo>
                <a:lnTo>
                  <a:pt x="1041993" y="1594877"/>
                </a:lnTo>
                <a:lnTo>
                  <a:pt x="1089483" y="1605995"/>
                </a:lnTo>
                <a:lnTo>
                  <a:pt x="1137420" y="1615724"/>
                </a:lnTo>
                <a:lnTo>
                  <a:pt x="1185779" y="1624049"/>
                </a:lnTo>
                <a:lnTo>
                  <a:pt x="1234535" y="1630949"/>
                </a:lnTo>
                <a:lnTo>
                  <a:pt x="1440569" y="0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553" y="3900763"/>
            <a:ext cx="1644014" cy="998219"/>
          </a:xfrm>
          <a:custGeom>
            <a:avLst/>
            <a:gdLst/>
            <a:ahLst/>
            <a:cxnLst/>
            <a:rect l="l" t="t" r="r" b="b"/>
            <a:pathLst>
              <a:path w="1644014" h="998220">
                <a:moveTo>
                  <a:pt x="12939" y="0"/>
                </a:moveTo>
                <a:lnTo>
                  <a:pt x="7472" y="49231"/>
                </a:lnTo>
                <a:lnTo>
                  <a:pt x="3497" y="98497"/>
                </a:lnTo>
                <a:lnTo>
                  <a:pt x="1008" y="147765"/>
                </a:lnTo>
                <a:lnTo>
                  <a:pt x="0" y="197003"/>
                </a:lnTo>
                <a:lnTo>
                  <a:pt x="465" y="246179"/>
                </a:lnTo>
                <a:lnTo>
                  <a:pt x="2398" y="295259"/>
                </a:lnTo>
                <a:lnTo>
                  <a:pt x="5793" y="344212"/>
                </a:lnTo>
                <a:lnTo>
                  <a:pt x="10643" y="393005"/>
                </a:lnTo>
                <a:lnTo>
                  <a:pt x="16942" y="441605"/>
                </a:lnTo>
                <a:lnTo>
                  <a:pt x="24684" y="489981"/>
                </a:lnTo>
                <a:lnTo>
                  <a:pt x="33864" y="538100"/>
                </a:lnTo>
                <a:lnTo>
                  <a:pt x="44473" y="585928"/>
                </a:lnTo>
                <a:lnTo>
                  <a:pt x="56507" y="633435"/>
                </a:lnTo>
                <a:lnTo>
                  <a:pt x="69960" y="680587"/>
                </a:lnTo>
                <a:lnTo>
                  <a:pt x="84824" y="727352"/>
                </a:lnTo>
                <a:lnTo>
                  <a:pt x="101094" y="773697"/>
                </a:lnTo>
                <a:lnTo>
                  <a:pt x="118764" y="819591"/>
                </a:lnTo>
                <a:lnTo>
                  <a:pt x="137828" y="865000"/>
                </a:lnTo>
                <a:lnTo>
                  <a:pt x="158278" y="909892"/>
                </a:lnTo>
                <a:lnTo>
                  <a:pt x="180110" y="954236"/>
                </a:lnTo>
                <a:lnTo>
                  <a:pt x="203317" y="997997"/>
                </a:lnTo>
                <a:lnTo>
                  <a:pt x="1643887" y="206035"/>
                </a:lnTo>
                <a:lnTo>
                  <a:pt x="12939" y="0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9491" y="3406856"/>
            <a:ext cx="1631314" cy="700405"/>
          </a:xfrm>
          <a:custGeom>
            <a:avLst/>
            <a:gdLst/>
            <a:ahLst/>
            <a:cxnLst/>
            <a:rect l="l" t="t" r="r" b="b"/>
            <a:pathLst>
              <a:path w="1631314" h="700404">
                <a:moveTo>
                  <a:pt x="143492" y="0"/>
                </a:moveTo>
                <a:lnTo>
                  <a:pt x="122210" y="47137"/>
                </a:lnTo>
                <a:lnTo>
                  <a:pt x="102440" y="94873"/>
                </a:lnTo>
                <a:lnTo>
                  <a:pt x="84193" y="143171"/>
                </a:lnTo>
                <a:lnTo>
                  <a:pt x="67480" y="191995"/>
                </a:lnTo>
                <a:lnTo>
                  <a:pt x="52310" y="241306"/>
                </a:lnTo>
                <a:lnTo>
                  <a:pt x="38696" y="291070"/>
                </a:lnTo>
                <a:lnTo>
                  <a:pt x="26647" y="341248"/>
                </a:lnTo>
                <a:lnTo>
                  <a:pt x="16174" y="391805"/>
                </a:lnTo>
                <a:lnTo>
                  <a:pt x="7288" y="442703"/>
                </a:lnTo>
                <a:lnTo>
                  <a:pt x="0" y="493906"/>
                </a:lnTo>
                <a:lnTo>
                  <a:pt x="1630949" y="699942"/>
                </a:lnTo>
                <a:lnTo>
                  <a:pt x="143492" y="0"/>
                </a:lnTo>
                <a:close/>
              </a:path>
            </a:pathLst>
          </a:custGeom>
          <a:solidFill>
            <a:srgbClr val="4198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12984" y="2908439"/>
            <a:ext cx="1487805" cy="1198880"/>
          </a:xfrm>
          <a:custGeom>
            <a:avLst/>
            <a:gdLst/>
            <a:ahLst/>
            <a:cxnLst/>
            <a:rect l="l" t="t" r="r" b="b"/>
            <a:pathLst>
              <a:path w="1487805" h="1198879">
                <a:moveTo>
                  <a:pt x="362120" y="0"/>
                </a:moveTo>
                <a:lnTo>
                  <a:pt x="324951" y="36021"/>
                </a:lnTo>
                <a:lnTo>
                  <a:pt x="288979" y="73148"/>
                </a:lnTo>
                <a:lnTo>
                  <a:pt x="254225" y="111349"/>
                </a:lnTo>
                <a:lnTo>
                  <a:pt x="220713" y="150595"/>
                </a:lnTo>
                <a:lnTo>
                  <a:pt x="188465" y="190853"/>
                </a:lnTo>
                <a:lnTo>
                  <a:pt x="157502" y="232092"/>
                </a:lnTo>
                <a:lnTo>
                  <a:pt x="127849" y="274283"/>
                </a:lnTo>
                <a:lnTo>
                  <a:pt x="99527" y="317393"/>
                </a:lnTo>
                <a:lnTo>
                  <a:pt x="72558" y="361393"/>
                </a:lnTo>
                <a:lnTo>
                  <a:pt x="46966" y="406250"/>
                </a:lnTo>
                <a:lnTo>
                  <a:pt x="22772" y="451935"/>
                </a:lnTo>
                <a:lnTo>
                  <a:pt x="0" y="498416"/>
                </a:lnTo>
                <a:lnTo>
                  <a:pt x="1487455" y="1198359"/>
                </a:lnTo>
                <a:lnTo>
                  <a:pt x="362120" y="0"/>
                </a:lnTo>
                <a:close/>
              </a:path>
            </a:pathLst>
          </a:custGeom>
          <a:solidFill>
            <a:srgbClr val="DB8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75105" y="2666229"/>
            <a:ext cx="1125855" cy="1440815"/>
          </a:xfrm>
          <a:custGeom>
            <a:avLst/>
            <a:gdLst/>
            <a:ahLst/>
            <a:cxnLst/>
            <a:rect l="l" t="t" r="r" b="b"/>
            <a:pathLst>
              <a:path w="1125855" h="1440814">
                <a:moveTo>
                  <a:pt x="333375" y="0"/>
                </a:moveTo>
                <a:lnTo>
                  <a:pt x="288477" y="25609"/>
                </a:lnTo>
                <a:lnTo>
                  <a:pt x="244440" y="52597"/>
                </a:lnTo>
                <a:lnTo>
                  <a:pt x="201293" y="80941"/>
                </a:lnTo>
                <a:lnTo>
                  <a:pt x="159068" y="110618"/>
                </a:lnTo>
                <a:lnTo>
                  <a:pt x="117795" y="141607"/>
                </a:lnTo>
                <a:lnTo>
                  <a:pt x="77505" y="173883"/>
                </a:lnTo>
                <a:lnTo>
                  <a:pt x="38230" y="207425"/>
                </a:lnTo>
                <a:lnTo>
                  <a:pt x="0" y="242211"/>
                </a:lnTo>
                <a:lnTo>
                  <a:pt x="1125335" y="1440569"/>
                </a:lnTo>
                <a:lnTo>
                  <a:pt x="333375" y="0"/>
                </a:lnTo>
                <a:close/>
              </a:path>
            </a:pathLst>
          </a:custGeom>
          <a:solidFill>
            <a:srgbClr val="93A9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08480" y="2543347"/>
            <a:ext cx="792480" cy="1564005"/>
          </a:xfrm>
          <a:custGeom>
            <a:avLst/>
            <a:gdLst/>
            <a:ahLst/>
            <a:cxnLst/>
            <a:rect l="l" t="t" r="r" b="b"/>
            <a:pathLst>
              <a:path w="792480" h="1564004">
                <a:moveTo>
                  <a:pt x="283963" y="0"/>
                </a:moveTo>
                <a:lnTo>
                  <a:pt x="235084" y="16735"/>
                </a:lnTo>
                <a:lnTo>
                  <a:pt x="186780" y="34988"/>
                </a:lnTo>
                <a:lnTo>
                  <a:pt x="139084" y="54745"/>
                </a:lnTo>
                <a:lnTo>
                  <a:pt x="92031" y="75989"/>
                </a:lnTo>
                <a:lnTo>
                  <a:pt x="45658" y="98706"/>
                </a:lnTo>
                <a:lnTo>
                  <a:pt x="0" y="122881"/>
                </a:lnTo>
                <a:lnTo>
                  <a:pt x="791960" y="1563451"/>
                </a:lnTo>
                <a:lnTo>
                  <a:pt x="283963" y="0"/>
                </a:lnTo>
                <a:close/>
              </a:path>
            </a:pathLst>
          </a:custGeom>
          <a:solidFill>
            <a:srgbClr val="D19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92443" y="2475849"/>
            <a:ext cx="508000" cy="1631314"/>
          </a:xfrm>
          <a:custGeom>
            <a:avLst/>
            <a:gdLst/>
            <a:ahLst/>
            <a:cxnLst/>
            <a:rect l="l" t="t" r="r" b="b"/>
            <a:pathLst>
              <a:path w="508000" h="1631314">
                <a:moveTo>
                  <a:pt x="301959" y="0"/>
                </a:moveTo>
                <a:lnTo>
                  <a:pt x="250810" y="7279"/>
                </a:lnTo>
                <a:lnTo>
                  <a:pt x="199940" y="16158"/>
                </a:lnTo>
                <a:lnTo>
                  <a:pt x="149387" y="26627"/>
                </a:lnTo>
                <a:lnTo>
                  <a:pt x="99188" y="38679"/>
                </a:lnTo>
                <a:lnTo>
                  <a:pt x="49380" y="52305"/>
                </a:lnTo>
                <a:lnTo>
                  <a:pt x="0" y="67496"/>
                </a:lnTo>
                <a:lnTo>
                  <a:pt x="507997" y="1630949"/>
                </a:lnTo>
                <a:lnTo>
                  <a:pt x="301959" y="0"/>
                </a:lnTo>
                <a:close/>
              </a:path>
            </a:pathLst>
          </a:custGeom>
          <a:solidFill>
            <a:srgbClr val="B9CD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4405" y="2466130"/>
            <a:ext cx="206375" cy="1640839"/>
          </a:xfrm>
          <a:custGeom>
            <a:avLst/>
            <a:gdLst/>
            <a:ahLst/>
            <a:cxnLst/>
            <a:rect l="l" t="t" r="r" b="b"/>
            <a:pathLst>
              <a:path w="206375" h="1640839">
                <a:moveTo>
                  <a:pt x="102814" y="0"/>
                </a:moveTo>
                <a:lnTo>
                  <a:pt x="77055" y="1823"/>
                </a:lnTo>
                <a:lnTo>
                  <a:pt x="51330" y="4051"/>
                </a:lnTo>
                <a:lnTo>
                  <a:pt x="25643" y="6683"/>
                </a:lnTo>
                <a:lnTo>
                  <a:pt x="0" y="9719"/>
                </a:lnTo>
                <a:lnTo>
                  <a:pt x="206034" y="1640668"/>
                </a:lnTo>
                <a:lnTo>
                  <a:pt x="102814" y="0"/>
                </a:lnTo>
                <a:close/>
              </a:path>
            </a:pathLst>
          </a:custGeom>
          <a:solidFill>
            <a:srgbClr val="A99B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97217" y="2462886"/>
            <a:ext cx="103505" cy="1644014"/>
          </a:xfrm>
          <a:custGeom>
            <a:avLst/>
            <a:gdLst/>
            <a:ahLst/>
            <a:cxnLst/>
            <a:rect l="l" t="t" r="r" b="b"/>
            <a:pathLst>
              <a:path w="103505" h="1644014">
                <a:moveTo>
                  <a:pt x="103223" y="0"/>
                </a:moveTo>
                <a:lnTo>
                  <a:pt x="77400" y="202"/>
                </a:lnTo>
                <a:lnTo>
                  <a:pt x="51585" y="810"/>
                </a:lnTo>
                <a:lnTo>
                  <a:pt x="25784" y="1824"/>
                </a:lnTo>
                <a:lnTo>
                  <a:pt x="0" y="3243"/>
                </a:lnTo>
                <a:lnTo>
                  <a:pt x="103223" y="1643912"/>
                </a:lnTo>
                <a:lnTo>
                  <a:pt x="103223" y="0"/>
                </a:lnTo>
                <a:close/>
              </a:path>
            </a:pathLst>
          </a:custGeom>
          <a:solidFill>
            <a:srgbClr val="91C3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5734" y="212842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341756"/>
                </a:moveTo>
                <a:lnTo>
                  <a:pt x="0" y="55974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8803" y="2354856"/>
            <a:ext cx="58419" cy="109220"/>
          </a:xfrm>
          <a:custGeom>
            <a:avLst/>
            <a:gdLst/>
            <a:ahLst/>
            <a:cxnLst/>
            <a:rect l="l" t="t" r="r" b="b"/>
            <a:pathLst>
              <a:path w="58419" h="109219">
                <a:moveTo>
                  <a:pt x="0" y="108841"/>
                </a:moveTo>
                <a:lnTo>
                  <a:pt x="796" y="0"/>
                </a:lnTo>
                <a:lnTo>
                  <a:pt x="5817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00525" y="3364484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37%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38525" y="5251196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19325" y="5080508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8775" y="4175252"/>
            <a:ext cx="421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76400" y="3126740"/>
            <a:ext cx="533400" cy="73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6%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800" dirty="0"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24050" y="2450084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4%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0125" y="2154428"/>
            <a:ext cx="708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aseline="-26234" dirty="0">
                <a:latin typeface="Calibri"/>
                <a:cs typeface="Calibri"/>
              </a:rPr>
              <a:t>3%</a:t>
            </a:r>
            <a:r>
              <a:rPr sz="2700" spc="142" baseline="-2623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6075" y="1831340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9925" y="2117852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8526" y="1689100"/>
            <a:ext cx="12096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latin typeface="Calibri"/>
                <a:cs typeface="Calibri"/>
              </a:rPr>
              <a:t>Структура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88140" y="1702840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30">
                <a:moveTo>
                  <a:pt x="0" y="0"/>
                </a:moveTo>
                <a:lnTo>
                  <a:pt x="125530" y="0"/>
                </a:lnTo>
                <a:lnTo>
                  <a:pt x="125530" y="125529"/>
                </a:lnTo>
                <a:lnTo>
                  <a:pt x="0" y="125529"/>
                </a:lnTo>
                <a:lnTo>
                  <a:pt x="0" y="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88140" y="2194065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30">
                <a:moveTo>
                  <a:pt x="0" y="0"/>
                </a:moveTo>
                <a:lnTo>
                  <a:pt x="125530" y="0"/>
                </a:lnTo>
                <a:lnTo>
                  <a:pt x="125530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8140" y="2685291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30">
                <a:moveTo>
                  <a:pt x="0" y="0"/>
                </a:moveTo>
                <a:lnTo>
                  <a:pt x="125530" y="0"/>
                </a:lnTo>
                <a:lnTo>
                  <a:pt x="125530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8140" y="3176517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88140" y="3667743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4198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88140" y="4158969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DB8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88140" y="4650196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29"/>
                </a:lnTo>
                <a:lnTo>
                  <a:pt x="0" y="125529"/>
                </a:lnTo>
                <a:lnTo>
                  <a:pt x="0" y="0"/>
                </a:lnTo>
                <a:close/>
              </a:path>
            </a:pathLst>
          </a:custGeom>
          <a:solidFill>
            <a:srgbClr val="93A9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88140" y="5141422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29"/>
                </a:lnTo>
                <a:lnTo>
                  <a:pt x="0" y="125529"/>
                </a:lnTo>
                <a:lnTo>
                  <a:pt x="0" y="0"/>
                </a:lnTo>
                <a:close/>
              </a:path>
            </a:pathLst>
          </a:custGeom>
          <a:solidFill>
            <a:srgbClr val="D19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88140" y="5632647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30" y="0"/>
                </a:lnTo>
                <a:lnTo>
                  <a:pt x="125530" y="125529"/>
                </a:lnTo>
                <a:lnTo>
                  <a:pt x="0" y="125529"/>
                </a:lnTo>
                <a:lnTo>
                  <a:pt x="0" y="0"/>
                </a:lnTo>
                <a:close/>
              </a:path>
            </a:pathLst>
          </a:custGeom>
          <a:solidFill>
            <a:srgbClr val="B9CD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58973" y="1581403"/>
            <a:ext cx="2365375" cy="450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БА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1800" spc="-45" dirty="0">
                <a:latin typeface="Calibri"/>
                <a:cs typeface="Calibri"/>
              </a:rPr>
              <a:t>ДТЛ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800" spc="-5" dirty="0">
                <a:latin typeface="Calibri"/>
                <a:cs typeface="Calibri"/>
              </a:rPr>
              <a:t>Смешанная</a:t>
            </a:r>
            <a:endParaRPr sz="1800">
              <a:latin typeface="Calibri"/>
              <a:cs typeface="Calibri"/>
            </a:endParaRPr>
          </a:p>
          <a:p>
            <a:pPr marL="12700" marR="777240">
              <a:lnSpc>
                <a:spcPct val="77800"/>
              </a:lnSpc>
              <a:spcBef>
                <a:spcPts val="505"/>
              </a:spcBef>
            </a:pPr>
            <a:r>
              <a:rPr sz="180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сос</a:t>
            </a:r>
            <a:r>
              <a:rPr sz="1800" spc="-70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ис</a:t>
            </a:r>
            <a:r>
              <a:rPr sz="1800" dirty="0">
                <a:latin typeface="Calibri"/>
                <a:cs typeface="Calibri"/>
              </a:rPr>
              <a:t>тая+</a:t>
            </a:r>
            <a:r>
              <a:rPr sz="1800" spc="-20" dirty="0">
                <a:latin typeface="Calibri"/>
                <a:cs typeface="Calibri"/>
              </a:rPr>
              <a:t>Б</a:t>
            </a:r>
            <a:r>
              <a:rPr sz="1800" spc="-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)  </a:t>
            </a:r>
            <a:r>
              <a:rPr sz="1800" spc="-10" dirty="0">
                <a:latin typeface="Calibri"/>
                <a:cs typeface="Calibri"/>
              </a:rPr>
              <a:t>Сосудистая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1800" dirty="0">
                <a:latin typeface="Calibri"/>
                <a:cs typeface="Calibri"/>
              </a:rPr>
              <a:t>ЛВД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sz="1800" spc="-10" dirty="0">
                <a:latin typeface="Calibri"/>
                <a:cs typeface="Calibri"/>
              </a:rPr>
              <a:t>Двигательные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76700"/>
              </a:lnSpc>
              <a:spcBef>
                <a:spcPts val="555"/>
              </a:spcBef>
            </a:pPr>
            <a:r>
              <a:rPr sz="1800" spc="-5" dirty="0">
                <a:latin typeface="Calibri"/>
                <a:cs typeface="Calibri"/>
              </a:rPr>
              <a:t>расстройства  </a:t>
            </a:r>
            <a:r>
              <a:rPr sz="1800" spc="-15" dirty="0">
                <a:latin typeface="Calibri"/>
                <a:cs typeface="Calibri"/>
              </a:rPr>
              <a:t>Токсические/дисметабо</a:t>
            </a:r>
            <a:endParaRPr sz="1800">
              <a:latin typeface="Calibri"/>
              <a:cs typeface="Calibri"/>
            </a:endParaRPr>
          </a:p>
          <a:p>
            <a:pPr marL="12700" marR="304165">
              <a:lnSpc>
                <a:spcPct val="76700"/>
              </a:lnSpc>
              <a:spcBef>
                <a:spcPts val="550"/>
              </a:spcBef>
            </a:pPr>
            <a:r>
              <a:rPr sz="1800" spc="-5" dirty="0">
                <a:latin typeface="Calibri"/>
                <a:cs typeface="Calibri"/>
              </a:rPr>
              <a:t>лические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нарушения  </a:t>
            </a:r>
            <a:r>
              <a:rPr sz="1800" dirty="0">
                <a:latin typeface="Calibri"/>
                <a:cs typeface="Calibri"/>
              </a:rPr>
              <a:t>Инфекционные</a:t>
            </a:r>
            <a:endParaRPr sz="1800">
              <a:latin typeface="Calibri"/>
              <a:cs typeface="Calibri"/>
            </a:endParaRPr>
          </a:p>
          <a:p>
            <a:pPr marL="12700" marR="695325">
              <a:lnSpc>
                <a:spcPct val="77800"/>
              </a:lnSpc>
              <a:spcBef>
                <a:spcPts val="525"/>
              </a:spcBef>
            </a:pPr>
            <a:r>
              <a:rPr sz="1800" spc="-5" dirty="0">
                <a:latin typeface="Calibri"/>
                <a:cs typeface="Calibri"/>
              </a:rPr>
              <a:t>заболевания  </a:t>
            </a:r>
            <a:r>
              <a:rPr sz="1800" dirty="0">
                <a:latin typeface="Calibri"/>
                <a:cs typeface="Calibri"/>
              </a:rPr>
              <a:t>Норм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нз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вная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800" spc="-5" dirty="0">
                <a:latin typeface="Calibri"/>
                <a:cs typeface="Calibri"/>
              </a:rPr>
              <a:t>гидроцефалия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6036" rIns="0" bIns="0" rtlCol="0">
            <a:spAutoFit/>
          </a:bodyPr>
          <a:lstStyle/>
          <a:p>
            <a:pPr marL="131445" marR="5080" indent="842644">
              <a:lnSpc>
                <a:spcPct val="100800"/>
              </a:lnSpc>
              <a:spcBef>
                <a:spcPts val="75"/>
              </a:spcBef>
            </a:pPr>
            <a:r>
              <a:rPr spc="-15" dirty="0"/>
              <a:t>НОЗОЛОГИЧЕСКАЯ </a:t>
            </a:r>
            <a:r>
              <a:rPr spc="-20" dirty="0"/>
              <a:t>СТРУКТУРА </a:t>
            </a:r>
            <a:r>
              <a:rPr spc="-10" dirty="0"/>
              <a:t>КОГНИТИВНЫХ  </a:t>
            </a:r>
            <a:r>
              <a:rPr spc="-25" dirty="0"/>
              <a:t>РАССТРОЙСТВ </a:t>
            </a:r>
            <a:r>
              <a:rPr spc="-5" dirty="0"/>
              <a:t>ПО </a:t>
            </a:r>
            <a:r>
              <a:rPr dirty="0"/>
              <a:t>ДАННЫМ </a:t>
            </a:r>
            <a:r>
              <a:rPr spc="-10" dirty="0"/>
              <a:t>РОССИЙСКИХ</a:t>
            </a:r>
            <a:r>
              <a:rPr spc="5" dirty="0"/>
              <a:t> </a:t>
            </a:r>
            <a:r>
              <a:rPr spc="-15" dirty="0"/>
              <a:t>ИССЛЕДОВАНИЙ</a:t>
            </a:r>
          </a:p>
        </p:txBody>
      </p:sp>
      <p:sp>
        <p:nvSpPr>
          <p:cNvPr id="3" name="object 3"/>
          <p:cNvSpPr/>
          <p:nvPr/>
        </p:nvSpPr>
        <p:spPr>
          <a:xfrm>
            <a:off x="3317661" y="2462886"/>
            <a:ext cx="1644014" cy="3178175"/>
          </a:xfrm>
          <a:custGeom>
            <a:avLst/>
            <a:gdLst/>
            <a:ahLst/>
            <a:cxnLst/>
            <a:rect l="l" t="t" r="r" b="b"/>
            <a:pathLst>
              <a:path w="1644014" h="3178175">
                <a:moveTo>
                  <a:pt x="0" y="0"/>
                </a:moveTo>
                <a:lnTo>
                  <a:pt x="0" y="1643912"/>
                </a:lnTo>
                <a:lnTo>
                  <a:pt x="591502" y="3177721"/>
                </a:lnTo>
                <a:lnTo>
                  <a:pt x="637515" y="3159180"/>
                </a:lnTo>
                <a:lnTo>
                  <a:pt x="682739" y="3139361"/>
                </a:lnTo>
                <a:lnTo>
                  <a:pt x="727158" y="3118291"/>
                </a:lnTo>
                <a:lnTo>
                  <a:pt x="770753" y="3095995"/>
                </a:lnTo>
                <a:lnTo>
                  <a:pt x="813508" y="3072499"/>
                </a:lnTo>
                <a:lnTo>
                  <a:pt x="855403" y="3047828"/>
                </a:lnTo>
                <a:lnTo>
                  <a:pt x="896423" y="3022008"/>
                </a:lnTo>
                <a:lnTo>
                  <a:pt x="936548" y="2995065"/>
                </a:lnTo>
                <a:lnTo>
                  <a:pt x="975762" y="2967025"/>
                </a:lnTo>
                <a:lnTo>
                  <a:pt x="1014047" y="2937913"/>
                </a:lnTo>
                <a:lnTo>
                  <a:pt x="1051385" y="2907755"/>
                </a:lnTo>
                <a:lnTo>
                  <a:pt x="1087759" y="2876576"/>
                </a:lnTo>
                <a:lnTo>
                  <a:pt x="1123151" y="2844402"/>
                </a:lnTo>
                <a:lnTo>
                  <a:pt x="1157543" y="2811260"/>
                </a:lnTo>
                <a:lnTo>
                  <a:pt x="1190918" y="2777174"/>
                </a:lnTo>
                <a:lnTo>
                  <a:pt x="1223259" y="2742170"/>
                </a:lnTo>
                <a:lnTo>
                  <a:pt x="1254546" y="2706274"/>
                </a:lnTo>
                <a:lnTo>
                  <a:pt x="1284764" y="2669512"/>
                </a:lnTo>
                <a:lnTo>
                  <a:pt x="1313894" y="2631909"/>
                </a:lnTo>
                <a:lnTo>
                  <a:pt x="1341919" y="2593491"/>
                </a:lnTo>
                <a:lnTo>
                  <a:pt x="1368821" y="2554283"/>
                </a:lnTo>
                <a:lnTo>
                  <a:pt x="1394582" y="2514312"/>
                </a:lnTo>
                <a:lnTo>
                  <a:pt x="1419185" y="2473603"/>
                </a:lnTo>
                <a:lnTo>
                  <a:pt x="1442613" y="2432181"/>
                </a:lnTo>
                <a:lnTo>
                  <a:pt x="1464847" y="2390073"/>
                </a:lnTo>
                <a:lnTo>
                  <a:pt x="1485869" y="2347304"/>
                </a:lnTo>
                <a:lnTo>
                  <a:pt x="1505664" y="2303900"/>
                </a:lnTo>
                <a:lnTo>
                  <a:pt x="1524212" y="2259886"/>
                </a:lnTo>
                <a:lnTo>
                  <a:pt x="1541496" y="2215288"/>
                </a:lnTo>
                <a:lnTo>
                  <a:pt x="1557499" y="2170132"/>
                </a:lnTo>
                <a:lnTo>
                  <a:pt x="1572202" y="2124443"/>
                </a:lnTo>
                <a:lnTo>
                  <a:pt x="1585589" y="2078247"/>
                </a:lnTo>
                <a:lnTo>
                  <a:pt x="1597642" y="2031570"/>
                </a:lnTo>
                <a:lnTo>
                  <a:pt x="1608342" y="1984438"/>
                </a:lnTo>
                <a:lnTo>
                  <a:pt x="1617673" y="1936875"/>
                </a:lnTo>
                <a:lnTo>
                  <a:pt x="1625617" y="1888909"/>
                </a:lnTo>
                <a:lnTo>
                  <a:pt x="1632156" y="1840564"/>
                </a:lnTo>
                <a:lnTo>
                  <a:pt x="1637273" y="1791866"/>
                </a:lnTo>
                <a:lnTo>
                  <a:pt x="1640949" y="1742841"/>
                </a:lnTo>
                <a:lnTo>
                  <a:pt x="1643168" y="1693514"/>
                </a:lnTo>
                <a:lnTo>
                  <a:pt x="1643912" y="1643912"/>
                </a:lnTo>
                <a:lnTo>
                  <a:pt x="1643211" y="1595441"/>
                </a:lnTo>
                <a:lnTo>
                  <a:pt x="1641121" y="1547319"/>
                </a:lnTo>
                <a:lnTo>
                  <a:pt x="1637662" y="1499565"/>
                </a:lnTo>
                <a:lnTo>
                  <a:pt x="1632852" y="1452197"/>
                </a:lnTo>
                <a:lnTo>
                  <a:pt x="1626711" y="1405235"/>
                </a:lnTo>
                <a:lnTo>
                  <a:pt x="1619258" y="1358698"/>
                </a:lnTo>
                <a:lnTo>
                  <a:pt x="1610513" y="1312606"/>
                </a:lnTo>
                <a:lnTo>
                  <a:pt x="1600495" y="1266978"/>
                </a:lnTo>
                <a:lnTo>
                  <a:pt x="1589222" y="1221832"/>
                </a:lnTo>
                <a:lnTo>
                  <a:pt x="1576715" y="1177189"/>
                </a:lnTo>
                <a:lnTo>
                  <a:pt x="1562993" y="1133068"/>
                </a:lnTo>
                <a:lnTo>
                  <a:pt x="1548074" y="1089488"/>
                </a:lnTo>
                <a:lnTo>
                  <a:pt x="1531978" y="1046468"/>
                </a:lnTo>
                <a:lnTo>
                  <a:pt x="1514725" y="1004027"/>
                </a:lnTo>
                <a:lnTo>
                  <a:pt x="1496333" y="962185"/>
                </a:lnTo>
                <a:lnTo>
                  <a:pt x="1476823" y="920961"/>
                </a:lnTo>
                <a:lnTo>
                  <a:pt x="1456212" y="880374"/>
                </a:lnTo>
                <a:lnTo>
                  <a:pt x="1434521" y="840444"/>
                </a:lnTo>
                <a:lnTo>
                  <a:pt x="1411769" y="801189"/>
                </a:lnTo>
                <a:lnTo>
                  <a:pt x="1387974" y="762630"/>
                </a:lnTo>
                <a:lnTo>
                  <a:pt x="1363157" y="724785"/>
                </a:lnTo>
                <a:lnTo>
                  <a:pt x="1337337" y="687673"/>
                </a:lnTo>
                <a:lnTo>
                  <a:pt x="1310532" y="651315"/>
                </a:lnTo>
                <a:lnTo>
                  <a:pt x="1282763" y="615728"/>
                </a:lnTo>
                <a:lnTo>
                  <a:pt x="1254047" y="580933"/>
                </a:lnTo>
                <a:lnTo>
                  <a:pt x="1224406" y="546949"/>
                </a:lnTo>
                <a:lnTo>
                  <a:pt x="1193857" y="513795"/>
                </a:lnTo>
                <a:lnTo>
                  <a:pt x="1162421" y="481490"/>
                </a:lnTo>
                <a:lnTo>
                  <a:pt x="1130116" y="450054"/>
                </a:lnTo>
                <a:lnTo>
                  <a:pt x="1096962" y="419505"/>
                </a:lnTo>
                <a:lnTo>
                  <a:pt x="1062978" y="389864"/>
                </a:lnTo>
                <a:lnTo>
                  <a:pt x="1028183" y="361148"/>
                </a:lnTo>
                <a:lnTo>
                  <a:pt x="992596" y="333379"/>
                </a:lnTo>
                <a:lnTo>
                  <a:pt x="956238" y="306574"/>
                </a:lnTo>
                <a:lnTo>
                  <a:pt x="919126" y="280754"/>
                </a:lnTo>
                <a:lnTo>
                  <a:pt x="881281" y="255937"/>
                </a:lnTo>
                <a:lnTo>
                  <a:pt x="842722" y="232142"/>
                </a:lnTo>
                <a:lnTo>
                  <a:pt x="803468" y="209390"/>
                </a:lnTo>
                <a:lnTo>
                  <a:pt x="763537" y="187699"/>
                </a:lnTo>
                <a:lnTo>
                  <a:pt x="722950" y="167089"/>
                </a:lnTo>
                <a:lnTo>
                  <a:pt x="681726" y="147578"/>
                </a:lnTo>
                <a:lnTo>
                  <a:pt x="639884" y="129186"/>
                </a:lnTo>
                <a:lnTo>
                  <a:pt x="597444" y="111933"/>
                </a:lnTo>
                <a:lnTo>
                  <a:pt x="554423" y="95837"/>
                </a:lnTo>
                <a:lnTo>
                  <a:pt x="510843" y="80919"/>
                </a:lnTo>
                <a:lnTo>
                  <a:pt x="466722" y="67196"/>
                </a:lnTo>
                <a:lnTo>
                  <a:pt x="422079" y="54689"/>
                </a:lnTo>
                <a:lnTo>
                  <a:pt x="376934" y="43416"/>
                </a:lnTo>
                <a:lnTo>
                  <a:pt x="331305" y="33398"/>
                </a:lnTo>
                <a:lnTo>
                  <a:pt x="285213" y="24653"/>
                </a:lnTo>
                <a:lnTo>
                  <a:pt x="238676" y="17200"/>
                </a:lnTo>
                <a:lnTo>
                  <a:pt x="191714" y="11059"/>
                </a:lnTo>
                <a:lnTo>
                  <a:pt x="144346" y="6250"/>
                </a:lnTo>
                <a:lnTo>
                  <a:pt x="96592" y="2790"/>
                </a:lnTo>
                <a:lnTo>
                  <a:pt x="48470" y="700"/>
                </a:lnTo>
                <a:lnTo>
                  <a:pt x="0" y="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5202" y="4106798"/>
            <a:ext cx="2214245" cy="1644650"/>
          </a:xfrm>
          <a:custGeom>
            <a:avLst/>
            <a:gdLst/>
            <a:ahLst/>
            <a:cxnLst/>
            <a:rect l="l" t="t" r="r" b="b"/>
            <a:pathLst>
              <a:path w="2214245" h="1644650">
                <a:moveTo>
                  <a:pt x="1622459" y="0"/>
                </a:moveTo>
                <a:lnTo>
                  <a:pt x="0" y="264708"/>
                </a:lnTo>
                <a:lnTo>
                  <a:pt x="8511" y="312438"/>
                </a:lnTo>
                <a:lnTo>
                  <a:pt x="18421" y="359870"/>
                </a:lnTo>
                <a:lnTo>
                  <a:pt x="29720" y="406974"/>
                </a:lnTo>
                <a:lnTo>
                  <a:pt x="42401" y="453720"/>
                </a:lnTo>
                <a:lnTo>
                  <a:pt x="56455" y="500077"/>
                </a:lnTo>
                <a:lnTo>
                  <a:pt x="71874" y="546015"/>
                </a:lnTo>
                <a:lnTo>
                  <a:pt x="88649" y="591503"/>
                </a:lnTo>
                <a:lnTo>
                  <a:pt x="106744" y="636475"/>
                </a:lnTo>
                <a:lnTo>
                  <a:pt x="126008" y="680622"/>
                </a:lnTo>
                <a:lnTo>
                  <a:pt x="146419" y="723934"/>
                </a:lnTo>
                <a:lnTo>
                  <a:pt x="167950" y="766398"/>
                </a:lnTo>
                <a:lnTo>
                  <a:pt x="190577" y="808006"/>
                </a:lnTo>
                <a:lnTo>
                  <a:pt x="214275" y="848744"/>
                </a:lnTo>
                <a:lnTo>
                  <a:pt x="239019" y="888602"/>
                </a:lnTo>
                <a:lnTo>
                  <a:pt x="264785" y="927570"/>
                </a:lnTo>
                <a:lnTo>
                  <a:pt x="291546" y="965636"/>
                </a:lnTo>
                <a:lnTo>
                  <a:pt x="319279" y="1002788"/>
                </a:lnTo>
                <a:lnTo>
                  <a:pt x="347958" y="1039017"/>
                </a:lnTo>
                <a:lnTo>
                  <a:pt x="377558" y="1074310"/>
                </a:lnTo>
                <a:lnTo>
                  <a:pt x="408055" y="1108658"/>
                </a:lnTo>
                <a:lnTo>
                  <a:pt x="439423" y="1142048"/>
                </a:lnTo>
                <a:lnTo>
                  <a:pt x="471639" y="1174470"/>
                </a:lnTo>
                <a:lnTo>
                  <a:pt x="504676" y="1205913"/>
                </a:lnTo>
                <a:lnTo>
                  <a:pt x="538509" y="1236366"/>
                </a:lnTo>
                <a:lnTo>
                  <a:pt x="573115" y="1265817"/>
                </a:lnTo>
                <a:lnTo>
                  <a:pt x="608468" y="1294256"/>
                </a:lnTo>
                <a:lnTo>
                  <a:pt x="644543" y="1321671"/>
                </a:lnTo>
                <a:lnTo>
                  <a:pt x="681315" y="1348052"/>
                </a:lnTo>
                <a:lnTo>
                  <a:pt x="718759" y="1373387"/>
                </a:lnTo>
                <a:lnTo>
                  <a:pt x="756851" y="1397666"/>
                </a:lnTo>
                <a:lnTo>
                  <a:pt x="795565" y="1420877"/>
                </a:lnTo>
                <a:lnTo>
                  <a:pt x="834877" y="1443009"/>
                </a:lnTo>
                <a:lnTo>
                  <a:pt x="874761" y="1464052"/>
                </a:lnTo>
                <a:lnTo>
                  <a:pt x="915193" y="1483994"/>
                </a:lnTo>
                <a:lnTo>
                  <a:pt x="956148" y="1502824"/>
                </a:lnTo>
                <a:lnTo>
                  <a:pt x="997600" y="1520531"/>
                </a:lnTo>
                <a:lnTo>
                  <a:pt x="1039526" y="1537104"/>
                </a:lnTo>
                <a:lnTo>
                  <a:pt x="1081899" y="1552532"/>
                </a:lnTo>
                <a:lnTo>
                  <a:pt x="1124696" y="1566804"/>
                </a:lnTo>
                <a:lnTo>
                  <a:pt x="1167917" y="1579917"/>
                </a:lnTo>
                <a:lnTo>
                  <a:pt x="1211459" y="1591837"/>
                </a:lnTo>
                <a:lnTo>
                  <a:pt x="1255375" y="1602575"/>
                </a:lnTo>
                <a:lnTo>
                  <a:pt x="1299615" y="1612112"/>
                </a:lnTo>
                <a:lnTo>
                  <a:pt x="1344153" y="1620439"/>
                </a:lnTo>
                <a:lnTo>
                  <a:pt x="1388965" y="1627543"/>
                </a:lnTo>
                <a:lnTo>
                  <a:pt x="1434026" y="1633414"/>
                </a:lnTo>
                <a:lnTo>
                  <a:pt x="1479310" y="1638040"/>
                </a:lnTo>
                <a:lnTo>
                  <a:pt x="1524793" y="1641411"/>
                </a:lnTo>
                <a:lnTo>
                  <a:pt x="1570451" y="1643515"/>
                </a:lnTo>
                <a:lnTo>
                  <a:pt x="1616257" y="1644342"/>
                </a:lnTo>
                <a:lnTo>
                  <a:pt x="1662187" y="1643881"/>
                </a:lnTo>
                <a:lnTo>
                  <a:pt x="1708217" y="1642120"/>
                </a:lnTo>
                <a:lnTo>
                  <a:pt x="1754320" y="1639048"/>
                </a:lnTo>
                <a:lnTo>
                  <a:pt x="1800474" y="1634654"/>
                </a:lnTo>
                <a:lnTo>
                  <a:pt x="1846651" y="1628927"/>
                </a:lnTo>
                <a:lnTo>
                  <a:pt x="1892828" y="1621857"/>
                </a:lnTo>
                <a:lnTo>
                  <a:pt x="1938980" y="1613432"/>
                </a:lnTo>
                <a:lnTo>
                  <a:pt x="1985081" y="1603641"/>
                </a:lnTo>
                <a:lnTo>
                  <a:pt x="2031107" y="1592473"/>
                </a:lnTo>
                <a:lnTo>
                  <a:pt x="2077057" y="1579910"/>
                </a:lnTo>
                <a:lnTo>
                  <a:pt x="2122834" y="1565962"/>
                </a:lnTo>
                <a:lnTo>
                  <a:pt x="2168485" y="1550597"/>
                </a:lnTo>
                <a:lnTo>
                  <a:pt x="2213961" y="1533810"/>
                </a:lnTo>
                <a:lnTo>
                  <a:pt x="162245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3842" y="3450280"/>
            <a:ext cx="1644014" cy="921385"/>
          </a:xfrm>
          <a:custGeom>
            <a:avLst/>
            <a:gdLst/>
            <a:ahLst/>
            <a:cxnLst/>
            <a:rect l="l" t="t" r="r" b="b"/>
            <a:pathLst>
              <a:path w="1644014" h="921385">
                <a:moveTo>
                  <a:pt x="136692" y="0"/>
                </a:moveTo>
                <a:lnTo>
                  <a:pt x="117489" y="45974"/>
                </a:lnTo>
                <a:lnTo>
                  <a:pt x="99721" y="92417"/>
                </a:lnTo>
                <a:lnTo>
                  <a:pt x="83392" y="139295"/>
                </a:lnTo>
                <a:lnTo>
                  <a:pt x="68508" y="186575"/>
                </a:lnTo>
                <a:lnTo>
                  <a:pt x="55071" y="234224"/>
                </a:lnTo>
                <a:lnTo>
                  <a:pt x="43087" y="282207"/>
                </a:lnTo>
                <a:lnTo>
                  <a:pt x="32560" y="330492"/>
                </a:lnTo>
                <a:lnTo>
                  <a:pt x="23493" y="379044"/>
                </a:lnTo>
                <a:lnTo>
                  <a:pt x="15891" y="427831"/>
                </a:lnTo>
                <a:lnTo>
                  <a:pt x="9758" y="476819"/>
                </a:lnTo>
                <a:lnTo>
                  <a:pt x="5098" y="525974"/>
                </a:lnTo>
                <a:lnTo>
                  <a:pt x="1915" y="575264"/>
                </a:lnTo>
                <a:lnTo>
                  <a:pt x="215" y="624653"/>
                </a:lnTo>
                <a:lnTo>
                  <a:pt x="0" y="674110"/>
                </a:lnTo>
                <a:lnTo>
                  <a:pt x="1274" y="723600"/>
                </a:lnTo>
                <a:lnTo>
                  <a:pt x="4044" y="773091"/>
                </a:lnTo>
                <a:lnTo>
                  <a:pt x="8311" y="822548"/>
                </a:lnTo>
                <a:lnTo>
                  <a:pt x="14081" y="871937"/>
                </a:lnTo>
                <a:lnTo>
                  <a:pt x="21358" y="921227"/>
                </a:lnTo>
                <a:lnTo>
                  <a:pt x="1643819" y="656518"/>
                </a:lnTo>
                <a:lnTo>
                  <a:pt x="136692" y="0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0537" y="2787707"/>
            <a:ext cx="1507490" cy="1319530"/>
          </a:xfrm>
          <a:custGeom>
            <a:avLst/>
            <a:gdLst/>
            <a:ahLst/>
            <a:cxnLst/>
            <a:rect l="l" t="t" r="r" b="b"/>
            <a:pathLst>
              <a:path w="1507489" h="1319529">
                <a:moveTo>
                  <a:pt x="526084" y="0"/>
                </a:moveTo>
                <a:lnTo>
                  <a:pt x="485977" y="30797"/>
                </a:lnTo>
                <a:lnTo>
                  <a:pt x="446906" y="62755"/>
                </a:lnTo>
                <a:lnTo>
                  <a:pt x="408891" y="95847"/>
                </a:lnTo>
                <a:lnTo>
                  <a:pt x="371955" y="130043"/>
                </a:lnTo>
                <a:lnTo>
                  <a:pt x="336121" y="165317"/>
                </a:lnTo>
                <a:lnTo>
                  <a:pt x="301409" y="201642"/>
                </a:lnTo>
                <a:lnTo>
                  <a:pt x="267843" y="238988"/>
                </a:lnTo>
                <a:lnTo>
                  <a:pt x="235444" y="277328"/>
                </a:lnTo>
                <a:lnTo>
                  <a:pt x="204233" y="316636"/>
                </a:lnTo>
                <a:lnTo>
                  <a:pt x="174234" y="356882"/>
                </a:lnTo>
                <a:lnTo>
                  <a:pt x="145468" y="398040"/>
                </a:lnTo>
                <a:lnTo>
                  <a:pt x="117957" y="440082"/>
                </a:lnTo>
                <a:lnTo>
                  <a:pt x="91723" y="482979"/>
                </a:lnTo>
                <a:lnTo>
                  <a:pt x="66789" y="526704"/>
                </a:lnTo>
                <a:lnTo>
                  <a:pt x="43175" y="571230"/>
                </a:lnTo>
                <a:lnTo>
                  <a:pt x="20905" y="616529"/>
                </a:lnTo>
                <a:lnTo>
                  <a:pt x="0" y="662572"/>
                </a:lnTo>
                <a:lnTo>
                  <a:pt x="1507124" y="1319091"/>
                </a:lnTo>
                <a:lnTo>
                  <a:pt x="526084" y="0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6622" y="2488995"/>
            <a:ext cx="981075" cy="1617980"/>
          </a:xfrm>
          <a:custGeom>
            <a:avLst/>
            <a:gdLst/>
            <a:ahLst/>
            <a:cxnLst/>
            <a:rect l="l" t="t" r="r" b="b"/>
            <a:pathLst>
              <a:path w="981075" h="1617979">
                <a:moveTo>
                  <a:pt x="689226" y="0"/>
                </a:moveTo>
                <a:lnTo>
                  <a:pt x="639472" y="9768"/>
                </a:lnTo>
                <a:lnTo>
                  <a:pt x="590120" y="21048"/>
                </a:lnTo>
                <a:lnTo>
                  <a:pt x="541201" y="33825"/>
                </a:lnTo>
                <a:lnTo>
                  <a:pt x="492750" y="48084"/>
                </a:lnTo>
                <a:lnTo>
                  <a:pt x="444798" y="63811"/>
                </a:lnTo>
                <a:lnTo>
                  <a:pt x="397380" y="80993"/>
                </a:lnTo>
                <a:lnTo>
                  <a:pt x="350526" y="99614"/>
                </a:lnTo>
                <a:lnTo>
                  <a:pt x="304271" y="119661"/>
                </a:lnTo>
                <a:lnTo>
                  <a:pt x="258648" y="141119"/>
                </a:lnTo>
                <a:lnTo>
                  <a:pt x="213688" y="163975"/>
                </a:lnTo>
                <a:lnTo>
                  <a:pt x="169425" y="188213"/>
                </a:lnTo>
                <a:lnTo>
                  <a:pt x="125892" y="213820"/>
                </a:lnTo>
                <a:lnTo>
                  <a:pt x="83121" y="240782"/>
                </a:lnTo>
                <a:lnTo>
                  <a:pt x="41146" y="269083"/>
                </a:lnTo>
                <a:lnTo>
                  <a:pt x="0" y="298711"/>
                </a:lnTo>
                <a:lnTo>
                  <a:pt x="981039" y="1617803"/>
                </a:lnTo>
                <a:lnTo>
                  <a:pt x="689226" y="0"/>
                </a:lnTo>
                <a:close/>
              </a:path>
            </a:pathLst>
          </a:custGeom>
          <a:solidFill>
            <a:srgbClr val="4198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5849" y="2462886"/>
            <a:ext cx="292100" cy="1644014"/>
          </a:xfrm>
          <a:custGeom>
            <a:avLst/>
            <a:gdLst/>
            <a:ahLst/>
            <a:cxnLst/>
            <a:rect l="l" t="t" r="r" b="b"/>
            <a:pathLst>
              <a:path w="292100" h="1644014">
                <a:moveTo>
                  <a:pt x="291812" y="0"/>
                </a:moveTo>
                <a:lnTo>
                  <a:pt x="242907" y="727"/>
                </a:lnTo>
                <a:lnTo>
                  <a:pt x="194067" y="2908"/>
                </a:lnTo>
                <a:lnTo>
                  <a:pt x="145324" y="6540"/>
                </a:lnTo>
                <a:lnTo>
                  <a:pt x="96710" y="11618"/>
                </a:lnTo>
                <a:lnTo>
                  <a:pt x="48257" y="18142"/>
                </a:lnTo>
                <a:lnTo>
                  <a:pt x="0" y="26107"/>
                </a:lnTo>
                <a:lnTo>
                  <a:pt x="291811" y="1643912"/>
                </a:lnTo>
                <a:lnTo>
                  <a:pt x="291812" y="0"/>
                </a:lnTo>
                <a:close/>
              </a:path>
            </a:pathLst>
          </a:custGeom>
          <a:solidFill>
            <a:srgbClr val="DB84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48150" y="3632707"/>
            <a:ext cx="59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37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95525" y="4995164"/>
            <a:ext cx="59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23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33550" y="3803395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7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19300" y="3135884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7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3650" y="2678684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6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4175" y="2136140"/>
            <a:ext cx="477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4%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8526" y="1689100"/>
            <a:ext cx="12096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latin typeface="Calibri"/>
                <a:cs typeface="Calibri"/>
              </a:rPr>
              <a:t>Структура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13889" y="2410820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30">
                <a:moveTo>
                  <a:pt x="0" y="0"/>
                </a:moveTo>
                <a:lnTo>
                  <a:pt x="125529" y="0"/>
                </a:lnTo>
                <a:lnTo>
                  <a:pt x="125529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284721" y="2291588"/>
            <a:ext cx="2131060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spc="-10" dirty="0">
                <a:latin typeface="Calibri"/>
                <a:cs typeface="Calibri"/>
              </a:rPr>
              <a:t>Цереброваскулярные  </a:t>
            </a:r>
            <a:r>
              <a:rPr sz="1800" spc="-5" dirty="0">
                <a:latin typeface="Calibri"/>
                <a:cs typeface="Calibri"/>
              </a:rPr>
              <a:t>заболевания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13889" y="3315519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29" y="0"/>
                </a:lnTo>
                <a:lnTo>
                  <a:pt x="125529" y="125529"/>
                </a:lnTo>
                <a:lnTo>
                  <a:pt x="0" y="125529"/>
                </a:lnTo>
                <a:lnTo>
                  <a:pt x="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84720" y="3193796"/>
            <a:ext cx="27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БА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13889" y="4220216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29" y="0"/>
                </a:lnTo>
                <a:lnTo>
                  <a:pt x="125529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13889" y="5124914"/>
            <a:ext cx="125730" cy="125730"/>
          </a:xfrm>
          <a:custGeom>
            <a:avLst/>
            <a:gdLst/>
            <a:ahLst/>
            <a:cxnLst/>
            <a:rect l="l" t="t" r="r" b="b"/>
            <a:pathLst>
              <a:path w="125729" h="125729">
                <a:moveTo>
                  <a:pt x="0" y="0"/>
                </a:moveTo>
                <a:lnTo>
                  <a:pt x="125529" y="0"/>
                </a:lnTo>
                <a:lnTo>
                  <a:pt x="125529" y="125530"/>
                </a:lnTo>
                <a:lnTo>
                  <a:pt x="0" y="125530"/>
                </a:lnTo>
                <a:lnTo>
                  <a:pt x="0" y="0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84721" y="4099052"/>
            <a:ext cx="1306195" cy="12052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2200"/>
              </a:lnSpc>
              <a:spcBef>
                <a:spcPts val="50"/>
              </a:spcBef>
            </a:pPr>
            <a:r>
              <a:rPr sz="1800" dirty="0">
                <a:latin typeface="Calibri"/>
                <a:cs typeface="Calibri"/>
              </a:rPr>
              <a:t>Пси</a:t>
            </a:r>
            <a:r>
              <a:rPr sz="1800" spc="-30" dirty="0">
                <a:latin typeface="Calibri"/>
                <a:cs typeface="Calibri"/>
              </a:rPr>
              <a:t>х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енные  </a:t>
            </a:r>
            <a:r>
              <a:rPr sz="1800" spc="-5" dirty="0">
                <a:latin typeface="Calibri"/>
                <a:cs typeface="Calibri"/>
              </a:rPr>
              <a:t>когнитивные  нарушения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spc="-5" dirty="0">
                <a:latin typeface="Calibri"/>
                <a:cs typeface="Calibri"/>
              </a:rPr>
              <a:t>ЛВД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934970" marR="5080" indent="-2633345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ОСОБЕННОСТИ </a:t>
            </a:r>
            <a:r>
              <a:rPr sz="2900" spc="-5" dirty="0"/>
              <a:t>ДИАГНОСТИКИ </a:t>
            </a:r>
            <a:r>
              <a:rPr sz="2900" spc="-10" dirty="0"/>
              <a:t>КОГНИТИВНЫХ  </a:t>
            </a:r>
            <a:r>
              <a:rPr sz="2900" spc="-5" dirty="0"/>
              <a:t>НАРУШЕНИЙ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2240" cy="1939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05"/>
              </a:spcBef>
            </a:pPr>
            <a:r>
              <a:rPr sz="1800" spc="-5" dirty="0">
                <a:latin typeface="Calibri"/>
                <a:cs typeface="Calibri"/>
              </a:rPr>
              <a:t>Помимо </a:t>
            </a:r>
            <a:r>
              <a:rPr sz="1800" spc="-10" dirty="0">
                <a:latin typeface="Calibri"/>
                <a:cs typeface="Calibri"/>
              </a:rPr>
              <a:t>тестов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20" dirty="0">
                <a:latin typeface="Calibri"/>
                <a:cs typeface="Calibri"/>
              </a:rPr>
              <a:t>отдельные </a:t>
            </a:r>
            <a:r>
              <a:rPr sz="1800" spc="-5" dirty="0">
                <a:latin typeface="Calibri"/>
                <a:cs typeface="Calibri"/>
              </a:rPr>
              <a:t>когнитивные функции,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клинической практике  </a:t>
            </a:r>
            <a:r>
              <a:rPr sz="1800" spc="-10" dirty="0">
                <a:latin typeface="Calibri"/>
                <a:cs typeface="Calibri"/>
              </a:rPr>
              <a:t>используются методики, </a:t>
            </a:r>
            <a:r>
              <a:rPr sz="1800" spc="-5" dirty="0">
                <a:latin typeface="Calibri"/>
                <a:cs typeface="Calibri"/>
              </a:rPr>
              <a:t>позволяющие качественно и/или количественно  оценить наличие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выраженность когнитивных расстройств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5" dirty="0">
                <a:latin typeface="Calibri"/>
                <a:cs typeface="Calibri"/>
              </a:rPr>
              <a:t>целом. </a:t>
            </a:r>
            <a:r>
              <a:rPr sz="1800" spc="-10" dirty="0">
                <a:latin typeface="Calibri"/>
                <a:cs typeface="Calibri"/>
              </a:rPr>
              <a:t>Это  </a:t>
            </a:r>
            <a:r>
              <a:rPr sz="1800" spc="-15" dirty="0">
                <a:latin typeface="Calibri"/>
                <a:cs typeface="Calibri"/>
              </a:rPr>
              <a:t>методики </a:t>
            </a:r>
            <a:r>
              <a:rPr sz="1800" spc="-10" dirty="0">
                <a:latin typeface="Calibri"/>
                <a:cs typeface="Calibri"/>
              </a:rPr>
              <a:t>различного </a:t>
            </a:r>
            <a:r>
              <a:rPr sz="1800" spc="-5" dirty="0">
                <a:latin typeface="Calibri"/>
                <a:cs typeface="Calibri"/>
              </a:rPr>
              <a:t>уровня сложности, включающие </a:t>
            </a:r>
            <a:r>
              <a:rPr sz="1800" dirty="0">
                <a:latin typeface="Calibri"/>
                <a:cs typeface="Calibri"/>
              </a:rPr>
              <a:t>пробы на </a:t>
            </a:r>
            <a:r>
              <a:rPr sz="1800" spc="-5" dirty="0">
                <a:latin typeface="Calibri"/>
                <a:cs typeface="Calibri"/>
              </a:rPr>
              <a:t>различные  когнитивные функции. </a:t>
            </a:r>
            <a:r>
              <a:rPr sz="1800" dirty="0">
                <a:latin typeface="Calibri"/>
                <a:cs typeface="Calibri"/>
              </a:rPr>
              <a:t>Обычно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отдельных  </a:t>
            </a:r>
            <a:r>
              <a:rPr sz="1800" dirty="0">
                <a:latin typeface="Calibri"/>
                <a:cs typeface="Calibri"/>
              </a:rPr>
              <a:t>проб </a:t>
            </a:r>
            <a:r>
              <a:rPr sz="1800" spc="-10" dirty="0">
                <a:latin typeface="Calibri"/>
                <a:cs typeface="Calibri"/>
              </a:rPr>
              <a:t>затем  суммируются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интегральный </a:t>
            </a:r>
            <a:r>
              <a:rPr sz="1800" spc="-10" dirty="0">
                <a:latin typeface="Calibri"/>
                <a:cs typeface="Calibri"/>
              </a:rPr>
              <a:t>показатель, который отражает </a:t>
            </a:r>
            <a:r>
              <a:rPr sz="1800" spc="-5" dirty="0">
                <a:latin typeface="Calibri"/>
                <a:cs typeface="Calibri"/>
              </a:rPr>
              <a:t>состояние  когнитивного функционирования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целом.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822325" marR="5080" indent="-381635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ДИАГНОСТИКА </a:t>
            </a:r>
            <a:r>
              <a:rPr sz="2900" spc="-10" dirty="0"/>
              <a:t>КОГНИТИВНЫХ </a:t>
            </a:r>
            <a:r>
              <a:rPr sz="2900" spc="-5" dirty="0"/>
              <a:t>НАРУШЕНИЙ:  ПРОСТЫЕ </a:t>
            </a:r>
            <a:r>
              <a:rPr sz="2900" dirty="0"/>
              <a:t>И </a:t>
            </a:r>
            <a:r>
              <a:rPr sz="2900" spc="-20" dirty="0"/>
              <a:t>КОМПЛЕКСНЫЕ</a:t>
            </a:r>
            <a:r>
              <a:rPr sz="2900" spc="-35" dirty="0"/>
              <a:t> </a:t>
            </a:r>
            <a:r>
              <a:rPr sz="2900" spc="-25" dirty="0"/>
              <a:t>МЕТОДИКИ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2240" cy="2918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0"/>
              </a:spcBef>
            </a:pPr>
            <a:r>
              <a:rPr sz="1800" spc="-5" dirty="0">
                <a:latin typeface="Calibri"/>
                <a:cs typeface="Calibri"/>
              </a:rPr>
              <a:t>Простейшие </a:t>
            </a:r>
            <a:r>
              <a:rPr sz="1800" spc="-15" dirty="0">
                <a:latin typeface="Calibri"/>
                <a:cs typeface="Calibri"/>
              </a:rPr>
              <a:t>методики этого </a:t>
            </a:r>
            <a:r>
              <a:rPr sz="1800" dirty="0">
                <a:latin typeface="Calibri"/>
                <a:cs typeface="Calibri"/>
              </a:rPr>
              <a:t>типа </a:t>
            </a:r>
            <a:r>
              <a:rPr sz="1800" spc="-5" dirty="0">
                <a:latin typeface="Calibri"/>
                <a:cs typeface="Calibri"/>
              </a:rPr>
              <a:t>(например, </a:t>
            </a:r>
            <a:r>
              <a:rPr sz="1800" spc="-15" dirty="0">
                <a:latin typeface="Calibri"/>
                <a:cs typeface="Calibri"/>
              </a:rPr>
              <a:t>Мини-Ког, </a:t>
            </a: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 психического статуса, </a:t>
            </a:r>
            <a:r>
              <a:rPr sz="1800" spc="-10" dirty="0">
                <a:latin typeface="Calibri"/>
                <a:cs typeface="Calibri"/>
              </a:rPr>
              <a:t>Мока-тест) используются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основном для экспресс-  оценки когнитивного статуса, скрининга </a:t>
            </a:r>
            <a:r>
              <a:rPr sz="1800" spc="-10" dirty="0">
                <a:latin typeface="Calibri"/>
                <a:cs typeface="Calibri"/>
              </a:rPr>
              <a:t>деменции </a:t>
            </a:r>
            <a:r>
              <a:rPr sz="1800" spc="-5" dirty="0">
                <a:latin typeface="Calibri"/>
                <a:cs typeface="Calibri"/>
              </a:rPr>
              <a:t>или </a:t>
            </a:r>
            <a:r>
              <a:rPr sz="1800" spc="-10" dirty="0">
                <a:latin typeface="Calibri"/>
                <a:cs typeface="Calibri"/>
              </a:rPr>
              <a:t>недементных  </a:t>
            </a:r>
            <a:r>
              <a:rPr sz="1800" spc="-5" dirty="0">
                <a:latin typeface="Calibri"/>
                <a:cs typeface="Calibri"/>
              </a:rPr>
              <a:t>когнитивных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150"/>
              </a:spcBef>
            </a:pPr>
            <a:r>
              <a:rPr sz="1800" spc="-15" dirty="0">
                <a:latin typeface="Calibri"/>
                <a:cs typeface="Calibri"/>
              </a:rPr>
              <a:t>Более </a:t>
            </a:r>
            <a:r>
              <a:rPr sz="1800" spc="-10" dirty="0">
                <a:latin typeface="Calibri"/>
                <a:cs typeface="Calibri"/>
              </a:rPr>
              <a:t>сложные методики, </a:t>
            </a:r>
            <a:r>
              <a:rPr sz="1800" spc="-5" dirty="0">
                <a:latin typeface="Calibri"/>
                <a:cs typeface="Calibri"/>
              </a:rPr>
              <a:t>такие </a:t>
            </a:r>
            <a:r>
              <a:rPr sz="1800" spc="-10" dirty="0">
                <a:latin typeface="Calibri"/>
                <a:cs typeface="Calibri"/>
              </a:rPr>
              <a:t>как шкала деменции </a:t>
            </a:r>
            <a:r>
              <a:rPr sz="1800" spc="-5" dirty="0">
                <a:latin typeface="Calibri"/>
                <a:cs typeface="Calibri"/>
              </a:rPr>
              <a:t>Маттиса,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оценки  </a:t>
            </a:r>
            <a:r>
              <a:rPr sz="1800" spc="-10" dirty="0">
                <a:latin typeface="Calibri"/>
                <a:cs typeface="Calibri"/>
              </a:rPr>
              <a:t>болезни </a:t>
            </a:r>
            <a:r>
              <a:rPr sz="1800" spc="-5" dirty="0">
                <a:latin typeface="Calibri"/>
                <a:cs typeface="Calibri"/>
              </a:rPr>
              <a:t>Альцгеймера, дают возможность </a:t>
            </a:r>
            <a:r>
              <a:rPr sz="1800" dirty="0">
                <a:latin typeface="Calibri"/>
                <a:cs typeface="Calibri"/>
              </a:rPr>
              <a:t>провести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spc="-15" dirty="0">
                <a:latin typeface="Calibri"/>
                <a:cs typeface="Calibri"/>
              </a:rPr>
              <a:t>углубленное  </a:t>
            </a:r>
            <a:r>
              <a:rPr sz="1800" spc="-5" dirty="0">
                <a:latin typeface="Calibri"/>
                <a:cs typeface="Calibri"/>
              </a:rPr>
              <a:t>психометрическое </a:t>
            </a:r>
            <a:r>
              <a:rPr sz="1800" spc="-10" dirty="0">
                <a:latin typeface="Calibri"/>
                <a:cs typeface="Calibri"/>
              </a:rPr>
              <a:t>исследование, </a:t>
            </a:r>
            <a:r>
              <a:rPr sz="1800" spc="-5" dirty="0">
                <a:latin typeface="Calibri"/>
                <a:cs typeface="Calibri"/>
              </a:rPr>
              <a:t>что </a:t>
            </a:r>
            <a:r>
              <a:rPr sz="1800" spc="-15" dirty="0">
                <a:latin typeface="Calibri"/>
                <a:cs typeface="Calibri"/>
              </a:rPr>
              <a:t>может </a:t>
            </a:r>
            <a:r>
              <a:rPr sz="1800" spc="-5" dirty="0">
                <a:latin typeface="Calibri"/>
                <a:cs typeface="Calibri"/>
              </a:rPr>
              <a:t>использоваться для  индивидуального анализа особенностей </a:t>
            </a:r>
            <a:r>
              <a:rPr sz="1800" dirty="0">
                <a:latin typeface="Calibri"/>
                <a:cs typeface="Calibri"/>
              </a:rPr>
              <a:t>пациента в </a:t>
            </a:r>
            <a:r>
              <a:rPr sz="1800" spc="-5" dirty="0">
                <a:latin typeface="Calibri"/>
                <a:cs typeface="Calibri"/>
              </a:rPr>
              <a:t>диагностически </a:t>
            </a:r>
            <a:r>
              <a:rPr sz="1800" spc="-10" dirty="0">
                <a:latin typeface="Calibri"/>
                <a:cs typeface="Calibri"/>
              </a:rPr>
              <a:t>сложных  </a:t>
            </a:r>
            <a:r>
              <a:rPr sz="1800" spc="-5" dirty="0">
                <a:latin typeface="Calibri"/>
                <a:cs typeface="Calibri"/>
              </a:rPr>
              <a:t>случаях, для оценки динамики когнитивного статуса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случае фармакотерапии  или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целях.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006" y="2852420"/>
            <a:ext cx="2440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МИНИ-КОГ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436" y="143763"/>
            <a:ext cx="800163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МИНИ-КОГ </a:t>
            </a:r>
            <a:r>
              <a:rPr sz="2800" dirty="0">
                <a:latin typeface="Arial"/>
                <a:cs typeface="Arial"/>
              </a:rPr>
              <a:t>/ </a:t>
            </a:r>
            <a:r>
              <a:rPr sz="2800" spc="-5" dirty="0">
                <a:latin typeface="Arial"/>
                <a:cs typeface="Arial"/>
              </a:rPr>
              <a:t>MINI-COG (LORENTZ ET AL.,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2002)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74344"/>
            <a:ext cx="5835015" cy="5201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300" i="1" spc="-10" dirty="0">
                <a:latin typeface="Calibri"/>
                <a:cs typeface="Calibri"/>
              </a:rPr>
              <a:t>Запоминание </a:t>
            </a:r>
            <a:r>
              <a:rPr sz="1300" i="1" dirty="0">
                <a:latin typeface="Calibri"/>
                <a:cs typeface="Calibri"/>
              </a:rPr>
              <a:t>и </a:t>
            </a:r>
            <a:r>
              <a:rPr sz="1300" i="1" spc="-5" dirty="0">
                <a:latin typeface="Calibri"/>
                <a:cs typeface="Calibri"/>
              </a:rPr>
              <a:t>воспроизведение </a:t>
            </a:r>
            <a:r>
              <a:rPr sz="1300" i="1" dirty="0">
                <a:latin typeface="Calibri"/>
                <a:cs typeface="Calibri"/>
              </a:rPr>
              <a:t>3</a:t>
            </a:r>
            <a:r>
              <a:rPr sz="1300" i="1" spc="35" dirty="0">
                <a:latin typeface="Calibri"/>
                <a:cs typeface="Calibri"/>
              </a:rPr>
              <a:t> </a:t>
            </a:r>
            <a:r>
              <a:rPr sz="1300" i="1" spc="-5" dirty="0">
                <a:latin typeface="Calibri"/>
                <a:cs typeface="Calibri"/>
              </a:rPr>
              <a:t>слов</a:t>
            </a:r>
            <a:endParaRPr sz="1300">
              <a:latin typeface="Calibri"/>
              <a:cs typeface="Calibri"/>
            </a:endParaRPr>
          </a:p>
          <a:p>
            <a:pPr marL="175895" indent="-16383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176530" algn="l"/>
              </a:tabLst>
            </a:pPr>
            <a:r>
              <a:rPr sz="1300" spc="-5" dirty="0">
                <a:latin typeface="Calibri"/>
                <a:cs typeface="Calibri"/>
              </a:rPr>
              <a:t>Повторение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300" spc="-5" dirty="0">
                <a:latin typeface="Calibri"/>
                <a:cs typeface="Calibri"/>
              </a:rPr>
              <a:t>«Повторите </a:t>
            </a:r>
            <a:r>
              <a:rPr sz="1300" dirty="0">
                <a:latin typeface="Calibri"/>
                <a:cs typeface="Calibri"/>
              </a:rPr>
              <a:t>3 </a:t>
            </a:r>
            <a:r>
              <a:rPr sz="1300" spc="-5" dirty="0">
                <a:latin typeface="Calibri"/>
                <a:cs typeface="Calibri"/>
              </a:rPr>
              <a:t>слова: лимон, ключ,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шар»</a:t>
            </a:r>
            <a:endParaRPr sz="1300">
              <a:latin typeface="Calibri"/>
              <a:cs typeface="Calibri"/>
            </a:endParaRPr>
          </a:p>
          <a:p>
            <a:pPr marL="175895" indent="-163830">
              <a:lnSpc>
                <a:spcPct val="100000"/>
              </a:lnSpc>
              <a:spcBef>
                <a:spcPts val="935"/>
              </a:spcBef>
              <a:buAutoNum type="arabicPeriod" startAt="2"/>
              <a:tabLst>
                <a:tab pos="176530" algn="l"/>
              </a:tabLst>
            </a:pPr>
            <a:r>
              <a:rPr sz="1300" spc="-5" dirty="0">
                <a:latin typeface="Calibri"/>
                <a:cs typeface="Calibri"/>
              </a:rPr>
              <a:t>Запоминание (до </a:t>
            </a:r>
            <a:r>
              <a:rPr sz="1300" dirty="0">
                <a:latin typeface="Calibri"/>
                <a:cs typeface="Calibri"/>
              </a:rPr>
              <a:t>5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предъявлений):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300" spc="-5" dirty="0">
                <a:latin typeface="Calibri"/>
                <a:cs typeface="Calibri"/>
              </a:rPr>
              <a:t>«А теперь запомните </a:t>
            </a:r>
            <a:r>
              <a:rPr sz="1300" spc="-10" dirty="0">
                <a:latin typeface="Calibri"/>
                <a:cs typeface="Calibri"/>
              </a:rPr>
              <a:t>эти </a:t>
            </a:r>
            <a:r>
              <a:rPr sz="1300" spc="-5" dirty="0">
                <a:latin typeface="Calibri"/>
                <a:cs typeface="Calibri"/>
              </a:rPr>
              <a:t>слова. Повторите их еще </a:t>
            </a:r>
            <a:r>
              <a:rPr sz="1300" spc="-15" dirty="0">
                <a:latin typeface="Calibri"/>
                <a:cs typeface="Calibri"/>
              </a:rPr>
              <a:t>один</a:t>
            </a:r>
            <a:r>
              <a:rPr sz="1300" spc="7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раз»</a:t>
            </a:r>
            <a:endParaRPr sz="1300">
              <a:latin typeface="Calibri"/>
              <a:cs typeface="Calibri"/>
            </a:endParaRPr>
          </a:p>
          <a:p>
            <a:pPr marL="175895" indent="-163830">
              <a:lnSpc>
                <a:spcPct val="100000"/>
              </a:lnSpc>
              <a:spcBef>
                <a:spcPts val="960"/>
              </a:spcBef>
              <a:buAutoNum type="arabicPeriod" startAt="3"/>
              <a:tabLst>
                <a:tab pos="176530" algn="l"/>
              </a:tabLst>
            </a:pPr>
            <a:r>
              <a:rPr sz="1300" spc="-5" dirty="0">
                <a:latin typeface="Calibri"/>
                <a:cs typeface="Calibri"/>
              </a:rPr>
              <a:t>Отсроченное воспроизведение после рисунка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часов:</a:t>
            </a:r>
            <a:endParaRPr sz="1300">
              <a:latin typeface="Calibri"/>
              <a:cs typeface="Calibri"/>
            </a:endParaRPr>
          </a:p>
          <a:p>
            <a:pPr marL="12700" marR="855344">
              <a:lnSpc>
                <a:spcPts val="2500"/>
              </a:lnSpc>
              <a:spcBef>
                <a:spcPts val="140"/>
              </a:spcBef>
            </a:pPr>
            <a:r>
              <a:rPr sz="1300" spc="-20" dirty="0">
                <a:latin typeface="Calibri"/>
                <a:cs typeface="Calibri"/>
              </a:rPr>
              <a:t>«Теперь </a:t>
            </a:r>
            <a:r>
              <a:rPr sz="1300" spc="-5" dirty="0">
                <a:latin typeface="Calibri"/>
                <a:cs typeface="Calibri"/>
              </a:rPr>
              <a:t>давайте вспомним </a:t>
            </a:r>
            <a:r>
              <a:rPr sz="1300" dirty="0">
                <a:latin typeface="Calibri"/>
                <a:cs typeface="Calibri"/>
              </a:rPr>
              <a:t>3 </a:t>
            </a:r>
            <a:r>
              <a:rPr sz="1300" spc="-5" dirty="0">
                <a:latin typeface="Calibri"/>
                <a:cs typeface="Calibri"/>
              </a:rPr>
              <a:t>слова, </a:t>
            </a:r>
            <a:r>
              <a:rPr sz="1300" spc="-10" dirty="0">
                <a:latin typeface="Calibri"/>
                <a:cs typeface="Calibri"/>
              </a:rPr>
              <a:t>которые </a:t>
            </a:r>
            <a:r>
              <a:rPr sz="1300" spc="-5" dirty="0">
                <a:latin typeface="Calibri"/>
                <a:cs typeface="Calibri"/>
              </a:rPr>
              <a:t>мы учили </a:t>
            </a:r>
            <a:r>
              <a:rPr sz="1300" dirty="0">
                <a:latin typeface="Calibri"/>
                <a:cs typeface="Calibri"/>
              </a:rPr>
              <a:t>в </a:t>
            </a:r>
            <a:r>
              <a:rPr sz="1300" spc="-5" dirty="0">
                <a:latin typeface="Calibri"/>
                <a:cs typeface="Calibri"/>
              </a:rPr>
              <a:t>начале». </a:t>
            </a:r>
            <a:r>
              <a:rPr sz="1300" dirty="0">
                <a:latin typeface="Calibri"/>
                <a:cs typeface="Calibri"/>
              </a:rPr>
              <a:t>При  </a:t>
            </a:r>
            <a:r>
              <a:rPr sz="1300" spc="-10" dirty="0">
                <a:latin typeface="Calibri"/>
                <a:cs typeface="Calibri"/>
              </a:rPr>
              <a:t>затруднениях </a:t>
            </a:r>
            <a:r>
              <a:rPr sz="1300" spc="-5" dirty="0">
                <a:latin typeface="Calibri"/>
                <a:cs typeface="Calibri"/>
              </a:rPr>
              <a:t>можно предложить категориальную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подсказку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300" i="1" spc="-5" dirty="0">
                <a:latin typeface="Calibri"/>
                <a:cs typeface="Calibri"/>
              </a:rPr>
              <a:t>Рисунок часов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300" spc="-5" dirty="0">
                <a:latin typeface="Calibri"/>
                <a:cs typeface="Calibri"/>
              </a:rPr>
              <a:t>«Нарисуйте, пожалуйста, </a:t>
            </a:r>
            <a:r>
              <a:rPr sz="1300" spc="-15" dirty="0">
                <a:latin typeface="Calibri"/>
                <a:cs typeface="Calibri"/>
              </a:rPr>
              <a:t>круглые </a:t>
            </a:r>
            <a:r>
              <a:rPr sz="1300" dirty="0">
                <a:latin typeface="Calibri"/>
                <a:cs typeface="Calibri"/>
              </a:rPr>
              <a:t>часы с </a:t>
            </a:r>
            <a:r>
              <a:rPr sz="1300" spc="-5" dirty="0">
                <a:latin typeface="Calibri"/>
                <a:cs typeface="Calibri"/>
              </a:rPr>
              <a:t>цифрами </a:t>
            </a:r>
            <a:r>
              <a:rPr sz="1300" dirty="0">
                <a:latin typeface="Calibri"/>
                <a:cs typeface="Calibri"/>
              </a:rPr>
              <a:t>на </a:t>
            </a:r>
            <a:r>
              <a:rPr sz="1300" spc="-10" dirty="0">
                <a:latin typeface="Calibri"/>
                <a:cs typeface="Calibri"/>
              </a:rPr>
              <a:t>циферблате </a:t>
            </a:r>
            <a:r>
              <a:rPr sz="1300" dirty="0">
                <a:latin typeface="Calibri"/>
                <a:cs typeface="Calibri"/>
              </a:rPr>
              <a:t>и со</a:t>
            </a:r>
            <a:r>
              <a:rPr sz="1300" spc="1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стрелками.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ct val="1538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Все </a:t>
            </a:r>
            <a:r>
              <a:rPr sz="1300" spc="-5" dirty="0">
                <a:latin typeface="Calibri"/>
                <a:cs typeface="Calibri"/>
              </a:rPr>
              <a:t>цифры </a:t>
            </a:r>
            <a:r>
              <a:rPr sz="1300" spc="-10" dirty="0">
                <a:latin typeface="Calibri"/>
                <a:cs typeface="Calibri"/>
              </a:rPr>
              <a:t>должны </a:t>
            </a:r>
            <a:r>
              <a:rPr sz="1300" spc="-5" dirty="0">
                <a:latin typeface="Calibri"/>
                <a:cs typeface="Calibri"/>
              </a:rPr>
              <a:t>стоять </a:t>
            </a:r>
            <a:r>
              <a:rPr sz="1300" dirty="0">
                <a:latin typeface="Calibri"/>
                <a:cs typeface="Calibri"/>
              </a:rPr>
              <a:t>на </a:t>
            </a:r>
            <a:r>
              <a:rPr sz="1300" spc="-5" dirty="0">
                <a:latin typeface="Calibri"/>
                <a:cs typeface="Calibri"/>
              </a:rPr>
              <a:t>своих местах, </a:t>
            </a:r>
            <a:r>
              <a:rPr sz="1300" dirty="0">
                <a:latin typeface="Calibri"/>
                <a:cs typeface="Calibri"/>
              </a:rPr>
              <a:t>а </a:t>
            </a:r>
            <a:r>
              <a:rPr sz="1300" spc="-5" dirty="0">
                <a:latin typeface="Calibri"/>
                <a:cs typeface="Calibri"/>
              </a:rPr>
              <a:t>стрелки </a:t>
            </a:r>
            <a:r>
              <a:rPr sz="1300" spc="-10" dirty="0">
                <a:latin typeface="Calibri"/>
                <a:cs typeface="Calibri"/>
              </a:rPr>
              <a:t>должны </a:t>
            </a:r>
            <a:r>
              <a:rPr sz="1300" spc="-5" dirty="0">
                <a:latin typeface="Calibri"/>
                <a:cs typeface="Calibri"/>
              </a:rPr>
              <a:t>указывать </a:t>
            </a:r>
            <a:r>
              <a:rPr sz="1300" dirty="0">
                <a:latin typeface="Calibri"/>
                <a:cs typeface="Calibri"/>
              </a:rPr>
              <a:t>на </a:t>
            </a:r>
            <a:r>
              <a:rPr sz="1300" spc="-5" dirty="0">
                <a:latin typeface="Calibri"/>
                <a:cs typeface="Calibri"/>
              </a:rPr>
              <a:t>13.45»  </a:t>
            </a:r>
            <a:r>
              <a:rPr sz="1300" spc="-10" dirty="0">
                <a:latin typeface="Calibri"/>
                <a:cs typeface="Calibri"/>
              </a:rPr>
              <a:t>Подсказки </a:t>
            </a:r>
            <a:r>
              <a:rPr sz="1300" dirty="0">
                <a:latin typeface="Calibri"/>
                <a:cs typeface="Calibri"/>
              </a:rPr>
              <a:t>не </a:t>
            </a:r>
            <a:r>
              <a:rPr sz="1300" spc="-10" dirty="0">
                <a:latin typeface="Calibri"/>
                <a:cs typeface="Calibri"/>
              </a:rPr>
              <a:t>допускаются, </a:t>
            </a:r>
            <a:r>
              <a:rPr sz="1300" spc="-5" dirty="0">
                <a:latin typeface="Calibri"/>
                <a:cs typeface="Calibri"/>
              </a:rPr>
              <a:t>можно предлагать </a:t>
            </a:r>
            <a:r>
              <a:rPr sz="1300" spc="-10" dirty="0">
                <a:latin typeface="Calibri"/>
                <a:cs typeface="Calibri"/>
              </a:rPr>
              <a:t>другое</a:t>
            </a:r>
            <a:r>
              <a:rPr sz="1300" spc="5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время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734060">
              <a:lnSpc>
                <a:spcPct val="156900"/>
              </a:lnSpc>
              <a:spcBef>
                <a:spcPts val="5"/>
              </a:spcBef>
            </a:pPr>
            <a:r>
              <a:rPr sz="1300" b="1" i="1" dirty="0">
                <a:latin typeface="Calibri"/>
                <a:cs typeface="Calibri"/>
              </a:rPr>
              <a:t>Интерпретация</a:t>
            </a:r>
            <a:r>
              <a:rPr sz="1300" i="1" dirty="0">
                <a:latin typeface="Calibri"/>
                <a:cs typeface="Calibri"/>
              </a:rPr>
              <a:t>: </a:t>
            </a:r>
            <a:r>
              <a:rPr sz="1300" spc="-5" dirty="0">
                <a:latin typeface="Calibri"/>
                <a:cs typeface="Calibri"/>
              </a:rPr>
              <a:t>существенные </a:t>
            </a:r>
            <a:r>
              <a:rPr sz="1300" spc="-10" dirty="0">
                <a:latin typeface="Calibri"/>
                <a:cs typeface="Calibri"/>
              </a:rPr>
              <a:t>трудности </a:t>
            </a:r>
            <a:r>
              <a:rPr sz="1300" spc="-5" dirty="0">
                <a:latin typeface="Calibri"/>
                <a:cs typeface="Calibri"/>
              </a:rPr>
              <a:t>при рисовании </a:t>
            </a:r>
            <a:r>
              <a:rPr sz="1300" dirty="0">
                <a:latin typeface="Calibri"/>
                <a:cs typeface="Calibri"/>
              </a:rPr>
              <a:t>часов </a:t>
            </a:r>
            <a:r>
              <a:rPr sz="1300" spc="-5" dirty="0">
                <a:latin typeface="Calibri"/>
                <a:cs typeface="Calibri"/>
              </a:rPr>
              <a:t>или  воспроизведении </a:t>
            </a:r>
            <a:r>
              <a:rPr sz="1300" dirty="0">
                <a:latin typeface="Calibri"/>
                <a:cs typeface="Calibri"/>
              </a:rPr>
              <a:t>с </a:t>
            </a:r>
            <a:r>
              <a:rPr sz="1300" spc="-15" dirty="0">
                <a:latin typeface="Calibri"/>
                <a:cs typeface="Calibri"/>
              </a:rPr>
              <a:t>подсказкой хотя </a:t>
            </a:r>
            <a:r>
              <a:rPr sz="1300" spc="-5" dirty="0">
                <a:latin typeface="Calibri"/>
                <a:cs typeface="Calibri"/>
              </a:rPr>
              <a:t>бы </a:t>
            </a:r>
            <a:r>
              <a:rPr sz="1300" spc="-10" dirty="0">
                <a:latin typeface="Calibri"/>
                <a:cs typeface="Calibri"/>
              </a:rPr>
              <a:t>одного </a:t>
            </a:r>
            <a:r>
              <a:rPr sz="1300" spc="-5" dirty="0">
                <a:latin typeface="Calibri"/>
                <a:cs typeface="Calibri"/>
              </a:rPr>
              <a:t>слова говорят </a:t>
            </a:r>
            <a:r>
              <a:rPr sz="1300" dirty="0">
                <a:latin typeface="Calibri"/>
                <a:cs typeface="Calibri"/>
              </a:rPr>
              <a:t>о </a:t>
            </a:r>
            <a:r>
              <a:rPr sz="1300" spc="-5" dirty="0">
                <a:latin typeface="Calibri"/>
                <a:cs typeface="Calibri"/>
              </a:rPr>
              <a:t>наличии  клинически значимых когнитивных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нарушений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3460" y="455676"/>
            <a:ext cx="40582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0" dirty="0"/>
              <a:t>МИНИ-КОГ:</a:t>
            </a:r>
            <a:r>
              <a:rPr sz="3200" spc="-25" dirty="0"/>
              <a:t> </a:t>
            </a:r>
            <a:r>
              <a:rPr sz="3200" spc="-5" dirty="0"/>
              <a:t>ОПИСАНИЕ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209547"/>
            <a:ext cx="7595234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Наиболее </a:t>
            </a:r>
            <a:r>
              <a:rPr sz="1800" spc="-5" dirty="0">
                <a:latin typeface="Calibri"/>
                <a:cs typeface="Calibri"/>
              </a:rPr>
              <a:t>простой </a:t>
            </a:r>
            <a:r>
              <a:rPr sz="1800" spc="-15" dirty="0">
                <a:latin typeface="Calibri"/>
                <a:cs typeface="Calibri"/>
              </a:rPr>
              <a:t>методикой </a:t>
            </a:r>
            <a:r>
              <a:rPr sz="1800" spc="-5" dirty="0">
                <a:latin typeface="Calibri"/>
                <a:cs typeface="Calibri"/>
              </a:rPr>
              <a:t>для скрининга когнитивных нарушений </a:t>
            </a:r>
            <a:r>
              <a:rPr sz="1800" dirty="0">
                <a:latin typeface="Calibri"/>
                <a:cs typeface="Calibri"/>
              </a:rPr>
              <a:t>в  </a:t>
            </a:r>
            <a:r>
              <a:rPr sz="1800" spc="-10" dirty="0">
                <a:latin typeface="Calibri"/>
                <a:cs typeface="Calibri"/>
              </a:rPr>
              <a:t>амбулаторной </a:t>
            </a:r>
            <a:r>
              <a:rPr sz="1800" spc="-5" dirty="0">
                <a:latin typeface="Calibri"/>
                <a:cs typeface="Calibri"/>
              </a:rPr>
              <a:t>практике </a:t>
            </a:r>
            <a:r>
              <a:rPr sz="1800" spc="-10" dirty="0">
                <a:latin typeface="Calibri"/>
                <a:cs typeface="Calibri"/>
              </a:rPr>
              <a:t>является </a:t>
            </a:r>
            <a:r>
              <a:rPr sz="1800" spc="-5" dirty="0">
                <a:latin typeface="Calibri"/>
                <a:cs typeface="Calibri"/>
              </a:rPr>
              <a:t>тест </a:t>
            </a:r>
            <a:r>
              <a:rPr sz="1800" spc="-15" dirty="0">
                <a:latin typeface="Calibri"/>
                <a:cs typeface="Calibri"/>
              </a:rPr>
              <a:t>Мини-Ког, </a:t>
            </a:r>
            <a:r>
              <a:rPr sz="1800" spc="-10" dirty="0">
                <a:latin typeface="Calibri"/>
                <a:cs typeface="Calibri"/>
              </a:rPr>
              <a:t>предложенный </a:t>
            </a:r>
            <a:r>
              <a:rPr sz="1800" spc="-50" dirty="0">
                <a:latin typeface="Calibri"/>
                <a:cs typeface="Calibri"/>
              </a:rPr>
              <a:t>W.J.  </a:t>
            </a:r>
            <a:r>
              <a:rPr sz="1800" spc="-10" dirty="0">
                <a:latin typeface="Calibri"/>
                <a:cs typeface="Calibri"/>
              </a:rPr>
              <a:t>Lorentz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0" dirty="0">
                <a:latin typeface="Calibri"/>
                <a:cs typeface="Calibri"/>
              </a:rPr>
              <a:t>коллегами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2002 </a:t>
            </a:r>
            <a:r>
              <a:rPr sz="1800" spc="-30" dirty="0">
                <a:latin typeface="Calibri"/>
                <a:cs typeface="Calibri"/>
              </a:rPr>
              <a:t>году.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нее включены </a:t>
            </a:r>
            <a:r>
              <a:rPr sz="1800" dirty="0">
                <a:latin typeface="Calibri"/>
                <a:cs typeface="Calibri"/>
              </a:rPr>
              <a:t>проба </a:t>
            </a:r>
            <a:r>
              <a:rPr sz="1800" spc="-5" dirty="0">
                <a:latin typeface="Calibri"/>
                <a:cs typeface="Calibri"/>
              </a:rPr>
              <a:t>на запоминание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5" dirty="0">
                <a:latin typeface="Calibri"/>
                <a:cs typeface="Calibri"/>
              </a:rPr>
              <a:t>воспроизведение </a:t>
            </a:r>
            <a:r>
              <a:rPr sz="1800" dirty="0">
                <a:latin typeface="Calibri"/>
                <a:cs typeface="Calibri"/>
              </a:rPr>
              <a:t>3 </a:t>
            </a:r>
            <a:r>
              <a:rPr sz="1800" spc="-5" dirty="0">
                <a:latin typeface="Calibri"/>
                <a:cs typeface="Calibri"/>
              </a:rPr>
              <a:t>слов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тест </a:t>
            </a:r>
            <a:r>
              <a:rPr sz="1800" dirty="0">
                <a:latin typeface="Calibri"/>
                <a:cs typeface="Calibri"/>
              </a:rPr>
              <a:t>рисования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часов.</a:t>
            </a:r>
            <a:endParaRPr sz="1800">
              <a:latin typeface="Calibri"/>
              <a:cs typeface="Calibri"/>
            </a:endParaRPr>
          </a:p>
          <a:p>
            <a:pPr marL="355600" marR="192405" indent="-342900">
              <a:lnSpc>
                <a:spcPct val="1006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Преимуществом теста </a:t>
            </a:r>
            <a:r>
              <a:rPr sz="1800" spc="-10" dirty="0">
                <a:latin typeface="Calibri"/>
                <a:cs typeface="Calibri"/>
              </a:rPr>
              <a:t>является его </a:t>
            </a:r>
            <a:r>
              <a:rPr sz="1800" spc="-15" dirty="0">
                <a:latin typeface="Calibri"/>
                <a:cs typeface="Calibri"/>
              </a:rPr>
              <a:t>методологическая </a:t>
            </a:r>
            <a:r>
              <a:rPr sz="1800" spc="-5" dirty="0">
                <a:latin typeface="Calibri"/>
                <a:cs typeface="Calibri"/>
              </a:rPr>
              <a:t>простота.  Проведение теста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5" dirty="0">
                <a:latin typeface="Calibri"/>
                <a:cs typeface="Calibri"/>
              </a:rPr>
              <a:t>занимает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spc="-5" dirty="0">
                <a:latin typeface="Calibri"/>
                <a:cs typeface="Calibri"/>
              </a:rPr>
              <a:t>2-5 </a:t>
            </a:r>
            <a:r>
              <a:rPr sz="1800" spc="-15" dirty="0">
                <a:latin typeface="Calibri"/>
                <a:cs typeface="Calibri"/>
              </a:rPr>
              <a:t>минут,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его </a:t>
            </a:r>
            <a:r>
              <a:rPr sz="1800" dirty="0">
                <a:latin typeface="Calibri"/>
                <a:cs typeface="Calibri"/>
              </a:rPr>
              <a:t>специфичность  </a:t>
            </a:r>
            <a:r>
              <a:rPr sz="1800" spc="-5" dirty="0">
                <a:latin typeface="Calibri"/>
                <a:cs typeface="Calibri"/>
              </a:rPr>
              <a:t>составляет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5" dirty="0">
                <a:latin typeface="Calibri"/>
                <a:cs typeface="Calibri"/>
              </a:rPr>
              <a:t>менее </a:t>
            </a:r>
            <a:r>
              <a:rPr sz="1800" dirty="0">
                <a:latin typeface="Calibri"/>
                <a:cs typeface="Calibri"/>
              </a:rPr>
              <a:t>95%, </a:t>
            </a:r>
            <a:r>
              <a:rPr sz="1800" spc="-5" dirty="0">
                <a:latin typeface="Calibri"/>
                <a:cs typeface="Calibri"/>
              </a:rPr>
              <a:t>что </a:t>
            </a:r>
            <a:r>
              <a:rPr sz="1800" spc="-10" dirty="0">
                <a:latin typeface="Calibri"/>
                <a:cs typeface="Calibri"/>
              </a:rPr>
              <a:t>означает, </a:t>
            </a:r>
            <a:r>
              <a:rPr sz="1800" spc="-5" dirty="0">
                <a:latin typeface="Calibri"/>
                <a:cs typeface="Calibri"/>
              </a:rPr>
              <a:t>что </a:t>
            </a:r>
            <a:r>
              <a:rPr sz="1800" spc="-10" dirty="0">
                <a:latin typeface="Calibri"/>
                <a:cs typeface="Calibri"/>
              </a:rPr>
              <a:t>трудности </a:t>
            </a:r>
            <a:r>
              <a:rPr sz="1800" spc="-5" dirty="0">
                <a:latin typeface="Calibri"/>
                <a:cs typeface="Calibri"/>
              </a:rPr>
              <a:t>воспроизведения  слов </a:t>
            </a:r>
            <a:r>
              <a:rPr sz="1800" dirty="0">
                <a:latin typeface="Calibri"/>
                <a:cs typeface="Calibri"/>
              </a:rPr>
              <a:t>и серьезные ошибки в рисовании часов с </a:t>
            </a:r>
            <a:r>
              <a:rPr sz="1800" spc="-5" dirty="0">
                <a:latin typeface="Calibri"/>
                <a:cs typeface="Calibri"/>
              </a:rPr>
              <a:t>вероятностью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spc="-5" dirty="0">
                <a:latin typeface="Calibri"/>
                <a:cs typeface="Calibri"/>
              </a:rPr>
              <a:t>90%  говорят 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spc="-5" dirty="0">
                <a:latin typeface="Calibri"/>
                <a:cs typeface="Calibri"/>
              </a:rPr>
              <a:t>наличии когнитивных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842" y="467868"/>
            <a:ext cx="50577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Arial"/>
                <a:cs typeface="Arial"/>
              </a:rPr>
              <a:t>МИНИ-КОГ: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НЕДОСТАТКИ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493000" cy="2092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Чувствительность </a:t>
            </a:r>
            <a:r>
              <a:rPr sz="1800" spc="-15" dirty="0">
                <a:latin typeface="Calibri"/>
                <a:cs typeface="Calibri"/>
              </a:rPr>
              <a:t>методики </a:t>
            </a:r>
            <a:r>
              <a:rPr sz="1800" spc="-10" dirty="0">
                <a:latin typeface="Calibri"/>
                <a:cs typeface="Calibri"/>
              </a:rPr>
              <a:t>невелика: </a:t>
            </a:r>
            <a:r>
              <a:rPr sz="1800" dirty="0">
                <a:latin typeface="Calibri"/>
                <a:cs typeface="Calibri"/>
              </a:rPr>
              <a:t>с ее </a:t>
            </a:r>
            <a:r>
              <a:rPr sz="1800" spc="-5" dirty="0">
                <a:latin typeface="Calibri"/>
                <a:cs typeface="Calibri"/>
              </a:rPr>
              <a:t>помощью </a:t>
            </a:r>
            <a:r>
              <a:rPr sz="1800" spc="-15" dirty="0">
                <a:latin typeface="Calibri"/>
                <a:cs typeface="Calibri"/>
              </a:rPr>
              <a:t>затруднительно  </a:t>
            </a:r>
            <a:r>
              <a:rPr sz="1800" spc="-5" dirty="0">
                <a:latin typeface="Calibri"/>
                <a:cs typeface="Calibri"/>
              </a:rPr>
              <a:t>выявить легкие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умеренные когнитивные нарушения. </a:t>
            </a:r>
            <a:r>
              <a:rPr sz="1800" spc="-15" dirty="0">
                <a:latin typeface="Calibri"/>
                <a:cs typeface="Calibri"/>
              </a:rPr>
              <a:t>Методика </a:t>
            </a:r>
            <a:r>
              <a:rPr sz="1800" spc="-5" dirty="0">
                <a:latin typeface="Calibri"/>
                <a:cs typeface="Calibri"/>
              </a:rPr>
              <a:t>не  </a:t>
            </a:r>
            <a:r>
              <a:rPr sz="1800" spc="-10" dirty="0">
                <a:latin typeface="Calibri"/>
                <a:cs typeface="Calibri"/>
              </a:rPr>
              <a:t>является </a:t>
            </a:r>
            <a:r>
              <a:rPr sz="1800" spc="-5" dirty="0">
                <a:latin typeface="Calibri"/>
                <a:cs typeface="Calibri"/>
              </a:rPr>
              <a:t>психометрической, что </a:t>
            </a:r>
            <a:r>
              <a:rPr sz="1800" dirty="0">
                <a:latin typeface="Calibri"/>
                <a:cs typeface="Calibri"/>
              </a:rPr>
              <a:t>означает </a:t>
            </a:r>
            <a:r>
              <a:rPr sz="1800" spc="-5" dirty="0">
                <a:latin typeface="Calibri"/>
                <a:cs typeface="Calibri"/>
              </a:rPr>
              <a:t>невозможность оценки </a:t>
            </a:r>
            <a:r>
              <a:rPr sz="1800" dirty="0">
                <a:latin typeface="Calibri"/>
                <a:cs typeface="Calibri"/>
              </a:rPr>
              <a:t>с ее  </a:t>
            </a:r>
            <a:r>
              <a:rPr sz="1800" spc="-5" dirty="0">
                <a:latin typeface="Calibri"/>
                <a:cs typeface="Calibri"/>
              </a:rPr>
              <a:t>помощью выраженности когнитивных нарушений. Качественный анализ  </a:t>
            </a:r>
            <a:r>
              <a:rPr sz="1800" dirty="0">
                <a:latin typeface="Calibri"/>
                <a:cs typeface="Calibri"/>
              </a:rPr>
              <a:t>по ее </a:t>
            </a:r>
            <a:r>
              <a:rPr sz="1800" spc="-20" dirty="0">
                <a:latin typeface="Calibri"/>
                <a:cs typeface="Calibri"/>
              </a:rPr>
              <a:t>результатам </a:t>
            </a:r>
            <a:r>
              <a:rPr sz="1800" spc="-10" dirty="0">
                <a:latin typeface="Calibri"/>
                <a:cs typeface="Calibri"/>
              </a:rPr>
              <a:t>также </a:t>
            </a:r>
            <a:r>
              <a:rPr sz="1800" spc="-5" dirty="0">
                <a:latin typeface="Calibri"/>
                <a:cs typeface="Calibri"/>
              </a:rPr>
              <a:t>провести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невозможно.</a:t>
            </a:r>
            <a:endParaRPr sz="1800">
              <a:latin typeface="Calibri"/>
              <a:cs typeface="Calibri"/>
            </a:endParaRPr>
          </a:p>
          <a:p>
            <a:pPr marL="355600" marR="34925" indent="-342900">
              <a:lnSpc>
                <a:spcPts val="2110"/>
              </a:lnSpc>
              <a:spcBef>
                <a:spcPts val="1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30" dirty="0">
                <a:latin typeface="Calibri"/>
                <a:cs typeface="Calibri"/>
              </a:rPr>
              <a:t>Таким </a:t>
            </a:r>
            <a:r>
              <a:rPr sz="1800" spc="-5" dirty="0">
                <a:latin typeface="Calibri"/>
                <a:cs typeface="Calibri"/>
              </a:rPr>
              <a:t>образом, данный тест отвечает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15" dirty="0">
                <a:latin typeface="Calibri"/>
                <a:cs typeface="Calibri"/>
              </a:rPr>
              <a:t>один </a:t>
            </a:r>
            <a:r>
              <a:rPr sz="1800" dirty="0">
                <a:latin typeface="Calibri"/>
                <a:cs typeface="Calibri"/>
              </a:rPr>
              <a:t>вопрос: есть </a:t>
            </a:r>
            <a:r>
              <a:rPr sz="1800" spc="-5" dirty="0">
                <a:latin typeface="Calibri"/>
                <a:cs typeface="Calibri"/>
              </a:rPr>
              <a:t>когнитивные  нарушения 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нет.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678" y="345947"/>
            <a:ext cx="76809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Arial"/>
                <a:cs typeface="Arial"/>
              </a:rPr>
              <a:t>СТРУКТУРА </a:t>
            </a:r>
            <a:r>
              <a:rPr sz="3200" spc="-25" dirty="0">
                <a:latin typeface="Arial"/>
                <a:cs typeface="Arial"/>
              </a:rPr>
              <a:t>УЧЕБНОГО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СОДЕРЖАНИЯ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0789" y="1297940"/>
            <a:ext cx="6344920" cy="386334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Краткая шкала оценки психического</a:t>
            </a:r>
            <a:r>
              <a:rPr sz="18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0502" y="2608579"/>
            <a:ext cx="516255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2555" marR="5080" indent="-110489">
              <a:lnSpc>
                <a:spcPts val="4300"/>
              </a:lnSpc>
              <a:spcBef>
                <a:spcPts val="260"/>
              </a:spcBef>
            </a:pPr>
            <a:r>
              <a:rPr sz="3600" b="1" spc="-65" dirty="0">
                <a:latin typeface="Calibri"/>
                <a:cs typeface="Calibri"/>
              </a:rPr>
              <a:t>КРАТКАЯ </a:t>
            </a:r>
            <a:r>
              <a:rPr sz="3600" b="1" spc="-5" dirty="0">
                <a:latin typeface="Calibri"/>
                <a:cs typeface="Calibri"/>
              </a:rPr>
              <a:t>ШКАЛА ОЦЕНКИ  </a:t>
            </a:r>
            <a:r>
              <a:rPr sz="3600" b="1" spc="-30" dirty="0">
                <a:latin typeface="Calibri"/>
                <a:cs typeface="Calibri"/>
              </a:rPr>
              <a:t>ПСИХИЧЕСКОГО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85" dirty="0">
                <a:latin typeface="Calibri"/>
                <a:cs typeface="Calibri"/>
              </a:rPr>
              <a:t>СТАТУСА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5" y="101091"/>
            <a:ext cx="7780020" cy="6934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184785">
              <a:lnSpc>
                <a:spcPts val="2620"/>
              </a:lnSpc>
              <a:spcBef>
                <a:spcPts val="200"/>
              </a:spcBef>
            </a:pPr>
            <a:r>
              <a:rPr sz="2200" spc="-40" dirty="0"/>
              <a:t>КРАТКАЯ </a:t>
            </a:r>
            <a:r>
              <a:rPr sz="2200" dirty="0"/>
              <a:t>ШКАЛА ОЦЕНКИ </a:t>
            </a:r>
            <a:r>
              <a:rPr sz="2200" spc="-15" dirty="0"/>
              <a:t>ПСИХИЧЕСКОГО </a:t>
            </a:r>
            <a:r>
              <a:rPr sz="2200" spc="-45" dirty="0"/>
              <a:t>СТАТУСА </a:t>
            </a:r>
            <a:r>
              <a:rPr sz="2200" dirty="0"/>
              <a:t>(КШОПС) /  </a:t>
            </a:r>
            <a:r>
              <a:rPr sz="2200" spc="-20" dirty="0"/>
              <a:t>MINI-MENTAL </a:t>
            </a:r>
            <a:r>
              <a:rPr sz="2200" spc="-75" dirty="0"/>
              <a:t>STATE </a:t>
            </a:r>
            <a:r>
              <a:rPr sz="2200" spc="-20" dirty="0"/>
              <a:t>EXAMINATION </a:t>
            </a:r>
            <a:r>
              <a:rPr sz="2200" spc="-5" dirty="0"/>
              <a:t>(MMSE) (FOLSTEIN </a:t>
            </a:r>
            <a:r>
              <a:rPr sz="2200" dirty="0"/>
              <a:t>ET </a:t>
            </a:r>
            <a:r>
              <a:rPr sz="2200" spc="-5" dirty="0"/>
              <a:t>AL.,</a:t>
            </a:r>
            <a:r>
              <a:rPr sz="2200" spc="130" dirty="0"/>
              <a:t> </a:t>
            </a:r>
            <a:r>
              <a:rPr sz="2200" spc="-5" dirty="0"/>
              <a:t>1973)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346367" y="1353311"/>
            <a:ext cx="74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367" y="1036319"/>
            <a:ext cx="7987665" cy="68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spc="-5" dirty="0">
                <a:latin typeface="Calibri"/>
                <a:cs typeface="Calibri"/>
              </a:rPr>
              <a:t>Ориентировка во времени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5 </a:t>
            </a:r>
            <a:r>
              <a:rPr sz="1100" spc="-5" dirty="0">
                <a:latin typeface="Calibri"/>
                <a:cs typeface="Calibri"/>
              </a:rPr>
              <a:t>б.) «Назовите, пожалуйста, сегодняшнее число… </a:t>
            </a:r>
            <a:r>
              <a:rPr sz="1100" dirty="0">
                <a:latin typeface="Calibri"/>
                <a:cs typeface="Calibri"/>
              </a:rPr>
              <a:t>месяц… </a:t>
            </a:r>
            <a:r>
              <a:rPr sz="1100" spc="-10" dirty="0">
                <a:latin typeface="Calibri"/>
                <a:cs typeface="Calibri"/>
              </a:rPr>
              <a:t>год… </a:t>
            </a:r>
            <a:r>
              <a:rPr sz="1100" spc="-5" dirty="0">
                <a:latin typeface="Calibri"/>
                <a:cs typeface="Calibri"/>
              </a:rPr>
              <a:t>день недели… время</a:t>
            </a:r>
            <a:r>
              <a:rPr sz="1100" spc="18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года»</a:t>
            </a:r>
            <a:endParaRPr sz="1100">
              <a:latin typeface="Calibri"/>
              <a:cs typeface="Calibri"/>
            </a:endParaRPr>
          </a:p>
          <a:p>
            <a:pPr marL="354965" marR="154940">
              <a:lnSpc>
                <a:spcPct val="105500"/>
              </a:lnSpc>
              <a:spcBef>
                <a:spcPts val="1100"/>
              </a:spcBef>
            </a:pPr>
            <a:r>
              <a:rPr sz="1100" i="1" spc="-5" dirty="0">
                <a:latin typeface="Calibri"/>
                <a:cs typeface="Calibri"/>
              </a:rPr>
              <a:t>Ориентировка </a:t>
            </a:r>
            <a:r>
              <a:rPr sz="1100" i="1" dirty="0">
                <a:latin typeface="Calibri"/>
                <a:cs typeface="Calibri"/>
              </a:rPr>
              <a:t>в месте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5 </a:t>
            </a:r>
            <a:r>
              <a:rPr sz="1100" spc="-5" dirty="0">
                <a:latin typeface="Calibri"/>
                <a:cs typeface="Calibri"/>
              </a:rPr>
              <a:t>б.) «Где </a:t>
            </a:r>
            <a:r>
              <a:rPr sz="1100" dirty="0">
                <a:latin typeface="Calibri"/>
                <a:cs typeface="Calibri"/>
              </a:rPr>
              <a:t>мы </a:t>
            </a:r>
            <a:r>
              <a:rPr sz="1100" spc="-5" dirty="0">
                <a:latin typeface="Calibri"/>
                <a:cs typeface="Calibri"/>
              </a:rPr>
              <a:t>находимся?..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какой стране… области… городе… учреждении… какой этаж/№  комнаты»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367" y="1847088"/>
            <a:ext cx="8446135" cy="404304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54965" marR="292735" indent="-342900">
              <a:lnSpc>
                <a:spcPts val="1300"/>
              </a:lnSpc>
              <a:spcBef>
                <a:spcPts val="1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spc="-5" dirty="0">
                <a:latin typeface="Calibri"/>
                <a:cs typeface="Calibri"/>
              </a:rPr>
              <a:t>Восприятие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3 </a:t>
            </a:r>
            <a:r>
              <a:rPr sz="1100" spc="-5" dirty="0">
                <a:latin typeface="Calibri"/>
                <a:cs typeface="Calibri"/>
              </a:rPr>
              <a:t>б.) «Повторите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постарайтесь запомнить </a:t>
            </a:r>
            <a:r>
              <a:rPr sz="1100" dirty="0">
                <a:latin typeface="Calibri"/>
                <a:cs typeface="Calibri"/>
              </a:rPr>
              <a:t>3 </a:t>
            </a:r>
            <a:r>
              <a:rPr sz="1100" spc="-5" dirty="0">
                <a:latin typeface="Calibri"/>
                <a:cs typeface="Calibri"/>
              </a:rPr>
              <a:t>слова: яблоко, стол, монета». </a:t>
            </a:r>
            <a:r>
              <a:rPr sz="1100" dirty="0">
                <a:latin typeface="Calibri"/>
                <a:cs typeface="Calibri"/>
              </a:rPr>
              <a:t>По 1 </a:t>
            </a:r>
            <a:r>
              <a:rPr sz="1100" spc="-5" dirty="0">
                <a:latin typeface="Calibri"/>
                <a:cs typeface="Calibri"/>
              </a:rPr>
              <a:t>баллу за каждое правильное  повторение. «Запомнили слова? Повторите </a:t>
            </a:r>
            <a:r>
              <a:rPr sz="1100" dirty="0">
                <a:latin typeface="Calibri"/>
                <a:cs typeface="Calibri"/>
              </a:rPr>
              <a:t>их еще </a:t>
            </a:r>
            <a:r>
              <a:rPr sz="1100" spc="-5" dirty="0">
                <a:latin typeface="Calibri"/>
                <a:cs typeface="Calibri"/>
              </a:rPr>
              <a:t>раз» (до </a:t>
            </a:r>
            <a:r>
              <a:rPr sz="1100" dirty="0">
                <a:latin typeface="Calibri"/>
                <a:cs typeface="Calibri"/>
              </a:rPr>
              <a:t>5 </a:t>
            </a:r>
            <a:r>
              <a:rPr sz="1100" spc="-5" dirty="0">
                <a:latin typeface="Calibri"/>
                <a:cs typeface="Calibri"/>
              </a:rPr>
              <a:t>повторений).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баллах не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оценивается.</a:t>
            </a:r>
            <a:endParaRPr sz="1100">
              <a:latin typeface="Calibri"/>
              <a:cs typeface="Calibri"/>
            </a:endParaRPr>
          </a:p>
          <a:p>
            <a:pPr marL="354965" marR="205104" indent="-342900">
              <a:lnSpc>
                <a:spcPct val="1055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spc="-5" dirty="0">
                <a:latin typeface="Calibri"/>
                <a:cs typeface="Calibri"/>
              </a:rPr>
              <a:t>Концентрация внимания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5 </a:t>
            </a:r>
            <a:r>
              <a:rPr sz="1100" spc="-5" dirty="0">
                <a:latin typeface="Calibri"/>
                <a:cs typeface="Calibri"/>
              </a:rPr>
              <a:t>б.) «Пожалуйста, отнимите от </a:t>
            </a:r>
            <a:r>
              <a:rPr sz="1100" dirty="0">
                <a:latin typeface="Calibri"/>
                <a:cs typeface="Calibri"/>
              </a:rPr>
              <a:t>100 7, </a:t>
            </a:r>
            <a:r>
              <a:rPr sz="1100" spc="-5" dirty="0">
                <a:latin typeface="Calibri"/>
                <a:cs typeface="Calibri"/>
              </a:rPr>
              <a:t>от </a:t>
            </a:r>
            <a:r>
              <a:rPr sz="1100" spc="-10" dirty="0">
                <a:latin typeface="Calibri"/>
                <a:cs typeface="Calibri"/>
              </a:rPr>
              <a:t>того, </a:t>
            </a:r>
            <a:r>
              <a:rPr sz="1100" spc="-5" dirty="0">
                <a:latin typeface="Calibri"/>
                <a:cs typeface="Calibri"/>
              </a:rPr>
              <a:t>что получится, </a:t>
            </a:r>
            <a:r>
              <a:rPr sz="1100" dirty="0">
                <a:latin typeface="Calibri"/>
                <a:cs typeface="Calibri"/>
              </a:rPr>
              <a:t>еще </a:t>
            </a:r>
            <a:r>
              <a:rPr sz="1100" spc="-5" dirty="0">
                <a:latin typeface="Calibri"/>
                <a:cs typeface="Calibri"/>
              </a:rPr>
              <a:t>раз отнимите </a:t>
            </a:r>
            <a:r>
              <a:rPr sz="1100" dirty="0">
                <a:latin typeface="Calibri"/>
                <a:cs typeface="Calibri"/>
              </a:rPr>
              <a:t>7, и </a:t>
            </a:r>
            <a:r>
              <a:rPr sz="1100" spc="-5" dirty="0">
                <a:latin typeface="Calibri"/>
                <a:cs typeface="Calibri"/>
              </a:rPr>
              <a:t>так сделайте  несколько раз». </a:t>
            </a:r>
            <a:r>
              <a:rPr sz="1100" dirty="0">
                <a:latin typeface="Calibri"/>
                <a:cs typeface="Calibri"/>
              </a:rPr>
              <a:t>5 </a:t>
            </a:r>
            <a:r>
              <a:rPr sz="1100" spc="-5" dirty="0">
                <a:latin typeface="Calibri"/>
                <a:cs typeface="Calibri"/>
              </a:rPr>
              <a:t>вычитаний, при ошибке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врач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Calibri"/>
                <a:cs typeface="Calibri"/>
              </a:rPr>
              <a:t>поправляет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называет ответ. </a:t>
            </a:r>
            <a:r>
              <a:rPr sz="1100" dirty="0">
                <a:latin typeface="Calibri"/>
                <a:cs typeface="Calibri"/>
              </a:rPr>
              <a:t>По 1 б. </a:t>
            </a:r>
            <a:r>
              <a:rPr sz="1100" spc="-5" dirty="0">
                <a:latin typeface="Calibri"/>
                <a:cs typeface="Calibri"/>
              </a:rPr>
              <a:t>за </a:t>
            </a:r>
            <a:r>
              <a:rPr sz="1100" dirty="0">
                <a:latin typeface="Calibri"/>
                <a:cs typeface="Calibri"/>
              </a:rPr>
              <a:t>каждый </a:t>
            </a:r>
            <a:r>
              <a:rPr sz="1100" spc="-5" dirty="0">
                <a:latin typeface="Calibri"/>
                <a:cs typeface="Calibri"/>
              </a:rPr>
              <a:t>правильный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ответ.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dirty="0">
                <a:latin typeface="Calibri"/>
                <a:cs typeface="Calibri"/>
              </a:rPr>
              <a:t>Память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3 </a:t>
            </a:r>
            <a:r>
              <a:rPr sz="1100" spc="-5" dirty="0">
                <a:latin typeface="Calibri"/>
                <a:cs typeface="Calibri"/>
              </a:rPr>
              <a:t>б.) «Вспомните, пожалуйста, слова, которые </a:t>
            </a:r>
            <a:r>
              <a:rPr sz="1100" dirty="0">
                <a:latin typeface="Calibri"/>
                <a:cs typeface="Calibri"/>
              </a:rPr>
              <a:t>мы с Вами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учили».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spc="-5" dirty="0">
                <a:latin typeface="Calibri"/>
                <a:cs typeface="Calibri"/>
              </a:rPr>
              <a:t>Речь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б.)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sz="1100" spc="-5" dirty="0">
                <a:latin typeface="Calibri"/>
                <a:cs typeface="Calibri"/>
              </a:rPr>
              <a:t>Называние (до </a:t>
            </a:r>
            <a:r>
              <a:rPr sz="1100" dirty="0">
                <a:latin typeface="Calibri"/>
                <a:cs typeface="Calibri"/>
              </a:rPr>
              <a:t>2б.) </a:t>
            </a:r>
            <a:r>
              <a:rPr sz="1100" spc="-5" dirty="0">
                <a:latin typeface="Calibri"/>
                <a:cs typeface="Calibri"/>
              </a:rPr>
              <a:t>«Что это такое?» (показываем карандаш,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часы)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sz="1100" spc="-5" dirty="0">
                <a:latin typeface="Calibri"/>
                <a:cs typeface="Calibri"/>
              </a:rPr>
              <a:t>Повторение фразы (до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б.) «Повторите: </a:t>
            </a:r>
            <a:r>
              <a:rPr sz="1100" dirty="0">
                <a:latin typeface="Calibri"/>
                <a:cs typeface="Calibri"/>
              </a:rPr>
              <a:t>«Никаких если, никаких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но»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sz="1100" spc="-5" dirty="0">
                <a:latin typeface="Calibri"/>
                <a:cs typeface="Calibri"/>
              </a:rPr>
              <a:t>Трехэтапная команда (до </a:t>
            </a:r>
            <a:r>
              <a:rPr sz="1100" dirty="0">
                <a:latin typeface="Calibri"/>
                <a:cs typeface="Calibri"/>
              </a:rPr>
              <a:t>3 </a:t>
            </a:r>
            <a:r>
              <a:rPr sz="1100" spc="-5" dirty="0">
                <a:latin typeface="Calibri"/>
                <a:cs typeface="Calibri"/>
              </a:rPr>
              <a:t>б.) «Возьмите </a:t>
            </a:r>
            <a:r>
              <a:rPr sz="1100" dirty="0">
                <a:latin typeface="Calibri"/>
                <a:cs typeface="Calibri"/>
              </a:rPr>
              <a:t>лист </a:t>
            </a:r>
            <a:r>
              <a:rPr sz="1100" spc="-5" dirty="0">
                <a:latin typeface="Calibri"/>
                <a:cs typeface="Calibri"/>
              </a:rPr>
              <a:t>бумаги правой рукой, сложите его вдвое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положите на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стол»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sz="1100" spc="-5" dirty="0">
                <a:latin typeface="Calibri"/>
                <a:cs typeface="Calibri"/>
              </a:rPr>
              <a:t>Чтение (до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б.) «Прочитайте вслух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сделайте то, что здесь написано» (даем </a:t>
            </a:r>
            <a:r>
              <a:rPr sz="1100" dirty="0">
                <a:latin typeface="Calibri"/>
                <a:cs typeface="Calibri"/>
              </a:rPr>
              <a:t>лист </a:t>
            </a:r>
            <a:r>
              <a:rPr sz="1100" spc="-5" dirty="0">
                <a:latin typeface="Calibri"/>
                <a:cs typeface="Calibri"/>
              </a:rPr>
              <a:t>бумаги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5" dirty="0">
                <a:latin typeface="Calibri"/>
                <a:cs typeface="Calibri"/>
              </a:rPr>
              <a:t>надписью: «ЗАКРОЙТЕ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ГЛАЗА»)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00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sz="1100" dirty="0">
                <a:latin typeface="Calibri"/>
                <a:cs typeface="Calibri"/>
              </a:rPr>
              <a:t>Письмо </a:t>
            </a:r>
            <a:r>
              <a:rPr sz="1100" spc="-5" dirty="0">
                <a:latin typeface="Calibri"/>
                <a:cs typeface="Calibri"/>
              </a:rPr>
              <a:t>(до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б.) «Придумайте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напишите какое-нибудь предложение». </a:t>
            </a:r>
            <a:r>
              <a:rPr sz="1100" dirty="0">
                <a:latin typeface="Calibri"/>
                <a:cs typeface="Calibri"/>
              </a:rPr>
              <a:t>1 б. </a:t>
            </a:r>
            <a:r>
              <a:rPr sz="1100" spc="-5" dirty="0">
                <a:latin typeface="Calibri"/>
                <a:cs typeface="Calibri"/>
              </a:rPr>
              <a:t>за осмысленное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грамматически правильное</a:t>
            </a:r>
            <a:r>
              <a:rPr sz="1100" spc="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предложение.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i="1" spc="-5" dirty="0">
                <a:latin typeface="Calibri"/>
                <a:cs typeface="Calibri"/>
              </a:rPr>
              <a:t>Конструктивный праксис </a:t>
            </a:r>
            <a:r>
              <a:rPr sz="1100" spc="-5" dirty="0">
                <a:latin typeface="Calibri"/>
                <a:cs typeface="Calibri"/>
              </a:rPr>
              <a:t>(от </a:t>
            </a:r>
            <a:r>
              <a:rPr sz="1100" dirty="0">
                <a:latin typeface="Calibri"/>
                <a:cs typeface="Calibri"/>
              </a:rPr>
              <a:t>0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б.) «Скопируйте, пожалуйста, это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изображение»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Calibri"/>
                <a:cs typeface="Calibri"/>
              </a:rPr>
              <a:t>Интерпретация</a:t>
            </a:r>
            <a:r>
              <a:rPr sz="1100" i="1" spc="-5" dirty="0">
                <a:latin typeface="Calibri"/>
                <a:cs typeface="Calibri"/>
              </a:rPr>
              <a:t>: </a:t>
            </a:r>
            <a:r>
              <a:rPr sz="1100" dirty="0">
                <a:latin typeface="Calibri"/>
                <a:cs typeface="Calibri"/>
              </a:rPr>
              <a:t>Чем </a:t>
            </a:r>
            <a:r>
              <a:rPr sz="1100" spc="-5" dirty="0">
                <a:latin typeface="Calibri"/>
                <a:cs typeface="Calibri"/>
              </a:rPr>
              <a:t>меньше интегральный результат (до </a:t>
            </a:r>
            <a:r>
              <a:rPr sz="1100" dirty="0">
                <a:latin typeface="Calibri"/>
                <a:cs typeface="Calibri"/>
              </a:rPr>
              <a:t>30 </a:t>
            </a:r>
            <a:r>
              <a:rPr sz="1100" spc="-5" dirty="0">
                <a:latin typeface="Calibri"/>
                <a:cs typeface="Calibri"/>
              </a:rPr>
              <a:t>б.), тем более выражен когнитивный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дефицит.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7231" rIns="0" bIns="0" rtlCol="0">
            <a:spAutoFit/>
          </a:bodyPr>
          <a:lstStyle/>
          <a:p>
            <a:pPr marL="2142490" marR="5080" indent="-1830705">
              <a:lnSpc>
                <a:spcPts val="3790"/>
              </a:lnSpc>
              <a:spcBef>
                <a:spcPts val="265"/>
              </a:spcBef>
            </a:pPr>
            <a:r>
              <a:rPr sz="3200" spc="-60" dirty="0"/>
              <a:t>КРАТКАЯ </a:t>
            </a:r>
            <a:r>
              <a:rPr sz="3200" spc="-5" dirty="0"/>
              <a:t>ШКАЛА </a:t>
            </a:r>
            <a:r>
              <a:rPr sz="3200" dirty="0"/>
              <a:t>ОЦЕНКИ </a:t>
            </a:r>
            <a:r>
              <a:rPr sz="3200" spc="-25" dirty="0"/>
              <a:t>ПСИХИЧЕСКОГО  </a:t>
            </a:r>
            <a:r>
              <a:rPr sz="3200" spc="-55" dirty="0"/>
              <a:t>СТАТУСА:</a:t>
            </a:r>
            <a:r>
              <a:rPr sz="3200" dirty="0"/>
              <a:t> </a:t>
            </a:r>
            <a:r>
              <a:rPr sz="3200" spc="-5" dirty="0"/>
              <a:t>ОПИСАНИЕ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614932"/>
            <a:ext cx="7762240" cy="440245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15"/>
              </a:spcBef>
            </a:pPr>
            <a:r>
              <a:rPr sz="1800" spc="-15" dirty="0">
                <a:latin typeface="Calibri"/>
                <a:cs typeface="Calibri"/>
              </a:rPr>
              <a:t>Несколько </a:t>
            </a:r>
            <a:r>
              <a:rPr sz="1800" spc="-10" dirty="0">
                <a:latin typeface="Calibri"/>
                <a:cs typeface="Calibri"/>
              </a:rPr>
              <a:t>более подробное исследование </a:t>
            </a:r>
            <a:r>
              <a:rPr sz="1800" spc="-5" dirty="0">
                <a:latin typeface="Calibri"/>
                <a:cs typeface="Calibri"/>
              </a:rPr>
              <a:t>когнитивных функций  </a:t>
            </a:r>
            <a:r>
              <a:rPr sz="1800" spc="-10" dirty="0">
                <a:latin typeface="Calibri"/>
                <a:cs typeface="Calibri"/>
              </a:rPr>
              <a:t>предусмотрено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тестировании </a:t>
            </a:r>
            <a:r>
              <a:rPr sz="1800" dirty="0">
                <a:latin typeface="Calibri"/>
                <a:cs typeface="Calibri"/>
              </a:rPr>
              <a:t>пациента в </a:t>
            </a:r>
            <a:r>
              <a:rPr sz="1800" spc="-5" dirty="0">
                <a:latin typeface="Calibri"/>
                <a:cs typeface="Calibri"/>
              </a:rPr>
              <a:t>соответствии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0" dirty="0">
                <a:latin typeface="Calibri"/>
                <a:cs typeface="Calibri"/>
              </a:rPr>
              <a:t>Краткой </a:t>
            </a:r>
            <a:r>
              <a:rPr sz="1800" spc="-5" dirty="0">
                <a:latin typeface="Calibri"/>
                <a:cs typeface="Calibri"/>
              </a:rPr>
              <a:t>шкалой  оценки психического статуса (КШОПС), </a:t>
            </a:r>
            <a:r>
              <a:rPr sz="1800" spc="-10" dirty="0">
                <a:latin typeface="Calibri"/>
                <a:cs typeface="Calibri"/>
              </a:rPr>
              <a:t>более </a:t>
            </a:r>
            <a:r>
              <a:rPr sz="1800" dirty="0">
                <a:latin typeface="Calibri"/>
                <a:cs typeface="Calibri"/>
              </a:rPr>
              <a:t>известной в </a:t>
            </a:r>
            <a:r>
              <a:rPr sz="1800" spc="-10" dirty="0">
                <a:latin typeface="Calibri"/>
                <a:cs typeface="Calibri"/>
              </a:rPr>
              <a:t>медицинской среде  как </a:t>
            </a:r>
            <a:r>
              <a:rPr sz="1800" spc="-5" dirty="0">
                <a:latin typeface="Calibri"/>
                <a:cs typeface="Calibri"/>
              </a:rPr>
              <a:t>Mini-Mental </a:t>
            </a:r>
            <a:r>
              <a:rPr sz="1800" spc="-40" dirty="0">
                <a:latin typeface="Calibri"/>
                <a:cs typeface="Calibri"/>
              </a:rPr>
              <a:t>Test.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была </a:t>
            </a:r>
            <a:r>
              <a:rPr sz="1800" spc="-10" dirty="0">
                <a:latin typeface="Calibri"/>
                <a:cs typeface="Calibri"/>
              </a:rPr>
              <a:t>предложена </a:t>
            </a:r>
            <a:r>
              <a:rPr sz="1800" dirty="0">
                <a:latin typeface="Calibri"/>
                <a:cs typeface="Calibri"/>
              </a:rPr>
              <a:t>в 1973 </a:t>
            </a:r>
            <a:r>
              <a:rPr sz="1800" spc="-25" dirty="0">
                <a:latin typeface="Calibri"/>
                <a:cs typeface="Calibri"/>
              </a:rPr>
              <a:t>году </a:t>
            </a:r>
            <a:r>
              <a:rPr sz="1800" spc="-50" dirty="0">
                <a:latin typeface="Calibri"/>
                <a:cs typeface="Calibri"/>
              </a:rPr>
              <a:t>M.F. </a:t>
            </a:r>
            <a:r>
              <a:rPr sz="1800" spc="-10" dirty="0">
                <a:latin typeface="Calibri"/>
                <a:cs typeface="Calibri"/>
              </a:rPr>
              <a:t>Folstein </a:t>
            </a:r>
            <a:r>
              <a:rPr sz="1800" dirty="0">
                <a:latin typeface="Calibri"/>
                <a:cs typeface="Calibri"/>
              </a:rPr>
              <a:t>с  </a:t>
            </a:r>
            <a:r>
              <a:rPr sz="1800" spc="-10" dirty="0">
                <a:latin typeface="Calibri"/>
                <a:cs typeface="Calibri"/>
              </a:rPr>
              <a:t>коллегами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получила </a:t>
            </a:r>
            <a:r>
              <a:rPr sz="1800" spc="-5" dirty="0">
                <a:latin typeface="Calibri"/>
                <a:cs typeface="Calibri"/>
              </a:rPr>
              <a:t>широкое распространение среди </a:t>
            </a:r>
            <a:r>
              <a:rPr sz="1800" spc="-10" dirty="0">
                <a:latin typeface="Calibri"/>
                <a:cs typeface="Calibri"/>
              </a:rPr>
              <a:t>неврологов,  </a:t>
            </a:r>
            <a:r>
              <a:rPr sz="1800" spc="-5" dirty="0">
                <a:latin typeface="Calibri"/>
                <a:cs typeface="Calibri"/>
              </a:rPr>
              <a:t>психиатров </a:t>
            </a:r>
            <a:r>
              <a:rPr sz="1800" dirty="0">
                <a:latin typeface="Calibri"/>
                <a:cs typeface="Calibri"/>
              </a:rPr>
              <a:t>и врачей </a:t>
            </a:r>
            <a:r>
              <a:rPr sz="1800" spc="-5" dirty="0">
                <a:latin typeface="Calibri"/>
                <a:cs typeface="Calibri"/>
              </a:rPr>
              <a:t>других специальностей </a:t>
            </a:r>
            <a:r>
              <a:rPr sz="1800" dirty="0">
                <a:latin typeface="Calibri"/>
                <a:cs typeface="Calibri"/>
              </a:rPr>
              <a:t>во </a:t>
            </a:r>
            <a:r>
              <a:rPr sz="1800" spc="-5" dirty="0">
                <a:latin typeface="Calibri"/>
                <a:cs typeface="Calibri"/>
              </a:rPr>
              <a:t>всем </a:t>
            </a:r>
            <a:r>
              <a:rPr sz="1800" dirty="0">
                <a:latin typeface="Calibri"/>
                <a:cs typeface="Calibri"/>
              </a:rPr>
              <a:t>мире. </a:t>
            </a:r>
            <a:r>
              <a:rPr sz="1800" spc="-25" dirty="0">
                <a:latin typeface="Calibri"/>
                <a:cs typeface="Calibri"/>
              </a:rPr>
              <a:t>Ее </a:t>
            </a:r>
            <a:r>
              <a:rPr sz="1800" spc="-10" dirty="0">
                <a:latin typeface="Calibri"/>
                <a:cs typeface="Calibri"/>
              </a:rPr>
              <a:t>можно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5" dirty="0">
                <a:latin typeface="Calibri"/>
                <a:cs typeface="Calibri"/>
              </a:rPr>
              <a:t>праву  назвать самой </a:t>
            </a:r>
            <a:r>
              <a:rPr sz="1800" dirty="0">
                <a:latin typeface="Calibri"/>
                <a:cs typeface="Calibri"/>
              </a:rPr>
              <a:t>известной </a:t>
            </a:r>
            <a:r>
              <a:rPr sz="1800" spc="-5" dirty="0">
                <a:latin typeface="Calibri"/>
                <a:cs typeface="Calibri"/>
              </a:rPr>
              <a:t>психометрической шкалой, </a:t>
            </a:r>
            <a:r>
              <a:rPr sz="1800" spc="-10" dirty="0">
                <a:latin typeface="Calibri"/>
                <a:cs typeface="Calibri"/>
              </a:rPr>
              <a:t>которая </a:t>
            </a:r>
            <a:r>
              <a:rPr sz="1800" spc="-5" dirty="0">
                <a:latin typeface="Calibri"/>
                <a:cs typeface="Calibri"/>
              </a:rPr>
              <a:t>вошла </a:t>
            </a:r>
            <a:r>
              <a:rPr sz="1800" dirty="0">
                <a:latin typeface="Calibri"/>
                <a:cs typeface="Calibri"/>
              </a:rPr>
              <a:t>в  </a:t>
            </a:r>
            <a:r>
              <a:rPr sz="1800" spc="-5" dirty="0">
                <a:latin typeface="Calibri"/>
                <a:cs typeface="Calibri"/>
              </a:rPr>
              <a:t>стандарт оценки </a:t>
            </a:r>
            <a:r>
              <a:rPr sz="1800" spc="-10" dirty="0">
                <a:latin typeface="Calibri"/>
                <a:cs typeface="Calibri"/>
              </a:rPr>
              <a:t>неврологического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психического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90300"/>
              </a:lnSpc>
              <a:spcBef>
                <a:spcPts val="1145"/>
              </a:spcBef>
            </a:pPr>
            <a:r>
              <a:rPr sz="1800" spc="-5" dirty="0">
                <a:latin typeface="Calibri"/>
                <a:cs typeface="Calibri"/>
              </a:rPr>
              <a:t>MMSE </a:t>
            </a:r>
            <a:r>
              <a:rPr sz="1800" spc="-10" dirty="0">
                <a:latin typeface="Calibri"/>
                <a:cs typeface="Calibri"/>
              </a:rPr>
              <a:t>представляет </a:t>
            </a:r>
            <a:r>
              <a:rPr sz="1800" dirty="0">
                <a:latin typeface="Calibri"/>
                <a:cs typeface="Calibri"/>
              </a:rPr>
              <a:t>собой </a:t>
            </a:r>
            <a:r>
              <a:rPr sz="1800" spc="-5" dirty="0">
                <a:latin typeface="Calibri"/>
                <a:cs typeface="Calibri"/>
              </a:rPr>
              <a:t>30-балльную </a:t>
            </a:r>
            <a:r>
              <a:rPr sz="1800" spc="-15" dirty="0">
                <a:latin typeface="Calibri"/>
                <a:cs typeface="Calibri"/>
              </a:rPr>
              <a:t>шкалу, </a:t>
            </a:r>
            <a:r>
              <a:rPr sz="1800" spc="-5" dirty="0">
                <a:latin typeface="Calibri"/>
                <a:cs typeface="Calibri"/>
              </a:rPr>
              <a:t>интегральный </a:t>
            </a:r>
            <a:r>
              <a:rPr sz="1800" spc="-20" dirty="0">
                <a:latin typeface="Calibri"/>
                <a:cs typeface="Calibri"/>
              </a:rPr>
              <a:t>результат  </a:t>
            </a:r>
            <a:r>
              <a:rPr sz="1800" spc="-5" dirty="0">
                <a:latin typeface="Calibri"/>
                <a:cs typeface="Calibri"/>
              </a:rPr>
              <a:t>складывается </a:t>
            </a:r>
            <a:r>
              <a:rPr sz="1800" dirty="0">
                <a:latin typeface="Calibri"/>
                <a:cs typeface="Calibri"/>
              </a:rPr>
              <a:t>из </a:t>
            </a:r>
            <a:r>
              <a:rPr sz="1800" spc="-20" dirty="0">
                <a:latin typeface="Calibri"/>
                <a:cs typeface="Calibri"/>
              </a:rPr>
              <a:t>результатов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dirty="0">
                <a:latin typeface="Calibri"/>
                <a:cs typeface="Calibri"/>
              </a:rPr>
              <a:t>ориентировки в </a:t>
            </a:r>
            <a:r>
              <a:rPr sz="1800" spc="-5" dirty="0">
                <a:latin typeface="Calibri"/>
                <a:cs typeface="Calibri"/>
              </a:rPr>
              <a:t>месте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времени, памяти  арифметического </a:t>
            </a:r>
            <a:r>
              <a:rPr sz="1800" dirty="0">
                <a:latin typeface="Calibri"/>
                <a:cs typeface="Calibri"/>
              </a:rPr>
              <a:t>счета, </a:t>
            </a:r>
            <a:r>
              <a:rPr sz="1800" spc="-5" dirty="0">
                <a:latin typeface="Calibri"/>
                <a:cs typeface="Calibri"/>
              </a:rPr>
              <a:t>устной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письменной </a:t>
            </a:r>
            <a:r>
              <a:rPr sz="1800" dirty="0">
                <a:latin typeface="Calibri"/>
                <a:cs typeface="Calibri"/>
              </a:rPr>
              <a:t>речи и </a:t>
            </a:r>
            <a:r>
              <a:rPr sz="1800" spc="-5" dirty="0">
                <a:latin typeface="Calibri"/>
                <a:cs typeface="Calibri"/>
              </a:rPr>
              <a:t>конструктивного  праксиса. </a:t>
            </a:r>
            <a:r>
              <a:rPr sz="1800" spc="-15" dirty="0">
                <a:latin typeface="Calibri"/>
                <a:cs typeface="Calibri"/>
              </a:rPr>
              <a:t>Тестирование </a:t>
            </a:r>
            <a:r>
              <a:rPr sz="1800" spc="-5" dirty="0">
                <a:latin typeface="Calibri"/>
                <a:cs typeface="Calibri"/>
              </a:rPr>
              <a:t>занимает 10-15 </a:t>
            </a:r>
            <a:r>
              <a:rPr sz="1800" spc="-15" dirty="0">
                <a:latin typeface="Calibri"/>
                <a:cs typeface="Calibri"/>
              </a:rPr>
              <a:t>минут.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15" dirty="0">
                <a:latin typeface="Calibri"/>
                <a:cs typeface="Calibri"/>
              </a:rPr>
              <a:t>отличается </a:t>
            </a:r>
            <a:r>
              <a:rPr sz="1800" spc="-5" dirty="0">
                <a:latin typeface="Calibri"/>
                <a:cs typeface="Calibri"/>
              </a:rPr>
              <a:t>высокой  </a:t>
            </a:r>
            <a:r>
              <a:rPr sz="1800" dirty="0">
                <a:latin typeface="Calibri"/>
                <a:cs typeface="Calibri"/>
              </a:rPr>
              <a:t>специфичностью и </a:t>
            </a:r>
            <a:r>
              <a:rPr sz="1800" spc="-5" dirty="0">
                <a:latin typeface="Calibri"/>
                <a:cs typeface="Calibri"/>
              </a:rPr>
              <a:t>чувствительностью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5" dirty="0">
                <a:latin typeface="Calibri"/>
                <a:cs typeface="Calibri"/>
              </a:rPr>
              <a:t>отношению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синдромальному  диагнозу </a:t>
            </a:r>
            <a:r>
              <a:rPr sz="1800" spc="-10" dirty="0">
                <a:latin typeface="Calibri"/>
                <a:cs typeface="Calibri"/>
              </a:rPr>
              <a:t>деменции: </a:t>
            </a:r>
            <a:r>
              <a:rPr sz="1800" spc="-5" dirty="0">
                <a:latin typeface="Calibri"/>
                <a:cs typeface="Calibri"/>
              </a:rPr>
              <a:t>интегральный балл </a:t>
            </a:r>
            <a:r>
              <a:rPr sz="1800" spc="-15" dirty="0">
                <a:latin typeface="Calibri"/>
                <a:cs typeface="Calibri"/>
              </a:rPr>
              <a:t>до </a:t>
            </a:r>
            <a:r>
              <a:rPr sz="1800" dirty="0">
                <a:latin typeface="Calibri"/>
                <a:cs typeface="Calibri"/>
              </a:rPr>
              <a:t>24 </a:t>
            </a:r>
            <a:r>
              <a:rPr sz="1800" spc="-10" dirty="0">
                <a:latin typeface="Calibri"/>
                <a:cs typeface="Calibri"/>
              </a:rPr>
              <a:t>включительно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90-%  вероятностью означает диагноз «деменция». </a:t>
            </a:r>
            <a:r>
              <a:rPr sz="1800" spc="-15" dirty="0">
                <a:latin typeface="Calibri"/>
                <a:cs typeface="Calibri"/>
              </a:rPr>
              <a:t>Согласно </a:t>
            </a:r>
            <a:r>
              <a:rPr sz="1800" spc="-10" dirty="0">
                <a:latin typeface="Calibri"/>
                <a:cs typeface="Calibri"/>
              </a:rPr>
              <a:t>некоторым </a:t>
            </a:r>
            <a:r>
              <a:rPr sz="1800" spc="-5" dirty="0">
                <a:latin typeface="Calibri"/>
                <a:cs typeface="Calibri"/>
              </a:rPr>
              <a:t>авторам, 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учете </a:t>
            </a:r>
            <a:r>
              <a:rPr sz="1800" spc="-10" dirty="0">
                <a:latin typeface="Calibri"/>
                <a:cs typeface="Calibri"/>
              </a:rPr>
              <a:t>высокого </a:t>
            </a:r>
            <a:r>
              <a:rPr sz="1800" spc="-5" dirty="0">
                <a:latin typeface="Calibri"/>
                <a:cs typeface="Calibri"/>
              </a:rPr>
              <a:t>преморбидного уровня </a:t>
            </a:r>
            <a:r>
              <a:rPr sz="1800" dirty="0">
                <a:latin typeface="Calibri"/>
                <a:cs typeface="Calibri"/>
              </a:rPr>
              <a:t>и при </a:t>
            </a:r>
            <a:r>
              <a:rPr sz="1800" spc="-10" dirty="0">
                <a:latin typeface="Calibri"/>
                <a:cs typeface="Calibri"/>
              </a:rPr>
              <a:t>деменции </a:t>
            </a:r>
            <a:r>
              <a:rPr sz="1800" spc="-5" dirty="0">
                <a:latin typeface="Calibri"/>
                <a:cs typeface="Calibri"/>
              </a:rPr>
              <a:t>преимущественно  лобного </a:t>
            </a:r>
            <a:r>
              <a:rPr sz="1800" dirty="0">
                <a:latin typeface="Calibri"/>
                <a:cs typeface="Calibri"/>
              </a:rPr>
              <a:t>типа </a:t>
            </a:r>
            <a:r>
              <a:rPr sz="1800" spc="-15" dirty="0">
                <a:latin typeface="Calibri"/>
                <a:cs typeface="Calibri"/>
              </a:rPr>
              <a:t>этот </a:t>
            </a:r>
            <a:r>
              <a:rPr sz="1800" spc="-5" dirty="0">
                <a:latin typeface="Calibri"/>
                <a:cs typeface="Calibri"/>
              </a:rPr>
              <a:t>диагноз </a:t>
            </a:r>
            <a:r>
              <a:rPr sz="1800" spc="-15" dirty="0">
                <a:latin typeface="Calibri"/>
                <a:cs typeface="Calibri"/>
              </a:rPr>
              <a:t>может </a:t>
            </a:r>
            <a:r>
              <a:rPr sz="1800" spc="-5" dirty="0">
                <a:latin typeface="Calibri"/>
                <a:cs typeface="Calibri"/>
              </a:rPr>
              <a:t>обсуждаться </a:t>
            </a:r>
            <a:r>
              <a:rPr sz="1800" spc="-10" dirty="0">
                <a:latin typeface="Calibri"/>
                <a:cs typeface="Calibri"/>
              </a:rPr>
              <a:t>уже </a:t>
            </a:r>
            <a:r>
              <a:rPr sz="1800" dirty="0">
                <a:latin typeface="Calibri"/>
                <a:cs typeface="Calibri"/>
              </a:rPr>
              <a:t>при 26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баллах.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175510" marR="5080" indent="-1521460">
              <a:lnSpc>
                <a:spcPct val="100000"/>
              </a:lnSpc>
              <a:spcBef>
                <a:spcPts val="100"/>
              </a:spcBef>
            </a:pPr>
            <a:r>
              <a:rPr sz="2900" spc="-55" dirty="0"/>
              <a:t>КРАТКАЯ </a:t>
            </a:r>
            <a:r>
              <a:rPr sz="2900" spc="-5" dirty="0"/>
              <a:t>ШКАЛА ОЦЕНКИ </a:t>
            </a:r>
            <a:r>
              <a:rPr sz="2900" spc="-25" dirty="0"/>
              <a:t>ПСИХИЧЕСКОГО  </a:t>
            </a:r>
            <a:r>
              <a:rPr sz="2900" spc="-55" dirty="0"/>
              <a:t>СТАТУСА:</a:t>
            </a:r>
            <a:r>
              <a:rPr sz="2900" spc="-10" dirty="0"/>
              <a:t> </a:t>
            </a:r>
            <a:r>
              <a:rPr sz="2900" spc="-45" dirty="0"/>
              <a:t>НЕДОСТАТКИ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24775" cy="264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15" dirty="0">
                <a:latin typeface="Calibri"/>
                <a:cs typeface="Calibri"/>
              </a:rPr>
              <a:t>содержит </a:t>
            </a:r>
            <a:r>
              <a:rPr sz="1800" dirty="0">
                <a:latin typeface="Calibri"/>
                <a:cs typeface="Calibri"/>
              </a:rPr>
              <a:t>проб на </a:t>
            </a:r>
            <a:r>
              <a:rPr sz="1800" spc="-5" dirty="0">
                <a:latin typeface="Calibri"/>
                <a:cs typeface="Calibri"/>
              </a:rPr>
              <a:t>управляющие функции, чувствительные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передней  локализации поражения или дисфункции. </a:t>
            </a:r>
            <a:r>
              <a:rPr sz="1800" spc="-10" dirty="0">
                <a:latin typeface="Calibri"/>
                <a:cs typeface="Calibri"/>
              </a:rPr>
              <a:t>Поэтому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лобном </a:t>
            </a:r>
            <a:r>
              <a:rPr sz="1800" dirty="0">
                <a:latin typeface="Calibri"/>
                <a:cs typeface="Calibri"/>
              </a:rPr>
              <a:t>типе  </a:t>
            </a:r>
            <a:r>
              <a:rPr sz="1800" spc="-5" dirty="0">
                <a:latin typeface="Calibri"/>
                <a:cs typeface="Calibri"/>
              </a:rPr>
              <a:t>нарушений </a:t>
            </a:r>
            <a:r>
              <a:rPr sz="1800" spc="-15" dirty="0">
                <a:latin typeface="Calibri"/>
                <a:cs typeface="Calibri"/>
              </a:rPr>
              <a:t>методика </a:t>
            </a:r>
            <a:r>
              <a:rPr sz="1800" spc="-5" dirty="0">
                <a:latin typeface="Calibri"/>
                <a:cs typeface="Calibri"/>
              </a:rPr>
              <a:t>часто оказывается нечувствительной.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10" dirty="0">
                <a:latin typeface="Calibri"/>
                <a:cs typeface="Calibri"/>
              </a:rPr>
              <a:t>этом  </a:t>
            </a:r>
            <a:r>
              <a:rPr sz="1800" spc="-5" dirty="0">
                <a:latin typeface="Calibri"/>
                <a:cs typeface="Calibri"/>
              </a:rPr>
              <a:t>именно лобный </a:t>
            </a:r>
            <a:r>
              <a:rPr sz="1800" dirty="0">
                <a:latin typeface="Calibri"/>
                <a:cs typeface="Calibri"/>
              </a:rPr>
              <a:t>тип </a:t>
            </a:r>
            <a:r>
              <a:rPr sz="1800" spc="-5" dirty="0">
                <a:latin typeface="Calibri"/>
                <a:cs typeface="Calibri"/>
              </a:rPr>
              <a:t>нарушений часто встречается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клинической практике,  </a:t>
            </a:r>
            <a:r>
              <a:rPr sz="1800" dirty="0">
                <a:latin typeface="Calibri"/>
                <a:cs typeface="Calibri"/>
              </a:rPr>
              <a:t>в частности, при </a:t>
            </a:r>
            <a:r>
              <a:rPr sz="1800" spc="-15" dirty="0">
                <a:latin typeface="Calibri"/>
                <a:cs typeface="Calibri"/>
              </a:rPr>
              <a:t>ДЭ, </a:t>
            </a:r>
            <a:r>
              <a:rPr sz="1800" spc="10" dirty="0">
                <a:latin typeface="Calibri"/>
                <a:cs typeface="Calibri"/>
              </a:rPr>
              <a:t>ЛВД, </a:t>
            </a:r>
            <a:r>
              <a:rPr sz="1800" spc="-10" dirty="0">
                <a:latin typeface="Calibri"/>
                <a:cs typeface="Calibri"/>
              </a:rPr>
              <a:t>нейродегенеративных </a:t>
            </a:r>
            <a:r>
              <a:rPr sz="1800" spc="-5" dirty="0">
                <a:latin typeface="Calibri"/>
                <a:cs typeface="Calibri"/>
              </a:rPr>
              <a:t>заболеваниях </a:t>
            </a:r>
            <a:r>
              <a:rPr sz="1800" dirty="0">
                <a:latin typeface="Calibri"/>
                <a:cs typeface="Calibri"/>
              </a:rPr>
              <a:t>с  </a:t>
            </a:r>
            <a:r>
              <a:rPr sz="1800" spc="-5" dirty="0">
                <a:latin typeface="Calibri"/>
                <a:cs typeface="Calibri"/>
              </a:rPr>
              <a:t>преимущественным поражением базальных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ганглиев.</a:t>
            </a:r>
            <a:endParaRPr sz="1800">
              <a:latin typeface="Calibri"/>
              <a:cs typeface="Calibri"/>
            </a:endParaRPr>
          </a:p>
          <a:p>
            <a:pPr marL="355600" marR="275590" indent="-342900">
              <a:lnSpc>
                <a:spcPct val="101699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была разработана </a:t>
            </a:r>
            <a:r>
              <a:rPr sz="1800" spc="-10" dirty="0">
                <a:latin typeface="Calibri"/>
                <a:cs typeface="Calibri"/>
              </a:rPr>
              <a:t>прежде </a:t>
            </a:r>
            <a:r>
              <a:rPr sz="1800" spc="-5" dirty="0">
                <a:latin typeface="Calibri"/>
                <a:cs typeface="Calibri"/>
              </a:rPr>
              <a:t>всего </a:t>
            </a:r>
            <a:r>
              <a:rPr sz="1800" spc="-10" dirty="0">
                <a:latin typeface="Calibri"/>
                <a:cs typeface="Calibri"/>
              </a:rPr>
              <a:t>как </a:t>
            </a:r>
            <a:r>
              <a:rPr sz="1800" spc="-5" dirty="0">
                <a:latin typeface="Calibri"/>
                <a:cs typeface="Calibri"/>
              </a:rPr>
              <a:t>инструмент диагностики  </a:t>
            </a:r>
            <a:r>
              <a:rPr sz="1800" spc="-10" dirty="0">
                <a:latin typeface="Calibri"/>
                <a:cs typeface="Calibri"/>
              </a:rPr>
              <a:t>деменции. </a:t>
            </a:r>
            <a:r>
              <a:rPr sz="1800" dirty="0">
                <a:latin typeface="Calibri"/>
                <a:cs typeface="Calibri"/>
              </a:rPr>
              <a:t>Легкие и </a:t>
            </a:r>
            <a:r>
              <a:rPr sz="1800" spc="-5" dirty="0">
                <a:latin typeface="Calibri"/>
                <a:cs typeface="Calibri"/>
              </a:rPr>
              <a:t>умеренные когнитивные нарушения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большинстве  случаев </a:t>
            </a:r>
            <a:r>
              <a:rPr sz="1800" dirty="0">
                <a:latin typeface="Calibri"/>
                <a:cs typeface="Calibri"/>
              </a:rPr>
              <a:t>с ее </a:t>
            </a:r>
            <a:r>
              <a:rPr sz="1800" spc="-5" dirty="0">
                <a:latin typeface="Calibri"/>
                <a:cs typeface="Calibri"/>
              </a:rPr>
              <a:t>помощью </a:t>
            </a:r>
            <a:r>
              <a:rPr sz="1800" dirty="0">
                <a:latin typeface="Calibri"/>
                <a:cs typeface="Calibri"/>
              </a:rPr>
              <a:t>не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выявляются.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Диагностика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когнитивных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504D"/>
                </a:solidFill>
                <a:latin typeface="Calibri"/>
                <a:cs typeface="Calibri"/>
              </a:rPr>
              <a:t>Монреальская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шкала,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или</a:t>
            </a:r>
            <a:r>
              <a:rPr sz="18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874" y="2608579"/>
            <a:ext cx="606806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01189" marR="5080" indent="-1889125">
              <a:lnSpc>
                <a:spcPts val="4300"/>
              </a:lnSpc>
              <a:spcBef>
                <a:spcPts val="260"/>
              </a:spcBef>
            </a:pPr>
            <a:r>
              <a:rPr sz="3600" b="1" spc="-5" dirty="0">
                <a:latin typeface="Calibri"/>
                <a:cs typeface="Calibri"/>
              </a:rPr>
              <a:t>МОНРЕАЛЬСКАЯ </a:t>
            </a:r>
            <a:r>
              <a:rPr sz="3600" b="1" spc="5" dirty="0">
                <a:latin typeface="Calibri"/>
                <a:cs typeface="Calibri"/>
              </a:rPr>
              <a:t>ШКАЛА,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ИЛИ  </a:t>
            </a:r>
            <a:r>
              <a:rPr sz="3600" b="1" spc="-35" dirty="0">
                <a:latin typeface="Calibri"/>
                <a:cs typeface="Calibri"/>
              </a:rPr>
              <a:t>МОКА-ТЕСТ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5175" y="224535"/>
            <a:ext cx="759333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165" marR="931544" indent="635" algn="ctr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МОНРЕАЛЬСКАЯ </a:t>
            </a:r>
            <a:r>
              <a:rPr sz="2500" dirty="0"/>
              <a:t>ШКАЛА, </a:t>
            </a:r>
            <a:r>
              <a:rPr sz="2500" spc="-25" dirty="0"/>
              <a:t>МОКА-ТЕСТ </a:t>
            </a:r>
            <a:r>
              <a:rPr sz="2500" dirty="0"/>
              <a:t>/  </a:t>
            </a:r>
            <a:r>
              <a:rPr sz="2500" spc="-5" dirty="0"/>
              <a:t>MONTREAL </a:t>
            </a:r>
            <a:r>
              <a:rPr sz="2500" spc="-10" dirty="0"/>
              <a:t>COGNITIVE </a:t>
            </a:r>
            <a:r>
              <a:rPr sz="2500" spc="-30" dirty="0"/>
              <a:t>ASSESSMENT,</a:t>
            </a:r>
            <a:r>
              <a:rPr sz="2500" spc="-20" dirty="0"/>
              <a:t> </a:t>
            </a:r>
            <a:r>
              <a:rPr sz="2500" spc="-5" dirty="0"/>
              <a:t>MOCA</a:t>
            </a:r>
            <a:endParaRPr sz="2500"/>
          </a:p>
          <a:p>
            <a:pPr algn="ctr">
              <a:lnSpc>
                <a:spcPct val="100000"/>
              </a:lnSpc>
            </a:pPr>
            <a:r>
              <a:rPr sz="2500" spc="-5" dirty="0"/>
              <a:t>(NASREDDINE </a:t>
            </a:r>
            <a:r>
              <a:rPr sz="2500" dirty="0"/>
              <a:t>ET </a:t>
            </a:r>
            <a:r>
              <a:rPr sz="2500" spc="-5" dirty="0"/>
              <a:t>AL., 2004; ПЕРЕВ. </a:t>
            </a:r>
            <a:r>
              <a:rPr sz="2500" spc="-10" dirty="0"/>
              <a:t>ПОСОХИН,</a:t>
            </a:r>
            <a:r>
              <a:rPr sz="2500" spc="-25" dirty="0"/>
              <a:t> </a:t>
            </a:r>
            <a:r>
              <a:rPr sz="2500" spc="-5" dirty="0"/>
              <a:t>СМИРНОВ)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2836279" y="1549761"/>
            <a:ext cx="3675749" cy="4596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5748" y="455676"/>
            <a:ext cx="7072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МОНРЕАЛЬСКАЯ </a:t>
            </a:r>
            <a:r>
              <a:rPr sz="3200" dirty="0"/>
              <a:t>ШКАЛА:</a:t>
            </a:r>
            <a:r>
              <a:rPr sz="3200" spc="-15" dirty="0"/>
              <a:t> ДОСТОИНСТВА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356359"/>
            <a:ext cx="7747634" cy="43230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5600" marR="334010" indent="-342900">
              <a:lnSpc>
                <a:spcPct val="906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Calibri"/>
                <a:cs typeface="Calibri"/>
              </a:rPr>
              <a:t>Недостатки </a:t>
            </a:r>
            <a:r>
              <a:rPr sz="1700" dirty="0">
                <a:latin typeface="Calibri"/>
                <a:cs typeface="Calibri"/>
              </a:rPr>
              <a:t>описанных </a:t>
            </a:r>
            <a:r>
              <a:rPr sz="1700" spc="-5" dirty="0">
                <a:latin typeface="Calibri"/>
                <a:cs typeface="Calibri"/>
              </a:rPr>
              <a:t>ранее </a:t>
            </a:r>
            <a:r>
              <a:rPr sz="1700" spc="-10" dirty="0">
                <a:latin typeface="Calibri"/>
                <a:cs typeface="Calibri"/>
              </a:rPr>
              <a:t>шкал </a:t>
            </a:r>
            <a:r>
              <a:rPr sz="1700" spc="-5" dirty="0">
                <a:latin typeface="Calibri"/>
                <a:cs typeface="Calibri"/>
              </a:rPr>
              <a:t>были учтены при </a:t>
            </a:r>
            <a:r>
              <a:rPr sz="1700" spc="-10" dirty="0">
                <a:latin typeface="Calibri"/>
                <a:cs typeface="Calibri"/>
              </a:rPr>
              <a:t>разработке методики  </a:t>
            </a:r>
            <a:r>
              <a:rPr sz="1700" spc="-5" dirty="0">
                <a:latin typeface="Calibri"/>
                <a:cs typeface="Calibri"/>
              </a:rPr>
              <a:t>экспресс-оценки когнитивных </a:t>
            </a:r>
            <a:r>
              <a:rPr sz="1700" dirty="0">
                <a:latin typeface="Calibri"/>
                <a:cs typeface="Calibri"/>
              </a:rPr>
              <a:t>функций, </a:t>
            </a:r>
            <a:r>
              <a:rPr sz="1700" spc="-10" dirty="0">
                <a:latin typeface="Calibri"/>
                <a:cs typeface="Calibri"/>
              </a:rPr>
              <a:t>которая </a:t>
            </a:r>
            <a:r>
              <a:rPr sz="1700" dirty="0">
                <a:latin typeface="Calibri"/>
                <a:cs typeface="Calibri"/>
              </a:rPr>
              <a:t>известна </a:t>
            </a:r>
            <a:r>
              <a:rPr sz="1700" spc="-15" dirty="0">
                <a:latin typeface="Calibri"/>
                <a:cs typeface="Calibri"/>
              </a:rPr>
              <a:t>как </a:t>
            </a:r>
            <a:r>
              <a:rPr sz="1700" spc="-5" dirty="0">
                <a:latin typeface="Calibri"/>
                <a:cs typeface="Calibri"/>
              </a:rPr>
              <a:t>Монреальская  </a:t>
            </a:r>
            <a:r>
              <a:rPr sz="1700" spc="-10" dirty="0">
                <a:latin typeface="Calibri"/>
                <a:cs typeface="Calibri"/>
              </a:rPr>
              <a:t>шкала, </a:t>
            </a:r>
            <a:r>
              <a:rPr sz="1700" dirty="0">
                <a:latin typeface="Calibri"/>
                <a:cs typeface="Calibri"/>
              </a:rPr>
              <a:t>или </a:t>
            </a:r>
            <a:r>
              <a:rPr sz="1700" spc="-10" dirty="0">
                <a:latin typeface="Calibri"/>
                <a:cs typeface="Calibri"/>
              </a:rPr>
              <a:t>Мока-тест (MOntreal </a:t>
            </a:r>
            <a:r>
              <a:rPr sz="1700" spc="-5" dirty="0">
                <a:latin typeface="Calibri"/>
                <a:cs typeface="Calibri"/>
              </a:rPr>
              <a:t>Cognitive Assessment,</a:t>
            </a:r>
            <a:r>
              <a:rPr sz="1700" spc="4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MOCA).</a:t>
            </a:r>
            <a:endParaRPr sz="1700">
              <a:latin typeface="Calibri"/>
              <a:cs typeface="Calibri"/>
            </a:endParaRPr>
          </a:p>
          <a:p>
            <a:pPr marL="355600" marR="24130" indent="-342900">
              <a:lnSpc>
                <a:spcPct val="89800"/>
              </a:lnSpc>
              <a:spcBef>
                <a:spcPts val="11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Мока-тест </a:t>
            </a:r>
            <a:r>
              <a:rPr sz="1700" spc="-5" dirty="0">
                <a:latin typeface="Calibri"/>
                <a:cs typeface="Calibri"/>
              </a:rPr>
              <a:t>были включены пробы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управляющие </a:t>
            </a:r>
            <a:r>
              <a:rPr sz="1700" dirty="0">
                <a:latin typeface="Calibri"/>
                <a:cs typeface="Calibri"/>
              </a:rPr>
              <a:t>функции, </a:t>
            </a:r>
            <a:r>
              <a:rPr sz="1700" spc="-5" dirty="0">
                <a:latin typeface="Calibri"/>
                <a:cs typeface="Calibri"/>
              </a:rPr>
              <a:t>такие </a:t>
            </a:r>
            <a:r>
              <a:rPr sz="1700" spc="-15" dirty="0">
                <a:latin typeface="Calibri"/>
                <a:cs typeface="Calibri"/>
              </a:rPr>
              <a:t>как  </a:t>
            </a:r>
            <a:r>
              <a:rPr sz="1700" spc="-5" dirty="0">
                <a:latin typeface="Calibri"/>
                <a:cs typeface="Calibri"/>
              </a:rPr>
              <a:t>сокращенный вариант теста связи </a:t>
            </a:r>
            <a:r>
              <a:rPr sz="1700" dirty="0">
                <a:latin typeface="Calibri"/>
                <a:cs typeface="Calibri"/>
              </a:rPr>
              <a:t>цифр и </a:t>
            </a:r>
            <a:r>
              <a:rPr sz="1700" spc="-5" dirty="0">
                <a:latin typeface="Calibri"/>
                <a:cs typeface="Calibri"/>
              </a:rPr>
              <a:t>букв, тест повторения цифр,  обобщения. Проба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память усложнена </a:t>
            </a:r>
            <a:r>
              <a:rPr sz="1700" dirty="0">
                <a:latin typeface="Calibri"/>
                <a:cs typeface="Calibri"/>
              </a:rPr>
              <a:t>по </a:t>
            </a:r>
            <a:r>
              <a:rPr sz="1700" spc="-5" dirty="0">
                <a:latin typeface="Calibri"/>
                <a:cs typeface="Calibri"/>
              </a:rPr>
              <a:t>сравнению </a:t>
            </a:r>
            <a:r>
              <a:rPr sz="1700" dirty="0">
                <a:latin typeface="Calibri"/>
                <a:cs typeface="Calibri"/>
              </a:rPr>
              <a:t>с </a:t>
            </a:r>
            <a:r>
              <a:rPr sz="1700" spc="-5" dirty="0">
                <a:latin typeface="Calibri"/>
                <a:cs typeface="Calibri"/>
              </a:rPr>
              <a:t>MMSE </a:t>
            </a:r>
            <a:r>
              <a:rPr sz="1700" dirty="0">
                <a:latin typeface="Calibri"/>
                <a:cs typeface="Calibri"/>
              </a:rPr>
              <a:t>(запомнить 5  слов </a:t>
            </a:r>
            <a:r>
              <a:rPr sz="1700" spc="-5" dirty="0">
                <a:latin typeface="Calibri"/>
                <a:cs typeface="Calibri"/>
              </a:rPr>
              <a:t>вместо 3). Проба </a:t>
            </a:r>
            <a:r>
              <a:rPr sz="1700" dirty="0">
                <a:latin typeface="Calibri"/>
                <a:cs typeface="Calibri"/>
              </a:rPr>
              <a:t>на называние </a:t>
            </a:r>
            <a:r>
              <a:rPr sz="1700" spc="-10" dirty="0">
                <a:latin typeface="Calibri"/>
                <a:cs typeface="Calibri"/>
              </a:rPr>
              <a:t>также </a:t>
            </a:r>
            <a:r>
              <a:rPr sz="1700" spc="-5" dirty="0">
                <a:latin typeface="Calibri"/>
                <a:cs typeface="Calibri"/>
              </a:rPr>
              <a:t>сложнее.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5" dirty="0">
                <a:latin typeface="Calibri"/>
                <a:cs typeface="Calibri"/>
              </a:rPr>
              <a:t>тест включены пробы </a:t>
            </a:r>
            <a:r>
              <a:rPr sz="1700" dirty="0">
                <a:latin typeface="Calibri"/>
                <a:cs typeface="Calibri"/>
              </a:rPr>
              <a:t>на  </a:t>
            </a:r>
            <a:r>
              <a:rPr sz="1700" spc="-5" dirty="0">
                <a:latin typeface="Calibri"/>
                <a:cs typeface="Calibri"/>
              </a:rPr>
              <a:t>рисование </a:t>
            </a:r>
            <a:r>
              <a:rPr sz="1700" spc="-10" dirty="0">
                <a:latin typeface="Calibri"/>
                <a:cs typeface="Calibri"/>
              </a:rPr>
              <a:t>кубика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часов.По времени тестирования </a:t>
            </a:r>
            <a:r>
              <a:rPr sz="1700" spc="-15" dirty="0">
                <a:latin typeface="Calibri"/>
                <a:cs typeface="Calibri"/>
              </a:rPr>
              <a:t>методика </a:t>
            </a:r>
            <a:r>
              <a:rPr sz="1700" dirty="0">
                <a:latin typeface="Calibri"/>
                <a:cs typeface="Calibri"/>
              </a:rPr>
              <a:t>не </a:t>
            </a:r>
            <a:r>
              <a:rPr sz="1700" spc="-10" dirty="0">
                <a:latin typeface="Calibri"/>
                <a:cs typeface="Calibri"/>
              </a:rPr>
              <a:t>отличается </a:t>
            </a:r>
            <a:r>
              <a:rPr sz="1700" spc="-5" dirty="0">
                <a:latin typeface="Calibri"/>
                <a:cs typeface="Calibri"/>
              </a:rPr>
              <a:t>от  </a:t>
            </a:r>
            <a:r>
              <a:rPr sz="1700" spc="-10" dirty="0">
                <a:latin typeface="Calibri"/>
                <a:cs typeface="Calibri"/>
              </a:rPr>
              <a:t>MMSE. </a:t>
            </a:r>
            <a:r>
              <a:rPr sz="1700" spc="-20" dirty="0">
                <a:latin typeface="Calibri"/>
                <a:cs typeface="Calibri"/>
              </a:rPr>
              <a:t>Результат </a:t>
            </a:r>
            <a:r>
              <a:rPr sz="1700" spc="-5" dirty="0">
                <a:latin typeface="Calibri"/>
                <a:cs typeface="Calibri"/>
              </a:rPr>
              <a:t>от </a:t>
            </a:r>
            <a:r>
              <a:rPr sz="1700" dirty="0">
                <a:latin typeface="Calibri"/>
                <a:cs typeface="Calibri"/>
              </a:rPr>
              <a:t>26 </a:t>
            </a:r>
            <a:r>
              <a:rPr sz="1700" spc="-5" dirty="0">
                <a:latin typeface="Calibri"/>
                <a:cs typeface="Calibri"/>
              </a:rPr>
              <a:t>баллов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ниже говорит </a:t>
            </a:r>
            <a:r>
              <a:rPr sz="1700" dirty="0">
                <a:latin typeface="Calibri"/>
                <a:cs typeface="Calibri"/>
              </a:rPr>
              <a:t>о наличии </a:t>
            </a:r>
            <a:r>
              <a:rPr sz="1700" spc="-5" dirty="0">
                <a:latin typeface="Calibri"/>
                <a:cs typeface="Calibri"/>
              </a:rPr>
              <a:t>когнитивных  расстройств.</a:t>
            </a: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ct val="90800"/>
              </a:lnSpc>
              <a:spcBef>
                <a:spcPts val="11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Calibri"/>
                <a:cs typeface="Calibri"/>
              </a:rPr>
              <a:t>При </a:t>
            </a:r>
            <a:r>
              <a:rPr sz="1700" spc="-10" dirty="0">
                <a:latin typeface="Calibri"/>
                <a:cs typeface="Calibri"/>
              </a:rPr>
              <a:t>этом шкалой </a:t>
            </a:r>
            <a:r>
              <a:rPr sz="1700" dirty="0">
                <a:latin typeface="Calibri"/>
                <a:cs typeface="Calibri"/>
              </a:rPr>
              <a:t>не </a:t>
            </a:r>
            <a:r>
              <a:rPr sz="1700" spc="-10" dirty="0">
                <a:latin typeface="Calibri"/>
                <a:cs typeface="Calibri"/>
              </a:rPr>
              <a:t>предусмотрена </a:t>
            </a:r>
            <a:r>
              <a:rPr sz="1700" spc="-5" dirty="0">
                <a:latin typeface="Calibri"/>
                <a:cs typeface="Calibri"/>
              </a:rPr>
              <a:t>градация нарушений. </a:t>
            </a:r>
            <a:r>
              <a:rPr sz="1700" spc="-10" dirty="0">
                <a:latin typeface="Calibri"/>
                <a:cs typeface="Calibri"/>
              </a:rPr>
              <a:t>Определение </a:t>
            </a:r>
            <a:r>
              <a:rPr sz="1700" dirty="0">
                <a:latin typeface="Calibri"/>
                <a:cs typeface="Calibri"/>
              </a:rPr>
              <a:t>стадии  </a:t>
            </a:r>
            <a:r>
              <a:rPr sz="1700" spc="-5" dirty="0">
                <a:latin typeface="Calibri"/>
                <a:cs typeface="Calibri"/>
              </a:rPr>
              <a:t>когнитивного дефицита </a:t>
            </a:r>
            <a:r>
              <a:rPr sz="1700" spc="-10" dirty="0">
                <a:latin typeface="Calibri"/>
                <a:cs typeface="Calibri"/>
              </a:rPr>
              <a:t>базируется </a:t>
            </a:r>
            <a:r>
              <a:rPr sz="1700" dirty="0">
                <a:latin typeface="Calibri"/>
                <a:cs typeface="Calibri"/>
              </a:rPr>
              <a:t>на клинических диагностических  </a:t>
            </a:r>
            <a:r>
              <a:rPr sz="1700" spc="-5" dirty="0">
                <a:latin typeface="Calibri"/>
                <a:cs typeface="Calibri"/>
              </a:rPr>
              <a:t>критериях,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которых одним </a:t>
            </a:r>
            <a:r>
              <a:rPr sz="1700" dirty="0">
                <a:latin typeface="Calibri"/>
                <a:cs typeface="Calibri"/>
              </a:rPr>
              <a:t>из основных </a:t>
            </a:r>
            <a:r>
              <a:rPr sz="1700" spc="-5" dirty="0">
                <a:latin typeface="Calibri"/>
                <a:cs typeface="Calibri"/>
              </a:rPr>
              <a:t>классифицирующих факторов  </a:t>
            </a:r>
            <a:r>
              <a:rPr sz="1700" spc="-10" dirty="0">
                <a:latin typeface="Calibri"/>
                <a:cs typeface="Calibri"/>
              </a:rPr>
              <a:t>является </a:t>
            </a:r>
            <a:r>
              <a:rPr sz="1700" spc="-5" dirty="0">
                <a:latin typeface="Calibri"/>
                <a:cs typeface="Calibri"/>
              </a:rPr>
              <a:t>степень функциональной самостоятельности пациента.3  рассмотренные </a:t>
            </a:r>
            <a:r>
              <a:rPr sz="1700" spc="-10" dirty="0">
                <a:latin typeface="Calibri"/>
                <a:cs typeface="Calibri"/>
              </a:rPr>
              <a:t>методики являются </a:t>
            </a:r>
            <a:r>
              <a:rPr sz="1700" spc="-5" dirty="0">
                <a:latin typeface="Calibri"/>
                <a:cs typeface="Calibri"/>
              </a:rPr>
              <a:t>скрининговыми, </a:t>
            </a:r>
            <a:r>
              <a:rPr sz="1700" spc="-10" dirty="0">
                <a:latin typeface="Calibri"/>
                <a:cs typeface="Calibri"/>
              </a:rPr>
              <a:t>которые </a:t>
            </a:r>
            <a:r>
              <a:rPr sz="1700" dirty="0">
                <a:latin typeface="Calibri"/>
                <a:cs typeface="Calibri"/>
              </a:rPr>
              <a:t>не </a:t>
            </a:r>
            <a:r>
              <a:rPr sz="1700" spc="-10" dirty="0">
                <a:latin typeface="Calibri"/>
                <a:cs typeface="Calibri"/>
              </a:rPr>
              <a:t>позволяют  </a:t>
            </a:r>
            <a:r>
              <a:rPr sz="1700" spc="-5" dirty="0">
                <a:latin typeface="Calibri"/>
                <a:cs typeface="Calibri"/>
              </a:rPr>
              <a:t>провести полноценный качественный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количественный анализ структуры  когнитивного дефицита.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9737" y="455676"/>
            <a:ext cx="6744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МОНРЕАЛЬСКАЯ </a:t>
            </a:r>
            <a:r>
              <a:rPr sz="3200" dirty="0"/>
              <a:t>ШКАЛА: </a:t>
            </a:r>
            <a:r>
              <a:rPr sz="3200" spc="-50" dirty="0"/>
              <a:t>НЕДОСТАТКИ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300987"/>
            <a:ext cx="7557134" cy="266827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Шкалой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10" dirty="0">
                <a:latin typeface="Calibri"/>
                <a:cs typeface="Calibri"/>
              </a:rPr>
              <a:t>предусмотрена </a:t>
            </a:r>
            <a:r>
              <a:rPr sz="1800" spc="-5" dirty="0">
                <a:latin typeface="Calibri"/>
                <a:cs typeface="Calibri"/>
              </a:rPr>
              <a:t>градация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нарушений.</a:t>
            </a:r>
            <a:endParaRPr sz="1800">
              <a:latin typeface="Calibri"/>
              <a:cs typeface="Calibri"/>
            </a:endParaRPr>
          </a:p>
          <a:p>
            <a:pPr marL="355600" marR="67945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Определение </a:t>
            </a:r>
            <a:r>
              <a:rPr sz="1800" spc="-5" dirty="0">
                <a:latin typeface="Calibri"/>
                <a:cs typeface="Calibri"/>
              </a:rPr>
              <a:t>стадии когнитивного дефицита </a:t>
            </a:r>
            <a:r>
              <a:rPr sz="1800" spc="-10" dirty="0">
                <a:latin typeface="Calibri"/>
                <a:cs typeface="Calibri"/>
              </a:rPr>
              <a:t>базируется </a:t>
            </a:r>
            <a:r>
              <a:rPr sz="1800" spc="-5" dirty="0">
                <a:latin typeface="Calibri"/>
                <a:cs typeface="Calibri"/>
              </a:rPr>
              <a:t>на клинических  </a:t>
            </a:r>
            <a:r>
              <a:rPr sz="1800" dirty="0">
                <a:latin typeface="Calibri"/>
                <a:cs typeface="Calibri"/>
              </a:rPr>
              <a:t>диагностических </a:t>
            </a:r>
            <a:r>
              <a:rPr sz="1800" spc="-5" dirty="0">
                <a:latin typeface="Calibri"/>
                <a:cs typeface="Calibri"/>
              </a:rPr>
              <a:t>критериях,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которых </a:t>
            </a:r>
            <a:r>
              <a:rPr sz="1800" spc="-15" dirty="0">
                <a:latin typeface="Calibri"/>
                <a:cs typeface="Calibri"/>
              </a:rPr>
              <a:t>одним </a:t>
            </a:r>
            <a:r>
              <a:rPr sz="1800" dirty="0">
                <a:latin typeface="Calibri"/>
                <a:cs typeface="Calibri"/>
              </a:rPr>
              <a:t>из основных  </a:t>
            </a:r>
            <a:r>
              <a:rPr sz="1800" spc="-5" dirty="0">
                <a:latin typeface="Calibri"/>
                <a:cs typeface="Calibri"/>
              </a:rPr>
              <a:t>классифицирующих факторов </a:t>
            </a:r>
            <a:r>
              <a:rPr sz="1800" spc="-10" dirty="0">
                <a:latin typeface="Calibri"/>
                <a:cs typeface="Calibri"/>
              </a:rPr>
              <a:t>является </a:t>
            </a:r>
            <a:r>
              <a:rPr sz="1800" spc="-5" dirty="0">
                <a:latin typeface="Calibri"/>
                <a:cs typeface="Calibri"/>
              </a:rPr>
              <a:t>степень функциональной  самостоятельности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пациента.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99400"/>
              </a:lnSpc>
              <a:spcBef>
                <a:spcPts val="1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Как </a:t>
            </a:r>
            <a:r>
              <a:rPr sz="1800" dirty="0">
                <a:latin typeface="Calibri"/>
                <a:cs typeface="Calibri"/>
              </a:rPr>
              <a:t>и ранее </a:t>
            </a:r>
            <a:r>
              <a:rPr sz="1800" spc="-5" dirty="0">
                <a:latin typeface="Calibri"/>
                <a:cs typeface="Calibri"/>
              </a:rPr>
              <a:t>рассмотренные </a:t>
            </a:r>
            <a:r>
              <a:rPr sz="1800" spc="-10" dirty="0">
                <a:latin typeface="Calibri"/>
                <a:cs typeface="Calibri"/>
              </a:rPr>
              <a:t>методики, шкала является </a:t>
            </a:r>
            <a:r>
              <a:rPr sz="1800" spc="-5" dirty="0">
                <a:latin typeface="Calibri"/>
                <a:cs typeface="Calibri"/>
              </a:rPr>
              <a:t>скрининговой, что 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10" dirty="0">
                <a:latin typeface="Calibri"/>
                <a:cs typeface="Calibri"/>
              </a:rPr>
              <a:t>позволяет </a:t>
            </a:r>
            <a:r>
              <a:rPr sz="1800" dirty="0">
                <a:latin typeface="Calibri"/>
                <a:cs typeface="Calibri"/>
              </a:rPr>
              <a:t>провести </a:t>
            </a:r>
            <a:r>
              <a:rPr sz="1800" spc="-10" dirty="0">
                <a:latin typeface="Calibri"/>
                <a:cs typeface="Calibri"/>
              </a:rPr>
              <a:t>полноценный </a:t>
            </a:r>
            <a:r>
              <a:rPr sz="1800" spc="-5" dirty="0">
                <a:latin typeface="Calibri"/>
                <a:cs typeface="Calibri"/>
              </a:rPr>
              <a:t>качественный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количественный  анализ структуры когнитивного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дефицита.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Рейтинговая шкала деменции</a:t>
            </a:r>
            <a:r>
              <a:rPr sz="18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2131" y="2608579"/>
            <a:ext cx="4498975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69850" marR="5080" indent="-57785">
              <a:lnSpc>
                <a:spcPts val="4300"/>
              </a:lnSpc>
              <a:spcBef>
                <a:spcPts val="260"/>
              </a:spcBef>
            </a:pPr>
            <a:r>
              <a:rPr sz="3600" b="1" spc="-20" dirty="0">
                <a:latin typeface="Calibri"/>
                <a:cs typeface="Calibri"/>
              </a:rPr>
              <a:t>РЕЙТИНГОВАЯ </a:t>
            </a:r>
            <a:r>
              <a:rPr sz="3600" b="1" spc="-5" dirty="0">
                <a:latin typeface="Calibri"/>
                <a:cs typeface="Calibri"/>
              </a:rPr>
              <a:t>ШКАЛА  ДЕМЕНЦИИ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spc="-35" dirty="0">
                <a:latin typeface="Calibri"/>
                <a:cs typeface="Calibri"/>
              </a:rPr>
              <a:t>МАТТИСА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39" y="1569720"/>
            <a:ext cx="7671434" cy="42043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7795" indent="-12573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138430" algn="l"/>
              </a:tabLst>
            </a:pPr>
            <a:r>
              <a:rPr sz="1700" dirty="0">
                <a:latin typeface="Calibri"/>
                <a:cs typeface="Calibri"/>
              </a:rPr>
              <a:t>Внимание</a:t>
            </a:r>
            <a:endParaRPr sz="1700">
              <a:latin typeface="Calibri"/>
              <a:cs typeface="Calibri"/>
            </a:endParaRPr>
          </a:p>
          <a:p>
            <a:pPr marL="12700" marR="5080">
              <a:lnSpc>
                <a:spcPts val="2500"/>
              </a:lnSpc>
              <a:spcBef>
                <a:spcPts val="60"/>
              </a:spcBef>
            </a:pPr>
            <a:r>
              <a:rPr sz="1700" spc="-5" dirty="0">
                <a:latin typeface="Calibri"/>
                <a:cs typeface="Calibri"/>
              </a:rPr>
              <a:t>Повторение </a:t>
            </a:r>
            <a:r>
              <a:rPr sz="1700" dirty="0">
                <a:latin typeface="Calibri"/>
                <a:cs typeface="Calibri"/>
              </a:rPr>
              <a:t>цифр в </a:t>
            </a:r>
            <a:r>
              <a:rPr sz="1700" spc="-5" dirty="0">
                <a:latin typeface="Calibri"/>
                <a:cs typeface="Calibri"/>
              </a:rPr>
              <a:t>прямом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обратном </a:t>
            </a:r>
            <a:r>
              <a:rPr sz="1700" spc="-10" dirty="0">
                <a:latin typeface="Calibri"/>
                <a:cs typeface="Calibri"/>
              </a:rPr>
              <a:t>порядке </a:t>
            </a:r>
            <a:r>
              <a:rPr sz="1700" dirty="0">
                <a:latin typeface="Calibri"/>
                <a:cs typeface="Calibri"/>
              </a:rPr>
              <a:t>по </a:t>
            </a:r>
            <a:r>
              <a:rPr sz="1700" spc="-15" dirty="0">
                <a:latin typeface="Calibri"/>
                <a:cs typeface="Calibri"/>
              </a:rPr>
              <a:t>методу </a:t>
            </a:r>
            <a:r>
              <a:rPr sz="1700" spc="-5" dirty="0">
                <a:latin typeface="Calibri"/>
                <a:cs typeface="Calibri"/>
              </a:rPr>
              <a:t>Векслера, выполнение  вербальных </a:t>
            </a:r>
            <a:r>
              <a:rPr sz="1700" spc="5" dirty="0">
                <a:latin typeface="Calibri"/>
                <a:cs typeface="Calibri"/>
              </a:rPr>
              <a:t>команд, </a:t>
            </a:r>
            <a:r>
              <a:rPr sz="1700" dirty="0">
                <a:latin typeface="Calibri"/>
                <a:cs typeface="Calibri"/>
              </a:rPr>
              <a:t>задания на </a:t>
            </a:r>
            <a:r>
              <a:rPr sz="1700" spc="-5" dirty="0">
                <a:latin typeface="Calibri"/>
                <a:cs typeface="Calibri"/>
              </a:rPr>
              <a:t>зрительное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внимание</a:t>
            </a:r>
            <a:endParaRPr sz="1700">
              <a:latin typeface="Calibri"/>
              <a:cs typeface="Calibri"/>
            </a:endParaRPr>
          </a:p>
          <a:p>
            <a:pPr marL="137795" indent="-12573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138430" algn="l"/>
              </a:tabLst>
            </a:pPr>
            <a:r>
              <a:rPr sz="1700" spc="-10" dirty="0">
                <a:latin typeface="Calibri"/>
                <a:cs typeface="Calibri"/>
              </a:rPr>
              <a:t>Управляющие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функции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spc="-5" dirty="0">
                <a:latin typeface="Calibri"/>
                <a:cs typeface="Calibri"/>
              </a:rPr>
              <a:t>Направленные </a:t>
            </a:r>
            <a:r>
              <a:rPr sz="1700" dirty="0">
                <a:latin typeface="Calibri"/>
                <a:cs typeface="Calibri"/>
              </a:rPr>
              <a:t>ассоциации </a:t>
            </a:r>
            <a:r>
              <a:rPr sz="1700" spc="-5" dirty="0">
                <a:latin typeface="Calibri"/>
                <a:cs typeface="Calibri"/>
              </a:rPr>
              <a:t>(просят </a:t>
            </a:r>
            <a:r>
              <a:rPr sz="1700" dirty="0">
                <a:latin typeface="Calibri"/>
                <a:cs typeface="Calibri"/>
              </a:rPr>
              <a:t>пациента перечислить все, </a:t>
            </a:r>
            <a:r>
              <a:rPr sz="1700" spc="-5" dirty="0">
                <a:latin typeface="Calibri"/>
                <a:cs typeface="Calibri"/>
              </a:rPr>
              <a:t>что можно </a:t>
            </a:r>
            <a:r>
              <a:rPr sz="1700" dirty="0">
                <a:latin typeface="Calibri"/>
                <a:cs typeface="Calibri"/>
              </a:rPr>
              <a:t>купить в</a:t>
            </a:r>
            <a:endParaRPr sz="1700">
              <a:latin typeface="Calibri"/>
              <a:cs typeface="Calibri"/>
            </a:endParaRPr>
          </a:p>
          <a:p>
            <a:pPr marL="12700" marR="770890">
              <a:lnSpc>
                <a:spcPts val="1800"/>
              </a:lnSpc>
              <a:spcBef>
                <a:spcPts val="715"/>
              </a:spcBef>
            </a:pPr>
            <a:r>
              <a:rPr sz="1700" spc="-10" dirty="0">
                <a:latin typeface="Calibri"/>
                <a:cs typeface="Calibri"/>
              </a:rPr>
              <a:t>продуктовом </a:t>
            </a:r>
            <a:r>
              <a:rPr sz="1700" spc="-5" dirty="0">
                <a:latin typeface="Calibri"/>
                <a:cs typeface="Calibri"/>
              </a:rPr>
              <a:t>магазине, </a:t>
            </a:r>
            <a:r>
              <a:rPr sz="1700" spc="-10" dirty="0">
                <a:latin typeface="Calibri"/>
                <a:cs typeface="Calibri"/>
              </a:rPr>
              <a:t>затем </a:t>
            </a:r>
            <a:r>
              <a:rPr sz="1700" spc="-5" dirty="0">
                <a:latin typeface="Calibri"/>
                <a:cs typeface="Calibri"/>
              </a:rPr>
              <a:t>предметы </a:t>
            </a:r>
            <a:r>
              <a:rPr sz="1700" spc="-15" dirty="0">
                <a:latin typeface="Calibri"/>
                <a:cs typeface="Calibri"/>
              </a:rPr>
              <a:t>одежды), </a:t>
            </a:r>
            <a:r>
              <a:rPr sz="1700" spc="-5" dirty="0">
                <a:latin typeface="Calibri"/>
                <a:cs typeface="Calibri"/>
              </a:rPr>
              <a:t>пробы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реципрокную  </a:t>
            </a:r>
            <a:r>
              <a:rPr sz="1700" spc="-10" dirty="0">
                <a:latin typeface="Calibri"/>
                <a:cs typeface="Calibri"/>
              </a:rPr>
              <a:t>координацию, </a:t>
            </a:r>
            <a:r>
              <a:rPr sz="1700" spc="-5" dirty="0">
                <a:latin typeface="Calibri"/>
                <a:cs typeface="Calibri"/>
              </a:rPr>
              <a:t>графомоторные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пробы</a:t>
            </a:r>
            <a:endParaRPr sz="1700">
              <a:latin typeface="Calibri"/>
              <a:cs typeface="Calibri"/>
            </a:endParaRPr>
          </a:p>
          <a:p>
            <a:pPr marL="12700" marR="4556760">
              <a:lnSpc>
                <a:spcPts val="2500"/>
              </a:lnSpc>
              <a:spcBef>
                <a:spcPts val="40"/>
              </a:spcBef>
              <a:buFont typeface="Arial"/>
              <a:buChar char="•"/>
              <a:tabLst>
                <a:tab pos="138430" algn="l"/>
              </a:tabLst>
            </a:pPr>
            <a:r>
              <a:rPr sz="1700" spc="-5" dirty="0">
                <a:latin typeface="Calibri"/>
                <a:cs typeface="Calibri"/>
              </a:rPr>
              <a:t>Конструктивный праксис  </a:t>
            </a:r>
            <a:r>
              <a:rPr sz="1700" dirty="0">
                <a:latin typeface="Calibri"/>
                <a:cs typeface="Calibri"/>
              </a:rPr>
              <a:t>Рисование </a:t>
            </a:r>
            <a:r>
              <a:rPr sz="1700" spc="-5" dirty="0">
                <a:latin typeface="Calibri"/>
                <a:cs typeface="Calibri"/>
              </a:rPr>
              <a:t>геометрических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фигур</a:t>
            </a:r>
            <a:endParaRPr sz="1700">
              <a:latin typeface="Calibri"/>
              <a:cs typeface="Calibri"/>
            </a:endParaRPr>
          </a:p>
          <a:p>
            <a:pPr marL="137795" indent="-12573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138430" algn="l"/>
              </a:tabLst>
            </a:pPr>
            <a:r>
              <a:rPr sz="1700" dirty="0">
                <a:latin typeface="Calibri"/>
                <a:cs typeface="Calibri"/>
              </a:rPr>
              <a:t>Аналитические способности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spc="-5" dirty="0">
                <a:latin typeface="Calibri"/>
                <a:cs typeface="Calibri"/>
              </a:rPr>
              <a:t>Пробы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вербальное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невербальное обобщение, </a:t>
            </a:r>
            <a:r>
              <a:rPr sz="1700" dirty="0">
                <a:latin typeface="Calibri"/>
                <a:cs typeface="Calibri"/>
              </a:rPr>
              <a:t>поиск </a:t>
            </a:r>
            <a:r>
              <a:rPr sz="1700" spc="-15" dirty="0">
                <a:latin typeface="Calibri"/>
                <a:cs typeface="Calibri"/>
              </a:rPr>
              <a:t>сходств </a:t>
            </a:r>
            <a:r>
              <a:rPr sz="1700" dirty="0">
                <a:latin typeface="Calibri"/>
                <a:cs typeface="Calibri"/>
              </a:rPr>
              <a:t>и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различий</a:t>
            </a:r>
            <a:endParaRPr sz="1700">
              <a:latin typeface="Calibri"/>
              <a:cs typeface="Calibri"/>
            </a:endParaRPr>
          </a:p>
          <a:p>
            <a:pPr marL="137795" indent="-12573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138430" algn="l"/>
              </a:tabLst>
            </a:pPr>
            <a:r>
              <a:rPr sz="1700" spc="-5" dirty="0">
                <a:latin typeface="Calibri"/>
                <a:cs typeface="Calibri"/>
              </a:rPr>
              <a:t>Память</a:t>
            </a:r>
            <a:endParaRPr sz="1700">
              <a:latin typeface="Calibri"/>
              <a:cs typeface="Calibri"/>
            </a:endParaRPr>
          </a:p>
          <a:p>
            <a:pPr marL="12700" marR="563245">
              <a:lnSpc>
                <a:spcPts val="1920"/>
              </a:lnSpc>
              <a:spcBef>
                <a:spcPts val="525"/>
              </a:spcBef>
            </a:pPr>
            <a:r>
              <a:rPr sz="1700" spc="-5" dirty="0">
                <a:latin typeface="Calibri"/>
                <a:cs typeface="Calibri"/>
              </a:rPr>
              <a:t>Запоминание предложений, слов, рисунков, </a:t>
            </a:r>
            <a:r>
              <a:rPr sz="1700" spc="-10" dirty="0">
                <a:latin typeface="Calibri"/>
                <a:cs typeface="Calibri"/>
              </a:rPr>
              <a:t>оценка </a:t>
            </a:r>
            <a:r>
              <a:rPr sz="1700" spc="-5" dirty="0">
                <a:latin typeface="Calibri"/>
                <a:cs typeface="Calibri"/>
              </a:rPr>
              <a:t>ориентировки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5" dirty="0">
                <a:latin typeface="Calibri"/>
                <a:cs typeface="Calibri"/>
              </a:rPr>
              <a:t>месте </a:t>
            </a:r>
            <a:r>
              <a:rPr sz="1700" dirty="0">
                <a:latin typeface="Calibri"/>
                <a:cs typeface="Calibri"/>
              </a:rPr>
              <a:t>и  </a:t>
            </a:r>
            <a:r>
              <a:rPr sz="1700" spc="-5" dirty="0">
                <a:latin typeface="Calibri"/>
                <a:cs typeface="Calibri"/>
              </a:rPr>
              <a:t>времени, общая память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9869" rIns="0" bIns="0" rtlCol="0">
            <a:spAutoFit/>
          </a:bodyPr>
          <a:lstStyle/>
          <a:p>
            <a:pPr marL="960119" marR="5080" indent="-520700">
              <a:lnSpc>
                <a:spcPct val="101400"/>
              </a:lnSpc>
              <a:spcBef>
                <a:spcPts val="50"/>
              </a:spcBef>
            </a:pPr>
            <a:r>
              <a:rPr sz="2800" spc="-15" dirty="0"/>
              <a:t>РЕЙТИНГОВАЯ </a:t>
            </a:r>
            <a:r>
              <a:rPr sz="2800" spc="-5" dirty="0"/>
              <a:t>ШКАЛА ДЕМЕНЦИИ </a:t>
            </a:r>
            <a:r>
              <a:rPr sz="2800" spc="-30" dirty="0"/>
              <a:t>МАТТИСА </a:t>
            </a:r>
            <a:r>
              <a:rPr sz="2800" dirty="0"/>
              <a:t>/  </a:t>
            </a:r>
            <a:r>
              <a:rPr sz="2800" spc="-5" dirty="0"/>
              <a:t>DEMENTIA </a:t>
            </a:r>
            <a:r>
              <a:rPr sz="2800" spc="-40" dirty="0"/>
              <a:t>RATING </a:t>
            </a:r>
            <a:r>
              <a:rPr sz="2800" spc="-5" dirty="0"/>
              <a:t>SCALE </a:t>
            </a:r>
            <a:r>
              <a:rPr sz="2800" spc="-25" dirty="0"/>
              <a:t>(MATTIS,</a:t>
            </a:r>
            <a:r>
              <a:rPr sz="2800" spc="45" dirty="0"/>
              <a:t> </a:t>
            </a:r>
            <a:r>
              <a:rPr sz="2800" dirty="0"/>
              <a:t>1974)</a:t>
            </a:r>
            <a:endParaRPr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1312" y="366267"/>
            <a:ext cx="6923405" cy="8851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608580" marR="5080" indent="-2596515">
              <a:lnSpc>
                <a:spcPct val="101400"/>
              </a:lnSpc>
              <a:spcBef>
                <a:spcPts val="50"/>
              </a:spcBef>
            </a:pPr>
            <a:r>
              <a:rPr sz="2800" spc="-15" dirty="0"/>
              <a:t>РЕЙТИНГОВАЯ </a:t>
            </a:r>
            <a:r>
              <a:rPr sz="2800" spc="-5" dirty="0"/>
              <a:t>ШКАЛА ДЕМЕНЦИИ </a:t>
            </a:r>
            <a:r>
              <a:rPr sz="2800" spc="-20" dirty="0"/>
              <a:t>МАТТИСА:  </a:t>
            </a:r>
            <a:r>
              <a:rPr sz="2800" spc="-5" dirty="0"/>
              <a:t>ОПИСАНИЕ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2240" cy="28022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715" algn="just">
              <a:lnSpc>
                <a:spcPct val="99400"/>
              </a:lnSpc>
              <a:spcBef>
                <a:spcPts val="110"/>
              </a:spcBef>
            </a:pPr>
            <a:r>
              <a:rPr sz="1800" spc="-15" dirty="0">
                <a:latin typeface="Calibri"/>
                <a:cs typeface="Calibri"/>
              </a:rPr>
              <a:t>Методика </a:t>
            </a:r>
            <a:r>
              <a:rPr sz="1800" spc="-5" dirty="0">
                <a:latin typeface="Calibri"/>
                <a:cs typeface="Calibri"/>
              </a:rPr>
              <a:t>характеризуется </a:t>
            </a:r>
            <a:r>
              <a:rPr sz="1800" spc="-10" dirty="0">
                <a:latin typeface="Calibri"/>
                <a:cs typeface="Calibri"/>
              </a:rPr>
              <a:t>большей </a:t>
            </a:r>
            <a:r>
              <a:rPr sz="1800" spc="-5" dirty="0">
                <a:latin typeface="Calibri"/>
                <a:cs typeface="Calibri"/>
              </a:rPr>
              <a:t>чувствительностью, чем скрининговые  </a:t>
            </a:r>
            <a:r>
              <a:rPr sz="1800" spc="-10" dirty="0">
                <a:latin typeface="Calibri"/>
                <a:cs typeface="Calibri"/>
              </a:rPr>
              <a:t>методики. </a:t>
            </a:r>
            <a:r>
              <a:rPr sz="1800" spc="-5" dirty="0">
                <a:latin typeface="Calibri"/>
                <a:cs typeface="Calibri"/>
              </a:rPr>
              <a:t>Она </a:t>
            </a:r>
            <a:r>
              <a:rPr sz="1800" spc="-10" dirty="0">
                <a:latin typeface="Calibri"/>
                <a:cs typeface="Calibri"/>
              </a:rPr>
              <a:t>позволяет </a:t>
            </a:r>
            <a:r>
              <a:rPr sz="1800" spc="-5" dirty="0">
                <a:latin typeface="Calibri"/>
                <a:cs typeface="Calibri"/>
              </a:rPr>
              <a:t>оценить количественно степень выраженности </a:t>
            </a:r>
            <a:r>
              <a:rPr sz="1800" spc="-10" dirty="0">
                <a:latin typeface="Calibri"/>
                <a:cs typeface="Calibri"/>
              </a:rPr>
              <a:t>как  </a:t>
            </a:r>
            <a:r>
              <a:rPr sz="1800" spc="-5" dirty="0">
                <a:latin typeface="Calibri"/>
                <a:cs typeface="Calibri"/>
              </a:rPr>
              <a:t>когнитивных нарушений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5" dirty="0">
                <a:latin typeface="Calibri"/>
                <a:cs typeface="Calibri"/>
              </a:rPr>
              <a:t>целом, </a:t>
            </a:r>
            <a:r>
              <a:rPr sz="1800" spc="-5" dirty="0">
                <a:latin typeface="Calibri"/>
                <a:cs typeface="Calibri"/>
              </a:rPr>
              <a:t>так </a:t>
            </a:r>
            <a:r>
              <a:rPr sz="1800" dirty="0">
                <a:latin typeface="Calibri"/>
                <a:cs typeface="Calibri"/>
              </a:rPr>
              <a:t>и их </a:t>
            </a:r>
            <a:r>
              <a:rPr sz="1800" spc="-20" dirty="0">
                <a:latin typeface="Calibri"/>
                <a:cs typeface="Calibri"/>
              </a:rPr>
              <a:t>отдельных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показателей.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99400"/>
              </a:lnSpc>
              <a:spcBef>
                <a:spcPts val="1260"/>
              </a:spcBef>
            </a:pPr>
            <a:r>
              <a:rPr sz="1800" spc="-5" dirty="0">
                <a:latin typeface="Calibri"/>
                <a:cs typeface="Calibri"/>
              </a:rPr>
              <a:t>Данная </a:t>
            </a:r>
            <a:r>
              <a:rPr sz="1800" spc="-15" dirty="0">
                <a:latin typeface="Calibri"/>
                <a:cs typeface="Calibri"/>
              </a:rPr>
              <a:t>методика </a:t>
            </a:r>
            <a:r>
              <a:rPr sz="1800" spc="-10" dirty="0">
                <a:latin typeface="Calibri"/>
                <a:cs typeface="Calibri"/>
              </a:rPr>
              <a:t>является </a:t>
            </a:r>
            <a:r>
              <a:rPr sz="1800" spc="-5" dirty="0">
                <a:latin typeface="Calibri"/>
                <a:cs typeface="Calibri"/>
              </a:rPr>
              <a:t>самым цитируемым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мировой литературе  инструментом оценки когнитивных функций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последние </a:t>
            </a:r>
            <a:r>
              <a:rPr sz="1800" spc="-15" dirty="0">
                <a:latin typeface="Calibri"/>
                <a:cs typeface="Calibri"/>
              </a:rPr>
              <a:t>годы, </a:t>
            </a:r>
            <a:r>
              <a:rPr sz="1800" dirty="0">
                <a:latin typeface="Calibri"/>
                <a:cs typeface="Calibri"/>
              </a:rPr>
              <a:t>не считая  </a:t>
            </a:r>
            <a:r>
              <a:rPr sz="1800" spc="-5" dirty="0">
                <a:latin typeface="Calibri"/>
                <a:cs typeface="Calibri"/>
              </a:rPr>
              <a:t>скрининговых </a:t>
            </a:r>
            <a:r>
              <a:rPr sz="1800" spc="-10" dirty="0">
                <a:latin typeface="Calibri"/>
                <a:cs typeface="Calibri"/>
              </a:rPr>
              <a:t>методик.</a:t>
            </a:r>
            <a:endParaRPr sz="1800">
              <a:latin typeface="Calibri"/>
              <a:cs typeface="Calibri"/>
            </a:endParaRPr>
          </a:p>
          <a:p>
            <a:pPr marL="12700" marR="6350" indent="52069" algn="just">
              <a:lnSpc>
                <a:spcPct val="101699"/>
              </a:lnSpc>
              <a:spcBef>
                <a:spcPts val="1120"/>
              </a:spcBef>
            </a:pPr>
            <a:r>
              <a:rPr sz="1800" spc="-5" dirty="0">
                <a:latin typeface="Calibri"/>
                <a:cs typeface="Calibri"/>
              </a:rPr>
              <a:t>Она включает </a:t>
            </a:r>
            <a:r>
              <a:rPr sz="1800" spc="-10" dirty="0">
                <a:latin typeface="Calibri"/>
                <a:cs typeface="Calibri"/>
              </a:rPr>
              <a:t>различного </a:t>
            </a:r>
            <a:r>
              <a:rPr sz="1800" spc="-5" dirty="0">
                <a:latin typeface="Calibri"/>
                <a:cs typeface="Calibri"/>
              </a:rPr>
              <a:t>уровня сложности </a:t>
            </a:r>
            <a:r>
              <a:rPr sz="1800" dirty="0">
                <a:latin typeface="Calibri"/>
                <a:cs typeface="Calibri"/>
              </a:rPr>
              <a:t>пробы на </a:t>
            </a:r>
            <a:r>
              <a:rPr sz="1800" spc="-5" dirty="0">
                <a:latin typeface="Calibri"/>
                <a:cs typeface="Calibri"/>
              </a:rPr>
              <a:t>внимание,  управляющие функции, конструктивный праксис, память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аналитические  способности.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Когнитивная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часть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шкалы оценки болезни</a:t>
            </a:r>
            <a:r>
              <a:rPr sz="1800" b="1" spc="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3616" y="2565908"/>
            <a:ext cx="613664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780539" marR="5080" indent="-1768475">
              <a:lnSpc>
                <a:spcPts val="4300"/>
              </a:lnSpc>
              <a:spcBef>
                <a:spcPts val="260"/>
              </a:spcBef>
            </a:pPr>
            <a:r>
              <a:rPr sz="3600" b="1" spc="-5" dirty="0">
                <a:latin typeface="Calibri"/>
                <a:cs typeface="Calibri"/>
              </a:rPr>
              <a:t>ДИАГНОСТИКА </a:t>
            </a:r>
            <a:r>
              <a:rPr sz="3600" b="1" spc="-10" dirty="0">
                <a:latin typeface="Calibri"/>
                <a:cs typeface="Calibri"/>
              </a:rPr>
              <a:t>КОГНИТИВНЫХ  </a:t>
            </a:r>
            <a:r>
              <a:rPr sz="3600" b="1" spc="-5" dirty="0">
                <a:latin typeface="Calibri"/>
                <a:cs typeface="Calibri"/>
              </a:rPr>
              <a:t>НАРУШЕНИЙ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008" y="2608579"/>
            <a:ext cx="6729730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53060">
              <a:lnSpc>
                <a:spcPts val="4300"/>
              </a:lnSpc>
              <a:spcBef>
                <a:spcPts val="260"/>
              </a:spcBef>
            </a:pPr>
            <a:r>
              <a:rPr sz="3600" b="1" spc="-10" dirty="0">
                <a:solidFill>
                  <a:srgbClr val="1F497D"/>
                </a:solidFill>
                <a:latin typeface="Calibri"/>
                <a:cs typeface="Calibri"/>
              </a:rPr>
              <a:t>КОГНИТИВНАЯ </a:t>
            </a:r>
            <a:r>
              <a:rPr sz="3600" b="1" spc="-25" dirty="0">
                <a:solidFill>
                  <a:srgbClr val="1F497D"/>
                </a:solidFill>
                <a:latin typeface="Calibri"/>
                <a:cs typeface="Calibri"/>
              </a:rPr>
              <a:t>ЧАСТЬ </a:t>
            </a:r>
            <a:r>
              <a:rPr sz="3600" b="1" spc="-5" dirty="0">
                <a:solidFill>
                  <a:srgbClr val="1F497D"/>
                </a:solidFill>
                <a:latin typeface="Calibri"/>
                <a:cs typeface="Calibri"/>
              </a:rPr>
              <a:t>ШКАЛЫ  ОЦЕНКИ </a:t>
            </a:r>
            <a:r>
              <a:rPr sz="3600" b="1" spc="-20" dirty="0">
                <a:solidFill>
                  <a:srgbClr val="1F497D"/>
                </a:solidFill>
                <a:latin typeface="Calibri"/>
                <a:cs typeface="Calibri"/>
              </a:rPr>
              <a:t>БОЛЕЗНИ</a:t>
            </a:r>
            <a:r>
              <a:rPr sz="3600" b="1" spc="-3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1F497D"/>
                </a:solidFill>
                <a:latin typeface="Calibri"/>
                <a:cs typeface="Calibri"/>
              </a:rPr>
              <a:t>АЛЬЦГЕЙМЕРА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147" y="244347"/>
            <a:ext cx="7795895" cy="10191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2590"/>
              </a:lnSpc>
              <a:spcBef>
                <a:spcPts val="225"/>
              </a:spcBef>
            </a:pPr>
            <a:r>
              <a:rPr sz="2200" spc="-5" dirty="0"/>
              <a:t>КОГНИТИВНАЯ </a:t>
            </a:r>
            <a:r>
              <a:rPr sz="2200" spc="-15" dirty="0"/>
              <a:t>ЧАСТЬ </a:t>
            </a:r>
            <a:r>
              <a:rPr sz="2200" dirty="0"/>
              <a:t>ШКАЛЫ ОЦЕНКИ </a:t>
            </a:r>
            <a:r>
              <a:rPr sz="2200" spc="-10" dirty="0"/>
              <a:t>БОЛЕЗНИ </a:t>
            </a:r>
            <a:r>
              <a:rPr sz="2200" spc="-15" dirty="0"/>
              <a:t>АЛЬЦГЕЙМЕРА/  </a:t>
            </a:r>
            <a:r>
              <a:rPr sz="2200" spc="-5" dirty="0"/>
              <a:t>ALZHEIMER’S DISEASE ASSESSMENT SCALE </a:t>
            </a:r>
            <a:r>
              <a:rPr sz="2200" dirty="0"/>
              <a:t>– </a:t>
            </a:r>
            <a:r>
              <a:rPr sz="2200" spc="-5" dirty="0"/>
              <a:t>COGNITIVE </a:t>
            </a:r>
            <a:r>
              <a:rPr sz="2200" dirty="0"/>
              <a:t>SUBSCALE,  </a:t>
            </a:r>
            <a:r>
              <a:rPr sz="2200" spc="-10" dirty="0"/>
              <a:t>ADAS-COG </a:t>
            </a:r>
            <a:r>
              <a:rPr sz="2200" spc="-5" dirty="0"/>
              <a:t>(ROSEN </a:t>
            </a:r>
            <a:r>
              <a:rPr sz="2200" dirty="0"/>
              <a:t>ET </a:t>
            </a:r>
            <a:r>
              <a:rPr sz="2200" spc="-5" dirty="0"/>
              <a:t>AL.,</a:t>
            </a:r>
            <a:r>
              <a:rPr sz="2200" spc="15" dirty="0"/>
              <a:t> </a:t>
            </a:r>
            <a:r>
              <a:rPr sz="2200" spc="-5" dirty="0"/>
              <a:t>1984)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535940" y="1502664"/>
            <a:ext cx="7555230" cy="449389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Calibri"/>
                <a:cs typeface="Calibri"/>
              </a:rPr>
              <a:t>Речевая продукция </a:t>
            </a:r>
            <a:r>
              <a:rPr sz="1700" dirty="0">
                <a:latin typeface="Calibri"/>
                <a:cs typeface="Calibri"/>
              </a:rPr>
              <a:t>пациента </a:t>
            </a:r>
            <a:r>
              <a:rPr sz="1700" spc="-5" dirty="0">
                <a:latin typeface="Calibri"/>
                <a:cs typeface="Calibri"/>
              </a:rPr>
              <a:t>(проверяется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беседе </a:t>
            </a:r>
            <a:r>
              <a:rPr sz="1700" dirty="0">
                <a:latin typeface="Calibri"/>
                <a:cs typeface="Calibri"/>
              </a:rPr>
              <a:t>на заданную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тему)</a:t>
            </a: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ts val="19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Calibri"/>
                <a:cs typeface="Calibri"/>
              </a:rPr>
              <a:t>Понимание </a:t>
            </a:r>
            <a:r>
              <a:rPr sz="1700" spc="-5" dirty="0">
                <a:latin typeface="Calibri"/>
                <a:cs typeface="Calibri"/>
              </a:rPr>
              <a:t>пациентом обращенной речи (проверяется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беседе </a:t>
            </a:r>
            <a:r>
              <a:rPr sz="1700" dirty="0">
                <a:latin typeface="Calibri"/>
                <a:cs typeface="Calibri"/>
              </a:rPr>
              <a:t>на заданную  </a:t>
            </a:r>
            <a:r>
              <a:rPr sz="1700" spc="-10" dirty="0">
                <a:latin typeface="Calibri"/>
                <a:cs typeface="Calibri"/>
              </a:rPr>
              <a:t>тему)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25" dirty="0">
                <a:latin typeface="Calibri"/>
                <a:cs typeface="Calibri"/>
              </a:rPr>
              <a:t>Трудности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подборе </a:t>
            </a:r>
            <a:r>
              <a:rPr sz="1700" dirty="0">
                <a:latin typeface="Calibri"/>
                <a:cs typeface="Calibri"/>
              </a:rPr>
              <a:t>слов </a:t>
            </a:r>
            <a:r>
              <a:rPr sz="1700" spc="-5" dirty="0">
                <a:latin typeface="Calibri"/>
                <a:cs typeface="Calibri"/>
              </a:rPr>
              <a:t>(проверяется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10" dirty="0">
                <a:latin typeface="Calibri"/>
                <a:cs typeface="Calibri"/>
              </a:rPr>
              <a:t>беседе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заданную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тему)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Запоминание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воспроизведение </a:t>
            </a:r>
            <a:r>
              <a:rPr sz="1700" dirty="0">
                <a:latin typeface="Calibri"/>
                <a:cs typeface="Calibri"/>
              </a:rPr>
              <a:t>10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слов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Calibri"/>
                <a:cs typeface="Calibri"/>
              </a:rPr>
              <a:t>Называние 12 </a:t>
            </a:r>
            <a:r>
              <a:rPr sz="1700" spc="-10" dirty="0">
                <a:latin typeface="Calibri"/>
                <a:cs typeface="Calibri"/>
              </a:rPr>
              <a:t>предметов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пальцев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доминантной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руке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Ориентировка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5" dirty="0">
                <a:latin typeface="Calibri"/>
                <a:cs typeface="Calibri"/>
              </a:rPr>
              <a:t>месте, времени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собственной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личности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Выполнение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команд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Calibri"/>
                <a:cs typeface="Calibri"/>
              </a:rPr>
              <a:t>Идеаторный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праксис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Конструктивный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праксис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Запоминание </a:t>
            </a:r>
            <a:r>
              <a:rPr sz="1700" dirty="0">
                <a:latin typeface="Calibri"/>
                <a:cs typeface="Calibri"/>
              </a:rPr>
              <a:t>и узнавание 12</a:t>
            </a:r>
            <a:r>
              <a:rPr sz="1700" spc="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слов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Запоминание</a:t>
            </a:r>
            <a:r>
              <a:rPr sz="1700" dirty="0">
                <a:latin typeface="Calibri"/>
                <a:cs typeface="Calibri"/>
              </a:rPr>
              <a:t> инструкций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1814195" marR="5080" indent="-1704975">
              <a:lnSpc>
                <a:spcPct val="100000"/>
              </a:lnSpc>
              <a:spcBef>
                <a:spcPts val="100"/>
              </a:spcBef>
            </a:pPr>
            <a:r>
              <a:rPr sz="2900" spc="-10" dirty="0"/>
              <a:t>КОГНИТИВНАЯ </a:t>
            </a:r>
            <a:r>
              <a:rPr sz="2900" spc="-20" dirty="0"/>
              <a:t>ЧАСТЬ </a:t>
            </a:r>
            <a:r>
              <a:rPr sz="2900" spc="-5" dirty="0"/>
              <a:t>ШКАЛЫ ОЦЕНКИ </a:t>
            </a:r>
            <a:r>
              <a:rPr sz="2900" spc="-10" dirty="0"/>
              <a:t>БОЛЕЗНИ  </a:t>
            </a:r>
            <a:r>
              <a:rPr sz="2900" spc="-15" dirty="0"/>
              <a:t>АЛЬЦГЕЙМЕРА: </a:t>
            </a:r>
            <a:r>
              <a:rPr sz="2900" spc="-5" dirty="0"/>
              <a:t>ОПИСАНИЕ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459980" cy="182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Для оценки динамики когнитивных нарушений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международной  </a:t>
            </a:r>
            <a:r>
              <a:rPr sz="1800" spc="-5" dirty="0">
                <a:latin typeface="Calibri"/>
                <a:cs typeface="Calibri"/>
              </a:rPr>
              <a:t>практике </a:t>
            </a:r>
            <a:r>
              <a:rPr sz="1800" dirty="0">
                <a:latin typeface="Calibri"/>
                <a:cs typeface="Calibri"/>
              </a:rPr>
              <a:t>обычно </a:t>
            </a:r>
            <a:r>
              <a:rPr sz="1800" spc="-10" dirty="0">
                <a:latin typeface="Calibri"/>
                <a:cs typeface="Calibri"/>
              </a:rPr>
              <a:t>используется </a:t>
            </a: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5" dirty="0">
                <a:latin typeface="Calibri"/>
                <a:cs typeface="Calibri"/>
              </a:rPr>
              <a:t>БА  </a:t>
            </a:r>
            <a:r>
              <a:rPr sz="1800" spc="-5" dirty="0">
                <a:latin typeface="Calibri"/>
                <a:cs typeface="Calibri"/>
              </a:rPr>
              <a:t>(Alzheimer’s disease assessment scale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cognitive subscale, </a:t>
            </a:r>
            <a:r>
              <a:rPr sz="1800" spc="-10" dirty="0">
                <a:latin typeface="Calibri"/>
                <a:cs typeface="Calibri"/>
              </a:rPr>
              <a:t>ADAS-Cog) </a:t>
            </a:r>
            <a:r>
              <a:rPr sz="1800" spc="-45" dirty="0">
                <a:latin typeface="Calibri"/>
                <a:cs typeface="Calibri"/>
              </a:rPr>
              <a:t>(W.G.  </a:t>
            </a:r>
            <a:r>
              <a:rPr sz="1800" spc="-10" dirty="0">
                <a:latin typeface="Calibri"/>
                <a:cs typeface="Calibri"/>
              </a:rPr>
              <a:t>Rosen </a:t>
            </a:r>
            <a:r>
              <a:rPr sz="1800" spc="-5" dirty="0">
                <a:latin typeface="Calibri"/>
                <a:cs typeface="Calibri"/>
              </a:rPr>
              <a:t>et al.,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1984).</a:t>
            </a:r>
            <a:endParaRPr sz="1800">
              <a:latin typeface="Calibri"/>
              <a:cs typeface="Calibri"/>
            </a:endParaRPr>
          </a:p>
          <a:p>
            <a:pPr marL="355600" marR="200660" indent="-342900">
              <a:lnSpc>
                <a:spcPct val="101099"/>
              </a:lnSpc>
              <a:spcBef>
                <a:spcPts val="11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Для </a:t>
            </a:r>
            <a:r>
              <a:rPr sz="1800" spc="-10" dirty="0">
                <a:latin typeface="Calibri"/>
                <a:cs typeface="Calibri"/>
              </a:rPr>
              <a:t>определения </a:t>
            </a:r>
            <a:r>
              <a:rPr sz="1800" spc="-5" dirty="0">
                <a:latin typeface="Calibri"/>
                <a:cs typeface="Calibri"/>
              </a:rPr>
              <a:t>стадии когнитивного дефицита решающее </a:t>
            </a:r>
            <a:r>
              <a:rPr sz="1800" dirty="0">
                <a:latin typeface="Calibri"/>
                <a:cs typeface="Calibri"/>
              </a:rPr>
              <a:t>значение  </a:t>
            </a:r>
            <a:r>
              <a:rPr sz="1800" spc="-5" dirty="0">
                <a:latin typeface="Calibri"/>
                <a:cs typeface="Calibri"/>
              </a:rPr>
              <a:t>имеет степень функциональной самостоятельности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пациента.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038860"/>
            <a:ext cx="6522084" cy="386334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Функциональные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шкалы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–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шкалы повседневной</a:t>
            </a:r>
            <a:r>
              <a:rPr sz="1800" b="1" spc="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1907" y="2334259"/>
            <a:ext cx="6061075" cy="166560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065" marR="5080" algn="ctr">
              <a:lnSpc>
                <a:spcPts val="4300"/>
              </a:lnSpc>
              <a:spcBef>
                <a:spcPts val="260"/>
              </a:spcBef>
            </a:pPr>
            <a:r>
              <a:rPr sz="3600" b="1" spc="-10" dirty="0">
                <a:latin typeface="Calibri"/>
                <a:cs typeface="Calibri"/>
              </a:rPr>
              <a:t>ФУНКЦИОНАЛЬНЫЕ </a:t>
            </a:r>
            <a:r>
              <a:rPr sz="3600" b="1" spc="-5" dirty="0">
                <a:latin typeface="Calibri"/>
                <a:cs typeface="Calibri"/>
              </a:rPr>
              <a:t>ШКАЛЫ</a:t>
            </a:r>
            <a:r>
              <a:rPr sz="3600" b="1" spc="-7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  </a:t>
            </a:r>
            <a:r>
              <a:rPr sz="3600" b="1" spc="-5" dirty="0">
                <a:latin typeface="Calibri"/>
                <a:cs typeface="Calibri"/>
              </a:rPr>
              <a:t>ШКАЛЫ </a:t>
            </a:r>
            <a:r>
              <a:rPr sz="3600" b="1" spc="-10" dirty="0">
                <a:latin typeface="Calibri"/>
                <a:cs typeface="Calibri"/>
              </a:rPr>
              <a:t>ПОВСЕДНЕВНОЙ  </a:t>
            </a:r>
            <a:r>
              <a:rPr sz="3600" b="1" spc="-5" dirty="0">
                <a:latin typeface="Calibri"/>
                <a:cs typeface="Calibri"/>
              </a:rPr>
              <a:t>АКТИВНОСТИ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-2540" algn="ctr">
              <a:lnSpc>
                <a:spcPct val="100400"/>
              </a:lnSpc>
              <a:spcBef>
                <a:spcPts val="85"/>
              </a:spcBef>
            </a:pPr>
            <a:r>
              <a:rPr spc="-10" dirty="0"/>
              <a:t>МОДИФИЦИРОВАННЫЙ </a:t>
            </a:r>
            <a:r>
              <a:rPr spc="-5" dirty="0"/>
              <a:t>ОПРОСНИК </a:t>
            </a:r>
            <a:r>
              <a:rPr spc="-10" dirty="0"/>
              <a:t>ФУНКЦИОНАЛЬНОЙ  АКТИВНОСТИ (ЗАХАРОВ, ВОЗНЕСЕНСКАЯ, </a:t>
            </a:r>
            <a:r>
              <a:rPr spc="-5" dirty="0"/>
              <a:t>2014) </a:t>
            </a:r>
            <a:r>
              <a:rPr dirty="0"/>
              <a:t>/ </a:t>
            </a:r>
            <a:r>
              <a:rPr spc="-5" dirty="0"/>
              <a:t>ACTIVITY OF  </a:t>
            </a:r>
            <a:r>
              <a:rPr spc="-50" dirty="0"/>
              <a:t>DAILY </a:t>
            </a:r>
            <a:r>
              <a:rPr spc="-5" dirty="0"/>
              <a:t>LIFE </a:t>
            </a:r>
            <a:r>
              <a:rPr spc="-10" dirty="0"/>
              <a:t>QUESTIONNAIRE </a:t>
            </a:r>
            <a:r>
              <a:rPr spc="-25" dirty="0"/>
              <a:t>(LAWTON, </a:t>
            </a:r>
            <a:r>
              <a:rPr spc="-65" dirty="0"/>
              <a:t>BRODY,</a:t>
            </a:r>
            <a:r>
              <a:rPr spc="70" dirty="0"/>
              <a:t> </a:t>
            </a:r>
            <a:r>
              <a:rPr spc="-5" dirty="0"/>
              <a:t>1969)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51" y="1409191"/>
            <a:ext cx="8482965" cy="43053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marR="5715" indent="-342900">
              <a:lnSpc>
                <a:spcPts val="158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самостоятельно заполнять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оплачивать коммунальные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другие  счета, снимать </a:t>
            </a:r>
            <a:r>
              <a:rPr sz="1500" spc="-10" dirty="0">
                <a:latin typeface="Calibri"/>
                <a:cs typeface="Calibri"/>
              </a:rPr>
              <a:t>деньги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пополнять </a:t>
            </a:r>
            <a:r>
              <a:rPr sz="1500" spc="-5" dirty="0">
                <a:latin typeface="Calibri"/>
                <a:cs typeface="Calibri"/>
              </a:rPr>
              <a:t>свой счет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5" dirty="0">
                <a:latin typeface="Calibri"/>
                <a:cs typeface="Calibri"/>
              </a:rPr>
              <a:t>банке, </a:t>
            </a:r>
            <a:r>
              <a:rPr sz="1500" spc="-10" dirty="0">
                <a:latin typeface="Calibri"/>
                <a:cs typeface="Calibri"/>
              </a:rPr>
              <a:t>осуществлять </a:t>
            </a:r>
            <a:r>
              <a:rPr sz="1500" spc="-5" dirty="0">
                <a:latin typeface="Calibri"/>
                <a:cs typeface="Calibri"/>
              </a:rPr>
              <a:t>другие финансовые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операции?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</a:t>
            </a:r>
            <a:r>
              <a:rPr sz="1500" spc="-20" dirty="0">
                <a:latin typeface="Calibri"/>
                <a:cs typeface="Calibri"/>
              </a:rPr>
              <a:t>продолжать </a:t>
            </a:r>
            <a:r>
              <a:rPr sz="1500" spc="-5" dirty="0">
                <a:latin typeface="Calibri"/>
                <a:cs typeface="Calibri"/>
              </a:rPr>
              <a:t>свою </a:t>
            </a:r>
            <a:r>
              <a:rPr sz="1500" spc="-10" dirty="0">
                <a:latin typeface="Calibri"/>
                <a:cs typeface="Calibri"/>
              </a:rPr>
              <a:t>работу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10" dirty="0">
                <a:latin typeface="Calibri"/>
                <a:cs typeface="Calibri"/>
              </a:rPr>
              <a:t>прежней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должности?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самостоятельно совершать </a:t>
            </a:r>
            <a:r>
              <a:rPr sz="1500" spc="-5" dirty="0">
                <a:latin typeface="Calibri"/>
                <a:cs typeface="Calibri"/>
              </a:rPr>
              <a:t>покупки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магазинах?</a:t>
            </a:r>
            <a:endParaRPr sz="1500">
              <a:latin typeface="Calibri"/>
              <a:cs typeface="Calibri"/>
            </a:endParaRPr>
          </a:p>
          <a:p>
            <a:pPr marL="355600" marR="5715" indent="-342900">
              <a:lnSpc>
                <a:spcPts val="1610"/>
              </a:lnSpc>
              <a:spcBef>
                <a:spcPts val="1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играть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5" dirty="0">
                <a:latin typeface="Calibri"/>
                <a:cs typeface="Calibri"/>
              </a:rPr>
              <a:t>сложные </a:t>
            </a:r>
            <a:r>
              <a:rPr sz="1500" spc="-10" dirty="0">
                <a:latin typeface="Calibri"/>
                <a:cs typeface="Calibri"/>
              </a:rPr>
              <a:t>интеллектуальные </a:t>
            </a:r>
            <a:r>
              <a:rPr sz="1500" spc="-5" dirty="0">
                <a:latin typeface="Calibri"/>
                <a:cs typeface="Calibri"/>
              </a:rPr>
              <a:t>игры </a:t>
            </a:r>
            <a:r>
              <a:rPr sz="1500" spc="-10" dirty="0">
                <a:latin typeface="Calibri"/>
                <a:cs typeface="Calibri"/>
              </a:rPr>
              <a:t>(шахматы, </a:t>
            </a:r>
            <a:r>
              <a:rPr sz="1500" spc="-5" dirty="0">
                <a:latin typeface="Calibri"/>
                <a:cs typeface="Calibri"/>
              </a:rPr>
              <a:t>преферанс,  </a:t>
            </a:r>
            <a:r>
              <a:rPr sz="1500" spc="-10" dirty="0">
                <a:latin typeface="Calibri"/>
                <a:cs typeface="Calibri"/>
              </a:rPr>
              <a:t>разгадывать кроссворды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др.)?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самостоятельно заварить </a:t>
            </a:r>
            <a:r>
              <a:rPr sz="1500" spc="-5" dirty="0">
                <a:latin typeface="Calibri"/>
                <a:cs typeface="Calibri"/>
              </a:rPr>
              <a:t>чай или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кофе?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приготовить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еду?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правильно </a:t>
            </a:r>
            <a:r>
              <a:rPr sz="1500" spc="-5" dirty="0">
                <a:latin typeface="Calibri"/>
                <a:cs typeface="Calibri"/>
              </a:rPr>
              <a:t>припомнить события </a:t>
            </a:r>
            <a:r>
              <a:rPr sz="1500" spc="-10" dirty="0">
                <a:latin typeface="Calibri"/>
                <a:cs typeface="Calibri"/>
              </a:rPr>
              <a:t>вчерашнего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дня?</a:t>
            </a:r>
            <a:endParaRPr sz="1500">
              <a:latin typeface="Calibri"/>
              <a:cs typeface="Calibri"/>
            </a:endParaRPr>
          </a:p>
          <a:p>
            <a:pPr marL="355600" marR="7620" indent="-342900">
              <a:lnSpc>
                <a:spcPts val="161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смотреть телевизор, читать газеты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книги? </a:t>
            </a:r>
            <a:r>
              <a:rPr sz="1500" spc="-10" dirty="0">
                <a:latin typeface="Calibri"/>
                <a:cs typeface="Calibri"/>
              </a:rPr>
              <a:t>Если можете, </a:t>
            </a:r>
            <a:r>
              <a:rPr sz="1500" spc="-25" dirty="0">
                <a:latin typeface="Calibri"/>
                <a:cs typeface="Calibri"/>
              </a:rPr>
              <a:t>то  </a:t>
            </a:r>
            <a:r>
              <a:rPr sz="1500" spc="-10" dirty="0">
                <a:latin typeface="Calibri"/>
                <a:cs typeface="Calibri"/>
              </a:rPr>
              <a:t>понимаете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</a:t>
            </a:r>
            <a:r>
              <a:rPr sz="1500" spc="-5" dirty="0">
                <a:latin typeface="Calibri"/>
                <a:cs typeface="Calibri"/>
              </a:rPr>
              <a:t>все, </a:t>
            </a:r>
            <a:r>
              <a:rPr sz="1500" spc="-10" dirty="0">
                <a:latin typeface="Calibri"/>
                <a:cs typeface="Calibri"/>
              </a:rPr>
              <a:t>что видите 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читаете?</a:t>
            </a:r>
            <a:endParaRPr sz="1500">
              <a:latin typeface="Calibri"/>
              <a:cs typeface="Calibri"/>
            </a:endParaRPr>
          </a:p>
          <a:p>
            <a:pPr marL="355600" marR="5080" indent="-342900">
              <a:lnSpc>
                <a:spcPts val="1700"/>
              </a:lnSpc>
              <a:spcBef>
                <a:spcPts val="1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alibri"/>
                <a:cs typeface="Calibri"/>
              </a:rPr>
              <a:t>Помните ли Вы (Ваш </a:t>
            </a:r>
            <a:r>
              <a:rPr sz="1500" spc="-10" dirty="0">
                <a:latin typeface="Calibri"/>
                <a:cs typeface="Calibri"/>
              </a:rPr>
              <a:t>родственник), </a:t>
            </a:r>
            <a:r>
              <a:rPr sz="1500" dirty="0">
                <a:latin typeface="Calibri"/>
                <a:cs typeface="Calibri"/>
              </a:rPr>
              <a:t>с </a:t>
            </a:r>
            <a:r>
              <a:rPr sz="1500" spc="-10" dirty="0">
                <a:latin typeface="Calibri"/>
                <a:cs typeface="Calibri"/>
              </a:rPr>
              <a:t>кем должны </a:t>
            </a:r>
            <a:r>
              <a:rPr sz="1500" spc="-5" dirty="0">
                <a:latin typeface="Calibri"/>
                <a:cs typeface="Calibri"/>
              </a:rPr>
              <a:t>встретиться, важные семейные даты, </a:t>
            </a:r>
            <a:r>
              <a:rPr sz="1500" spc="-10" dirty="0">
                <a:latin typeface="Calibri"/>
                <a:cs typeface="Calibri"/>
              </a:rPr>
              <a:t>схему  </a:t>
            </a:r>
            <a:r>
              <a:rPr sz="1500" spc="-5" dirty="0">
                <a:latin typeface="Calibri"/>
                <a:cs typeface="Calibri"/>
              </a:rPr>
              <a:t>приема своих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лекарств?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Calibri"/>
                <a:cs typeface="Calibri"/>
              </a:rPr>
              <a:t>Можете </a:t>
            </a:r>
            <a:r>
              <a:rPr sz="1500" spc="-5" dirty="0">
                <a:latin typeface="Calibri"/>
                <a:cs typeface="Calibri"/>
              </a:rPr>
              <a:t>ли Вы (Ваш </a:t>
            </a:r>
            <a:r>
              <a:rPr sz="1500" spc="-10" dirty="0">
                <a:latin typeface="Calibri"/>
                <a:cs typeface="Calibri"/>
              </a:rPr>
              <a:t>родственник) самостоятельно </a:t>
            </a:r>
            <a:r>
              <a:rPr sz="1500" spc="-5" dirty="0">
                <a:latin typeface="Calibri"/>
                <a:cs typeface="Calibri"/>
              </a:rPr>
              <a:t>совершить </a:t>
            </a:r>
            <a:r>
              <a:rPr sz="1500" spc="-10" dirty="0">
                <a:latin typeface="Calibri"/>
                <a:cs typeface="Calibri"/>
              </a:rPr>
              <a:t>путешествие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10" dirty="0">
                <a:latin typeface="Calibri"/>
                <a:cs typeface="Calibri"/>
              </a:rPr>
              <a:t>другой конец</a:t>
            </a:r>
            <a:r>
              <a:rPr sz="1500" spc="5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города?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576580" marR="5080" indent="345440">
              <a:lnSpc>
                <a:spcPct val="100000"/>
              </a:lnSpc>
              <a:spcBef>
                <a:spcPts val="100"/>
              </a:spcBef>
            </a:pPr>
            <a:r>
              <a:rPr sz="2900" spc="-5" dirty="0"/>
              <a:t>ФУНКЦИОНАЛЬНЫЕ ШКАЛЫ </a:t>
            </a:r>
            <a:r>
              <a:rPr sz="2900" dirty="0"/>
              <a:t>– </a:t>
            </a:r>
            <a:r>
              <a:rPr sz="2900" spc="-5" dirty="0"/>
              <a:t>ШКАЛЫ  ПОВСЕДНЕВНОЙ АКТИВНОСТИ:</a:t>
            </a:r>
            <a:r>
              <a:rPr sz="2900" spc="-70" dirty="0"/>
              <a:t> </a:t>
            </a:r>
            <a:r>
              <a:rPr sz="2900" spc="-5" dirty="0"/>
              <a:t>ОПИСАНИЕ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2875" cy="2649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715" indent="-342900" algn="just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Для оценки самостоятельности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независимости </a:t>
            </a:r>
            <a:r>
              <a:rPr sz="1800" dirty="0">
                <a:latin typeface="Calibri"/>
                <a:cs typeface="Calibri"/>
              </a:rPr>
              <a:t>пациента в </a:t>
            </a:r>
            <a:r>
              <a:rPr sz="1800" spc="-5" dirty="0">
                <a:latin typeface="Calibri"/>
                <a:cs typeface="Calibri"/>
              </a:rPr>
              <a:t>повседневной  жизни </a:t>
            </a:r>
            <a:r>
              <a:rPr sz="1800" spc="-10" dirty="0">
                <a:latin typeface="Calibri"/>
                <a:cs typeface="Calibri"/>
              </a:rPr>
              <a:t>используются </a:t>
            </a:r>
            <a:r>
              <a:rPr sz="1800" spc="-5" dirty="0">
                <a:latin typeface="Calibri"/>
                <a:cs typeface="Calibri"/>
              </a:rPr>
              <a:t>различные </a:t>
            </a:r>
            <a:r>
              <a:rPr sz="1800" b="1" spc="-5" dirty="0">
                <a:latin typeface="Calibri"/>
                <a:cs typeface="Calibri"/>
              </a:rPr>
              <a:t>функциональные </a:t>
            </a:r>
            <a:r>
              <a:rPr sz="1800" b="1" spc="-10" dirty="0">
                <a:latin typeface="Calibri"/>
                <a:cs typeface="Calibri"/>
              </a:rPr>
              <a:t>шкалы </a:t>
            </a:r>
            <a:r>
              <a:rPr sz="1800" b="1" dirty="0">
                <a:latin typeface="Calibri"/>
                <a:cs typeface="Calibri"/>
              </a:rPr>
              <a:t>– </a:t>
            </a:r>
            <a:r>
              <a:rPr sz="1800" b="1" spc="-10" dirty="0">
                <a:latin typeface="Calibri"/>
                <a:cs typeface="Calibri"/>
              </a:rPr>
              <a:t>шкалы  повседневной </a:t>
            </a:r>
            <a:r>
              <a:rPr sz="1800" b="1" spc="-5" dirty="0">
                <a:latin typeface="Calibri"/>
                <a:cs typeface="Calibri"/>
              </a:rPr>
              <a:t>активности </a:t>
            </a:r>
            <a:r>
              <a:rPr sz="1800" spc="-5" dirty="0">
                <a:latin typeface="Calibri"/>
                <a:cs typeface="Calibri"/>
              </a:rPr>
              <a:t>(activity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5" dirty="0">
                <a:latin typeface="Calibri"/>
                <a:cs typeface="Calibri"/>
              </a:rPr>
              <a:t>daily </a:t>
            </a:r>
            <a:r>
              <a:rPr sz="1800" spc="-15" dirty="0">
                <a:latin typeface="Calibri"/>
                <a:cs typeface="Calibri"/>
              </a:rPr>
              <a:t>life </a:t>
            </a:r>
            <a:r>
              <a:rPr sz="1800" spc="-5" dirty="0">
                <a:latin typeface="Calibri"/>
                <a:cs typeface="Calibri"/>
              </a:rPr>
              <a:t>scales), </a:t>
            </a:r>
            <a:r>
              <a:rPr sz="1800" spc="-10" dirty="0">
                <a:latin typeface="Calibri"/>
                <a:cs typeface="Calibri"/>
              </a:rPr>
              <a:t>коих </a:t>
            </a:r>
            <a:r>
              <a:rPr sz="1800" spc="-5" dirty="0">
                <a:latin typeface="Calibri"/>
                <a:cs typeface="Calibri"/>
              </a:rPr>
              <a:t>разработано  </a:t>
            </a:r>
            <a:r>
              <a:rPr sz="1800" spc="-10" dirty="0">
                <a:latin typeface="Calibri"/>
                <a:cs typeface="Calibri"/>
              </a:rPr>
              <a:t>уже большое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количество.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6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проведении оценки </a:t>
            </a:r>
            <a:r>
              <a:rPr sz="1800" dirty="0">
                <a:latin typeface="Calibri"/>
                <a:cs typeface="Calibri"/>
              </a:rPr>
              <a:t>по ним </a:t>
            </a:r>
            <a:r>
              <a:rPr sz="1800" spc="-15" dirty="0">
                <a:latin typeface="Calibri"/>
                <a:cs typeface="Calibri"/>
              </a:rPr>
              <a:t>следует </a:t>
            </a:r>
            <a:r>
              <a:rPr sz="1800" spc="-5" dirty="0">
                <a:latin typeface="Calibri"/>
                <a:cs typeface="Calibri"/>
              </a:rPr>
              <a:t>побеседовать </a:t>
            </a:r>
            <a:r>
              <a:rPr sz="1800" spc="-10" dirty="0">
                <a:latin typeface="Calibri"/>
                <a:cs typeface="Calibri"/>
              </a:rPr>
              <a:t>как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самим  пациентом, так </a:t>
            </a:r>
            <a:r>
              <a:rPr sz="1800" dirty="0">
                <a:latin typeface="Calibri"/>
                <a:cs typeface="Calibri"/>
              </a:rPr>
              <a:t>и с </a:t>
            </a:r>
            <a:r>
              <a:rPr sz="1800" spc="-10" dirty="0">
                <a:latin typeface="Calibri"/>
                <a:cs typeface="Calibri"/>
              </a:rPr>
              <a:t>его ближайшим окружением. </a:t>
            </a:r>
            <a:r>
              <a:rPr sz="1800" dirty="0">
                <a:latin typeface="Calibri"/>
                <a:cs typeface="Calibri"/>
              </a:rPr>
              <a:t>Обычно </a:t>
            </a:r>
            <a:r>
              <a:rPr sz="1800" spc="-10" dirty="0">
                <a:latin typeface="Calibri"/>
                <a:cs typeface="Calibri"/>
              </a:rPr>
              <a:t>родственник </a:t>
            </a:r>
            <a:r>
              <a:rPr sz="1800" spc="-5" dirty="0">
                <a:latin typeface="Calibri"/>
                <a:cs typeface="Calibri"/>
              </a:rPr>
              <a:t>или  супруг </a:t>
            </a:r>
            <a:r>
              <a:rPr sz="1800" spc="-10" dirty="0">
                <a:latin typeface="Calibri"/>
                <a:cs typeface="Calibri"/>
              </a:rPr>
              <a:t>является более надежным </a:t>
            </a:r>
            <a:r>
              <a:rPr sz="1800" spc="-5" dirty="0">
                <a:latin typeface="Calibri"/>
                <a:cs typeface="Calibri"/>
              </a:rPr>
              <a:t>источником информации, чем </a:t>
            </a:r>
            <a:r>
              <a:rPr sz="1800" spc="-10" dirty="0">
                <a:latin typeface="Calibri"/>
                <a:cs typeface="Calibri"/>
              </a:rPr>
              <a:t>пациент,  который </a:t>
            </a:r>
            <a:r>
              <a:rPr sz="1800" spc="-15" dirty="0">
                <a:latin typeface="Calibri"/>
                <a:cs typeface="Calibri"/>
              </a:rPr>
              <a:t>может </a:t>
            </a:r>
            <a:r>
              <a:rPr sz="1800" spc="-10" dirty="0">
                <a:latin typeface="Calibri"/>
                <a:cs typeface="Calibri"/>
              </a:rPr>
              <a:t>недооценивать </a:t>
            </a:r>
            <a:r>
              <a:rPr sz="1800" spc="-5" dirty="0">
                <a:latin typeface="Calibri"/>
                <a:cs typeface="Calibri"/>
              </a:rPr>
              <a:t>или скрывать имеющиеся </a:t>
            </a:r>
            <a:r>
              <a:rPr sz="1800" dirty="0">
                <a:latin typeface="Calibri"/>
                <a:cs typeface="Calibri"/>
              </a:rPr>
              <a:t>у </a:t>
            </a:r>
            <a:r>
              <a:rPr sz="1800" spc="-5" dirty="0">
                <a:latin typeface="Calibri"/>
                <a:cs typeface="Calibri"/>
              </a:rPr>
              <a:t>него  расстройства.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2537" rIns="0" bIns="0" rtlCol="0">
            <a:spAutoFit/>
          </a:bodyPr>
          <a:lstStyle/>
          <a:p>
            <a:pPr marL="1550670" marR="5080" indent="-508000">
              <a:lnSpc>
                <a:spcPct val="100699"/>
              </a:lnSpc>
              <a:spcBef>
                <a:spcPts val="75"/>
              </a:spcBef>
            </a:pPr>
            <a:r>
              <a:rPr sz="2900" spc="-10" dirty="0">
                <a:latin typeface="Arial"/>
                <a:cs typeface="Arial"/>
              </a:rPr>
              <a:t>ОПРОСНИК ФУНКЦИОНАЛЬНОЙ  АКТИВНОСТИ:</a:t>
            </a:r>
            <a:r>
              <a:rPr sz="2900" spc="-30" dirty="0">
                <a:latin typeface="Arial"/>
                <a:cs typeface="Arial"/>
              </a:rPr>
              <a:t> </a:t>
            </a:r>
            <a:r>
              <a:rPr sz="2900" spc="-10" dirty="0">
                <a:latin typeface="Arial"/>
                <a:cs typeface="Arial"/>
              </a:rPr>
              <a:t>ОПИСАНИЕ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01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Э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639" y="1907540"/>
            <a:ext cx="3272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5865" algn="l"/>
              </a:tabLst>
            </a:pPr>
            <a:r>
              <a:rPr sz="1800" spc="-25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ействи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ости	ва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иа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2272" y="1639315"/>
            <a:ext cx="463486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  <a:tabLst>
                <a:tab pos="2433320" algn="l"/>
                <a:tab pos="2962910" algn="l"/>
              </a:tabLst>
            </a:pPr>
            <a:r>
              <a:rPr sz="1800" spc="-5" dirty="0">
                <a:latin typeface="Calibri"/>
                <a:cs typeface="Calibri"/>
              </a:rPr>
              <a:t>модифицированный	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5" dirty="0">
                <a:latin typeface="Calibri"/>
                <a:cs typeface="Calibri"/>
              </a:rPr>
              <a:t>адаптированный</a:t>
            </a:r>
            <a:endParaRPr sz="1800">
              <a:latin typeface="Calibri"/>
              <a:cs typeface="Calibri"/>
            </a:endParaRPr>
          </a:p>
          <a:p>
            <a:pPr marL="3228975">
              <a:lnSpc>
                <a:spcPts val="2135"/>
              </a:lnSpc>
            </a:pPr>
            <a:r>
              <a:rPr sz="1800" spc="-5" dirty="0">
                <a:latin typeface="Calibri"/>
                <a:cs typeface="Calibri"/>
              </a:rPr>
              <a:t>Опросника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2674" y="1639315"/>
            <a:ext cx="1690370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5400">
              <a:lnSpc>
                <a:spcPts val="2110"/>
              </a:lnSpc>
              <a:spcBef>
                <a:spcPts val="210"/>
              </a:spcBef>
              <a:tabLst>
                <a:tab pos="550545" algn="l"/>
              </a:tabLst>
            </a:pPr>
            <a:r>
              <a:rPr sz="1800" dirty="0">
                <a:latin typeface="Calibri"/>
                <a:cs typeface="Calibri"/>
              </a:rPr>
              <a:t>к	ро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сийс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ой  </a:t>
            </a:r>
            <a:r>
              <a:rPr sz="1800" spc="-10" dirty="0">
                <a:latin typeface="Calibri"/>
                <a:cs typeface="Calibri"/>
              </a:rPr>
              <a:t>ф</a:t>
            </a:r>
            <a:r>
              <a:rPr sz="1800" spc="-5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нкциона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ьной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345"/>
              </a:spcBef>
            </a:pPr>
            <a:r>
              <a:rPr spc="-5" dirty="0"/>
              <a:t>активности </a:t>
            </a:r>
            <a:r>
              <a:rPr spc="-10" dirty="0"/>
              <a:t>Lawton&amp;Brody</a:t>
            </a:r>
            <a:r>
              <a:rPr spc="20" dirty="0"/>
              <a:t> </a:t>
            </a:r>
            <a:r>
              <a:rPr dirty="0"/>
              <a:t>(1969).</a:t>
            </a:r>
          </a:p>
          <a:p>
            <a:pPr marL="355600" marR="5080" indent="-342900" algn="just">
              <a:lnSpc>
                <a:spcPct val="99600"/>
              </a:lnSpc>
              <a:spcBef>
                <a:spcPts val="1260"/>
              </a:spcBef>
              <a:buFont typeface="Arial"/>
              <a:buChar char="•"/>
              <a:tabLst>
                <a:tab pos="355600" algn="l"/>
                <a:tab pos="1818005" algn="l"/>
                <a:tab pos="3852545" algn="l"/>
                <a:tab pos="5887085" algn="l"/>
              </a:tabLst>
            </a:pPr>
            <a:r>
              <a:rPr spc="-5" dirty="0"/>
              <a:t>Он включает </a:t>
            </a:r>
            <a:r>
              <a:rPr dirty="0"/>
              <a:t>в себя </a:t>
            </a:r>
            <a:r>
              <a:rPr spc="-5" dirty="0"/>
              <a:t>ряд </a:t>
            </a:r>
            <a:r>
              <a:rPr dirty="0"/>
              <a:t>вопросов, </a:t>
            </a:r>
            <a:r>
              <a:rPr spc="-10" dirty="0"/>
              <a:t>которые </a:t>
            </a:r>
            <a:r>
              <a:rPr spc="-5" dirty="0"/>
              <a:t>задаются </a:t>
            </a:r>
            <a:r>
              <a:rPr spc="-10" dirty="0"/>
              <a:t>как пациенту, </a:t>
            </a:r>
            <a:r>
              <a:rPr spc="-5" dirty="0"/>
              <a:t>так </a:t>
            </a:r>
            <a:r>
              <a:rPr dirty="0"/>
              <a:t>и  </a:t>
            </a:r>
            <a:r>
              <a:rPr spc="-10" dirty="0"/>
              <a:t>его родственникам. </a:t>
            </a:r>
            <a:r>
              <a:rPr spc="-5" dirty="0"/>
              <a:t>Ответ «нет» </a:t>
            </a:r>
            <a:r>
              <a:rPr spc="-15" dirty="0"/>
              <a:t>хотя </a:t>
            </a:r>
            <a:r>
              <a:rPr dirty="0"/>
              <a:t>бы на </a:t>
            </a:r>
            <a:r>
              <a:rPr spc="-15" dirty="0"/>
              <a:t>один </a:t>
            </a:r>
            <a:r>
              <a:rPr dirty="0"/>
              <a:t>из вопросов </a:t>
            </a:r>
            <a:r>
              <a:rPr spc="-5" dirty="0"/>
              <a:t>означает  наличие </a:t>
            </a:r>
            <a:r>
              <a:rPr spc="-10" dirty="0"/>
              <a:t>деменции, </a:t>
            </a:r>
            <a:r>
              <a:rPr dirty="0"/>
              <a:t>но </a:t>
            </a:r>
            <a:r>
              <a:rPr spc="-5" dirty="0"/>
              <a:t>лишь </a:t>
            </a:r>
            <a:r>
              <a:rPr dirty="0"/>
              <a:t>в </a:t>
            </a:r>
            <a:r>
              <a:rPr spc="-10" dirty="0"/>
              <a:t>том </a:t>
            </a:r>
            <a:r>
              <a:rPr spc="-5" dirty="0"/>
              <a:t>случае, если </a:t>
            </a:r>
            <a:r>
              <a:rPr dirty="0"/>
              <a:t>у пациента </a:t>
            </a:r>
            <a:r>
              <a:rPr spc="-15" dirty="0"/>
              <a:t>до </a:t>
            </a:r>
            <a:r>
              <a:rPr spc="-10" dirty="0"/>
              <a:t>болезни </a:t>
            </a:r>
            <a:r>
              <a:rPr dirty="0"/>
              <a:t>не  </a:t>
            </a:r>
            <a:r>
              <a:rPr spc="-5" dirty="0"/>
              <a:t>было </a:t>
            </a:r>
            <a:r>
              <a:rPr spc="-10" dirty="0"/>
              <a:t>подобных затруднений </a:t>
            </a:r>
            <a:r>
              <a:rPr dirty="0"/>
              <a:t>и </a:t>
            </a:r>
            <a:r>
              <a:rPr spc="-5" dirty="0"/>
              <a:t>если эти </a:t>
            </a:r>
            <a:r>
              <a:rPr spc="-10" dirty="0"/>
              <a:t>затруднения действительно  </a:t>
            </a:r>
            <a:r>
              <a:rPr dirty="0"/>
              <a:t>вызва</a:t>
            </a:r>
            <a:r>
              <a:rPr spc="-5" dirty="0"/>
              <a:t>н</a:t>
            </a:r>
            <a:r>
              <a:rPr dirty="0"/>
              <a:t>ы	</a:t>
            </a:r>
            <a:r>
              <a:rPr spc="-25" dirty="0"/>
              <a:t>к</a:t>
            </a:r>
            <a:r>
              <a:rPr dirty="0"/>
              <a:t>огнитивны</a:t>
            </a:r>
            <a:r>
              <a:rPr spc="-5" dirty="0"/>
              <a:t>м</a:t>
            </a:r>
            <a:r>
              <a:rPr dirty="0"/>
              <a:t>и	на</a:t>
            </a:r>
            <a:r>
              <a:rPr spc="-10" dirty="0"/>
              <a:t>р</a:t>
            </a:r>
            <a:r>
              <a:rPr spc="-5" dirty="0"/>
              <a:t>у</a:t>
            </a:r>
            <a:r>
              <a:rPr dirty="0"/>
              <a:t>шени</a:t>
            </a:r>
            <a:r>
              <a:rPr spc="-5" dirty="0"/>
              <a:t>ям</a:t>
            </a:r>
            <a:r>
              <a:rPr dirty="0"/>
              <a:t>и,	п</a:t>
            </a:r>
            <a:r>
              <a:rPr spc="-50" dirty="0"/>
              <a:t>о</a:t>
            </a:r>
            <a:r>
              <a:rPr spc="-25" dirty="0"/>
              <a:t>д</a:t>
            </a:r>
            <a:r>
              <a:rPr dirty="0"/>
              <a:t>т</a:t>
            </a:r>
            <a:r>
              <a:rPr spc="-5" dirty="0"/>
              <a:t>в</a:t>
            </a:r>
            <a:r>
              <a:rPr dirty="0"/>
              <a:t>е</a:t>
            </a:r>
            <a:r>
              <a:rPr spc="-5" dirty="0"/>
              <a:t>рж</a:t>
            </a:r>
            <a:r>
              <a:rPr spc="-25" dirty="0"/>
              <a:t>д</a:t>
            </a:r>
            <a:r>
              <a:rPr dirty="0"/>
              <a:t>енны</a:t>
            </a:r>
            <a:r>
              <a:rPr spc="-5" dirty="0"/>
              <a:t>м</a:t>
            </a:r>
            <a:r>
              <a:rPr dirty="0"/>
              <a:t>и  </a:t>
            </a:r>
            <a:r>
              <a:rPr spc="-5" dirty="0"/>
              <a:t>нейропсихологическими тестами, </a:t>
            </a:r>
            <a:r>
              <a:rPr dirty="0"/>
              <a:t>а не </a:t>
            </a:r>
            <a:r>
              <a:rPr spc="-5" dirty="0"/>
              <a:t>другими </a:t>
            </a:r>
            <a:r>
              <a:rPr dirty="0"/>
              <a:t>причинами </a:t>
            </a:r>
            <a:r>
              <a:rPr spc="-5" dirty="0"/>
              <a:t>(например,  нарушениями слуха </a:t>
            </a:r>
            <a:r>
              <a:rPr dirty="0"/>
              <a:t>и</a:t>
            </a:r>
            <a:r>
              <a:rPr spc="20" dirty="0"/>
              <a:t> </a:t>
            </a:r>
            <a:r>
              <a:rPr spc="-5" dirty="0"/>
              <a:t>зрения).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102" y="467868"/>
            <a:ext cx="67290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latin typeface="Arial"/>
                <a:cs typeface="Arial"/>
              </a:rPr>
              <a:t>«ИНТЕГРАТИВНЫЕ»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ОПРОСНИКИ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1605" cy="182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 algn="just">
              <a:lnSpc>
                <a:spcPct val="99400"/>
              </a:lnSpc>
              <a:spcBef>
                <a:spcPts val="11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Некоторые </a:t>
            </a:r>
            <a:r>
              <a:rPr sz="1800" spc="-5" dirty="0">
                <a:latin typeface="Calibri"/>
                <a:cs typeface="Calibri"/>
              </a:rPr>
              <a:t>распространенные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международной </a:t>
            </a:r>
            <a:r>
              <a:rPr sz="1800" spc="-5" dirty="0">
                <a:latin typeface="Calibri"/>
                <a:cs typeface="Calibri"/>
              </a:rPr>
              <a:t>практике </a:t>
            </a:r>
            <a:r>
              <a:rPr sz="1800" spc="-10" dirty="0">
                <a:latin typeface="Calibri"/>
                <a:cs typeface="Calibri"/>
              </a:rPr>
              <a:t>шкалы  предусматривают как </a:t>
            </a:r>
            <a:r>
              <a:rPr sz="1800" spc="-5" dirty="0">
                <a:latin typeface="Calibri"/>
                <a:cs typeface="Calibri"/>
              </a:rPr>
              <a:t>клиническую оценку когнитивных расстройств, так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5" dirty="0">
                <a:latin typeface="Calibri"/>
                <a:cs typeface="Calibri"/>
              </a:rPr>
              <a:t>оценку функциональной активности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пациента.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9400"/>
              </a:lnSpc>
              <a:spcBef>
                <a:spcPts val="126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Это </a:t>
            </a:r>
            <a:r>
              <a:rPr sz="1800" spc="-5" dirty="0">
                <a:latin typeface="Calibri"/>
                <a:cs typeface="Calibri"/>
              </a:rPr>
              <a:t>такие </a:t>
            </a:r>
            <a:r>
              <a:rPr sz="1800" spc="-10" dirty="0">
                <a:latin typeface="Calibri"/>
                <a:cs typeface="Calibri"/>
              </a:rPr>
              <a:t>методики, как </a:t>
            </a: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  </a:t>
            </a:r>
            <a:r>
              <a:rPr sz="1800" dirty="0">
                <a:latin typeface="Calibri"/>
                <a:cs typeface="Calibri"/>
              </a:rPr>
              <a:t>Морриса </a:t>
            </a:r>
            <a:r>
              <a:rPr sz="1800" spc="-5" dirty="0">
                <a:latin typeface="Calibri"/>
                <a:cs typeface="Calibri"/>
              </a:rPr>
              <a:t>(Clinical Dementia Rating, </a:t>
            </a:r>
            <a:r>
              <a:rPr sz="1800" dirty="0">
                <a:latin typeface="Calibri"/>
                <a:cs typeface="Calibri"/>
              </a:rPr>
              <a:t>CDR </a:t>
            </a:r>
            <a:r>
              <a:rPr sz="1800" spc="-5" dirty="0">
                <a:latin typeface="Calibri"/>
                <a:cs typeface="Calibri"/>
              </a:rPr>
              <a:t>(Morris, </a:t>
            </a:r>
            <a:r>
              <a:rPr sz="1800" dirty="0">
                <a:latin typeface="Calibri"/>
                <a:cs typeface="Calibri"/>
              </a:rPr>
              <a:t>1993) и </a:t>
            </a: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 </a:t>
            </a:r>
            <a:r>
              <a:rPr sz="1800" spc="-5" dirty="0">
                <a:latin typeface="Calibri"/>
                <a:cs typeface="Calibri"/>
              </a:rPr>
              <a:t>нарушений Райсберга (Global </a:t>
            </a:r>
            <a:r>
              <a:rPr sz="1800" spc="-10" dirty="0">
                <a:latin typeface="Calibri"/>
                <a:cs typeface="Calibri"/>
              </a:rPr>
              <a:t>Deterioration </a:t>
            </a:r>
            <a:r>
              <a:rPr sz="1800" spc="-5" dirty="0">
                <a:latin typeface="Calibri"/>
                <a:cs typeface="Calibri"/>
              </a:rPr>
              <a:t>Scale, </a:t>
            </a:r>
            <a:r>
              <a:rPr sz="1800" dirty="0">
                <a:latin typeface="Calibri"/>
                <a:cs typeface="Calibri"/>
              </a:rPr>
              <a:t>GDS </a:t>
            </a:r>
            <a:r>
              <a:rPr sz="1800" spc="-10" dirty="0">
                <a:latin typeface="Calibri"/>
                <a:cs typeface="Calibri"/>
              </a:rPr>
              <a:t>(Reisberg </a:t>
            </a:r>
            <a:r>
              <a:rPr sz="1800" spc="-5" dirty="0">
                <a:latin typeface="Calibri"/>
                <a:cs typeface="Calibri"/>
              </a:rPr>
              <a:t>et al.,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1982).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Клиническая рейтинговая шкала деменции</a:t>
            </a:r>
            <a:r>
              <a:rPr sz="1800" b="1" spc="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Общая </a:t>
            </a: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928" y="455676"/>
            <a:ext cx="67170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ТЯЖЕЛЫЕ </a:t>
            </a:r>
            <a:r>
              <a:rPr sz="3200" spc="-10" dirty="0"/>
              <a:t>КОГНИТИВНЫЕ</a:t>
            </a:r>
            <a:r>
              <a:rPr sz="3200" spc="-30" dirty="0"/>
              <a:t> </a:t>
            </a:r>
            <a:r>
              <a:rPr sz="3200" spc="-5" dirty="0"/>
              <a:t>НАРУШЕНИЯ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628647"/>
            <a:ext cx="7694295" cy="389636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5600" marR="47625" indent="-342900">
              <a:lnSpc>
                <a:spcPct val="889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b="1" i="1" spc="-5" dirty="0">
                <a:latin typeface="Arial"/>
                <a:cs typeface="Arial"/>
              </a:rPr>
              <a:t>Тяжелые </a:t>
            </a:r>
            <a:r>
              <a:rPr sz="1500" b="1" i="1" spc="-10" dirty="0">
                <a:latin typeface="Arial"/>
                <a:cs typeface="Arial"/>
              </a:rPr>
              <a:t>когнитивные нарушения </a:t>
            </a:r>
            <a:r>
              <a:rPr sz="1500" b="1" i="1" spc="-5" dirty="0">
                <a:latin typeface="Arial"/>
                <a:cs typeface="Arial"/>
              </a:rPr>
              <a:t>(ТКН) </a:t>
            </a:r>
            <a:r>
              <a:rPr sz="1500" dirty="0">
                <a:latin typeface="Arial"/>
                <a:cs typeface="Arial"/>
              </a:rPr>
              <a:t>– </a:t>
            </a:r>
            <a:r>
              <a:rPr sz="1500" spc="-20" dirty="0">
                <a:latin typeface="Arial"/>
                <a:cs typeface="Arial"/>
              </a:rPr>
              <a:t>это </a:t>
            </a:r>
            <a:r>
              <a:rPr sz="1500" spc="-10" dirty="0">
                <a:latin typeface="Arial"/>
                <a:cs typeface="Arial"/>
              </a:rPr>
              <a:t>ухудшение одной </a:t>
            </a:r>
            <a:r>
              <a:rPr sz="1500" spc="-5" dirty="0">
                <a:latin typeface="Arial"/>
                <a:cs typeface="Arial"/>
              </a:rPr>
              <a:t>или  нескольких когнитивных способностей, которые </a:t>
            </a:r>
            <a:r>
              <a:rPr sz="1500" spc="-10" dirty="0">
                <a:latin typeface="Arial"/>
                <a:cs typeface="Arial"/>
              </a:rPr>
              <a:t>лишают </a:t>
            </a:r>
            <a:r>
              <a:rPr sz="1500" spc="-5" dirty="0">
                <a:latin typeface="Arial"/>
                <a:cs typeface="Arial"/>
              </a:rPr>
              <a:t>пациента независимости 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10" dirty="0">
                <a:latin typeface="Arial"/>
                <a:cs typeface="Arial"/>
              </a:rPr>
              <a:t>самостоятельности, приводят </a:t>
            </a:r>
            <a:r>
              <a:rPr sz="1500" dirty="0">
                <a:latin typeface="Arial"/>
                <a:cs typeface="Arial"/>
              </a:rPr>
              <a:t>к </a:t>
            </a:r>
            <a:r>
              <a:rPr sz="1500" spc="-5" dirty="0">
                <a:latin typeface="Arial"/>
                <a:cs typeface="Arial"/>
              </a:rPr>
              <a:t>профессиональной и/или социально-бытовой  </a:t>
            </a:r>
            <a:r>
              <a:rPr sz="1500" spc="-10" dirty="0">
                <a:latin typeface="Arial"/>
                <a:cs typeface="Arial"/>
              </a:rPr>
              <a:t>дезадаптации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10" dirty="0">
                <a:latin typeface="Arial"/>
                <a:cs typeface="Arial"/>
              </a:rPr>
              <a:t>вызывают </a:t>
            </a:r>
            <a:r>
              <a:rPr sz="1500" spc="-5" dirty="0">
                <a:latin typeface="Arial"/>
                <a:cs typeface="Arial"/>
              </a:rPr>
              <a:t>потребность </a:t>
            </a:r>
            <a:r>
              <a:rPr sz="1500" dirty="0">
                <a:latin typeface="Arial"/>
                <a:cs typeface="Arial"/>
              </a:rPr>
              <a:t>в </a:t>
            </a:r>
            <a:r>
              <a:rPr sz="1500" spc="-5" dirty="0">
                <a:latin typeface="Arial"/>
                <a:cs typeface="Arial"/>
              </a:rPr>
              <a:t>посторонней </a:t>
            </a:r>
            <a:r>
              <a:rPr sz="1500" dirty="0">
                <a:latin typeface="Arial"/>
                <a:cs typeface="Arial"/>
              </a:rPr>
              <a:t>помощи.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"/>
                <a:cs typeface="Arial"/>
              </a:rPr>
              <a:t>К </a:t>
            </a:r>
            <a:r>
              <a:rPr sz="1500" spc="-10" dirty="0">
                <a:latin typeface="Arial"/>
                <a:cs typeface="Arial"/>
              </a:rPr>
              <a:t>тяжелым </a:t>
            </a:r>
            <a:r>
              <a:rPr sz="1500" spc="-5" dirty="0">
                <a:latin typeface="Arial"/>
                <a:cs typeface="Arial"/>
              </a:rPr>
              <a:t>когнитивным нарушениям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относятся</a:t>
            </a:r>
            <a:endParaRPr sz="1500">
              <a:latin typeface="Arial"/>
              <a:cs typeface="Arial"/>
            </a:endParaRPr>
          </a:p>
          <a:p>
            <a:pPr marL="355600" marR="191135" indent="-342900">
              <a:lnSpc>
                <a:spcPts val="1610"/>
              </a:lnSpc>
              <a:spcBef>
                <a:spcPts val="1220"/>
              </a:spcBef>
              <a:buChar char="-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деменция, которая </a:t>
            </a:r>
            <a:r>
              <a:rPr sz="1500" spc="-15" dirty="0">
                <a:latin typeface="Arial"/>
                <a:cs typeface="Arial"/>
              </a:rPr>
              <a:t>представляет </a:t>
            </a:r>
            <a:r>
              <a:rPr sz="1500" dirty="0">
                <a:latin typeface="Arial"/>
                <a:cs typeface="Arial"/>
              </a:rPr>
              <a:t>собой </a:t>
            </a:r>
            <a:r>
              <a:rPr sz="1500" spc="-5" dirty="0">
                <a:latin typeface="Arial"/>
                <a:cs typeface="Arial"/>
              </a:rPr>
              <a:t>полифункциональное расстройство </a:t>
            </a:r>
            <a:r>
              <a:rPr sz="1500" spc="-35" dirty="0">
                <a:latin typeface="Arial"/>
                <a:cs typeface="Arial"/>
              </a:rPr>
              <a:t>(т.е.  </a:t>
            </a:r>
            <a:r>
              <a:rPr sz="1500" spc="-10" dirty="0">
                <a:latin typeface="Arial"/>
                <a:cs typeface="Arial"/>
              </a:rPr>
              <a:t>страдает </a:t>
            </a:r>
            <a:r>
              <a:rPr sz="1500" spc="-5" dirty="0">
                <a:latin typeface="Arial"/>
                <a:cs typeface="Arial"/>
              </a:rPr>
              <a:t>одновременно </a:t>
            </a:r>
            <a:r>
              <a:rPr sz="1500" dirty="0">
                <a:latin typeface="Arial"/>
                <a:cs typeface="Arial"/>
              </a:rPr>
              <a:t>несколько </a:t>
            </a:r>
            <a:r>
              <a:rPr sz="1500" spc="-5" dirty="0">
                <a:latin typeface="Arial"/>
                <a:cs typeface="Arial"/>
              </a:rPr>
              <a:t>или все когнитивные функции).</a:t>
            </a:r>
            <a:endParaRPr sz="1500">
              <a:latin typeface="Arial"/>
              <a:cs typeface="Arial"/>
            </a:endParaRPr>
          </a:p>
          <a:p>
            <a:pPr marL="355600" marR="5080" indent="-342900">
              <a:lnSpc>
                <a:spcPts val="1610"/>
              </a:lnSpc>
              <a:spcBef>
                <a:spcPts val="1170"/>
              </a:spcBef>
              <a:buChar char="-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выраженные монофункциональные когнитивные нарушения, </a:t>
            </a:r>
            <a:r>
              <a:rPr sz="1500" dirty="0">
                <a:latin typeface="Arial"/>
                <a:cs typeface="Arial"/>
              </a:rPr>
              <a:t>если </a:t>
            </a:r>
            <a:r>
              <a:rPr sz="1500" spc="-10" dirty="0">
                <a:latin typeface="Arial"/>
                <a:cs typeface="Arial"/>
              </a:rPr>
              <a:t>вследствие </a:t>
            </a:r>
            <a:r>
              <a:rPr sz="1500" spc="-5" dirty="0">
                <a:latin typeface="Arial"/>
                <a:cs typeface="Arial"/>
              </a:rPr>
              <a:t>них  пациент </a:t>
            </a:r>
            <a:r>
              <a:rPr sz="1500" spc="-15" dirty="0">
                <a:latin typeface="Arial"/>
                <a:cs typeface="Arial"/>
              </a:rPr>
              <a:t>лишается </a:t>
            </a:r>
            <a:r>
              <a:rPr sz="1500" spc="-5" dirty="0">
                <a:latin typeface="Arial"/>
                <a:cs typeface="Arial"/>
              </a:rPr>
              <a:t>независимости </a:t>
            </a:r>
            <a:r>
              <a:rPr sz="1500" dirty="0">
                <a:latin typeface="Arial"/>
                <a:cs typeface="Arial"/>
              </a:rPr>
              <a:t>и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самостоятельности</a:t>
            </a:r>
            <a:endParaRPr sz="1500">
              <a:latin typeface="Arial"/>
              <a:cs typeface="Arial"/>
            </a:endParaRPr>
          </a:p>
          <a:p>
            <a:pPr marL="355600" marR="411480" indent="-342900">
              <a:lnSpc>
                <a:spcPts val="1610"/>
              </a:lnSpc>
              <a:spcBef>
                <a:spcPts val="1290"/>
              </a:spcBef>
              <a:buChar char="-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дезадаптирующие когнитивные нарушения, </a:t>
            </a:r>
            <a:r>
              <a:rPr sz="1500" spc="-10" dirty="0">
                <a:latin typeface="Arial"/>
                <a:cs typeface="Arial"/>
              </a:rPr>
              <a:t>вторичные </a:t>
            </a:r>
            <a:r>
              <a:rPr sz="1500" dirty="0">
                <a:latin typeface="Arial"/>
                <a:cs typeface="Arial"/>
              </a:rPr>
              <a:t>по </a:t>
            </a:r>
            <a:r>
              <a:rPr sz="1500" spc="-10" dirty="0">
                <a:latin typeface="Arial"/>
                <a:cs typeface="Arial"/>
              </a:rPr>
              <a:t>отношению </a:t>
            </a:r>
            <a:r>
              <a:rPr sz="1500" dirty="0">
                <a:latin typeface="Arial"/>
                <a:cs typeface="Arial"/>
              </a:rPr>
              <a:t>к  </a:t>
            </a:r>
            <a:r>
              <a:rPr sz="1500" spc="-5" dirty="0">
                <a:latin typeface="Arial"/>
                <a:cs typeface="Arial"/>
              </a:rPr>
              <a:t>эмоциональным и/или поведенческим расстройствам, нарушениям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сознания.</a:t>
            </a:r>
            <a:endParaRPr sz="1500">
              <a:latin typeface="Arial"/>
              <a:cs typeface="Arial"/>
            </a:endParaRPr>
          </a:p>
          <a:p>
            <a:pPr marL="12700" marR="21590">
              <a:lnSpc>
                <a:spcPct val="90700"/>
              </a:lnSpc>
              <a:spcBef>
                <a:spcPts val="1130"/>
              </a:spcBef>
            </a:pPr>
            <a:r>
              <a:rPr sz="1500" dirty="0">
                <a:latin typeface="Arial"/>
                <a:cs typeface="Arial"/>
              </a:rPr>
              <a:t>Помимо деменции, </a:t>
            </a:r>
            <a:r>
              <a:rPr sz="1500" spc="-20" dirty="0">
                <a:latin typeface="Arial"/>
                <a:cs typeface="Arial"/>
              </a:rPr>
              <a:t>это </a:t>
            </a:r>
            <a:r>
              <a:rPr sz="1500" dirty="0">
                <a:latin typeface="Arial"/>
                <a:cs typeface="Arial"/>
              </a:rPr>
              <a:t>Корсаковский </a:t>
            </a:r>
            <a:r>
              <a:rPr sz="1500" spc="-5" dirty="0">
                <a:latin typeface="Arial"/>
                <a:cs typeface="Arial"/>
              </a:rPr>
              <a:t>синдром; выраженная афазия, </a:t>
            </a:r>
            <a:r>
              <a:rPr sz="1500" dirty="0">
                <a:latin typeface="Arial"/>
                <a:cs typeface="Arial"/>
              </a:rPr>
              <a:t>апраксия </a:t>
            </a:r>
            <a:r>
              <a:rPr sz="1500" spc="-5" dirty="0">
                <a:latin typeface="Arial"/>
                <a:cs typeface="Arial"/>
              </a:rPr>
              <a:t>или  агнозия; псевдодеменция (реальных </a:t>
            </a:r>
            <a:r>
              <a:rPr sz="1500" dirty="0">
                <a:latin typeface="Arial"/>
                <a:cs typeface="Arial"/>
              </a:rPr>
              <a:t>и клинически </a:t>
            </a:r>
            <a:r>
              <a:rPr sz="1500" spc="-5" dirty="0">
                <a:latin typeface="Arial"/>
                <a:cs typeface="Arial"/>
              </a:rPr>
              <a:t>значимых, но обратимых  когнитивных расстройств, </a:t>
            </a:r>
            <a:r>
              <a:rPr sz="1500" spc="-15" dirty="0">
                <a:latin typeface="Arial"/>
                <a:cs typeface="Arial"/>
              </a:rPr>
              <a:t>наблюдаемых </a:t>
            </a:r>
            <a:r>
              <a:rPr sz="1500" dirty="0">
                <a:latin typeface="Arial"/>
                <a:cs typeface="Arial"/>
              </a:rPr>
              <a:t>при </a:t>
            </a:r>
            <a:r>
              <a:rPr sz="1500" spc="-5" dirty="0">
                <a:latin typeface="Arial"/>
                <a:cs typeface="Arial"/>
              </a:rPr>
              <a:t>депрессии); когнитивные нарушения </a:t>
            </a:r>
            <a:r>
              <a:rPr sz="1500" dirty="0">
                <a:latin typeface="Arial"/>
                <a:cs typeface="Arial"/>
              </a:rPr>
              <a:t>при  </a:t>
            </a:r>
            <a:r>
              <a:rPr sz="1500" spc="-10" dirty="0">
                <a:latin typeface="Arial"/>
                <a:cs typeface="Arial"/>
              </a:rPr>
              <a:t>делирии </a:t>
            </a:r>
            <a:r>
              <a:rPr sz="1500" spc="-5" dirty="0">
                <a:latin typeface="Arial"/>
                <a:cs typeface="Arial"/>
              </a:rPr>
              <a:t>или других нарушениях сознания.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587" y="2608579"/>
            <a:ext cx="6092825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80645">
              <a:lnSpc>
                <a:spcPts val="4300"/>
              </a:lnSpc>
              <a:spcBef>
                <a:spcPts val="260"/>
              </a:spcBef>
            </a:pPr>
            <a:r>
              <a:rPr sz="3600" b="1" spc="-10" dirty="0">
                <a:latin typeface="Calibri"/>
                <a:cs typeface="Calibri"/>
              </a:rPr>
              <a:t>КЛИНИЧЕСКАЯ </a:t>
            </a:r>
            <a:r>
              <a:rPr sz="3600" b="1" spc="-15" dirty="0">
                <a:latin typeface="Calibri"/>
                <a:cs typeface="Calibri"/>
              </a:rPr>
              <a:t>РЕЙТИНГОВАЯ  </a:t>
            </a:r>
            <a:r>
              <a:rPr sz="3600" b="1" spc="-5" dirty="0">
                <a:latin typeface="Calibri"/>
                <a:cs typeface="Calibri"/>
              </a:rPr>
              <a:t>ШКАЛА ДЕМЕНЦИИ</a:t>
            </a:r>
            <a:r>
              <a:rPr sz="3600" b="1" spc="-4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МОРРИСА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463" rIns="0" bIns="0" rtlCol="0">
            <a:spAutoFit/>
          </a:bodyPr>
          <a:lstStyle/>
          <a:p>
            <a:pPr marL="715645" marR="5080" indent="-245745">
              <a:lnSpc>
                <a:spcPct val="100000"/>
              </a:lnSpc>
              <a:spcBef>
                <a:spcPts val="100"/>
              </a:spcBef>
            </a:pPr>
            <a:r>
              <a:rPr sz="2500" spc="-10" dirty="0"/>
              <a:t>КЛИНИЧЕСКАЯ </a:t>
            </a:r>
            <a:r>
              <a:rPr sz="2500" spc="-15" dirty="0"/>
              <a:t>РЕЙТИНГОВАЯ </a:t>
            </a:r>
            <a:r>
              <a:rPr sz="2500" dirty="0"/>
              <a:t>ШКАЛА ДЕМЕНЦИИ /  </a:t>
            </a:r>
            <a:r>
              <a:rPr sz="2500" spc="-5" dirty="0"/>
              <a:t>CLINICAL DEMENTIA </a:t>
            </a:r>
            <a:r>
              <a:rPr sz="2500" spc="-35" dirty="0"/>
              <a:t>RATING, </a:t>
            </a:r>
            <a:r>
              <a:rPr sz="2500" spc="-5" dirty="0"/>
              <a:t>CDR </a:t>
            </a:r>
            <a:r>
              <a:rPr sz="2500" dirty="0"/>
              <a:t>(MORRIS,</a:t>
            </a:r>
            <a:r>
              <a:rPr sz="2500" spc="20" dirty="0"/>
              <a:t> </a:t>
            </a:r>
            <a:r>
              <a:rPr sz="2500" spc="-5" dirty="0"/>
              <a:t>1993)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1605" cy="2649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Первая представляет собой </a:t>
            </a:r>
            <a:r>
              <a:rPr sz="1800" dirty="0">
                <a:latin typeface="Times New Roman"/>
                <a:cs typeface="Times New Roman"/>
              </a:rPr>
              <a:t>описание 5 стадий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5" dirty="0">
                <a:latin typeface="Times New Roman"/>
                <a:cs typeface="Times New Roman"/>
              </a:rPr>
              <a:t>нарушений, </a:t>
            </a:r>
            <a:r>
              <a:rPr sz="1800" spc="-25" dirty="0">
                <a:latin typeface="Times New Roman"/>
                <a:cs typeface="Times New Roman"/>
              </a:rPr>
              <a:t>от  </a:t>
            </a:r>
            <a:r>
              <a:rPr sz="1800" spc="-10" dirty="0">
                <a:latin typeface="Times New Roman"/>
                <a:cs typeface="Times New Roman"/>
              </a:rPr>
              <a:t>нормы </a:t>
            </a:r>
            <a:r>
              <a:rPr sz="1800" spc="-5" dirty="0">
                <a:latin typeface="Times New Roman"/>
                <a:cs typeface="Times New Roman"/>
              </a:rPr>
              <a:t>до </a:t>
            </a:r>
            <a:r>
              <a:rPr sz="1800" spc="-10" dirty="0">
                <a:latin typeface="Times New Roman"/>
                <a:cs typeface="Times New Roman"/>
              </a:rPr>
              <a:t>тяжелой </a:t>
            </a:r>
            <a:r>
              <a:rPr sz="1800" spc="-5" dirty="0">
                <a:latin typeface="Times New Roman"/>
                <a:cs typeface="Times New Roman"/>
              </a:rPr>
              <a:t>деменции,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характерной </a:t>
            </a:r>
            <a:r>
              <a:rPr sz="1800" spc="-20" dirty="0">
                <a:latin typeface="Times New Roman"/>
                <a:cs typeface="Times New Roman"/>
              </a:rPr>
              <a:t>симптоматикой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каждой </a:t>
            </a:r>
            <a:r>
              <a:rPr sz="1800" spc="-5" dirty="0">
                <a:latin typeface="Times New Roman"/>
                <a:cs typeface="Times New Roman"/>
              </a:rPr>
              <a:t>из  </a:t>
            </a:r>
            <a:r>
              <a:rPr sz="1800" spc="5" dirty="0">
                <a:latin typeface="Times New Roman"/>
                <a:cs typeface="Times New Roman"/>
              </a:rPr>
              <a:t>шести </a:t>
            </a:r>
            <a:r>
              <a:rPr sz="1800" dirty="0">
                <a:latin typeface="Times New Roman"/>
                <a:cs typeface="Times New Roman"/>
              </a:rPr>
              <a:t>сфер: </a:t>
            </a:r>
            <a:r>
              <a:rPr sz="1800" spc="-5" dirty="0">
                <a:latin typeface="Times New Roman"/>
                <a:cs typeface="Times New Roman"/>
              </a:rPr>
              <a:t>память, ориентировка, мышление, </a:t>
            </a:r>
            <a:r>
              <a:rPr sz="1800" spc="-10" dirty="0">
                <a:latin typeface="Times New Roman"/>
                <a:cs typeface="Times New Roman"/>
              </a:rPr>
              <a:t>взаимодействие </a:t>
            </a:r>
            <a:r>
              <a:rPr sz="1800" dirty="0">
                <a:latin typeface="Times New Roman"/>
                <a:cs typeface="Times New Roman"/>
              </a:rPr>
              <a:t>в  обществе, </a:t>
            </a:r>
            <a:r>
              <a:rPr sz="1800" spc="-10" dirty="0">
                <a:latin typeface="Times New Roman"/>
                <a:cs typeface="Times New Roman"/>
              </a:rPr>
              <a:t>поведение </a:t>
            </a:r>
            <a:r>
              <a:rPr sz="1800" spc="-15" dirty="0">
                <a:latin typeface="Times New Roman"/>
                <a:cs typeface="Times New Roman"/>
              </a:rPr>
              <a:t>дома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увлечения,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самообслуживание.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090"/>
              </a:lnSpc>
              <a:spcBef>
                <a:spcPts val="1375"/>
              </a:spcBef>
              <a:buFont typeface="Arial"/>
              <a:buChar char="•"/>
              <a:tabLst>
                <a:tab pos="412750" algn="l"/>
              </a:tabLst>
            </a:pPr>
            <a:r>
              <a:rPr dirty="0"/>
              <a:t>	</a:t>
            </a:r>
            <a:r>
              <a:rPr sz="1800" dirty="0">
                <a:latin typeface="Times New Roman"/>
                <a:cs typeface="Times New Roman"/>
              </a:rPr>
              <a:t>Если </a:t>
            </a:r>
            <a:r>
              <a:rPr sz="1800" spc="-5" dirty="0">
                <a:latin typeface="Times New Roman"/>
                <a:cs typeface="Times New Roman"/>
              </a:rPr>
              <a:t>пациент получает различную </a:t>
            </a:r>
            <a:r>
              <a:rPr sz="1800" spc="-10" dirty="0">
                <a:latin typeface="Times New Roman"/>
                <a:cs typeface="Times New Roman"/>
              </a:rPr>
              <a:t>оценку </a:t>
            </a:r>
            <a:r>
              <a:rPr sz="1800" spc="-5" dirty="0">
                <a:latin typeface="Times New Roman"/>
                <a:cs typeface="Times New Roman"/>
              </a:rPr>
              <a:t>по разделам шкалы, </a:t>
            </a:r>
            <a:r>
              <a:rPr sz="1800" spc="-25" dirty="0">
                <a:latin typeface="Times New Roman"/>
                <a:cs typeface="Times New Roman"/>
              </a:rPr>
              <a:t>то  </a:t>
            </a:r>
            <a:r>
              <a:rPr sz="1800" spc="-5" dirty="0">
                <a:latin typeface="Times New Roman"/>
                <a:cs typeface="Times New Roman"/>
              </a:rPr>
              <a:t>интегральный </a:t>
            </a:r>
            <a:r>
              <a:rPr sz="1800" spc="-10" dirty="0">
                <a:latin typeface="Times New Roman"/>
                <a:cs typeface="Times New Roman"/>
              </a:rPr>
              <a:t>показатель </a:t>
            </a:r>
            <a:r>
              <a:rPr sz="1800" spc="-15" dirty="0">
                <a:latin typeface="Times New Roman"/>
                <a:cs typeface="Times New Roman"/>
              </a:rPr>
              <a:t>должен </a:t>
            </a:r>
            <a:r>
              <a:rPr sz="1800" spc="-10" dirty="0">
                <a:latin typeface="Times New Roman"/>
                <a:cs typeface="Times New Roman"/>
              </a:rPr>
              <a:t>соответствовать показателю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разделу</a:t>
            </a:r>
            <a:endParaRPr sz="18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99400"/>
              </a:lnSpc>
            </a:pPr>
            <a:r>
              <a:rPr sz="1800" spc="-5" dirty="0">
                <a:latin typeface="Times New Roman"/>
                <a:cs typeface="Times New Roman"/>
              </a:rPr>
              <a:t>«нарушения памяти». </a:t>
            </a:r>
            <a:r>
              <a:rPr sz="1800" dirty="0">
                <a:latin typeface="Times New Roman"/>
                <a:cs typeface="Times New Roman"/>
              </a:rPr>
              <a:t>Если </a:t>
            </a:r>
            <a:r>
              <a:rPr sz="1800" spc="-15" dirty="0">
                <a:latin typeface="Times New Roman"/>
                <a:cs typeface="Times New Roman"/>
              </a:rPr>
              <a:t>же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spc="5" dirty="0">
                <a:latin typeface="Times New Roman"/>
                <a:cs typeface="Times New Roman"/>
              </a:rPr>
              <a:t>трем </a:t>
            </a:r>
            <a:r>
              <a:rPr sz="1800" spc="-10" dirty="0">
                <a:latin typeface="Times New Roman"/>
                <a:cs typeface="Times New Roman"/>
              </a:rPr>
              <a:t>показателям </a:t>
            </a:r>
            <a:r>
              <a:rPr sz="1800" dirty="0">
                <a:latin typeface="Times New Roman"/>
                <a:cs typeface="Times New Roman"/>
              </a:rPr>
              <a:t>балл </a:t>
            </a:r>
            <a:r>
              <a:rPr sz="1800" spc="-5" dirty="0">
                <a:latin typeface="Times New Roman"/>
                <a:cs typeface="Times New Roman"/>
              </a:rPr>
              <a:t>совпадает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отличается </a:t>
            </a:r>
            <a:r>
              <a:rPr sz="1800" spc="-15" dirty="0">
                <a:latin typeface="Times New Roman"/>
                <a:cs typeface="Times New Roman"/>
              </a:rPr>
              <a:t>от </a:t>
            </a:r>
            <a:r>
              <a:rPr sz="1800" spc="-10" dirty="0">
                <a:latin typeface="Times New Roman"/>
                <a:cs typeface="Times New Roman"/>
              </a:rPr>
              <a:t>показателя </a:t>
            </a:r>
            <a:r>
              <a:rPr sz="1800" spc="-5" dirty="0">
                <a:latin typeface="Times New Roman"/>
                <a:cs typeface="Times New Roman"/>
              </a:rPr>
              <a:t>памяти, интегральный </a:t>
            </a:r>
            <a:r>
              <a:rPr sz="1800" spc="-10" dirty="0">
                <a:latin typeface="Times New Roman"/>
                <a:cs typeface="Times New Roman"/>
              </a:rPr>
              <a:t>показатель </a:t>
            </a:r>
            <a:r>
              <a:rPr sz="1800" spc="-5" dirty="0">
                <a:latin typeface="Times New Roman"/>
                <a:cs typeface="Times New Roman"/>
              </a:rPr>
              <a:t>высчитывается  по </a:t>
            </a:r>
            <a:r>
              <a:rPr sz="1800" spc="-10" dirty="0">
                <a:latin typeface="Times New Roman"/>
                <a:cs typeface="Times New Roman"/>
              </a:rPr>
              <a:t>показателю, равному </a:t>
            </a:r>
            <a:r>
              <a:rPr sz="1800" spc="-5" dirty="0">
                <a:latin typeface="Times New Roman"/>
                <a:cs typeface="Times New Roman"/>
              </a:rPr>
              <a:t>для трех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разделов.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602" y="333756"/>
            <a:ext cx="6351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</a:t>
            </a:r>
            <a:r>
              <a:rPr sz="3200" spc="-25" dirty="0"/>
              <a:t>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90789" y="1182115"/>
            <a:ext cx="6344920" cy="386016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Диагностика когнитивных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нарушений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Мини-Ког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Краткая шкала </a:t>
            </a:r>
            <a:r>
              <a:rPr sz="1800" spc="-5" dirty="0">
                <a:latin typeface="Calibri"/>
                <a:cs typeface="Calibri"/>
              </a:rPr>
              <a:t>оценки психического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статуса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Монреальская </a:t>
            </a:r>
            <a:r>
              <a:rPr sz="1800" spc="-10" dirty="0">
                <a:latin typeface="Calibri"/>
                <a:cs typeface="Calibri"/>
              </a:rPr>
              <a:t>шкала, </a:t>
            </a:r>
            <a:r>
              <a:rPr sz="1800" spc="-5" dirty="0">
                <a:latin typeface="Calibri"/>
                <a:cs typeface="Calibri"/>
              </a:rPr>
              <a:t>или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Мока-тест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Маттиса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Когнитивная </a:t>
            </a:r>
            <a:r>
              <a:rPr sz="1800" dirty="0">
                <a:latin typeface="Calibri"/>
                <a:cs typeface="Calibri"/>
              </a:rPr>
              <a:t>часть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оценки </a:t>
            </a:r>
            <a:r>
              <a:rPr sz="1800" spc="-10" dirty="0">
                <a:latin typeface="Calibri"/>
                <a:cs typeface="Calibri"/>
              </a:rPr>
              <a:t>болезни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Альцгеймера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Функциональные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шкалы </a:t>
            </a:r>
            <a:r>
              <a:rPr sz="1800" spc="-5" dirty="0">
                <a:latin typeface="Calibri"/>
                <a:cs typeface="Calibri"/>
              </a:rPr>
              <a:t>повседневной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активности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Клиническая рейтинговая </a:t>
            </a:r>
            <a:r>
              <a:rPr sz="1800" spc="-10" dirty="0">
                <a:latin typeface="Calibri"/>
                <a:cs typeface="Calibri"/>
              </a:rPr>
              <a:t>шкала деменции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Морриса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4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Общая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шкала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нарушений</a:t>
            </a:r>
            <a:r>
              <a:rPr sz="18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Райсберга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9857" y="2608579"/>
            <a:ext cx="5846445" cy="11201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25625" marR="5080" indent="-1812925">
              <a:lnSpc>
                <a:spcPts val="4300"/>
              </a:lnSpc>
              <a:spcBef>
                <a:spcPts val="260"/>
              </a:spcBef>
            </a:pPr>
            <a:r>
              <a:rPr sz="3600" b="1" dirty="0">
                <a:latin typeface="Calibri"/>
                <a:cs typeface="Calibri"/>
              </a:rPr>
              <a:t>ОБЩАЯ </a:t>
            </a:r>
            <a:r>
              <a:rPr sz="3600" b="1" spc="-5" dirty="0">
                <a:latin typeface="Calibri"/>
                <a:cs typeface="Calibri"/>
              </a:rPr>
              <a:t>ШКАЛА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НАРУШЕНИЙ  </a:t>
            </a:r>
            <a:r>
              <a:rPr sz="3600" b="1" spc="-60" dirty="0">
                <a:latin typeface="Calibri"/>
                <a:cs typeface="Calibri"/>
              </a:rPr>
              <a:t>РАЙСБЕРГА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9211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ОБЩАЯ ШКАЛА НАРУШЕНИЙ</a:t>
            </a:r>
            <a:r>
              <a:rPr spc="-15" dirty="0"/>
              <a:t> </a:t>
            </a:r>
            <a:r>
              <a:rPr dirty="0"/>
              <a:t>/</a:t>
            </a: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pc="-20" dirty="0"/>
              <a:t>GLOBAL DETERIORATION </a:t>
            </a:r>
            <a:r>
              <a:rPr spc="-5" dirty="0"/>
              <a:t>SCALE, GDS </a:t>
            </a:r>
            <a:r>
              <a:rPr spc="-10" dirty="0"/>
              <a:t>(REISBERG </a:t>
            </a:r>
            <a:r>
              <a:rPr dirty="0"/>
              <a:t>ET </a:t>
            </a:r>
            <a:r>
              <a:rPr spc="-5" dirty="0"/>
              <a:t>AL.,</a:t>
            </a:r>
            <a:r>
              <a:rPr spc="40" dirty="0"/>
              <a:t> </a:t>
            </a:r>
            <a:r>
              <a:rPr spc="-5" dirty="0"/>
              <a:t>1982)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2240" cy="252222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5080" indent="-342900" algn="just">
              <a:lnSpc>
                <a:spcPts val="2110"/>
              </a:lnSpc>
              <a:spcBef>
                <a:spcPts val="21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Шкала </a:t>
            </a:r>
            <a:r>
              <a:rPr sz="1800" spc="-5" dirty="0">
                <a:latin typeface="Calibri"/>
                <a:cs typeface="Calibri"/>
              </a:rPr>
              <a:t>описывает семь </a:t>
            </a:r>
            <a:r>
              <a:rPr sz="1800" spc="-10" dirty="0">
                <a:latin typeface="Calibri"/>
                <a:cs typeface="Calibri"/>
              </a:rPr>
              <a:t>последовательных </a:t>
            </a:r>
            <a:r>
              <a:rPr sz="1800" spc="-5" dirty="0">
                <a:latin typeface="Calibri"/>
                <a:cs typeface="Calibri"/>
              </a:rPr>
              <a:t>стадий когнитивных нарушений,  </a:t>
            </a:r>
            <a:r>
              <a:rPr sz="1800" dirty="0">
                <a:latin typeface="Calibri"/>
                <a:cs typeface="Calibri"/>
              </a:rPr>
              <a:t>начиная с очень </a:t>
            </a:r>
            <a:r>
              <a:rPr sz="1800" spc="-5" dirty="0">
                <a:latin typeface="Calibri"/>
                <a:cs typeface="Calibri"/>
              </a:rPr>
              <a:t>легких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заканчивая </a:t>
            </a:r>
            <a:r>
              <a:rPr sz="1800" spc="-15" dirty="0">
                <a:latin typeface="Calibri"/>
                <a:cs typeface="Calibri"/>
              </a:rPr>
              <a:t>тяжелой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деменцией.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4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научной литературе общепринятым считается, что вторая стадия  </a:t>
            </a:r>
            <a:r>
              <a:rPr sz="1800" spc="-10" dirty="0">
                <a:latin typeface="Calibri"/>
                <a:cs typeface="Calibri"/>
              </a:rPr>
              <a:t>соответствует </a:t>
            </a:r>
            <a:r>
              <a:rPr sz="1800" spc="-5" dirty="0">
                <a:latin typeface="Calibri"/>
                <a:cs typeface="Calibri"/>
              </a:rPr>
              <a:t>легким или умеренным когнитивным нарушениям, третья </a:t>
            </a:r>
            <a:r>
              <a:rPr sz="1800" dirty="0">
                <a:latin typeface="Calibri"/>
                <a:cs typeface="Calibri"/>
              </a:rPr>
              <a:t>–  </a:t>
            </a:r>
            <a:r>
              <a:rPr sz="1800" spc="-5" dirty="0">
                <a:latin typeface="Calibri"/>
                <a:cs typeface="Calibri"/>
              </a:rPr>
              <a:t>умеренным или </a:t>
            </a:r>
            <a:r>
              <a:rPr sz="1800" spc="-10" dirty="0">
                <a:latin typeface="Calibri"/>
                <a:cs typeface="Calibri"/>
              </a:rPr>
              <a:t>легкой деменции, </a:t>
            </a:r>
            <a:r>
              <a:rPr sz="1800" dirty="0">
                <a:latin typeface="Calibri"/>
                <a:cs typeface="Calibri"/>
              </a:rPr>
              <a:t>а </a:t>
            </a:r>
            <a:r>
              <a:rPr sz="1800" spc="-5" dirty="0">
                <a:latin typeface="Calibri"/>
                <a:cs typeface="Calibri"/>
              </a:rPr>
              <a:t>стадии </a:t>
            </a:r>
            <a:r>
              <a:rPr sz="1800" dirty="0">
                <a:latin typeface="Calibri"/>
                <a:cs typeface="Calibri"/>
              </a:rPr>
              <a:t>с 4 по 7 – </a:t>
            </a:r>
            <a:r>
              <a:rPr sz="1800" spc="-10" dirty="0">
                <a:latin typeface="Calibri"/>
                <a:cs typeface="Calibri"/>
              </a:rPr>
              <a:t>деменции </a:t>
            </a:r>
            <a:r>
              <a:rPr sz="1800" spc="-5" dirty="0">
                <a:latin typeface="Calibri"/>
                <a:cs typeface="Calibri"/>
              </a:rPr>
              <a:t>разной  степени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выраженности.</a:t>
            </a:r>
            <a:endParaRPr sz="18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1099"/>
              </a:lnSpc>
              <a:spcBef>
                <a:spcPts val="11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Недостатком </a:t>
            </a:r>
            <a:r>
              <a:rPr sz="1800" spc="-15" dirty="0">
                <a:latin typeface="Calibri"/>
                <a:cs typeface="Calibri"/>
              </a:rPr>
              <a:t>методики </a:t>
            </a:r>
            <a:r>
              <a:rPr sz="1800" spc="-5" dirty="0">
                <a:latin typeface="Calibri"/>
                <a:cs typeface="Calibri"/>
              </a:rPr>
              <a:t>считается </a:t>
            </a:r>
            <a:r>
              <a:rPr sz="1800" dirty="0">
                <a:latin typeface="Calibri"/>
                <a:cs typeface="Calibri"/>
              </a:rPr>
              <a:t>ее </a:t>
            </a:r>
            <a:r>
              <a:rPr sz="1800" spc="-10" dirty="0">
                <a:latin typeface="Calibri"/>
                <a:cs typeface="Calibri"/>
              </a:rPr>
              <a:t>жесткая </a:t>
            </a:r>
            <a:r>
              <a:rPr sz="1800" spc="-5" dirty="0">
                <a:latin typeface="Calibri"/>
                <a:cs typeface="Calibri"/>
              </a:rPr>
              <a:t>привязка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клинике </a:t>
            </a:r>
            <a:r>
              <a:rPr sz="1800" spc="-10" dirty="0">
                <a:latin typeface="Calibri"/>
                <a:cs typeface="Calibri"/>
              </a:rPr>
              <a:t>болезни  </a:t>
            </a:r>
            <a:r>
              <a:rPr sz="1800" spc="-5" dirty="0">
                <a:latin typeface="Calibri"/>
                <a:cs typeface="Calibri"/>
              </a:rPr>
              <a:t>Альцгеймера.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9741" y="2228595"/>
            <a:ext cx="56635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0" dirty="0">
                <a:latin typeface="Calibri"/>
                <a:cs typeface="Calibri"/>
              </a:rPr>
              <a:t>СПАСИБО ЗА</a:t>
            </a:r>
            <a:r>
              <a:rPr sz="4000" b="1" spc="-5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ВНИМАНИЕ!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6000" y="455676"/>
            <a:ext cx="20332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ДЕМЕ</a:t>
            </a:r>
            <a:r>
              <a:rPr sz="3200" spc="5" dirty="0"/>
              <a:t>НЦ</a:t>
            </a:r>
            <a:r>
              <a:rPr sz="3200" spc="-5" dirty="0"/>
              <a:t>И</a:t>
            </a:r>
            <a:r>
              <a:rPr sz="3200" dirty="0"/>
              <a:t>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158240"/>
            <a:ext cx="7762875" cy="451231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marR="5715" indent="-342900" algn="just">
              <a:lnSpc>
                <a:spcPct val="802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ДЕМЕНЦИЯ </a:t>
            </a:r>
            <a:r>
              <a:rPr sz="1700" dirty="0">
                <a:latin typeface="Calibri"/>
                <a:cs typeface="Calibri"/>
              </a:rPr>
              <a:t>– синдром, </a:t>
            </a:r>
            <a:r>
              <a:rPr sz="1700" spc="-5" dirty="0">
                <a:latin typeface="Calibri"/>
                <a:cs typeface="Calibri"/>
              </a:rPr>
              <a:t>характеризующийся приобретенным, часто  прогрессирующим снижением </a:t>
            </a:r>
            <a:r>
              <a:rPr sz="1700" spc="-10" dirty="0">
                <a:latin typeface="Calibri"/>
                <a:cs typeface="Calibri"/>
              </a:rPr>
              <a:t>интеллекта, которое </a:t>
            </a:r>
            <a:r>
              <a:rPr sz="1700" spc="-5" dirty="0">
                <a:latin typeface="Calibri"/>
                <a:cs typeface="Calibri"/>
              </a:rPr>
              <a:t>возникает </a:t>
            </a:r>
            <a:r>
              <a:rPr sz="1700" dirty="0">
                <a:latin typeface="Calibri"/>
                <a:cs typeface="Calibri"/>
              </a:rPr>
              <a:t>в </a:t>
            </a:r>
            <a:r>
              <a:rPr sz="1700" spc="-20" dirty="0">
                <a:latin typeface="Calibri"/>
                <a:cs typeface="Calibri"/>
              </a:rPr>
              <a:t>результате </a:t>
            </a:r>
            <a:r>
              <a:rPr sz="1700" spc="34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органических поражений </a:t>
            </a:r>
            <a:r>
              <a:rPr sz="1700" spc="-10" dirty="0">
                <a:latin typeface="Calibri"/>
                <a:cs typeface="Calibri"/>
              </a:rPr>
              <a:t>головного </a:t>
            </a:r>
            <a:r>
              <a:rPr sz="1700" spc="-5" dirty="0">
                <a:latin typeface="Calibri"/>
                <a:cs typeface="Calibri"/>
              </a:rPr>
              <a:t>мозга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10" dirty="0">
                <a:latin typeface="Calibri"/>
                <a:cs typeface="Calibri"/>
              </a:rPr>
              <a:t>приводит </a:t>
            </a:r>
            <a:r>
              <a:rPr sz="1700" dirty="0">
                <a:latin typeface="Calibri"/>
                <a:cs typeface="Calibri"/>
              </a:rPr>
              <a:t>к </a:t>
            </a:r>
            <a:r>
              <a:rPr sz="1700" spc="-5" dirty="0">
                <a:latin typeface="Calibri"/>
                <a:cs typeface="Calibri"/>
              </a:rPr>
              <a:t>нарушению  </a:t>
            </a:r>
            <a:r>
              <a:rPr sz="1700" dirty="0">
                <a:latin typeface="Calibri"/>
                <a:cs typeface="Calibri"/>
              </a:rPr>
              <a:t>социальной </a:t>
            </a:r>
            <a:r>
              <a:rPr sz="1700" spc="-5" dirty="0">
                <a:latin typeface="Calibri"/>
                <a:cs typeface="Calibri"/>
              </a:rPr>
              <a:t>адаптации пациента, </a:t>
            </a:r>
            <a:r>
              <a:rPr sz="1700" spc="-20" dirty="0">
                <a:latin typeface="Calibri"/>
                <a:cs typeface="Calibri"/>
              </a:rPr>
              <a:t>т.е. </a:t>
            </a:r>
            <a:r>
              <a:rPr sz="1700" spc="-10" dirty="0">
                <a:latin typeface="Calibri"/>
                <a:cs typeface="Calibri"/>
              </a:rPr>
              <a:t>делает его </a:t>
            </a:r>
            <a:r>
              <a:rPr sz="1700" dirty="0">
                <a:latin typeface="Calibri"/>
                <a:cs typeface="Calibri"/>
              </a:rPr>
              <a:t>неспособным к </a:t>
            </a:r>
            <a:r>
              <a:rPr sz="1700" spc="-15" dirty="0">
                <a:latin typeface="Calibri"/>
                <a:cs typeface="Calibri"/>
              </a:rPr>
              <a:t>продолжению  </a:t>
            </a:r>
            <a:r>
              <a:rPr sz="1700" spc="-5" dirty="0">
                <a:latin typeface="Calibri"/>
                <a:cs typeface="Calibri"/>
              </a:rPr>
              <a:t>профессиональной деятельности </a:t>
            </a:r>
            <a:r>
              <a:rPr sz="1700" dirty="0">
                <a:latin typeface="Calibri"/>
                <a:cs typeface="Calibri"/>
              </a:rPr>
              <a:t>и/или </a:t>
            </a:r>
            <a:r>
              <a:rPr sz="1700" spc="-5" dirty="0">
                <a:latin typeface="Calibri"/>
                <a:cs typeface="Calibri"/>
              </a:rPr>
              <a:t>ограничивает возможности  самообслуживания, нарушает </a:t>
            </a:r>
            <a:r>
              <a:rPr sz="1700" spc="-10" dirty="0">
                <a:latin typeface="Calibri"/>
                <a:cs typeface="Calibri"/>
              </a:rPr>
              <a:t>его </a:t>
            </a:r>
            <a:r>
              <a:rPr sz="1700" spc="-5" dirty="0">
                <a:latin typeface="Calibri"/>
                <a:cs typeface="Calibri"/>
              </a:rPr>
              <a:t>бытовую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независимость.</a:t>
            </a:r>
            <a:endParaRPr sz="17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Calibri"/>
                <a:cs typeface="Calibri"/>
              </a:rPr>
              <a:t>Можно </a:t>
            </a:r>
            <a:r>
              <a:rPr sz="1700" spc="-10" dirty="0">
                <a:latin typeface="Calibri"/>
                <a:cs typeface="Calibri"/>
              </a:rPr>
              <a:t>выделить </a:t>
            </a:r>
            <a:r>
              <a:rPr sz="1700" dirty="0">
                <a:latin typeface="Calibri"/>
                <a:cs typeface="Calibri"/>
              </a:rPr>
              <a:t>5 </a:t>
            </a:r>
            <a:r>
              <a:rPr sz="1700" spc="-5" dirty="0">
                <a:latin typeface="Calibri"/>
                <a:cs typeface="Calibri"/>
              </a:rPr>
              <a:t>ключевых признаков, характеризующих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деменцию:</a:t>
            </a:r>
            <a:endParaRPr sz="1700">
              <a:latin typeface="Calibri"/>
              <a:cs typeface="Calibri"/>
            </a:endParaRPr>
          </a:p>
          <a:p>
            <a:pPr marL="12700" marR="6985" algn="just">
              <a:lnSpc>
                <a:spcPts val="1700"/>
              </a:lnSpc>
              <a:spcBef>
                <a:spcPts val="1110"/>
              </a:spcBef>
              <a:buChar char="-"/>
              <a:tabLst>
                <a:tab pos="160020" algn="l"/>
              </a:tabLst>
            </a:pPr>
            <a:r>
              <a:rPr sz="1700" spc="-5" dirty="0">
                <a:latin typeface="Calibri"/>
                <a:cs typeface="Calibri"/>
              </a:rPr>
              <a:t>когнитивный дефект </a:t>
            </a:r>
            <a:r>
              <a:rPr sz="1700" spc="-15" dirty="0">
                <a:latin typeface="Calibri"/>
                <a:cs typeface="Calibri"/>
              </a:rPr>
              <a:t>должен </a:t>
            </a:r>
            <a:r>
              <a:rPr sz="1700" spc="-5" dirty="0">
                <a:latin typeface="Calibri"/>
                <a:cs typeface="Calibri"/>
              </a:rPr>
              <a:t>быть множественным, </a:t>
            </a:r>
            <a:r>
              <a:rPr sz="1700" dirty="0">
                <a:latin typeface="Calibri"/>
                <a:cs typeface="Calibri"/>
              </a:rPr>
              <a:t>а не </a:t>
            </a:r>
            <a:r>
              <a:rPr sz="1700" spc="-5" dirty="0">
                <a:latin typeface="Calibri"/>
                <a:cs typeface="Calibri"/>
              </a:rPr>
              <a:t>ограничиваться </a:t>
            </a:r>
            <a:r>
              <a:rPr sz="1700" spc="-10" dirty="0">
                <a:latin typeface="Calibri"/>
                <a:cs typeface="Calibri"/>
              </a:rPr>
              <a:t>одной  </a:t>
            </a:r>
            <a:r>
              <a:rPr sz="1700" spc="-5" dirty="0">
                <a:latin typeface="Calibri"/>
                <a:cs typeface="Calibri"/>
              </a:rPr>
              <a:t>когнитивной</a:t>
            </a:r>
            <a:r>
              <a:rPr sz="1700" dirty="0">
                <a:latin typeface="Calibri"/>
                <a:cs typeface="Calibri"/>
              </a:rPr>
              <a:t> сферой</a:t>
            </a:r>
            <a:endParaRPr sz="1700">
              <a:latin typeface="Calibri"/>
              <a:cs typeface="Calibri"/>
            </a:endParaRPr>
          </a:p>
          <a:p>
            <a:pPr marL="128270" indent="-116205" algn="just">
              <a:lnSpc>
                <a:spcPct val="100000"/>
              </a:lnSpc>
              <a:spcBef>
                <a:spcPts val="745"/>
              </a:spcBef>
              <a:buChar char="-"/>
              <a:tabLst>
                <a:tab pos="128905" algn="l"/>
              </a:tabLst>
            </a:pPr>
            <a:r>
              <a:rPr sz="1700" spc="-5" dirty="0">
                <a:latin typeface="Calibri"/>
                <a:cs typeface="Calibri"/>
              </a:rPr>
              <a:t>когнитивные </a:t>
            </a:r>
            <a:r>
              <a:rPr sz="1700" dirty="0">
                <a:latin typeface="Calibri"/>
                <a:cs typeface="Calibri"/>
              </a:rPr>
              <a:t>способности </a:t>
            </a:r>
            <a:r>
              <a:rPr sz="1700" spc="-10" dirty="0">
                <a:latin typeface="Calibri"/>
                <a:cs typeface="Calibri"/>
              </a:rPr>
              <a:t>должны </a:t>
            </a:r>
            <a:r>
              <a:rPr sz="1700" spc="-5" dirty="0">
                <a:latin typeface="Calibri"/>
                <a:cs typeface="Calibri"/>
              </a:rPr>
              <a:t>снижаться </a:t>
            </a:r>
            <a:r>
              <a:rPr sz="1700" dirty="0">
                <a:latin typeface="Calibri"/>
                <a:cs typeface="Calibri"/>
              </a:rPr>
              <a:t>по </a:t>
            </a:r>
            <a:r>
              <a:rPr sz="1700" spc="-5" dirty="0">
                <a:latin typeface="Calibri"/>
                <a:cs typeface="Calibri"/>
              </a:rPr>
              <a:t>сравнению </a:t>
            </a:r>
            <a:r>
              <a:rPr sz="1700" dirty="0">
                <a:latin typeface="Calibri"/>
                <a:cs typeface="Calibri"/>
              </a:rPr>
              <a:t>с</a:t>
            </a:r>
            <a:r>
              <a:rPr sz="1700" spc="5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исходными</a:t>
            </a:r>
            <a:endParaRPr sz="1700">
              <a:latin typeface="Calibri"/>
              <a:cs typeface="Calibri"/>
            </a:endParaRPr>
          </a:p>
          <a:p>
            <a:pPr marL="12700" marR="6350" algn="just">
              <a:lnSpc>
                <a:spcPts val="1700"/>
              </a:lnSpc>
              <a:spcBef>
                <a:spcPts val="1110"/>
              </a:spcBef>
              <a:buChar char="-"/>
              <a:tabLst>
                <a:tab pos="151765" algn="l"/>
              </a:tabLst>
            </a:pPr>
            <a:r>
              <a:rPr sz="1700" spc="-5" dirty="0">
                <a:latin typeface="Calibri"/>
                <a:cs typeface="Calibri"/>
              </a:rPr>
              <a:t>когнитивные расстройства </a:t>
            </a:r>
            <a:r>
              <a:rPr sz="1700" spc="-10" dirty="0">
                <a:latin typeface="Calibri"/>
                <a:cs typeface="Calibri"/>
              </a:rPr>
              <a:t>должны </a:t>
            </a:r>
            <a:r>
              <a:rPr sz="1700" spc="-5" dirty="0">
                <a:latin typeface="Calibri"/>
                <a:cs typeface="Calibri"/>
              </a:rPr>
              <a:t>нарушать повседневную жизнедеятельность,  </a:t>
            </a:r>
            <a:r>
              <a:rPr sz="1700" dirty="0">
                <a:latin typeface="Calibri"/>
                <a:cs typeface="Calibri"/>
              </a:rPr>
              <a:t>а не </a:t>
            </a:r>
            <a:r>
              <a:rPr sz="1700" spc="-15" dirty="0">
                <a:latin typeface="Calibri"/>
                <a:cs typeface="Calibri"/>
              </a:rPr>
              <a:t>только </a:t>
            </a:r>
            <a:r>
              <a:rPr sz="1700" spc="-5" dirty="0">
                <a:latin typeface="Calibri"/>
                <a:cs typeface="Calibri"/>
              </a:rPr>
              <a:t>выполнение нейропсихологических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тестов</a:t>
            </a:r>
            <a:endParaRPr sz="1700">
              <a:latin typeface="Calibri"/>
              <a:cs typeface="Calibri"/>
            </a:endParaRPr>
          </a:p>
          <a:p>
            <a:pPr marL="12700" marR="6985" algn="just">
              <a:lnSpc>
                <a:spcPct val="78800"/>
              </a:lnSpc>
              <a:spcBef>
                <a:spcPts val="1180"/>
              </a:spcBef>
              <a:buChar char="-"/>
              <a:tabLst>
                <a:tab pos="144145" algn="l"/>
              </a:tabLst>
            </a:pPr>
            <a:r>
              <a:rPr sz="1700" dirty="0">
                <a:latin typeface="Calibri"/>
                <a:cs typeface="Calibri"/>
              </a:rPr>
              <a:t>причиной </a:t>
            </a:r>
            <a:r>
              <a:rPr sz="1700" spc="-5" dirty="0">
                <a:latin typeface="Calibri"/>
                <a:cs typeface="Calibri"/>
              </a:rPr>
              <a:t>когнитивных нарушений </a:t>
            </a:r>
            <a:r>
              <a:rPr sz="1700" spc="-10" dirty="0">
                <a:latin typeface="Calibri"/>
                <a:cs typeface="Calibri"/>
              </a:rPr>
              <a:t>должно </a:t>
            </a:r>
            <a:r>
              <a:rPr sz="1700" spc="-5" dirty="0">
                <a:latin typeface="Calibri"/>
                <a:cs typeface="Calibri"/>
              </a:rPr>
              <a:t>выступать органическое (структурное  </a:t>
            </a:r>
            <a:r>
              <a:rPr sz="1700" dirty="0">
                <a:latin typeface="Calibri"/>
                <a:cs typeface="Calibri"/>
              </a:rPr>
              <a:t>или </a:t>
            </a:r>
            <a:r>
              <a:rPr sz="1700" spc="-5" dirty="0">
                <a:latin typeface="Calibri"/>
                <a:cs typeface="Calibri"/>
              </a:rPr>
              <a:t>метаболическое) поражение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ГМ</a:t>
            </a:r>
            <a:endParaRPr sz="1700">
              <a:latin typeface="Calibri"/>
              <a:cs typeface="Calibri"/>
            </a:endParaRPr>
          </a:p>
          <a:p>
            <a:pPr marL="12700" marR="5080" algn="just">
              <a:lnSpc>
                <a:spcPct val="78200"/>
              </a:lnSpc>
              <a:spcBef>
                <a:spcPts val="1310"/>
              </a:spcBef>
              <a:buChar char="-"/>
              <a:tabLst>
                <a:tab pos="242570" algn="l"/>
              </a:tabLst>
            </a:pPr>
            <a:r>
              <a:rPr sz="1700" dirty="0">
                <a:latin typeface="Calibri"/>
                <a:cs typeface="Calibri"/>
              </a:rPr>
              <a:t>на момент </a:t>
            </a:r>
            <a:r>
              <a:rPr sz="1700" spc="-5" dirty="0">
                <a:latin typeface="Calibri"/>
                <a:cs typeface="Calibri"/>
              </a:rPr>
              <a:t>осмотра </a:t>
            </a:r>
            <a:r>
              <a:rPr sz="1700" spc="-10" dirty="0">
                <a:latin typeface="Calibri"/>
                <a:cs typeface="Calibri"/>
              </a:rPr>
              <a:t>должно </a:t>
            </a:r>
            <a:r>
              <a:rPr sz="1700" spc="-5" dirty="0">
                <a:latin typeface="Calibri"/>
                <a:cs typeface="Calibri"/>
              </a:rPr>
              <a:t>отсутствовать </a:t>
            </a:r>
            <a:r>
              <a:rPr sz="1700" dirty="0">
                <a:latin typeface="Calibri"/>
                <a:cs typeface="Calibri"/>
              </a:rPr>
              <a:t>острое </a:t>
            </a:r>
            <a:r>
              <a:rPr sz="1700" spc="-5" dirty="0">
                <a:latin typeface="Calibri"/>
                <a:cs typeface="Calibri"/>
              </a:rPr>
              <a:t>расстройство </a:t>
            </a:r>
            <a:r>
              <a:rPr sz="1700" dirty="0">
                <a:latin typeface="Calibri"/>
                <a:cs typeface="Calibri"/>
              </a:rPr>
              <a:t>сознания  (спутанность или </a:t>
            </a:r>
            <a:r>
              <a:rPr sz="1700" spc="-5" dirty="0">
                <a:latin typeface="Calibri"/>
                <a:cs typeface="Calibri"/>
              </a:rPr>
              <a:t>делирий), </a:t>
            </a:r>
            <a:r>
              <a:rPr sz="1700" spc="-10" dirty="0">
                <a:latin typeface="Calibri"/>
                <a:cs typeface="Calibri"/>
              </a:rPr>
              <a:t>которое может затруднить </a:t>
            </a:r>
            <a:r>
              <a:rPr sz="1700" spc="-5" dirty="0">
                <a:latin typeface="Calibri"/>
                <a:cs typeface="Calibri"/>
              </a:rPr>
              <a:t>оценку степени </a:t>
            </a:r>
            <a:r>
              <a:rPr sz="1700" dirty="0">
                <a:latin typeface="Calibri"/>
                <a:cs typeface="Calibri"/>
              </a:rPr>
              <a:t>и </a:t>
            </a:r>
            <a:r>
              <a:rPr sz="1700" spc="-5" dirty="0">
                <a:latin typeface="Calibri"/>
                <a:cs typeface="Calibri"/>
              </a:rPr>
              <a:t>стойкости  когнитивных расстройств.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991" y="114807"/>
            <a:ext cx="67367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/>
              <a:t>СИНДРОМАЛЬНАЯ </a:t>
            </a:r>
            <a:r>
              <a:rPr sz="2500" spc="-10" dirty="0"/>
              <a:t>КЛАССИФИКАЦИЯ</a:t>
            </a:r>
            <a:r>
              <a:rPr sz="2500" spc="-40" dirty="0"/>
              <a:t> </a:t>
            </a:r>
            <a:r>
              <a:rPr sz="2500" dirty="0"/>
              <a:t>ДЕМЕНЦИИ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5649" y="679450"/>
          <a:ext cx="7918450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9225"/>
                <a:gridCol w="3959225"/>
              </a:tblGrid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Типы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деменции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Заболевания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042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Корковая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marR="440690" indent="-342900">
                        <a:lnSpc>
                          <a:spcPts val="1900"/>
                        </a:lnSpc>
                        <a:spcBef>
                          <a:spcPts val="80"/>
                        </a:spcBef>
                        <a:buAutoNum type="arabicParenR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Передняя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(деменция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лобного типа,  лобно-височная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деменция)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34340" marR="137160" indent="-342900">
                        <a:lnSpc>
                          <a:spcPts val="1900"/>
                        </a:lnSpc>
                        <a:spcBef>
                          <a:spcPts val="1430"/>
                        </a:spcBef>
                        <a:buAutoNum type="arabicParenR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Задняя (деменция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альцгеймеровского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типа, височно-лимбическая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Лобно-височные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дегенерации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ЛВД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Ишемическое или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геморрагическое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ts val="1910"/>
                        </a:lnSpc>
                        <a:spcBef>
                          <a:spcPts val="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поражение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лобной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доли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Опухоль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лобной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доли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Char char="-"/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Болезнь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Альцгеймера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БА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Инфаркт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угловой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извилины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91440" marR="8413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Подкорковая (подкорково-лобная)  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-Подкорковая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форма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сосудистой деменции  (дисциркуляторная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энцефалопатия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ДЭ)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895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Мультиинфарктная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spcBef>
                          <a:spcPts val="75"/>
                        </a:spcBef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болезни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Паркинсона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– БП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895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Болезнь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Гентингтона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marR="805180">
                        <a:lnSpc>
                          <a:spcPts val="1920"/>
                        </a:lnSpc>
                        <a:spcBef>
                          <a:spcPts val="50"/>
                        </a:spcBef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Деменция,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вызванная дефицитом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витамина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В12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83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ВИЧ-энцефалопатия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Нормотензивная гидроцефалия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Подкорково-корковая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-Деменция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тельцами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Леви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ДТЛ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Мультиинфарктная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9390" indent="-107950">
                        <a:lnSpc>
                          <a:spcPts val="1910"/>
                        </a:lnSpc>
                        <a:buChar char="-"/>
                        <a:tabLst>
                          <a:tab pos="19939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Болезнь Крейцфельда-Якоба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504" y="368807"/>
            <a:ext cx="619887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15" dirty="0"/>
              <a:t>НОЗОЛОГИЧЕСКАЯ </a:t>
            </a:r>
            <a:r>
              <a:rPr sz="2300" spc="-10" dirty="0"/>
              <a:t>КЛАССИФИКАЦИЯ </a:t>
            </a:r>
            <a:r>
              <a:rPr sz="2300" spc="-5" dirty="0"/>
              <a:t>ДЕМЕНЦИИ</a:t>
            </a:r>
            <a:endParaRPr sz="23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4874" y="1059902"/>
          <a:ext cx="7918450" cy="500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9225"/>
                <a:gridCol w="395922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Группа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Заболевания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Первичная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деменция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БА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-ЛВД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91440" marR="2794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Деменция при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мультисистемных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дегенерациях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ЦНС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(«деменция-плюс»)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35" dirty="0">
                          <a:latin typeface="Calibri"/>
                          <a:cs typeface="Calibri"/>
                        </a:rPr>
                        <a:t>ДТЛ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БП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деменцией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Прогрессирующий надъядерный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паралич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ts val="1645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Гепатолентикулярная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дегенерация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ts val="1645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ЛВД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паркинсонизмом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ЛВД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боковым амиотрофическим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склерозом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Болезнь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Гентингтона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-Спиноцеребеллярные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дегенерации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Вторичная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деменция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025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-Деменция при цереброваскулярных  заболеваниях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(сосудистая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деменция)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Метаболические/токсические энцефалопатии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ts val="1645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Нормотензивная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гидроцефалия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ts val="1645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Посттравматическая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энцефалопатия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Демиелинизирующие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заболевания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Деменция при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инфекционных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заболеваниях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-Аутоимунные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воспалительные энцефалопатии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Смешанная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деменция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84785" indent="-9461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БА+цереброваскулярное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заболевание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84785" indent="-94615">
                        <a:lnSpc>
                          <a:spcPct val="100000"/>
                        </a:lnSpc>
                        <a:buChar char="-"/>
                        <a:tabLst>
                          <a:tab pos="185420" algn="l"/>
                        </a:tabLst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БА+ДТЛ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469" y="455676"/>
            <a:ext cx="72066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УМЕРЕННЫЕ </a:t>
            </a:r>
            <a:r>
              <a:rPr sz="3200" spc="-10" dirty="0"/>
              <a:t>КОГНИТИВНЫЕ</a:t>
            </a:r>
            <a:r>
              <a:rPr sz="3200" spc="-40" dirty="0"/>
              <a:t> </a:t>
            </a:r>
            <a:r>
              <a:rPr sz="3200" spc="-5" dirty="0"/>
              <a:t>НАРУШЕНИЯ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0739" y="1651508"/>
            <a:ext cx="7614284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Arial"/>
                <a:cs typeface="Arial"/>
              </a:rPr>
              <a:t>Умеренные когнитивные </a:t>
            </a:r>
            <a:r>
              <a:rPr sz="1800" b="1" i="1" spc="-10" dirty="0">
                <a:latin typeface="Arial"/>
                <a:cs typeface="Arial"/>
              </a:rPr>
              <a:t>нарушения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клинически </a:t>
            </a:r>
            <a:r>
              <a:rPr sz="1800" spc="-10" dirty="0">
                <a:latin typeface="Arial"/>
                <a:cs typeface="Arial"/>
              </a:rPr>
              <a:t>очерченный  </a:t>
            </a:r>
            <a:r>
              <a:rPr sz="1800" spc="-5" dirty="0">
                <a:latin typeface="Arial"/>
                <a:cs typeface="Arial"/>
              </a:rPr>
              <a:t>синдром моно- или </a:t>
            </a:r>
            <a:r>
              <a:rPr sz="1800" spc="-10" dirty="0">
                <a:latin typeface="Arial"/>
                <a:cs typeface="Arial"/>
              </a:rPr>
              <a:t>полифункциональных </a:t>
            </a:r>
            <a:r>
              <a:rPr sz="1800" dirty="0">
                <a:latin typeface="Arial"/>
                <a:cs typeface="Arial"/>
              </a:rPr>
              <a:t>когнитивных </a:t>
            </a:r>
            <a:r>
              <a:rPr sz="1800" spc="-5" dirty="0">
                <a:latin typeface="Arial"/>
                <a:cs typeface="Arial"/>
              </a:rPr>
              <a:t>нарушений,  </a:t>
            </a:r>
            <a:r>
              <a:rPr sz="1800" spc="-10" dirty="0">
                <a:latin typeface="Arial"/>
                <a:cs typeface="Arial"/>
              </a:rPr>
              <a:t>которые выходят </a:t>
            </a:r>
            <a:r>
              <a:rPr sz="1800" spc="-5" dirty="0">
                <a:latin typeface="Arial"/>
                <a:cs typeface="Arial"/>
              </a:rPr>
              <a:t>за рамки </a:t>
            </a:r>
            <a:r>
              <a:rPr sz="1800" spc="-10" dirty="0">
                <a:latin typeface="Arial"/>
                <a:cs typeface="Arial"/>
              </a:rPr>
              <a:t>возрастной </a:t>
            </a:r>
            <a:r>
              <a:rPr sz="1800" dirty="0">
                <a:latin typeface="Arial"/>
                <a:cs typeface="Arial"/>
              </a:rPr>
              <a:t>нормы, </a:t>
            </a:r>
            <a:r>
              <a:rPr sz="1800" spc="-10" dirty="0">
                <a:latin typeface="Arial"/>
                <a:cs typeface="Arial"/>
              </a:rPr>
              <a:t>вызывают  </a:t>
            </a:r>
            <a:r>
              <a:rPr sz="1800" spc="-5" dirty="0">
                <a:latin typeface="Arial"/>
                <a:cs typeface="Arial"/>
              </a:rPr>
              <a:t>субъективное беспокойство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15" dirty="0">
                <a:latin typeface="Arial"/>
                <a:cs typeface="Arial"/>
              </a:rPr>
              <a:t>подтверждаются </a:t>
            </a:r>
            <a:r>
              <a:rPr sz="1800" spc="-5" dirty="0">
                <a:latin typeface="Arial"/>
                <a:cs typeface="Arial"/>
              </a:rPr>
              <a:t>объективными  </a:t>
            </a:r>
            <a:r>
              <a:rPr sz="1800" spc="-10" dirty="0">
                <a:latin typeface="Arial"/>
                <a:cs typeface="Arial"/>
              </a:rPr>
              <a:t>(нейропсихологическими) </a:t>
            </a:r>
            <a:r>
              <a:rPr sz="1800" spc="-20" dirty="0">
                <a:latin typeface="Arial"/>
                <a:cs typeface="Arial"/>
              </a:rPr>
              <a:t>методами </a:t>
            </a:r>
            <a:r>
              <a:rPr sz="1800" spc="-10" dirty="0">
                <a:latin typeface="Arial"/>
                <a:cs typeface="Arial"/>
              </a:rPr>
              <a:t>исследования, </a:t>
            </a:r>
            <a:r>
              <a:rPr sz="1800" dirty="0">
                <a:latin typeface="Arial"/>
                <a:cs typeface="Arial"/>
              </a:rPr>
              <a:t>но не </a:t>
            </a:r>
            <a:r>
              <a:rPr sz="1800" spc="-15" dirty="0">
                <a:latin typeface="Arial"/>
                <a:cs typeface="Arial"/>
              </a:rPr>
              <a:t>достигают  </a:t>
            </a:r>
            <a:r>
              <a:rPr sz="1800" spc="-5" dirty="0">
                <a:latin typeface="Arial"/>
                <a:cs typeface="Arial"/>
              </a:rPr>
              <a:t>выраженности деменции. </a:t>
            </a:r>
            <a:r>
              <a:rPr sz="1800" dirty="0">
                <a:latin typeface="Arial"/>
                <a:cs typeface="Arial"/>
              </a:rPr>
              <a:t>При </a:t>
            </a:r>
            <a:r>
              <a:rPr sz="1800" spc="-20" dirty="0">
                <a:latin typeface="Arial"/>
                <a:cs typeface="Arial"/>
              </a:rPr>
              <a:t>этом </a:t>
            </a:r>
            <a:r>
              <a:rPr sz="1800" spc="-5" dirty="0">
                <a:latin typeface="Arial"/>
                <a:cs typeface="Arial"/>
              </a:rPr>
              <a:t>пациент </a:t>
            </a:r>
            <a:r>
              <a:rPr sz="1800" spc="-10" dirty="0">
                <a:latin typeface="Arial"/>
                <a:cs typeface="Arial"/>
              </a:rPr>
              <a:t>сохраняет  независимость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10" dirty="0">
                <a:latin typeface="Arial"/>
                <a:cs typeface="Arial"/>
              </a:rPr>
              <a:t>самостоятельность </a:t>
            </a:r>
            <a:r>
              <a:rPr sz="1800" dirty="0">
                <a:latin typeface="Arial"/>
                <a:cs typeface="Arial"/>
              </a:rPr>
              <a:t>в </a:t>
            </a:r>
            <a:r>
              <a:rPr sz="1800" spc="-10" dirty="0">
                <a:latin typeface="Arial"/>
                <a:cs typeface="Arial"/>
              </a:rPr>
              <a:t>повседневной </a:t>
            </a:r>
            <a:r>
              <a:rPr sz="1800" spc="-5" dirty="0">
                <a:latin typeface="Arial"/>
                <a:cs typeface="Arial"/>
              </a:rPr>
              <a:t>жизни, </a:t>
            </a:r>
            <a:r>
              <a:rPr sz="1800" dirty="0">
                <a:latin typeface="Arial"/>
                <a:cs typeface="Arial"/>
              </a:rPr>
              <a:t>но  </a:t>
            </a:r>
            <a:r>
              <a:rPr sz="1800" spc="-20" dirty="0">
                <a:latin typeface="Arial"/>
                <a:cs typeface="Arial"/>
              </a:rPr>
              <a:t>может </a:t>
            </a:r>
            <a:r>
              <a:rPr sz="1800" spc="-10" dirty="0">
                <a:latin typeface="Arial"/>
                <a:cs typeface="Arial"/>
              </a:rPr>
              <a:t>испытывать </a:t>
            </a:r>
            <a:r>
              <a:rPr sz="1800" spc="-15" dirty="0">
                <a:latin typeface="Arial"/>
                <a:cs typeface="Arial"/>
              </a:rPr>
              <a:t>затруднения </a:t>
            </a:r>
            <a:r>
              <a:rPr sz="1800" dirty="0">
                <a:latin typeface="Arial"/>
                <a:cs typeface="Arial"/>
              </a:rPr>
              <a:t>в сложных </a:t>
            </a:r>
            <a:r>
              <a:rPr sz="1800" spc="-5" dirty="0">
                <a:latin typeface="Arial"/>
                <a:cs typeface="Arial"/>
              </a:rPr>
              <a:t>видах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активности.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3807</Words>
  <Application>Microsoft Office PowerPoint</Application>
  <PresentationFormat>Экран (4:3)</PresentationFormat>
  <Paragraphs>424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Office Theme</vt:lpstr>
      <vt:lpstr>Презентация PowerPoint</vt:lpstr>
      <vt:lpstr>СТРУКТУРА УЧЕБНОГО СОДЕРЖАНИЯ</vt:lpstr>
      <vt:lpstr>СТРУКТУРА УЧЕБНОГО СОДЕРЖАНИЯ</vt:lpstr>
      <vt:lpstr>ДИАГНОСТИКА КОГНИТИВНЫХ  НАРУШЕНИЙ</vt:lpstr>
      <vt:lpstr>ТЯЖЕЛЫЕ КОГНИТИВНЫЕ НАРУШЕНИЯ</vt:lpstr>
      <vt:lpstr>ДЕМЕНЦИЯ</vt:lpstr>
      <vt:lpstr>СИНДРОМАЛЬНАЯ КЛАССИФИКАЦИЯ ДЕМЕНЦИИ</vt:lpstr>
      <vt:lpstr>НОЗОЛОГИЧЕСКАЯ КЛАССИФИКАЦИЯ ДЕМЕНЦИИ</vt:lpstr>
      <vt:lpstr>УМЕРЕННЫЕ КОГНИТИВНЫЕ НАРУШЕНИЯ</vt:lpstr>
      <vt:lpstr>ПЕРВЫЕ ДИАГНОСТИЧЕСКИЕ КРИТЕРИИ УКН  (PETERSEN, 1999)</vt:lpstr>
      <vt:lpstr>ДИАГНОСТИЧЕСКИЕ КРИТЕРИИ УКН (TOUCHON,  PETERSEN, 2004)</vt:lpstr>
      <vt:lpstr>СРАВНИТЕЛЬНАЯ ХАРАКТЕРИСТИКА УКР И ДЕМЕНЦИИ</vt:lpstr>
      <vt:lpstr>ЛЕГКИЕ КОГНИТИВНЫЕ НАРУШЕНИЯ</vt:lpstr>
      <vt:lpstr>ХАРАКТЕРНЫЕ ЧЕРТЫ ДЕМЕНЦИИ И  ПРЕДДЕМЕНТНЫХ КОГНИТИВНЫХ НАРУШЕНИЙ</vt:lpstr>
      <vt:lpstr>СРАВНИТЕЛЬНАЯ ХАРАКТЕРИСТИКА УКР И  ДЕМЕНЦИИ</vt:lpstr>
      <vt:lpstr>НОЗОЛОГИЧЕСКАЯ СТРУКТУРА ДЕМЕНЦИИ ПО ДАННЫМ  МЕЖДУНАРОДНЫХ ЭПИДЕМИОЛОГИЧСЕКИХ  ИССЛЕДОВАНИЙ</vt:lpstr>
      <vt:lpstr>НОЗОЛОГИЧЕСКАЯ СТРУКТУРА КОГНИТИВНЫХ  РАССТРОЙСТВ ПО ДАННЫМ РОССИЙСКИХ ИССЛЕДОВАНИЙ</vt:lpstr>
      <vt:lpstr>ОСОБЕННОСТИ ДИАГНОСТИКИ КОГНИТИВНЫХ  НАРУШЕНИЙ</vt:lpstr>
      <vt:lpstr>ДИАГНОСТИКА КОГНИТИВНЫХ НАРУШЕНИЙ:  ПРОСТЫЕ И КОМПЛЕКСНЫЕ МЕТОДИКИ</vt:lpstr>
      <vt:lpstr>СТРУКТУРА УЧЕБНОГО СОДЕРЖАНИЯ</vt:lpstr>
      <vt:lpstr>МИНИ-КОГ</vt:lpstr>
      <vt:lpstr>МИНИ-КОГ / MINI-COG (LORENTZ ET AL., 2002)</vt:lpstr>
      <vt:lpstr>МИНИ-КОГ: ОПИСАНИЕ</vt:lpstr>
      <vt:lpstr>МИНИ-КОГ: НЕДОСТАТКИ</vt:lpstr>
      <vt:lpstr>СТРУКТУРА УЧЕБНОГО СОДЕРЖАНИЯ</vt:lpstr>
      <vt:lpstr>КРАТКАЯ ШКАЛА ОЦЕНКИ  ПСИХИЧЕСКОГО СТАТУСА</vt:lpstr>
      <vt:lpstr>КРАТКАЯ ШКАЛА ОЦЕНКИ ПСИХИЧЕСКОГО СТАТУСА (КШОПС) /  MINI-MENTAL STATE EXAMINATION (MMSE) (FOLSTEIN ET AL., 1973)</vt:lpstr>
      <vt:lpstr>КРАТКАЯ ШКАЛА ОЦЕНКИ ПСИХИЧЕСКОГО  СТАТУСА: ОПИСАНИЕ</vt:lpstr>
      <vt:lpstr>КРАТКАЯ ШКАЛА ОЦЕНКИ ПСИХИЧЕСКОГО  СТАТУСА: НЕДОСТАТКИ</vt:lpstr>
      <vt:lpstr>СТРУКТУРА УЧЕБНОГО СОДЕРЖАНИЯ</vt:lpstr>
      <vt:lpstr>МОНРЕАЛЬСКАЯ ШКАЛА, ИЛИ  МОКА-ТЕСТ</vt:lpstr>
      <vt:lpstr>МОНРЕАЛЬСКАЯ ШКАЛА, МОКА-ТЕСТ /  MONTREAL COGNITIVE ASSESSMENT, MOCA (NASREDDINE ET AL., 2004; ПЕРЕВ. ПОСОХИН, СМИРНОВ)</vt:lpstr>
      <vt:lpstr>МОНРЕАЛЬСКАЯ ШКАЛА: ДОСТОИНСТВА</vt:lpstr>
      <vt:lpstr>МОНРЕАЛЬСКАЯ ШКАЛА: НЕДОСТАТКИ</vt:lpstr>
      <vt:lpstr>СТРУКТУРА УЧЕБНОГО СОДЕРЖАНИЯ</vt:lpstr>
      <vt:lpstr>РЕЙТИНГОВАЯ ШКАЛА  ДЕМЕНЦИИ МАТТИСА</vt:lpstr>
      <vt:lpstr>РЕЙТИНГОВАЯ ШКАЛА ДЕМЕНЦИИ МАТТИСА /  DEMENTIA RATING SCALE (MATTIS, 1974)</vt:lpstr>
      <vt:lpstr>РЕЙТИНГОВАЯ ШКАЛА ДЕМЕНЦИИ МАТТИСА:  ОПИСАНИЕ</vt:lpstr>
      <vt:lpstr>СТРУКТУРА УЧЕБНОГО СОДЕРЖАНИЯ</vt:lpstr>
      <vt:lpstr>КОГНИТИВНАЯ ЧАСТЬ ШКАЛЫ  ОЦЕНКИ БОЛЕЗНИ АЛЬЦГЕЙМЕРА</vt:lpstr>
      <vt:lpstr>КОГНИТИВНАЯ ЧАСТЬ ШКАЛЫ ОЦЕНКИ БОЛЕЗНИ АЛЬЦГЕЙМЕРА/  ALZHEIMER’S DISEASE ASSESSMENT SCALE – COGNITIVE SUBSCALE,  ADAS-COG (ROSEN ET AL., 1984)</vt:lpstr>
      <vt:lpstr>КОГНИТИВНАЯ ЧАСТЬ ШКАЛЫ ОЦЕНКИ БОЛЕЗНИ  АЛЬЦГЕЙМЕРА: ОПИСАНИЕ</vt:lpstr>
      <vt:lpstr>СТРУКТУРА УЧЕБНОГО СОДЕРЖАНИЯ</vt:lpstr>
      <vt:lpstr>ФУНКЦИОНАЛЬНЫЕ ШКАЛЫ –  ШКАЛЫ ПОВСЕДНЕВНОЙ  АКТИВНОСТИ</vt:lpstr>
      <vt:lpstr>МОДИФИЦИРОВАННЫЙ ОПРОСНИК ФУНКЦИОНАЛЬНОЙ  АКТИВНОСТИ (ЗАХАРОВ, ВОЗНЕСЕНСКАЯ, 2014) / ACTIVITY OF  DAILY LIFE QUESTIONNAIRE (LAWTON, BRODY, 1969)</vt:lpstr>
      <vt:lpstr>ФУНКЦИОНАЛЬНЫЕ ШКАЛЫ – ШКАЛЫ  ПОВСЕДНЕВНОЙ АКТИВНОСТИ: ОПИСАНИЕ</vt:lpstr>
      <vt:lpstr>ОПРОСНИК ФУНКЦИОНАЛЬНОЙ  АКТИВНОСТИ: ОПИСАНИЕ</vt:lpstr>
      <vt:lpstr>«ИНТЕГРАТИВНЫЕ» ОПРОСНИКИ</vt:lpstr>
      <vt:lpstr>СТРУКТУРА УЧЕБНОГО СОДЕРЖАНИЯ</vt:lpstr>
      <vt:lpstr>КЛИНИЧЕСКАЯ РЕЙТИНГОВАЯ  ШКАЛА ДЕМЕНЦИИ МОРРИСА</vt:lpstr>
      <vt:lpstr>КЛИНИЧЕСКАЯ РЕЙТИНГОВАЯ ШКАЛА ДЕМЕНЦИИ /  CLINICAL DEMENTIA RATING, CDR (MORRIS, 1993)</vt:lpstr>
      <vt:lpstr>СТРУКТУРА УЧЕБНОГО СОДЕРЖАНИЯ</vt:lpstr>
      <vt:lpstr>ОБЩАЯ ШКАЛА НАРУШЕНИЙ  РАЙСБЕРГА</vt:lpstr>
      <vt:lpstr>ОБЩАЯ ШКАЛА НАРУШЕНИЙ / GLOBAL DETERIORATION SCALE, GDS (REISBERG ET AL., 1982)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Екатерина Быкова</cp:lastModifiedBy>
  <cp:revision>1</cp:revision>
  <dcterms:created xsi:type="dcterms:W3CDTF">2020-11-11T13:32:30Z</dcterms:created>
  <dcterms:modified xsi:type="dcterms:W3CDTF">2020-11-11T16:32:01Z</dcterms:modified>
</cp:coreProperties>
</file>