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7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9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25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5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78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6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32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3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4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4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5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6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0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5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7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43246-FFB7-4B47-BC26-CF133D672040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61E645-82FB-4FE9-AD22-B8524636E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8473" y="1"/>
            <a:ext cx="10216139" cy="232756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коллеж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2763" y="2189018"/>
            <a:ext cx="10169237" cy="4668982"/>
          </a:xfrm>
        </p:spPr>
        <p:txBody>
          <a:bodyPr>
            <a:normAutofit fontScale="92500"/>
          </a:bodyPr>
          <a:lstStyle/>
          <a:p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Прием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 в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аптечных организациях</a:t>
            </a:r>
          </a:p>
          <a:p>
            <a:endParaRPr lang="ru-RU" sz="5800" dirty="0"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202 гр.-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Купрякова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Преподаватель-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1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921" y="141668"/>
            <a:ext cx="10895526" cy="1824507"/>
          </a:xfrm>
        </p:spPr>
        <p:txBody>
          <a:bodyPr>
            <a:normAutofit/>
          </a:bodyPr>
          <a:lstStyle/>
          <a:p>
            <a:r>
              <a:rPr lang="ru-RU" dirty="0" smtClean="0"/>
              <a:t>Приемочный контроль- один из аспектов, который позволяет гарантировать качество товаров аптечного ассортимента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89" t="11021" r="3103" b="11601"/>
          <a:stretch/>
        </p:blipFill>
        <p:spPr>
          <a:xfrm>
            <a:off x="2434107" y="2045005"/>
            <a:ext cx="8332631" cy="48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4" y="5698901"/>
            <a:ext cx="12307909" cy="2318197"/>
          </a:xfrm>
        </p:spPr>
        <p:txBody>
          <a:bodyPr>
            <a:normAutofit/>
          </a:bodyPr>
          <a:lstStyle/>
          <a:p>
            <a:r>
              <a:rPr lang="ru-RU" sz="2800" dirty="0"/>
              <a:t>Проводится материально ответственным лицом, при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этом в аптеке должна </a:t>
            </a:r>
            <a:r>
              <a:rPr lang="ru-RU" sz="2800" dirty="0"/>
              <a:t>быть создана приемная </a:t>
            </a:r>
            <a:r>
              <a:rPr lang="ru-RU" sz="2800" dirty="0" smtClean="0"/>
              <a:t>комиссия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11" y="353095"/>
            <a:ext cx="7264758" cy="48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87" y="90152"/>
            <a:ext cx="5738274" cy="4193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042" y="2434552"/>
            <a:ext cx="5683878" cy="426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00" t="1478" r="4793" b="-671"/>
          <a:stretch/>
        </p:blipFill>
        <p:spPr>
          <a:xfrm>
            <a:off x="2643177" y="0"/>
            <a:ext cx="7329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1380" y="296215"/>
            <a:ext cx="8168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</a:t>
            </a:r>
            <a:endParaRPr lang="ru-RU" sz="54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84" y="1585922"/>
            <a:ext cx="7122016" cy="47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236" y="3733"/>
            <a:ext cx="7741854" cy="68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1" y="180109"/>
            <a:ext cx="9371012" cy="172489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Алгоритм приемки товара:</a:t>
            </a: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163" y="1191491"/>
            <a:ext cx="10598727" cy="545869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1. Принять товар по количеству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мест, сверить с </a:t>
            </a:r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данными путевого листа </a:t>
            </a:r>
            <a:endParaRPr lang="ru-RU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Проверить сопроводительные документы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(счет - фактуру, 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товарно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- транспортную накладную, реестр сертификатов)</a:t>
            </a:r>
          </a:p>
          <a:p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Поставить даты приемки,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подписи и печати аптеки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4. </a:t>
            </a:r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Выложить товар по </a:t>
            </a:r>
            <a:endParaRPr lang="ru-RU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наименованиям</a:t>
            </a:r>
            <a:endParaRPr lang="ru-R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582" y="3265055"/>
            <a:ext cx="5389418" cy="359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504" y="93371"/>
            <a:ext cx="8822027" cy="661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2668" y="279237"/>
            <a:ext cx="10396248" cy="588818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7. Сверить количество товаров указанных в накладной с фактическим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количеством, дозировку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фасовку и серии </a:t>
            </a:r>
            <a:r>
              <a:rPr lang="ru-RU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ЛП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10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. Проверить товар по качеству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упаковку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маркировку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сроки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годности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11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. При наличие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расхождений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составить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акт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приемки для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товаровне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соответствующих </a:t>
            </a:r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 количеству или качеству,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акт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возврата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 возвратную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накладную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92" y="2923504"/>
            <a:ext cx="5578118" cy="372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502" y="250808"/>
            <a:ext cx="8406647" cy="630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2837" y="321972"/>
            <a:ext cx="9034524" cy="62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737" y="-502276"/>
            <a:ext cx="10753858" cy="12234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Обязательные </a:t>
            </a:r>
            <a:r>
              <a:rPr lang="ru-RU" sz="4000" dirty="0">
                <a:solidFill>
                  <a:schemeClr val="tx1"/>
                </a:solidFill>
              </a:rPr>
              <a:t>сопроводительные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1071" y="721217"/>
            <a:ext cx="11011436" cy="5306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Товарная </a:t>
            </a:r>
            <a:r>
              <a:rPr lang="ru-RU" sz="2400" dirty="0">
                <a:solidFill>
                  <a:schemeClr val="tx1"/>
                </a:solidFill>
              </a:rPr>
              <a:t>накладная- основанием для приемки </a:t>
            </a:r>
            <a:r>
              <a:rPr lang="ru-RU" sz="2400" dirty="0" smtClean="0">
                <a:solidFill>
                  <a:schemeClr val="tx1"/>
                </a:solidFill>
              </a:rPr>
              <a:t>товара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Счет-фактура </a:t>
            </a:r>
            <a:r>
              <a:rPr lang="ru-RU" sz="2400" dirty="0">
                <a:solidFill>
                  <a:schemeClr val="tx1"/>
                </a:solidFill>
              </a:rPr>
              <a:t>– для оплаты товара и принятии к налоговому вычету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err="1">
                <a:solidFill>
                  <a:schemeClr val="tx1"/>
                </a:solidFill>
              </a:rPr>
              <a:t>Товарно</a:t>
            </a:r>
            <a:r>
              <a:rPr lang="ru-RU" sz="2400" dirty="0">
                <a:solidFill>
                  <a:schemeClr val="tx1"/>
                </a:solidFill>
              </a:rPr>
              <a:t> - транспортная накладная - при доставке товаров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96" t="225" b="-1"/>
          <a:stretch/>
        </p:blipFill>
        <p:spPr>
          <a:xfrm>
            <a:off x="3280963" y="2356834"/>
            <a:ext cx="6192992" cy="4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4" y="5022759"/>
            <a:ext cx="10251583" cy="167407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Протокол </a:t>
            </a:r>
            <a:r>
              <a:rPr lang="ru-RU" sz="2800" dirty="0">
                <a:solidFill>
                  <a:schemeClr val="tx1"/>
                </a:solidFill>
              </a:rPr>
              <a:t>согласования </a:t>
            </a:r>
            <a:r>
              <a:rPr lang="ru-RU" sz="2800" dirty="0" smtClean="0">
                <a:solidFill>
                  <a:schemeClr val="tx1"/>
                </a:solidFill>
              </a:rPr>
              <a:t>цен- </a:t>
            </a:r>
            <a:r>
              <a:rPr lang="ru-RU" sz="2800" dirty="0">
                <a:solidFill>
                  <a:schemeClr val="tx1"/>
                </a:solidFill>
              </a:rPr>
              <a:t>на перечень </a:t>
            </a:r>
            <a:r>
              <a:rPr lang="ru-RU" sz="2800" dirty="0" err="1">
                <a:solidFill>
                  <a:schemeClr val="tx1"/>
                </a:solidFill>
              </a:rPr>
              <a:t>ЖНВЛП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Счета </a:t>
            </a:r>
            <a:r>
              <a:rPr lang="ru-RU" sz="2800" dirty="0">
                <a:solidFill>
                  <a:schemeClr val="tx1"/>
                </a:solidFill>
              </a:rPr>
              <a:t>и платежные накладные- </a:t>
            </a:r>
            <a:r>
              <a:rPr lang="ru-RU" sz="2800" dirty="0" smtClean="0">
                <a:solidFill>
                  <a:schemeClr val="tx1"/>
                </a:solidFill>
              </a:rPr>
              <a:t>производится </a:t>
            </a:r>
            <a:r>
              <a:rPr lang="ru-RU" sz="2800" dirty="0">
                <a:solidFill>
                  <a:schemeClr val="tx1"/>
                </a:solidFill>
              </a:rPr>
              <a:t>расчет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Документы</a:t>
            </a:r>
            <a:r>
              <a:rPr lang="ru-RU" sz="2800" dirty="0">
                <a:solidFill>
                  <a:schemeClr val="tx1"/>
                </a:solidFill>
              </a:rPr>
              <a:t>, удостоверяющие качество товара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51" y="127871"/>
            <a:ext cx="7196472" cy="47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</TotalTime>
  <Words>187</Words>
  <Application>Microsoft Office PowerPoint</Application>
  <PresentationFormat>Широкоэкранный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 Войно-Ясенецкого» Министерства здравоохранения Российской Федерации Фармацевтический коллеж Фармация </vt:lpstr>
      <vt:lpstr>Презентация PowerPoint</vt:lpstr>
      <vt:lpstr>Алгоритм приемки товара:</vt:lpstr>
      <vt:lpstr>Презентация PowerPoint</vt:lpstr>
      <vt:lpstr>Презентация PowerPoint</vt:lpstr>
      <vt:lpstr>Презентация PowerPoint</vt:lpstr>
      <vt:lpstr>Презентация PowerPoint</vt:lpstr>
      <vt:lpstr> Обязательные сопроводительные документы</vt:lpstr>
      <vt:lpstr>Презентация PowerPoint</vt:lpstr>
      <vt:lpstr>Презентация PowerPoint</vt:lpstr>
      <vt:lpstr>Приемочный контроль- один из аспектов, который позволяет гарантировать качество товаров аптечного ассортимента </vt:lpstr>
      <vt:lpstr>Проводится материально ответственным лицом, при  этом в аптеке должна быть создана приемная комиссия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 Войно-Ясенецкого» Министерства здравоохранения Российской Федерации Фармацевтический коллеж Фармация </dc:title>
  <dc:creator>User</dc:creator>
  <cp:lastModifiedBy>User</cp:lastModifiedBy>
  <cp:revision>8</cp:revision>
  <dcterms:created xsi:type="dcterms:W3CDTF">2020-07-03T06:28:19Z</dcterms:created>
  <dcterms:modified xsi:type="dcterms:W3CDTF">2020-07-03T07:39:53Z</dcterms:modified>
</cp:coreProperties>
</file>