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04607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04607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04607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36215" y="373761"/>
            <a:ext cx="7719568" cy="1183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rgbClr val="04607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5035" y="1793493"/>
            <a:ext cx="10361929" cy="4163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7989" y="937717"/>
            <a:ext cx="7910830" cy="1732914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indent="2446020">
              <a:lnSpc>
                <a:spcPts val="4320"/>
              </a:lnSpc>
              <a:spcBef>
                <a:spcPts val="640"/>
              </a:spcBef>
            </a:pPr>
            <a:r>
              <a:rPr sz="4000" b="0" spc="-30" dirty="0">
                <a:solidFill>
                  <a:srgbClr val="000000"/>
                </a:solidFill>
                <a:latin typeface="Calibri Light"/>
                <a:cs typeface="Calibri Light"/>
              </a:rPr>
              <a:t>Роль и </a:t>
            </a: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место  мануальной </a:t>
            </a:r>
            <a:r>
              <a:rPr sz="4000" b="0" spc="-45" dirty="0">
                <a:solidFill>
                  <a:srgbClr val="000000"/>
                </a:solidFill>
                <a:latin typeface="Calibri Light"/>
                <a:cs typeface="Calibri Light"/>
              </a:rPr>
              <a:t>терапии </a:t>
            </a:r>
            <a:r>
              <a:rPr sz="4000" b="0" spc="-25" dirty="0">
                <a:solidFill>
                  <a:srgbClr val="000000"/>
                </a:solidFill>
                <a:latin typeface="Calibri Light"/>
                <a:cs typeface="Calibri Light"/>
              </a:rPr>
              <a:t>и</a:t>
            </a:r>
            <a:r>
              <a:rPr sz="4000" b="0" spc="-8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остеопатии</a:t>
            </a:r>
            <a:r>
              <a:rPr sz="4000" b="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endParaRPr sz="4000" dirty="0">
              <a:latin typeface="Calibri Light"/>
              <a:cs typeface="Calibri Light"/>
            </a:endParaRPr>
          </a:p>
          <a:p>
            <a:pPr marL="688975">
              <a:lnSpc>
                <a:spcPts val="4260"/>
              </a:lnSpc>
            </a:pPr>
            <a:r>
              <a:rPr sz="4000" b="0" spc="-30" dirty="0">
                <a:solidFill>
                  <a:srgbClr val="000000"/>
                </a:solidFill>
                <a:latin typeface="Calibri Light"/>
                <a:cs typeface="Calibri Light"/>
              </a:rPr>
              <a:t>в </a:t>
            </a: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медицинской</a:t>
            </a:r>
            <a:r>
              <a:rPr sz="4000" b="0" spc="-7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реабилитации</a:t>
            </a:r>
            <a:r>
              <a:rPr sz="4000" b="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endParaRPr sz="40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0992" y="572769"/>
            <a:ext cx="69703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Специфические </a:t>
            </a:r>
            <a:r>
              <a:rPr sz="4000" b="0" spc="-45" dirty="0">
                <a:solidFill>
                  <a:srgbClr val="000000"/>
                </a:solidFill>
                <a:latin typeface="Calibri Light"/>
                <a:cs typeface="Calibri Light"/>
              </a:rPr>
              <a:t>методы</a:t>
            </a:r>
            <a:r>
              <a:rPr sz="4000" b="0" spc="-10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30" dirty="0">
                <a:solidFill>
                  <a:srgbClr val="000000"/>
                </a:solidFill>
                <a:latin typeface="Calibri Light"/>
                <a:cs typeface="Calibri Light"/>
              </a:rPr>
              <a:t>лечения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375917"/>
            <a:ext cx="9876790" cy="263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220"/>
              </a:lnSpc>
              <a:spcBef>
                <a:spcPts val="95"/>
              </a:spcBef>
              <a:tabLst>
                <a:tab pos="326390" algn="l"/>
              </a:tabLst>
            </a:pPr>
            <a:r>
              <a:rPr sz="3000" dirty="0">
                <a:latin typeface="Arial"/>
                <a:cs typeface="Arial"/>
              </a:rPr>
              <a:t>•	</a:t>
            </a:r>
            <a:r>
              <a:rPr sz="2800" spc="-15" dirty="0">
                <a:latin typeface="Calibri"/>
                <a:cs typeface="Calibri"/>
              </a:rPr>
              <a:t>манипуляция </a:t>
            </a:r>
            <a:r>
              <a:rPr sz="2800" spc="-5" dirty="0">
                <a:latin typeface="Calibri"/>
                <a:cs typeface="Calibri"/>
              </a:rPr>
              <a:t>или траст </a:t>
            </a:r>
            <a:r>
              <a:rPr sz="2800" spc="-20" dirty="0">
                <a:latin typeface="Calibri"/>
                <a:cs typeface="Calibri"/>
              </a:rPr>
              <a:t>(толчок, </a:t>
            </a:r>
            <a:r>
              <a:rPr sz="2800" spc="-5" dirty="0">
                <a:latin typeface="Calibri"/>
                <a:cs typeface="Calibri"/>
              </a:rPr>
              <a:t>тракционный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толчок</a:t>
            </a:r>
            <a:endParaRPr sz="2800">
              <a:latin typeface="Calibri"/>
              <a:cs typeface="Calibri"/>
            </a:endParaRPr>
          </a:p>
          <a:p>
            <a:pPr marL="241300" marR="5080">
              <a:lnSpc>
                <a:spcPts val="3020"/>
              </a:lnSpc>
              <a:spcBef>
                <a:spcPts val="240"/>
              </a:spcBef>
            </a:pPr>
            <a:r>
              <a:rPr sz="2800" spc="-5" dirty="0">
                <a:latin typeface="Calibri"/>
                <a:cs typeface="Calibri"/>
              </a:rPr>
              <a:t>(окклюзионная, </a:t>
            </a:r>
            <a:r>
              <a:rPr sz="2800" spc="-10" dirty="0">
                <a:latin typeface="Calibri"/>
                <a:cs typeface="Calibri"/>
              </a:rPr>
              <a:t>контактная, </a:t>
            </a:r>
            <a:r>
              <a:rPr sz="2800" spc="-5" dirty="0">
                <a:latin typeface="Calibri"/>
                <a:cs typeface="Calibri"/>
              </a:rPr>
              <a:t>сочетанная с </a:t>
            </a:r>
            <a:r>
              <a:rPr sz="2800" spc="-15" dirty="0">
                <a:latin typeface="Calibri"/>
                <a:cs typeface="Calibri"/>
              </a:rPr>
              <a:t>противодержанием </a:t>
            </a:r>
            <a:r>
              <a:rPr sz="2800" spc="-5" dirty="0">
                <a:latin typeface="Calibri"/>
                <a:cs typeface="Calibri"/>
              </a:rPr>
              <a:t>и  </a:t>
            </a:r>
            <a:r>
              <a:rPr sz="2800" spc="-10" dirty="0">
                <a:latin typeface="Calibri"/>
                <a:cs typeface="Calibri"/>
              </a:rPr>
              <a:t>поддержанием),</a:t>
            </a:r>
            <a:endParaRPr sz="2800">
              <a:latin typeface="Calibri"/>
              <a:cs typeface="Calibri"/>
            </a:endParaRPr>
          </a:p>
          <a:p>
            <a:pPr marL="241300" marR="1086485" indent="-229235">
              <a:lnSpc>
                <a:spcPts val="3030"/>
              </a:lnSpc>
              <a:spcBef>
                <a:spcPts val="101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мобилизация или структуральные </a:t>
            </a:r>
            <a:r>
              <a:rPr sz="2800" spc="-10" dirty="0">
                <a:latin typeface="Calibri"/>
                <a:cs typeface="Calibri"/>
              </a:rPr>
              <a:t>техники (пассивными  </a:t>
            </a:r>
            <a:r>
              <a:rPr sz="2800" spc="-5" dirty="0">
                <a:latin typeface="Calibri"/>
                <a:cs typeface="Calibri"/>
              </a:rPr>
              <a:t>движениями, давлением,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тракцией),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  <a:tabLst>
                <a:tab pos="321945" algn="l"/>
                <a:tab pos="5756910" algn="l"/>
                <a:tab pos="6110605" algn="l"/>
              </a:tabLst>
            </a:pPr>
            <a:r>
              <a:rPr sz="2800" spc="-5" dirty="0">
                <a:latin typeface="Arial"/>
                <a:cs typeface="Arial"/>
              </a:rPr>
              <a:t>•	</a:t>
            </a:r>
            <a:r>
              <a:rPr sz="2800" spc="-5" dirty="0">
                <a:latin typeface="Calibri"/>
                <a:cs typeface="Calibri"/>
              </a:rPr>
              <a:t>нейромышечные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методики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(моно-	и	</a:t>
            </a:r>
            <a:r>
              <a:rPr sz="2800" spc="-10" dirty="0">
                <a:latin typeface="Calibri"/>
                <a:cs typeface="Calibri"/>
              </a:rPr>
              <a:t>полисегментарные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844" y="4325873"/>
            <a:ext cx="58604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80870" algn="l"/>
              </a:tabLst>
            </a:pPr>
            <a:r>
              <a:rPr sz="2800" spc="-5" dirty="0">
                <a:latin typeface="Calibri"/>
                <a:cs typeface="Calibri"/>
              </a:rPr>
              <a:t>(NMT-1),	МБ с </a:t>
            </a:r>
            <a:r>
              <a:rPr sz="2800" spc="-10" dirty="0">
                <a:latin typeface="Calibri"/>
                <a:cs typeface="Calibri"/>
              </a:rPr>
              <a:t>постизометрической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5844" y="3941140"/>
            <a:ext cx="8261984" cy="8362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5"/>
              </a:lnSpc>
              <a:spcBef>
                <a:spcPts val="95"/>
              </a:spcBef>
              <a:tabLst>
                <a:tab pos="2016760" algn="l"/>
                <a:tab pos="3867150" algn="l"/>
                <a:tab pos="6501765" algn="l"/>
              </a:tabLst>
            </a:pPr>
            <a:r>
              <a:rPr sz="2800" spc="-5" dirty="0">
                <a:latin typeface="Calibri"/>
                <a:cs typeface="Calibri"/>
              </a:rPr>
              <a:t>спи</a:t>
            </a:r>
            <a:r>
              <a:rPr sz="2800" dirty="0">
                <a:latin typeface="Calibri"/>
                <a:cs typeface="Calibri"/>
              </a:rPr>
              <a:t>н</a:t>
            </a:r>
            <a:r>
              <a:rPr sz="2800" spc="-5" dirty="0">
                <a:latin typeface="Calibri"/>
                <a:cs typeface="Calibri"/>
              </a:rPr>
              <a:t>а</a:t>
            </a:r>
            <a:r>
              <a:rPr sz="2800" dirty="0">
                <a:latin typeface="Calibri"/>
                <a:cs typeface="Calibri"/>
              </a:rPr>
              <a:t>л</a:t>
            </a:r>
            <a:r>
              <a:rPr sz="2800" spc="-5" dirty="0">
                <a:latin typeface="Calibri"/>
                <a:cs typeface="Calibri"/>
              </a:rPr>
              <a:t>ьные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ре</a:t>
            </a:r>
            <a:r>
              <a:rPr sz="2800" spc="-60" dirty="0">
                <a:latin typeface="Calibri"/>
                <a:cs typeface="Calibri"/>
              </a:rPr>
              <a:t>ф</a:t>
            </a:r>
            <a:r>
              <a:rPr sz="2800" spc="-10" dirty="0">
                <a:latin typeface="Calibri"/>
                <a:cs typeface="Calibri"/>
              </a:rPr>
              <a:t>ле</a:t>
            </a:r>
            <a:r>
              <a:rPr sz="2800" spc="-30" dirty="0">
                <a:latin typeface="Calibri"/>
                <a:cs typeface="Calibri"/>
              </a:rPr>
              <a:t>к</a:t>
            </a:r>
            <a:r>
              <a:rPr sz="2800" spc="-5" dirty="0">
                <a:latin typeface="Calibri"/>
                <a:cs typeface="Calibri"/>
              </a:rPr>
              <a:t>сы</a:t>
            </a:r>
            <a:r>
              <a:rPr sz="2800" dirty="0">
                <a:latin typeface="Calibri"/>
                <a:cs typeface="Calibri"/>
              </a:rPr>
              <a:t>)</a:t>
            </a:r>
            <a:r>
              <a:rPr sz="2800" spc="-5" dirty="0">
                <a:latin typeface="Calibri"/>
                <a:cs typeface="Calibri"/>
              </a:rPr>
              <a:t>: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МБ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пр</a:t>
            </a:r>
            <a:r>
              <a:rPr sz="2800" spc="-15" dirty="0">
                <a:latin typeface="Calibri"/>
                <a:cs typeface="Calibri"/>
              </a:rPr>
              <a:t>я</a:t>
            </a:r>
            <a:r>
              <a:rPr sz="2800" spc="-10" dirty="0">
                <a:latin typeface="Calibri"/>
                <a:cs typeface="Calibri"/>
              </a:rPr>
              <a:t>мы</a:t>
            </a:r>
            <a:r>
              <a:rPr sz="2800" spc="-5" dirty="0">
                <a:latin typeface="Calibri"/>
                <a:cs typeface="Calibri"/>
              </a:rPr>
              <a:t>м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мыш</a:t>
            </a:r>
            <a:r>
              <a:rPr sz="2800" spc="-5" dirty="0">
                <a:latin typeface="Calibri"/>
                <a:cs typeface="Calibri"/>
              </a:rPr>
              <a:t>ечным</a:t>
            </a:r>
            <a:endParaRPr sz="2800">
              <a:latin typeface="Calibri"/>
              <a:cs typeface="Calibri"/>
            </a:endParaRPr>
          </a:p>
          <a:p>
            <a:pPr marL="6092190">
              <a:lnSpc>
                <a:spcPts val="3195"/>
              </a:lnSpc>
            </a:pPr>
            <a:r>
              <a:rPr sz="2800" spc="-10" dirty="0">
                <a:latin typeface="Calibri"/>
                <a:cs typeface="Calibri"/>
              </a:rPr>
              <a:t>релаксацией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13442" y="3941140"/>
            <a:ext cx="1850389" cy="83629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indent="531495">
              <a:lnSpc>
                <a:spcPts val="3030"/>
              </a:lnSpc>
              <a:spcBef>
                <a:spcPts val="475"/>
              </a:spcBef>
            </a:pPr>
            <a:r>
              <a:rPr sz="2800" spc="-20" dirty="0">
                <a:latin typeface="Calibri"/>
                <a:cs typeface="Calibri"/>
              </a:rPr>
              <a:t>у</a:t>
            </a:r>
            <a:r>
              <a:rPr sz="2800" spc="-5" dirty="0">
                <a:latin typeface="Calibri"/>
                <a:cs typeface="Calibri"/>
              </a:rPr>
              <a:t>си</a:t>
            </a:r>
            <a:r>
              <a:rPr sz="2800" dirty="0">
                <a:latin typeface="Calibri"/>
                <a:cs typeface="Calibri"/>
              </a:rPr>
              <a:t>л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-15" dirty="0">
                <a:latin typeface="Calibri"/>
                <a:cs typeface="Calibri"/>
              </a:rPr>
              <a:t>е</a:t>
            </a:r>
            <a:r>
              <a:rPr sz="2800" spc="-5" dirty="0">
                <a:latin typeface="Calibri"/>
                <a:cs typeface="Calibri"/>
              </a:rPr>
              <a:t>м  </a:t>
            </a:r>
            <a:r>
              <a:rPr sz="2800" spc="-10" dirty="0">
                <a:latin typeface="Calibri"/>
                <a:cs typeface="Calibri"/>
              </a:rPr>
              <a:t>агониста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939" y="4625238"/>
            <a:ext cx="10592435" cy="1815464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760"/>
              </a:spcBef>
              <a:tabLst>
                <a:tab pos="1704975" algn="l"/>
              </a:tabLst>
            </a:pPr>
            <a:r>
              <a:rPr sz="2800" spc="-5" dirty="0">
                <a:latin typeface="Calibri"/>
                <a:cs typeface="Calibri"/>
              </a:rPr>
              <a:t>(NMT-2),	МБ с </a:t>
            </a:r>
            <a:r>
              <a:rPr sz="2800" spc="-10" dirty="0">
                <a:latin typeface="Calibri"/>
                <a:cs typeface="Calibri"/>
              </a:rPr>
              <a:t>реципрокной </a:t>
            </a:r>
            <a:r>
              <a:rPr sz="2800" spc="-5" dirty="0">
                <a:latin typeface="Calibri"/>
                <a:cs typeface="Calibri"/>
              </a:rPr>
              <a:t>ингибицией антагониста </a:t>
            </a:r>
            <a:r>
              <a:rPr sz="2800" spc="-10" dirty="0">
                <a:latin typeface="Calibri"/>
                <a:cs typeface="Calibri"/>
              </a:rPr>
              <a:t>(NMT-3)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др.,</a:t>
            </a:r>
            <a:endParaRPr sz="2800">
              <a:latin typeface="Calibri"/>
              <a:cs typeface="Calibri"/>
            </a:endParaRPr>
          </a:p>
          <a:p>
            <a:pPr marL="241300" marR="473075" indent="-229235">
              <a:lnSpc>
                <a:spcPts val="3020"/>
              </a:lnSpc>
              <a:spcBef>
                <a:spcPts val="1045"/>
              </a:spcBef>
              <a:tabLst>
                <a:tab pos="6472555" algn="l"/>
                <a:tab pos="8639175" algn="l"/>
              </a:tabLst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миофасциальное </a:t>
            </a:r>
            <a:r>
              <a:rPr sz="2800" spc="-10" dirty="0">
                <a:latin typeface="Calibri"/>
                <a:cs typeface="Calibri"/>
              </a:rPr>
              <a:t>расслабление (релиз), стрейн-контрстрейн,  ра</a:t>
            </a:r>
            <a:r>
              <a:rPr sz="2800" spc="5" dirty="0">
                <a:latin typeface="Calibri"/>
                <a:cs typeface="Calibri"/>
              </a:rPr>
              <a:t>с</a:t>
            </a:r>
            <a:r>
              <a:rPr sz="2800" spc="-10" dirty="0">
                <a:latin typeface="Calibri"/>
                <a:cs typeface="Calibri"/>
              </a:rPr>
              <a:t>тя</a:t>
            </a:r>
            <a:r>
              <a:rPr sz="2800" spc="-40" dirty="0">
                <a:latin typeface="Calibri"/>
                <a:cs typeface="Calibri"/>
              </a:rPr>
              <a:t>ж</a:t>
            </a:r>
            <a:r>
              <a:rPr sz="2800" spc="-5" dirty="0">
                <a:latin typeface="Calibri"/>
                <a:cs typeface="Calibri"/>
              </a:rPr>
              <a:t>е</a:t>
            </a:r>
            <a:r>
              <a:rPr sz="2800" dirty="0">
                <a:latin typeface="Calibri"/>
                <a:cs typeface="Calibri"/>
              </a:rPr>
              <a:t>н</a:t>
            </a:r>
            <a:r>
              <a:rPr sz="2800" spc="-5" dirty="0">
                <a:latin typeface="Calibri"/>
                <a:cs typeface="Calibri"/>
              </a:rPr>
              <a:t>ие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м</a:t>
            </a:r>
            <a:r>
              <a:rPr sz="2800" spc="-10" dirty="0">
                <a:latin typeface="Calibri"/>
                <a:cs typeface="Calibri"/>
              </a:rPr>
              <a:t>ыш</a:t>
            </a:r>
            <a:r>
              <a:rPr sz="2800" spc="-5" dirty="0">
                <a:latin typeface="Calibri"/>
                <a:cs typeface="Calibri"/>
              </a:rPr>
              <a:t>ц по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В. </a:t>
            </a:r>
            <a:r>
              <a:rPr sz="2800" spc="-10" dirty="0">
                <a:latin typeface="Calibri"/>
                <a:cs typeface="Calibri"/>
              </a:rPr>
              <a:t>Янд</a:t>
            </a:r>
            <a:r>
              <a:rPr sz="2800" dirty="0">
                <a:latin typeface="Calibri"/>
                <a:cs typeface="Calibri"/>
              </a:rPr>
              <a:t>а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е</a:t>
            </a:r>
            <a:r>
              <a:rPr sz="2800" spc="-10" dirty="0">
                <a:latin typeface="Calibri"/>
                <a:cs typeface="Calibri"/>
              </a:rPr>
              <a:t>х</a:t>
            </a:r>
            <a:r>
              <a:rPr sz="2800" dirty="0">
                <a:latin typeface="Calibri"/>
                <a:cs typeface="Calibri"/>
              </a:rPr>
              <a:t>н</a:t>
            </a:r>
            <a:r>
              <a:rPr sz="2800" spc="-5" dirty="0">
                <a:latin typeface="Calibri"/>
                <a:cs typeface="Calibri"/>
              </a:rPr>
              <a:t>ики</a:t>
            </a:r>
            <a:r>
              <a:rPr sz="2800" dirty="0">
                <a:latin typeface="Calibri"/>
                <a:cs typeface="Calibri"/>
              </a:rPr>
              <a:t>	м</a:t>
            </a:r>
            <a:r>
              <a:rPr sz="2800" spc="-5" dirty="0">
                <a:latin typeface="Calibri"/>
                <a:cs typeface="Calibri"/>
              </a:rPr>
              <a:t>ышеч</a:t>
            </a:r>
            <a:r>
              <a:rPr sz="2800" dirty="0">
                <a:latin typeface="Calibri"/>
                <a:cs typeface="Calibri"/>
              </a:rPr>
              <a:t>н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35" dirty="0">
                <a:latin typeface="Calibri"/>
                <a:cs typeface="Calibri"/>
              </a:rPr>
              <a:t>г</a:t>
            </a:r>
            <a:r>
              <a:rPr sz="2800" spc="-5" dirty="0">
                <a:latin typeface="Calibri"/>
                <a:cs typeface="Calibri"/>
              </a:rPr>
              <a:t>о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5" dirty="0">
                <a:latin typeface="Calibri"/>
                <a:cs typeface="Calibri"/>
              </a:rPr>
              <a:t>в</a:t>
            </a:r>
            <a:r>
              <a:rPr sz="2800" spc="-5" dirty="0">
                <a:latin typeface="Calibri"/>
                <a:cs typeface="Calibri"/>
              </a:rPr>
              <a:t>ер</a:t>
            </a:r>
            <a:r>
              <a:rPr sz="2800" spc="-15" dirty="0">
                <a:latin typeface="Calibri"/>
                <a:cs typeface="Calibri"/>
              </a:rPr>
              <a:t>е</a:t>
            </a:r>
            <a:r>
              <a:rPr sz="2800" spc="-35" dirty="0">
                <a:latin typeface="Calibri"/>
                <a:cs typeface="Calibri"/>
              </a:rPr>
              <a:t>т</a:t>
            </a:r>
            <a:r>
              <a:rPr sz="2800" spc="-5" dirty="0">
                <a:latin typeface="Calibri"/>
                <a:cs typeface="Calibri"/>
              </a:rPr>
              <a:t>е</a:t>
            </a:r>
            <a:r>
              <a:rPr sz="2800" dirty="0">
                <a:latin typeface="Calibri"/>
                <a:cs typeface="Calibri"/>
              </a:rPr>
              <a:t>н</a:t>
            </a:r>
            <a:r>
              <a:rPr sz="2800" spc="-5" dirty="0">
                <a:latin typeface="Calibri"/>
                <a:cs typeface="Calibri"/>
              </a:rPr>
              <a:t>а,  аппарата </a:t>
            </a:r>
            <a:r>
              <a:rPr sz="2800" spc="-50" dirty="0">
                <a:latin typeface="Calibri"/>
                <a:cs typeface="Calibri"/>
              </a:rPr>
              <a:t>Гольджи, </a:t>
            </a:r>
            <a:r>
              <a:rPr sz="2800" spc="-5" dirty="0">
                <a:latin typeface="Calibri"/>
                <a:cs typeface="Calibri"/>
              </a:rPr>
              <a:t>нейтральные </a:t>
            </a:r>
            <a:r>
              <a:rPr sz="2800" spc="-15" dirty="0">
                <a:latin typeface="Calibri"/>
                <a:cs typeface="Calibri"/>
              </a:rPr>
              <a:t>точки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1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др.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0992" y="572769"/>
            <a:ext cx="69703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Специфические </a:t>
            </a:r>
            <a:r>
              <a:rPr sz="4000" b="0" spc="-45" dirty="0">
                <a:solidFill>
                  <a:srgbClr val="000000"/>
                </a:solidFill>
                <a:latin typeface="Calibri Light"/>
                <a:cs typeface="Calibri Light"/>
              </a:rPr>
              <a:t>методы</a:t>
            </a:r>
            <a:r>
              <a:rPr sz="4000" b="0" spc="-10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30" dirty="0">
                <a:solidFill>
                  <a:srgbClr val="000000"/>
                </a:solidFill>
                <a:latin typeface="Calibri Light"/>
                <a:cs typeface="Calibri Light"/>
              </a:rPr>
              <a:t>лечения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639646"/>
            <a:ext cx="10191115" cy="2922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• </a:t>
            </a:r>
            <a:r>
              <a:rPr sz="3000" spc="-10" dirty="0">
                <a:latin typeface="Calibri"/>
                <a:cs typeface="Calibri"/>
              </a:rPr>
              <a:t>коррекция </a:t>
            </a:r>
            <a:r>
              <a:rPr sz="3000" dirty="0">
                <a:latin typeface="Calibri"/>
                <a:cs typeface="Calibri"/>
              </a:rPr>
              <a:t>кранио-сакральных и висцеральных</a:t>
            </a:r>
            <a:r>
              <a:rPr sz="3000" spc="-17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дисфункций.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300">
              <a:latin typeface="Calibri"/>
              <a:cs typeface="Calibri"/>
            </a:endParaRPr>
          </a:p>
          <a:p>
            <a:pPr marL="241300" marR="5080" indent="-229235">
              <a:lnSpc>
                <a:spcPts val="3240"/>
              </a:lnSpc>
            </a:pPr>
            <a:r>
              <a:rPr sz="3000" dirty="0">
                <a:latin typeface="Arial"/>
                <a:cs typeface="Arial"/>
              </a:rPr>
              <a:t>• </a:t>
            </a:r>
            <a:r>
              <a:rPr sz="3000" spc="-5" dirty="0">
                <a:latin typeface="Calibri"/>
                <a:cs typeface="Calibri"/>
              </a:rPr>
              <a:t>Специфический </a:t>
            </a:r>
            <a:r>
              <a:rPr sz="3000" dirty="0">
                <a:latin typeface="Calibri"/>
                <a:cs typeface="Calibri"/>
              </a:rPr>
              <a:t>понятийный аппарат </a:t>
            </a:r>
            <a:r>
              <a:rPr sz="3000" spc="-5" dirty="0">
                <a:latin typeface="Calibri"/>
                <a:cs typeface="Calibri"/>
              </a:rPr>
              <a:t>(наличие</a:t>
            </a:r>
            <a:r>
              <a:rPr sz="3000" spc="-15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специального  </a:t>
            </a:r>
            <a:r>
              <a:rPr sz="3000" spc="-10" dirty="0">
                <a:latin typeface="Calibri"/>
                <a:cs typeface="Calibri"/>
              </a:rPr>
              <a:t>языка </a:t>
            </a:r>
            <a:r>
              <a:rPr sz="3000" spc="-5" dirty="0">
                <a:latin typeface="Calibri"/>
                <a:cs typeface="Calibri"/>
              </a:rPr>
              <a:t>общения </a:t>
            </a:r>
            <a:r>
              <a:rPr sz="3000" dirty="0">
                <a:latin typeface="Calibri"/>
                <a:cs typeface="Calibri"/>
              </a:rPr>
              <a:t>– </a:t>
            </a:r>
            <a:r>
              <a:rPr sz="3000" spc="-5" dirty="0">
                <a:latin typeface="Calibri"/>
                <a:cs typeface="Calibri"/>
              </a:rPr>
              <a:t>SBR </a:t>
            </a:r>
            <a:r>
              <a:rPr sz="3000" dirty="0">
                <a:latin typeface="Calibri"/>
                <a:cs typeface="Calibri"/>
              </a:rPr>
              <a:t>в </a:t>
            </a:r>
            <a:r>
              <a:rPr sz="3000" spc="-5" dirty="0">
                <a:latin typeface="Calibri"/>
                <a:cs typeface="Calibri"/>
              </a:rPr>
              <a:t>SBS, </a:t>
            </a:r>
            <a:r>
              <a:rPr sz="3000" spc="-20" dirty="0">
                <a:latin typeface="Calibri"/>
                <a:cs typeface="Calibri"/>
              </a:rPr>
              <a:t>каудальный </a:t>
            </a:r>
            <a:r>
              <a:rPr sz="3000" spc="-15" dirty="0">
                <a:latin typeface="Calibri"/>
                <a:cs typeface="Calibri"/>
              </a:rPr>
              <a:t>лифт </a:t>
            </a:r>
            <a:r>
              <a:rPr sz="3000" dirty="0">
                <a:latin typeface="Calibri"/>
                <a:cs typeface="Calibri"/>
              </a:rPr>
              <a:t>и</a:t>
            </a:r>
            <a:r>
              <a:rPr sz="3000" spc="-25" dirty="0">
                <a:latin typeface="Calibri"/>
                <a:cs typeface="Calibri"/>
              </a:rPr>
              <a:t> п.т.);</a:t>
            </a:r>
            <a:endParaRPr sz="3000">
              <a:latin typeface="Calibri"/>
              <a:cs typeface="Calibri"/>
            </a:endParaRPr>
          </a:p>
          <a:p>
            <a:pPr marL="241300" marR="398780" indent="-229235">
              <a:lnSpc>
                <a:spcPts val="3240"/>
              </a:lnSpc>
              <a:spcBef>
                <a:spcPts val="994"/>
              </a:spcBef>
            </a:pPr>
            <a:r>
              <a:rPr sz="3000" dirty="0">
                <a:latin typeface="Arial"/>
                <a:cs typeface="Arial"/>
              </a:rPr>
              <a:t>• </a:t>
            </a:r>
            <a:r>
              <a:rPr sz="3000" spc="-5" dirty="0">
                <a:latin typeface="Calibri"/>
                <a:cs typeface="Calibri"/>
              </a:rPr>
              <a:t>Специфические теории </a:t>
            </a:r>
            <a:r>
              <a:rPr sz="3000" dirty="0">
                <a:latin typeface="Calibri"/>
                <a:cs typeface="Calibri"/>
              </a:rPr>
              <a:t>(напр., </a:t>
            </a:r>
            <a:r>
              <a:rPr sz="3000" spc="-5" dirty="0">
                <a:latin typeface="Calibri"/>
                <a:cs typeface="Calibri"/>
              </a:rPr>
              <a:t>теория </a:t>
            </a:r>
            <a:r>
              <a:rPr sz="3000" spc="-10" dirty="0">
                <a:latin typeface="Calibri"/>
                <a:cs typeface="Calibri"/>
              </a:rPr>
              <a:t>менискоидов,</a:t>
            </a:r>
            <a:r>
              <a:rPr sz="3000" spc="-18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закон  Фрайета </a:t>
            </a:r>
            <a:r>
              <a:rPr sz="3000" dirty="0">
                <a:latin typeface="Calibri"/>
                <a:cs typeface="Calibri"/>
              </a:rPr>
              <a:t>и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др.)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83300" y="11048"/>
            <a:ext cx="128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i="1" dirty="0">
                <a:latin typeface="Calibri Light"/>
                <a:cs typeface="Calibri Light"/>
              </a:rPr>
              <a:t> 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57878" y="495680"/>
            <a:ext cx="3479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30" dirty="0">
                <a:solidFill>
                  <a:srgbClr val="000000"/>
                </a:solidFill>
                <a:latin typeface="Calibri Light"/>
                <a:cs typeface="Calibri Light"/>
              </a:rPr>
              <a:t>В чем</a:t>
            </a:r>
            <a:r>
              <a:rPr sz="4000" b="0" spc="-11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35" dirty="0">
                <a:solidFill>
                  <a:srgbClr val="000000"/>
                </a:solidFill>
                <a:latin typeface="Calibri Light"/>
                <a:cs typeface="Calibri Light"/>
              </a:rPr>
              <a:t>различие?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1793493"/>
            <a:ext cx="10351770" cy="352234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38100" indent="-229235">
              <a:lnSpc>
                <a:spcPts val="3030"/>
              </a:lnSpc>
              <a:spcBef>
                <a:spcPts val="47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Мануальная терапия и остеопатия – виды мануальной </a:t>
            </a:r>
            <a:r>
              <a:rPr sz="2800" spc="-10" dirty="0">
                <a:latin typeface="Calibri"/>
                <a:cs typeface="Calibri"/>
              </a:rPr>
              <a:t>медицины,  </a:t>
            </a:r>
            <a:r>
              <a:rPr sz="2800" spc="-5" dirty="0">
                <a:latin typeface="Calibri"/>
                <a:cs typeface="Calibri"/>
              </a:rPr>
              <a:t>диагностики и лечения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руками.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1887220" algn="l"/>
              </a:tabLst>
            </a:pPr>
            <a:r>
              <a:rPr sz="2800" spc="-5" dirty="0">
                <a:latin typeface="Arial"/>
                <a:cs typeface="Arial"/>
              </a:rPr>
              <a:t>•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spc="-10" dirty="0">
                <a:latin typeface="Calibri"/>
                <a:cs typeface="Calibri"/>
              </a:rPr>
              <a:t>Обучение	</a:t>
            </a:r>
            <a:r>
              <a:rPr sz="2800" spc="-5" dirty="0">
                <a:latin typeface="Calibri"/>
                <a:cs typeface="Calibri"/>
              </a:rPr>
              <a:t>- мануальной </a:t>
            </a:r>
            <a:r>
              <a:rPr sz="2800" spc="-10" dirty="0">
                <a:latin typeface="Calibri"/>
                <a:cs typeface="Calibri"/>
              </a:rPr>
              <a:t>терапии </a:t>
            </a:r>
            <a:r>
              <a:rPr sz="2800" spc="-5" dirty="0">
                <a:latin typeface="Calibri"/>
                <a:cs typeface="Calibri"/>
              </a:rPr>
              <a:t>ПП 576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часов.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0" dirty="0">
                <a:latin typeface="Calibri"/>
                <a:cs typeface="Calibri"/>
              </a:rPr>
              <a:t>Обучение </a:t>
            </a:r>
            <a:r>
              <a:rPr sz="2800" spc="-5" dirty="0">
                <a:latin typeface="Calibri"/>
                <a:cs typeface="Calibri"/>
              </a:rPr>
              <a:t>остеопатии – 3504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часа.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20"/>
              </a:lnSpc>
              <a:spcBef>
                <a:spcPts val="104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3-х </a:t>
            </a:r>
            <a:r>
              <a:rPr sz="2800" spc="-20" dirty="0">
                <a:latin typeface="Calibri"/>
                <a:cs typeface="Calibri"/>
              </a:rPr>
              <a:t>годичная </a:t>
            </a:r>
            <a:r>
              <a:rPr sz="2800" spc="-25" dirty="0">
                <a:latin typeface="Calibri"/>
                <a:cs typeface="Calibri"/>
              </a:rPr>
              <a:t>модульная </a:t>
            </a:r>
            <a:r>
              <a:rPr sz="2800" spc="-5" dirty="0">
                <a:latin typeface="Calibri"/>
                <a:cs typeface="Calibri"/>
              </a:rPr>
              <a:t>клиническая </a:t>
            </a:r>
            <a:r>
              <a:rPr sz="2800" spc="-15" dirty="0">
                <a:latin typeface="Calibri"/>
                <a:cs typeface="Calibri"/>
              </a:rPr>
              <a:t>ординатура </a:t>
            </a:r>
            <a:r>
              <a:rPr sz="2800" spc="-5" dirty="0">
                <a:latin typeface="Calibri"/>
                <a:cs typeface="Calibri"/>
              </a:rPr>
              <a:t>по остеопатии. В  ней </a:t>
            </a:r>
            <a:r>
              <a:rPr sz="2800" dirty="0">
                <a:latin typeface="Calibri"/>
                <a:cs typeface="Calibri"/>
              </a:rPr>
              <a:t>после </a:t>
            </a:r>
            <a:r>
              <a:rPr sz="2800" spc="-10" dirty="0">
                <a:latin typeface="Calibri"/>
                <a:cs typeface="Calibri"/>
              </a:rPr>
              <a:t>первого </a:t>
            </a:r>
            <a:r>
              <a:rPr sz="2800" spc="-30" dirty="0">
                <a:latin typeface="Calibri"/>
                <a:cs typeface="Calibri"/>
              </a:rPr>
              <a:t>года </a:t>
            </a:r>
            <a:r>
              <a:rPr sz="2800" spc="-10" dirty="0">
                <a:latin typeface="Calibri"/>
                <a:cs typeface="Calibri"/>
              </a:rPr>
              <a:t>обучения </a:t>
            </a:r>
            <a:r>
              <a:rPr sz="2800" dirty="0">
                <a:latin typeface="Calibri"/>
                <a:cs typeface="Calibri"/>
              </a:rPr>
              <a:t>врач </a:t>
            </a:r>
            <a:r>
              <a:rPr sz="2800" spc="-40" dirty="0">
                <a:latin typeface="Calibri"/>
                <a:cs typeface="Calibri"/>
              </a:rPr>
              <a:t>будет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получать</a:t>
            </a:r>
            <a:endParaRPr sz="2800">
              <a:latin typeface="Calibri"/>
              <a:cs typeface="Calibri"/>
            </a:endParaRPr>
          </a:p>
          <a:p>
            <a:pPr marL="241300" marR="347345">
              <a:lnSpc>
                <a:spcPts val="3030"/>
              </a:lnSpc>
            </a:pPr>
            <a:r>
              <a:rPr sz="2800" spc="-10" dirty="0">
                <a:latin typeface="Calibri"/>
                <a:cs typeface="Calibri"/>
              </a:rPr>
              <a:t>компетенции, </a:t>
            </a:r>
            <a:r>
              <a:rPr sz="2800" spc="-5" dirty="0">
                <a:latin typeface="Calibri"/>
                <a:cs typeface="Calibri"/>
              </a:rPr>
              <a:t>примерно </a:t>
            </a:r>
            <a:r>
              <a:rPr sz="2800" spc="-10" dirty="0">
                <a:latin typeface="Calibri"/>
                <a:cs typeface="Calibri"/>
              </a:rPr>
              <a:t>соответствующие </a:t>
            </a:r>
            <a:r>
              <a:rPr sz="2800" spc="-5" dirty="0">
                <a:latin typeface="Calibri"/>
                <a:cs typeface="Calibri"/>
              </a:rPr>
              <a:t>современному </a:t>
            </a:r>
            <a:r>
              <a:rPr sz="2800" dirty="0">
                <a:latin typeface="Calibri"/>
                <a:cs typeface="Calibri"/>
              </a:rPr>
              <a:t>врачу  </a:t>
            </a:r>
            <a:r>
              <a:rPr sz="2800" spc="-5" dirty="0">
                <a:latin typeface="Calibri"/>
                <a:cs typeface="Calibri"/>
              </a:rPr>
              <a:t>мануальной </a:t>
            </a:r>
            <a:r>
              <a:rPr sz="2800" spc="-10" dirty="0">
                <a:latin typeface="Calibri"/>
                <a:cs typeface="Calibri"/>
              </a:rPr>
              <a:t>терапии.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8485" y="648080"/>
            <a:ext cx="45300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Набор</a:t>
            </a:r>
            <a:r>
              <a:rPr sz="4000" b="0" spc="-8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компетенций</a:t>
            </a:r>
            <a:r>
              <a:rPr sz="4000" b="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2570" marR="5080" indent="-229235">
              <a:lnSpc>
                <a:spcPct val="90000"/>
              </a:lnSpc>
              <a:spcBef>
                <a:spcPts val="430"/>
              </a:spcBef>
            </a:pPr>
            <a:r>
              <a:rPr spc="-5" dirty="0">
                <a:latin typeface="Arial"/>
                <a:cs typeface="Arial"/>
              </a:rPr>
              <a:t>• </a:t>
            </a:r>
            <a:r>
              <a:rPr spc="-5" dirty="0"/>
              <a:t>В остеопатии кроме </a:t>
            </a:r>
            <a:r>
              <a:rPr dirty="0"/>
              <a:t>знаний, </a:t>
            </a:r>
            <a:r>
              <a:rPr spc="-10" dirty="0"/>
              <a:t>полученных </a:t>
            </a:r>
            <a:r>
              <a:rPr spc="-5" dirty="0"/>
              <a:t>на первом </a:t>
            </a:r>
            <a:r>
              <a:rPr spc="-35" dirty="0"/>
              <a:t>году </a:t>
            </a:r>
            <a:r>
              <a:rPr spc="-10" dirty="0"/>
              <a:t>обучения  </a:t>
            </a:r>
            <a:r>
              <a:rPr spc="-5" dirty="0"/>
              <a:t>(освоение диагностики и лечения позвоночника и мышц), </a:t>
            </a:r>
            <a:r>
              <a:rPr spc="-10" dirty="0"/>
              <a:t>идет  </a:t>
            </a:r>
            <a:r>
              <a:rPr spc="-5" dirty="0"/>
              <a:t>освоение краниальной и висцеральной</a:t>
            </a:r>
            <a:r>
              <a:rPr spc="25" dirty="0"/>
              <a:t> </a:t>
            </a:r>
            <a:r>
              <a:rPr spc="-5" dirty="0"/>
              <a:t>терапии.</a:t>
            </a:r>
          </a:p>
          <a:p>
            <a:pPr marL="242570" marR="789305" indent="-229235">
              <a:lnSpc>
                <a:spcPts val="3030"/>
              </a:lnSpc>
              <a:spcBef>
                <a:spcPts val="1050"/>
              </a:spcBef>
            </a:pPr>
            <a:r>
              <a:rPr spc="-5" dirty="0">
                <a:latin typeface="Arial"/>
                <a:cs typeface="Arial"/>
              </a:rPr>
              <a:t>• </a:t>
            </a:r>
            <a:r>
              <a:rPr spc="-40" dirty="0"/>
              <a:t>Главное, </a:t>
            </a:r>
            <a:r>
              <a:rPr spc="-15" dirty="0"/>
              <a:t>растет </a:t>
            </a:r>
            <a:r>
              <a:rPr spc="-5" dirty="0"/>
              <a:t>уровень перцепции! - важной </a:t>
            </a:r>
            <a:r>
              <a:rPr spc="-10" dirty="0"/>
              <a:t>психической  </a:t>
            </a:r>
            <a:r>
              <a:rPr spc="-5" dirty="0"/>
              <a:t>функции </a:t>
            </a:r>
            <a:r>
              <a:rPr dirty="0"/>
              <a:t>познания, </a:t>
            </a:r>
            <a:r>
              <a:rPr spc="-20" dirty="0"/>
              <a:t>которая </a:t>
            </a:r>
            <a:r>
              <a:rPr spc="-10" dirty="0"/>
              <a:t>проявляется </a:t>
            </a:r>
            <a:r>
              <a:rPr spc="-5" dirty="0"/>
              <a:t>в </a:t>
            </a:r>
            <a:r>
              <a:rPr spc="-10" dirty="0"/>
              <a:t>качестве</a:t>
            </a:r>
            <a:r>
              <a:rPr spc="95" dirty="0"/>
              <a:t> </a:t>
            </a:r>
            <a:r>
              <a:rPr spc="-10" dirty="0"/>
              <a:t>сложного</a:t>
            </a:r>
          </a:p>
          <a:p>
            <a:pPr marL="242570">
              <a:lnSpc>
                <a:spcPts val="2805"/>
              </a:lnSpc>
            </a:pPr>
            <a:r>
              <a:rPr spc="-10" dirty="0"/>
              <a:t>процесса </a:t>
            </a:r>
            <a:r>
              <a:rPr dirty="0"/>
              <a:t>преобразования </a:t>
            </a:r>
            <a:r>
              <a:rPr spc="-5" dirty="0"/>
              <a:t>и </a:t>
            </a:r>
            <a:r>
              <a:rPr spc="-10" dirty="0"/>
              <a:t>получения </a:t>
            </a:r>
            <a:r>
              <a:rPr spc="-5" dirty="0"/>
              <a:t>чувственной</a:t>
            </a:r>
            <a:r>
              <a:rPr spc="90" dirty="0"/>
              <a:t> </a:t>
            </a:r>
            <a:r>
              <a:rPr spc="-5" dirty="0"/>
              <a:t>информации.</a:t>
            </a:r>
          </a:p>
          <a:p>
            <a:pPr marL="242570" marR="826769">
              <a:lnSpc>
                <a:spcPts val="3030"/>
              </a:lnSpc>
              <a:spcBef>
                <a:spcPts val="204"/>
              </a:spcBef>
            </a:pPr>
            <a:r>
              <a:rPr spc="-10" dirty="0"/>
              <a:t>Посредством перцепции </a:t>
            </a:r>
            <a:r>
              <a:rPr spc="-15" dirty="0"/>
              <a:t>формирует цельный </a:t>
            </a:r>
            <a:r>
              <a:rPr spc="-5" dirty="0"/>
              <a:t>образ объекта,  </a:t>
            </a:r>
            <a:r>
              <a:rPr spc="-10" dirty="0"/>
              <a:t>воздействующий </a:t>
            </a:r>
            <a:r>
              <a:rPr spc="-5" dirty="0"/>
              <a:t>на </a:t>
            </a:r>
            <a:r>
              <a:rPr spc="-10" dirty="0"/>
              <a:t>анализаторы. </a:t>
            </a:r>
            <a:r>
              <a:rPr spc="-15" dirty="0"/>
              <a:t>Это </a:t>
            </a:r>
            <a:r>
              <a:rPr spc="-5" dirty="0"/>
              <a:t>своеобразная</a:t>
            </a:r>
            <a:r>
              <a:rPr spc="85" dirty="0"/>
              <a:t> </a:t>
            </a:r>
            <a:r>
              <a:rPr spc="-10" dirty="0"/>
              <a:t>форма</a:t>
            </a:r>
          </a:p>
          <a:p>
            <a:pPr marL="242570">
              <a:lnSpc>
                <a:spcPts val="2975"/>
              </a:lnSpc>
            </a:pPr>
            <a:r>
              <a:rPr spc="-5" dirty="0"/>
              <a:t>сенсорного </a:t>
            </a:r>
            <a:r>
              <a:rPr spc="-15" dirty="0"/>
              <a:t>отображения.</a:t>
            </a:r>
          </a:p>
          <a:p>
            <a:pPr marL="13970">
              <a:lnSpc>
                <a:spcPct val="100000"/>
              </a:lnSpc>
              <a:spcBef>
                <a:spcPts val="660"/>
              </a:spcBef>
            </a:pPr>
            <a:r>
              <a:rPr spc="-5" dirty="0">
                <a:latin typeface="Arial"/>
                <a:cs typeface="Arial"/>
              </a:rPr>
              <a:t>• </a:t>
            </a:r>
            <a:r>
              <a:rPr spc="-5" dirty="0"/>
              <a:t>Развивается </a:t>
            </a:r>
            <a:r>
              <a:rPr spc="-15" dirty="0"/>
              <a:t>холистический </a:t>
            </a:r>
            <a:r>
              <a:rPr spc="-20" dirty="0"/>
              <a:t>взгляд </a:t>
            </a:r>
            <a:r>
              <a:rPr spc="-5" dirty="0"/>
              <a:t>на</a:t>
            </a:r>
            <a:r>
              <a:rPr spc="95" dirty="0"/>
              <a:t> </a:t>
            </a:r>
            <a:r>
              <a:rPr spc="-15" dirty="0"/>
              <a:t>человека.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4549" y="748029"/>
            <a:ext cx="96177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30" dirty="0">
                <a:solidFill>
                  <a:srgbClr val="000000"/>
                </a:solidFill>
                <a:latin typeface="Calibri Light"/>
                <a:cs typeface="Calibri Light"/>
              </a:rPr>
              <a:t>К </a:t>
            </a:r>
            <a:r>
              <a:rPr sz="4000" b="0" spc="-35" dirty="0">
                <a:solidFill>
                  <a:srgbClr val="000000"/>
                </a:solidFill>
                <a:latin typeface="Calibri Light"/>
                <a:cs typeface="Calibri Light"/>
              </a:rPr>
              <a:t>Порядку </a:t>
            </a: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оказания помощи </a:t>
            </a:r>
            <a:r>
              <a:rPr sz="4000" b="0" spc="-30" dirty="0">
                <a:solidFill>
                  <a:srgbClr val="000000"/>
                </a:solidFill>
                <a:latin typeface="Calibri Light"/>
                <a:cs typeface="Calibri Light"/>
              </a:rPr>
              <a:t>по</a:t>
            </a:r>
            <a:r>
              <a:rPr sz="4000" b="0" spc="-14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остеопатии 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4359" y="2286000"/>
            <a:ext cx="10927080" cy="4572000"/>
          </a:xfrm>
          <a:custGeom>
            <a:avLst/>
            <a:gdLst/>
            <a:ahLst/>
            <a:cxnLst/>
            <a:rect l="l" t="t" r="r" b="b"/>
            <a:pathLst>
              <a:path w="10927080" h="4572000">
                <a:moveTo>
                  <a:pt x="0" y="4572000"/>
                </a:moveTo>
                <a:lnTo>
                  <a:pt x="10927080" y="4572000"/>
                </a:lnTo>
                <a:lnTo>
                  <a:pt x="10927080" y="0"/>
                </a:lnTo>
                <a:lnTo>
                  <a:pt x="0" y="0"/>
                </a:lnTo>
                <a:lnTo>
                  <a:pt x="0" y="4572000"/>
                </a:lnTo>
                <a:close/>
              </a:path>
            </a:pathLst>
          </a:custGeom>
          <a:ln w="952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3100" y="2249551"/>
            <a:ext cx="10737215" cy="307911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59"/>
              </a:spcBef>
            </a:pPr>
            <a:r>
              <a:rPr sz="3000" dirty="0">
                <a:latin typeface="Arial"/>
                <a:cs typeface="Arial"/>
              </a:rPr>
              <a:t>• </a:t>
            </a:r>
            <a:r>
              <a:rPr sz="3000" spc="-5" dirty="0">
                <a:latin typeface="Calibri"/>
                <a:cs typeface="Calibri"/>
              </a:rPr>
              <a:t>Первичная специализированная </a:t>
            </a:r>
            <a:r>
              <a:rPr sz="3000" spc="-10" dirty="0">
                <a:latin typeface="Calibri"/>
                <a:cs typeface="Calibri"/>
              </a:rPr>
              <a:t>медико-санитарная </a:t>
            </a:r>
            <a:r>
              <a:rPr sz="3000" dirty="0">
                <a:latin typeface="Calibri"/>
                <a:cs typeface="Calibri"/>
              </a:rPr>
              <a:t>помощь по  </a:t>
            </a:r>
            <a:r>
              <a:rPr sz="3000" spc="-10" dirty="0">
                <a:latin typeface="Calibri"/>
                <a:cs typeface="Calibri"/>
              </a:rPr>
              <a:t>остеопатии оказывается </a:t>
            </a:r>
            <a:r>
              <a:rPr sz="3000" spc="-5" dirty="0">
                <a:latin typeface="Calibri"/>
                <a:cs typeface="Calibri"/>
              </a:rPr>
              <a:t>врачом-остеопатом </a:t>
            </a:r>
            <a:r>
              <a:rPr sz="3000" dirty="0">
                <a:latin typeface="Calibri"/>
                <a:cs typeface="Calibri"/>
              </a:rPr>
              <a:t>в </a:t>
            </a:r>
            <a:r>
              <a:rPr sz="3000" spc="-10" dirty="0">
                <a:latin typeface="Calibri"/>
                <a:cs typeface="Calibri"/>
              </a:rPr>
              <a:t>медицинских  </a:t>
            </a:r>
            <a:r>
              <a:rPr sz="3000" spc="-5" dirty="0">
                <a:latin typeface="Calibri"/>
                <a:cs typeface="Calibri"/>
              </a:rPr>
              <a:t>организациях либо </a:t>
            </a:r>
            <a:r>
              <a:rPr sz="3000" dirty="0">
                <a:latin typeface="Calibri"/>
                <a:cs typeface="Calibri"/>
              </a:rPr>
              <a:t>их </a:t>
            </a:r>
            <a:r>
              <a:rPr sz="3000" spc="-5" dirty="0">
                <a:latin typeface="Calibri"/>
                <a:cs typeface="Calibri"/>
              </a:rPr>
              <a:t>структурных </a:t>
            </a:r>
            <a:r>
              <a:rPr sz="3000" spc="-20" dirty="0">
                <a:latin typeface="Calibri"/>
                <a:cs typeface="Calibri"/>
              </a:rPr>
              <a:t>подразделениях, </a:t>
            </a:r>
            <a:r>
              <a:rPr sz="3000" dirty="0">
                <a:latin typeface="Calibri"/>
                <a:cs typeface="Calibri"/>
              </a:rPr>
              <a:t>в </a:t>
            </a:r>
            <a:r>
              <a:rPr sz="3000" spc="-15" dirty="0">
                <a:latin typeface="Calibri"/>
                <a:cs typeface="Calibri"/>
              </a:rPr>
              <a:t>том </a:t>
            </a:r>
            <a:r>
              <a:rPr sz="3000" dirty="0">
                <a:latin typeface="Calibri"/>
                <a:cs typeface="Calibri"/>
              </a:rPr>
              <a:t>числе  в </a:t>
            </a:r>
            <a:r>
              <a:rPr sz="3000" spc="-10" dirty="0">
                <a:latin typeface="Calibri"/>
                <a:cs typeface="Calibri"/>
              </a:rPr>
              <a:t>центре остеопатии, </a:t>
            </a:r>
            <a:r>
              <a:rPr sz="3000" dirty="0">
                <a:latin typeface="Calibri"/>
                <a:cs typeface="Calibri"/>
              </a:rPr>
              <a:t>по </a:t>
            </a:r>
            <a:r>
              <a:rPr sz="3000" spc="-10" dirty="0">
                <a:latin typeface="Calibri"/>
                <a:cs typeface="Calibri"/>
              </a:rPr>
              <a:t>медицинским </a:t>
            </a:r>
            <a:r>
              <a:rPr sz="3000" spc="-5" dirty="0">
                <a:latin typeface="Calibri"/>
                <a:cs typeface="Calibri"/>
              </a:rPr>
              <a:t>показаниям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при</a:t>
            </a:r>
            <a:endParaRPr sz="3000">
              <a:latin typeface="Calibri"/>
              <a:cs typeface="Calibri"/>
            </a:endParaRPr>
          </a:p>
          <a:p>
            <a:pPr marL="241300" marR="395605">
              <a:lnSpc>
                <a:spcPts val="3240"/>
              </a:lnSpc>
              <a:spcBef>
                <a:spcPts val="45"/>
              </a:spcBef>
            </a:pPr>
            <a:r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самостоятельном обращении </a:t>
            </a:r>
            <a:r>
              <a:rPr sz="3000" spc="-5" dirty="0">
                <a:latin typeface="Calibri"/>
                <a:cs typeface="Calibri"/>
              </a:rPr>
              <a:t>пациента либо </a:t>
            </a:r>
            <a:r>
              <a:rPr sz="3000" dirty="0">
                <a:latin typeface="Calibri"/>
                <a:cs typeface="Calibri"/>
              </a:rPr>
              <a:t>по </a:t>
            </a:r>
            <a:r>
              <a:rPr sz="3000" spc="-5" dirty="0">
                <a:latin typeface="Calibri"/>
                <a:cs typeface="Calibri"/>
              </a:rPr>
              <a:t>направлению  врача-терапевта,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врача-терапевта,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3000" dirty="0">
                <a:latin typeface="Arial"/>
                <a:cs typeface="Arial"/>
              </a:rPr>
              <a:t>• </a:t>
            </a:r>
            <a:r>
              <a:rPr sz="3000" spc="-5" dirty="0">
                <a:latin typeface="Calibri"/>
                <a:cs typeface="Calibri"/>
              </a:rPr>
              <a:t>Остеопат </a:t>
            </a:r>
            <a:r>
              <a:rPr sz="3000" dirty="0">
                <a:latin typeface="Calibri"/>
                <a:cs typeface="Calibri"/>
              </a:rPr>
              <a:t>– врач</a:t>
            </a:r>
            <a:r>
              <a:rPr sz="3000" spc="-114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клиницист.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9932" y="437769"/>
            <a:ext cx="8693785" cy="1068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870" algn="ctr">
              <a:lnSpc>
                <a:spcPts val="4105"/>
              </a:lnSpc>
              <a:spcBef>
                <a:spcPts val="100"/>
              </a:spcBef>
            </a:pPr>
            <a:r>
              <a:rPr sz="3600" b="0" spc="-20" dirty="0">
                <a:solidFill>
                  <a:srgbClr val="000000"/>
                </a:solidFill>
                <a:latin typeface="Calibri Light"/>
                <a:cs typeface="Calibri Light"/>
              </a:rPr>
              <a:t>В </a:t>
            </a:r>
            <a:r>
              <a:rPr sz="3600" b="0" spc="-25" dirty="0">
                <a:solidFill>
                  <a:srgbClr val="000000"/>
                </a:solidFill>
                <a:latin typeface="Calibri Light"/>
                <a:cs typeface="Calibri Light"/>
              </a:rPr>
              <a:t>чем </a:t>
            </a:r>
            <a:r>
              <a:rPr sz="3600" b="0" spc="-40" dirty="0">
                <a:solidFill>
                  <a:srgbClr val="000000"/>
                </a:solidFill>
                <a:latin typeface="Calibri Light"/>
                <a:cs typeface="Calibri Light"/>
              </a:rPr>
              <a:t>работает</a:t>
            </a:r>
            <a:r>
              <a:rPr sz="3600" b="0" spc="-10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600" b="0" spc="-35" dirty="0">
                <a:solidFill>
                  <a:srgbClr val="000000"/>
                </a:solidFill>
                <a:latin typeface="Calibri Light"/>
                <a:cs typeface="Calibri Light"/>
              </a:rPr>
              <a:t>схожесть</a:t>
            </a:r>
            <a:r>
              <a:rPr sz="3600" b="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endParaRPr sz="3600">
              <a:latin typeface="Calibri Light"/>
              <a:cs typeface="Calibri Light"/>
            </a:endParaRPr>
          </a:p>
          <a:p>
            <a:pPr algn="ctr">
              <a:lnSpc>
                <a:spcPts val="4105"/>
              </a:lnSpc>
            </a:pPr>
            <a:r>
              <a:rPr sz="3600" b="0" spc="-1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600" b="0" spc="-40" dirty="0">
                <a:solidFill>
                  <a:srgbClr val="000000"/>
                </a:solidFill>
                <a:latin typeface="Calibri Light"/>
                <a:cs typeface="Calibri Light"/>
              </a:rPr>
              <a:t>остеопатии </a:t>
            </a:r>
            <a:r>
              <a:rPr sz="3600" b="0" spc="-15" dirty="0">
                <a:solidFill>
                  <a:srgbClr val="000000"/>
                </a:solidFill>
                <a:latin typeface="Calibri Light"/>
                <a:cs typeface="Calibri Light"/>
              </a:rPr>
              <a:t>и </a:t>
            </a:r>
            <a:r>
              <a:rPr sz="3600" b="0" spc="-40" dirty="0">
                <a:solidFill>
                  <a:srgbClr val="000000"/>
                </a:solidFill>
                <a:latin typeface="Calibri Light"/>
                <a:cs typeface="Calibri Light"/>
              </a:rPr>
              <a:t>медицинской</a:t>
            </a:r>
            <a:r>
              <a:rPr sz="3600" b="0" spc="-6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600" b="0" spc="-35" dirty="0">
                <a:solidFill>
                  <a:srgbClr val="000000"/>
                </a:solidFill>
                <a:latin typeface="Calibri Light"/>
                <a:cs typeface="Calibri Light"/>
              </a:rPr>
              <a:t>реабилитации?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999615"/>
            <a:ext cx="10690860" cy="415671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41300" marR="5080" indent="-229235">
              <a:lnSpc>
                <a:spcPct val="80000"/>
              </a:lnSpc>
              <a:spcBef>
                <a:spcPts val="820"/>
              </a:spcBef>
            </a:pPr>
            <a:r>
              <a:rPr sz="3000" dirty="0">
                <a:latin typeface="Arial"/>
                <a:cs typeface="Arial"/>
              </a:rPr>
              <a:t>• </a:t>
            </a:r>
            <a:r>
              <a:rPr sz="3000" dirty="0">
                <a:latin typeface="Calibri"/>
                <a:cs typeface="Calibri"/>
              </a:rPr>
              <a:t>В </a:t>
            </a:r>
            <a:r>
              <a:rPr sz="3000" spc="-5" dirty="0">
                <a:latin typeface="Calibri"/>
                <a:cs typeface="Calibri"/>
              </a:rPr>
              <a:t>остеопатии, </a:t>
            </a:r>
            <a:r>
              <a:rPr sz="3000" spc="-20" dirty="0">
                <a:latin typeface="Calibri"/>
                <a:cs typeface="Calibri"/>
              </a:rPr>
              <a:t>как </a:t>
            </a:r>
            <a:r>
              <a:rPr sz="3000" dirty="0">
                <a:latin typeface="Calibri"/>
                <a:cs typeface="Calibri"/>
              </a:rPr>
              <a:t>в </a:t>
            </a:r>
            <a:r>
              <a:rPr sz="3000" spc="-5" dirty="0">
                <a:latin typeface="Calibri"/>
                <a:cs typeface="Calibri"/>
              </a:rPr>
              <a:t>реабилитации, </a:t>
            </a:r>
            <a:r>
              <a:rPr sz="3000" spc="-10" dirty="0">
                <a:latin typeface="Calibri"/>
                <a:cs typeface="Calibri"/>
              </a:rPr>
              <a:t>идет </a:t>
            </a:r>
            <a:r>
              <a:rPr sz="3000" dirty="0">
                <a:latin typeface="Calibri"/>
                <a:cs typeface="Calibri"/>
              </a:rPr>
              <a:t>не поиск </a:t>
            </a:r>
            <a:r>
              <a:rPr sz="3000" spc="-10" dirty="0">
                <a:latin typeface="Calibri"/>
                <a:cs typeface="Calibri"/>
              </a:rPr>
              <a:t>болезни, </a:t>
            </a:r>
            <a:r>
              <a:rPr sz="3000" dirty="0">
                <a:latin typeface="Calibri"/>
                <a:cs typeface="Calibri"/>
              </a:rPr>
              <a:t>а  </a:t>
            </a:r>
            <a:r>
              <a:rPr sz="3000" spc="-15" dirty="0">
                <a:latin typeface="Calibri"/>
                <a:cs typeface="Calibri"/>
              </a:rPr>
              <a:t>определение </a:t>
            </a:r>
            <a:r>
              <a:rPr sz="3000" spc="-5" dirty="0">
                <a:latin typeface="Calibri"/>
                <a:cs typeface="Calibri"/>
              </a:rPr>
              <a:t>оставшихся </a:t>
            </a:r>
            <a:r>
              <a:rPr sz="3000" dirty="0">
                <a:latin typeface="Calibri"/>
                <a:cs typeface="Calibri"/>
              </a:rPr>
              <a:t>функционально </a:t>
            </a:r>
            <a:r>
              <a:rPr sz="3000" spc="-5" dirty="0">
                <a:latin typeface="Calibri"/>
                <a:cs typeface="Calibri"/>
              </a:rPr>
              <a:t>здоровыми структуры  </a:t>
            </a:r>
            <a:r>
              <a:rPr sz="3000" dirty="0">
                <a:latin typeface="Calibri"/>
                <a:cs typeface="Calibri"/>
              </a:rPr>
              <a:t>и </a:t>
            </a:r>
            <a:r>
              <a:rPr sz="3000" spc="-5" dirty="0">
                <a:latin typeface="Calibri"/>
                <a:cs typeface="Calibri"/>
              </a:rPr>
              <a:t>функции </a:t>
            </a:r>
            <a:r>
              <a:rPr sz="3000" spc="-15" dirty="0">
                <a:latin typeface="Calibri"/>
                <a:cs typeface="Calibri"/>
              </a:rPr>
              <a:t>(это </a:t>
            </a:r>
            <a:r>
              <a:rPr sz="3000" dirty="0">
                <a:latin typeface="Calibri"/>
                <a:cs typeface="Calibri"/>
              </a:rPr>
              <a:t>ключевое понятие</a:t>
            </a:r>
            <a:r>
              <a:rPr sz="3000" spc="-5" dirty="0">
                <a:latin typeface="Calibri"/>
                <a:cs typeface="Calibri"/>
              </a:rPr>
              <a:t> остеопатии).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  <a:tabLst>
                <a:tab pos="326390" algn="l"/>
              </a:tabLst>
            </a:pPr>
            <a:r>
              <a:rPr sz="3000" dirty="0">
                <a:latin typeface="Arial"/>
                <a:cs typeface="Arial"/>
              </a:rPr>
              <a:t>•	</a:t>
            </a:r>
            <a:r>
              <a:rPr sz="3000" spc="-5" dirty="0">
                <a:latin typeface="Calibri"/>
                <a:cs typeface="Calibri"/>
              </a:rPr>
              <a:t>Остеопатия </a:t>
            </a:r>
            <a:r>
              <a:rPr sz="3000" spc="-10" dirty="0">
                <a:latin typeface="Calibri"/>
                <a:cs typeface="Calibri"/>
              </a:rPr>
              <a:t>идеологически опирается </a:t>
            </a:r>
            <a:r>
              <a:rPr sz="3000" dirty="0">
                <a:latin typeface="Calibri"/>
                <a:cs typeface="Calibri"/>
              </a:rPr>
              <a:t>на</a:t>
            </a:r>
            <a:r>
              <a:rPr sz="3000" spc="40" dirty="0">
                <a:latin typeface="Calibri"/>
                <a:cs typeface="Calibri"/>
              </a:rPr>
              <a:t> </a:t>
            </a:r>
            <a:r>
              <a:rPr sz="3000" spc="-80" dirty="0">
                <a:latin typeface="Calibri"/>
                <a:cs typeface="Calibri"/>
              </a:rPr>
              <a:t>МКФ.</a:t>
            </a:r>
            <a:endParaRPr sz="3000">
              <a:latin typeface="Calibri"/>
              <a:cs typeface="Calibri"/>
            </a:endParaRPr>
          </a:p>
          <a:p>
            <a:pPr marL="241300" marR="369570" indent="-229235" algn="just">
              <a:lnSpc>
                <a:spcPct val="80000"/>
              </a:lnSpc>
              <a:spcBef>
                <a:spcPts val="1005"/>
              </a:spcBef>
            </a:pPr>
            <a:r>
              <a:rPr sz="3000" dirty="0">
                <a:latin typeface="Arial"/>
                <a:cs typeface="Arial"/>
              </a:rPr>
              <a:t>• </a:t>
            </a:r>
            <a:r>
              <a:rPr sz="3000" spc="-5" dirty="0">
                <a:latin typeface="Calibri"/>
                <a:cs typeface="Calibri"/>
              </a:rPr>
              <a:t>Остеопатия имеет </a:t>
            </a:r>
            <a:r>
              <a:rPr sz="3000" spc="-20" dirty="0">
                <a:latin typeface="Calibri"/>
                <a:cs typeface="Calibri"/>
              </a:rPr>
              <a:t>дело </a:t>
            </a:r>
            <a:r>
              <a:rPr sz="3000" dirty="0">
                <a:latin typeface="Calibri"/>
                <a:cs typeface="Calibri"/>
              </a:rPr>
              <a:t>с функциональными </a:t>
            </a:r>
            <a:r>
              <a:rPr sz="3000" spc="-5" dirty="0">
                <a:latin typeface="Calibri"/>
                <a:cs typeface="Calibri"/>
              </a:rPr>
              <a:t>расстройствами,  показаниями </a:t>
            </a:r>
            <a:r>
              <a:rPr sz="3000" dirty="0">
                <a:latin typeface="Calibri"/>
                <a:cs typeface="Calibri"/>
              </a:rPr>
              <a:t>к </a:t>
            </a:r>
            <a:r>
              <a:rPr sz="3000" spc="-5" dirty="0">
                <a:latin typeface="Calibri"/>
                <a:cs typeface="Calibri"/>
              </a:rPr>
              <a:t>применению </a:t>
            </a:r>
            <a:r>
              <a:rPr sz="3000" spc="-25" dirty="0">
                <a:latin typeface="Calibri"/>
                <a:cs typeface="Calibri"/>
              </a:rPr>
              <a:t>методов </a:t>
            </a:r>
            <a:r>
              <a:rPr sz="3000" spc="-30" dirty="0">
                <a:latin typeface="Calibri"/>
                <a:cs typeface="Calibri"/>
              </a:rPr>
              <a:t>О. </a:t>
            </a:r>
            <a:r>
              <a:rPr sz="3000" spc="-10" dirty="0">
                <a:latin typeface="Calibri"/>
                <a:cs typeface="Calibri"/>
              </a:rPr>
              <a:t>являются </a:t>
            </a:r>
            <a:r>
              <a:rPr sz="3000" spc="-5" dirty="0">
                <a:latin typeface="Calibri"/>
                <a:cs typeface="Calibri"/>
              </a:rPr>
              <a:t>структурно-  </a:t>
            </a:r>
            <a:r>
              <a:rPr sz="3000" dirty="0">
                <a:latin typeface="Calibri"/>
                <a:cs typeface="Calibri"/>
              </a:rPr>
              <a:t>функциональные изменения, а не </a:t>
            </a:r>
            <a:r>
              <a:rPr sz="3000" spc="-5" dirty="0">
                <a:latin typeface="Calibri"/>
                <a:cs typeface="Calibri"/>
              </a:rPr>
              <a:t>нозологические</a:t>
            </a:r>
            <a:r>
              <a:rPr sz="3000" spc="-13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формы.</a:t>
            </a:r>
            <a:endParaRPr sz="3000">
              <a:latin typeface="Calibri"/>
              <a:cs typeface="Calibri"/>
            </a:endParaRPr>
          </a:p>
          <a:p>
            <a:pPr marL="241300" marR="806450" indent="-229235" algn="just">
              <a:lnSpc>
                <a:spcPts val="2880"/>
              </a:lnSpc>
              <a:spcBef>
                <a:spcPts val="975"/>
              </a:spcBef>
            </a:pPr>
            <a:r>
              <a:rPr sz="3000" dirty="0">
                <a:latin typeface="Arial"/>
                <a:cs typeface="Arial"/>
              </a:rPr>
              <a:t>• </a:t>
            </a:r>
            <a:r>
              <a:rPr sz="3000" spc="-5" dirty="0">
                <a:latin typeface="Calibri"/>
                <a:cs typeface="Calibri"/>
              </a:rPr>
              <a:t>Например, </a:t>
            </a:r>
            <a:r>
              <a:rPr sz="3000" dirty="0">
                <a:latin typeface="Calibri"/>
                <a:cs typeface="Calibri"/>
              </a:rPr>
              <a:t>при </a:t>
            </a:r>
            <a:r>
              <a:rPr sz="3000" spc="-30" dirty="0">
                <a:latin typeface="Calibri"/>
                <a:cs typeface="Calibri"/>
              </a:rPr>
              <a:t>инсульте </a:t>
            </a:r>
            <a:r>
              <a:rPr sz="3000" spc="-5" dirty="0">
                <a:latin typeface="Calibri"/>
                <a:cs typeface="Calibri"/>
              </a:rPr>
              <a:t>показанием </a:t>
            </a:r>
            <a:r>
              <a:rPr sz="3000" spc="-10" dirty="0">
                <a:latin typeface="Calibri"/>
                <a:cs typeface="Calibri"/>
              </a:rPr>
              <a:t>является </a:t>
            </a:r>
            <a:r>
              <a:rPr sz="3000" spc="-5" dirty="0">
                <a:latin typeface="Calibri"/>
                <a:cs typeface="Calibri"/>
              </a:rPr>
              <a:t>наличие</a:t>
            </a:r>
            <a:r>
              <a:rPr sz="3000" spc="-1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или  </a:t>
            </a:r>
            <a:r>
              <a:rPr sz="3000" spc="-10" dirty="0">
                <a:latin typeface="Calibri"/>
                <a:cs typeface="Calibri"/>
              </a:rPr>
              <a:t>отсутствие </a:t>
            </a:r>
            <a:r>
              <a:rPr sz="3000" spc="-5" dirty="0">
                <a:latin typeface="Calibri"/>
                <a:cs typeface="Calibri"/>
              </a:rPr>
              <a:t>СД. СД </a:t>
            </a:r>
            <a:r>
              <a:rPr sz="3000" dirty="0">
                <a:latin typeface="Calibri"/>
                <a:cs typeface="Calibri"/>
              </a:rPr>
              <a:t>– </a:t>
            </a:r>
            <a:r>
              <a:rPr sz="3000" spc="-20" dirty="0">
                <a:latin typeface="Calibri"/>
                <a:cs typeface="Calibri"/>
              </a:rPr>
              <a:t>это </a:t>
            </a:r>
            <a:r>
              <a:rPr sz="3000" dirty="0">
                <a:latin typeface="Calibri"/>
                <a:cs typeface="Calibri"/>
              </a:rPr>
              <a:t>не </a:t>
            </a:r>
            <a:r>
              <a:rPr sz="3000" spc="-5" dirty="0">
                <a:latin typeface="Calibri"/>
                <a:cs typeface="Calibri"/>
              </a:rPr>
              <a:t>нозология, </a:t>
            </a:r>
            <a:r>
              <a:rPr sz="3000" dirty="0">
                <a:latin typeface="Calibri"/>
                <a:cs typeface="Calibri"/>
              </a:rPr>
              <a:t>а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нарушение</a:t>
            </a:r>
            <a:endParaRPr sz="3000">
              <a:latin typeface="Calibri"/>
              <a:cs typeface="Calibri"/>
            </a:endParaRPr>
          </a:p>
          <a:p>
            <a:pPr marL="241300" algn="just">
              <a:lnSpc>
                <a:spcPts val="2905"/>
              </a:lnSpc>
            </a:pPr>
            <a:r>
              <a:rPr sz="3000" dirty="0">
                <a:latin typeface="Calibri"/>
                <a:cs typeface="Calibri"/>
              </a:rPr>
              <a:t>функционирования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организма.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9916" y="381711"/>
            <a:ext cx="6362700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560"/>
              </a:lnSpc>
              <a:spcBef>
                <a:spcPts val="95"/>
              </a:spcBef>
            </a:pPr>
            <a:r>
              <a:rPr sz="4000" b="0" spc="-40" dirty="0">
                <a:solidFill>
                  <a:srgbClr val="1F4E79"/>
                </a:solidFill>
                <a:latin typeface="Calibri Light"/>
                <a:cs typeface="Calibri Light"/>
              </a:rPr>
              <a:t>Компетенции </a:t>
            </a:r>
            <a:r>
              <a:rPr sz="4000" b="0" i="0" spc="-5" dirty="0">
                <a:solidFill>
                  <a:srgbClr val="1F4E79"/>
                </a:solidFill>
                <a:latin typeface="Calibri Light"/>
                <a:cs typeface="Calibri Light"/>
              </a:rPr>
              <a:t>– </a:t>
            </a:r>
            <a:r>
              <a:rPr sz="4000" b="0" i="0" spc="-20" dirty="0">
                <a:solidFill>
                  <a:srgbClr val="1F4E79"/>
                </a:solidFill>
                <a:latin typeface="Calibri Light"/>
                <a:cs typeface="Calibri Light"/>
              </a:rPr>
              <a:t>это</a:t>
            </a:r>
            <a:r>
              <a:rPr sz="4000" b="0" i="0" spc="-19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4000" b="0" i="0" spc="-35" dirty="0">
                <a:solidFill>
                  <a:srgbClr val="1F4E79"/>
                </a:solidFill>
                <a:latin typeface="Calibri Light"/>
                <a:cs typeface="Calibri Light"/>
              </a:rPr>
              <a:t>серьезно!</a:t>
            </a:r>
            <a:endParaRPr sz="4000">
              <a:latin typeface="Calibri Light"/>
              <a:cs typeface="Calibri Light"/>
            </a:endParaRPr>
          </a:p>
          <a:p>
            <a:pPr marL="112395" algn="ctr">
              <a:lnSpc>
                <a:spcPts val="4560"/>
              </a:lnSpc>
            </a:pPr>
            <a:r>
              <a:rPr sz="4000" b="0" spc="-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79589" y="2027046"/>
            <a:ext cx="1792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Эрготерапевт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91496" y="2973704"/>
            <a:ext cx="1312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Врач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ЛФК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29144" y="2822701"/>
            <a:ext cx="2292096" cy="2432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98634" y="4580635"/>
            <a:ext cx="1898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Calibri"/>
                <a:cs typeface="Calibri"/>
              </a:rPr>
              <a:t>Реаниматолог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36256" y="5588304"/>
            <a:ext cx="1277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Невр</a:t>
            </a:r>
            <a:r>
              <a:rPr sz="2400" b="1" spc="-35" dirty="0">
                <a:latin typeface="Calibri"/>
                <a:cs typeface="Calibri"/>
              </a:rPr>
              <a:t>о</a:t>
            </a:r>
            <a:r>
              <a:rPr sz="2400" b="1" dirty="0">
                <a:latin typeface="Calibri"/>
                <a:cs typeface="Calibri"/>
              </a:rPr>
              <a:t>лог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32830" y="4580635"/>
            <a:ext cx="1143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Логопед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90159" y="3034360"/>
            <a:ext cx="12261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Ос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ео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п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а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9740" y="1799589"/>
            <a:ext cx="4391660" cy="471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800" spc="-5" dirty="0">
                <a:latin typeface="Arial"/>
                <a:cs typeface="Arial"/>
              </a:rPr>
              <a:t>•	</a:t>
            </a:r>
            <a:r>
              <a:rPr sz="2800" spc="-5" dirty="0">
                <a:latin typeface="Calibri"/>
                <a:cs typeface="Calibri"/>
              </a:rPr>
              <a:t>У </a:t>
            </a:r>
            <a:r>
              <a:rPr sz="2800" spc="-20" dirty="0">
                <a:latin typeface="Calibri"/>
                <a:cs typeface="Calibri"/>
              </a:rPr>
              <a:t>каждого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свои</a:t>
            </a:r>
            <a:endParaRPr sz="2800">
              <a:latin typeface="Calibri"/>
              <a:cs typeface="Calibri"/>
            </a:endParaRPr>
          </a:p>
          <a:p>
            <a:pPr marL="469900" marR="227329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компетенции, 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которых  </a:t>
            </a:r>
            <a:r>
              <a:rPr sz="2800" spc="-10" dirty="0">
                <a:latin typeface="Calibri"/>
                <a:cs typeface="Calibri"/>
              </a:rPr>
              <a:t>остеопат ничего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не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смыслит.</a:t>
            </a:r>
            <a:endParaRPr sz="2800">
              <a:latin typeface="Calibri"/>
              <a:cs typeface="Calibri"/>
            </a:endParaRPr>
          </a:p>
          <a:p>
            <a:pPr marL="469900" marR="1054100" indent="-457200">
              <a:lnSpc>
                <a:spcPct val="100000"/>
              </a:lnSpc>
              <a:tabLst>
                <a:tab pos="469265" algn="l"/>
              </a:tabLst>
            </a:pPr>
            <a:r>
              <a:rPr sz="2800" spc="-5" dirty="0">
                <a:latin typeface="Arial"/>
                <a:cs typeface="Arial"/>
              </a:rPr>
              <a:t>•	</a:t>
            </a:r>
            <a:r>
              <a:rPr sz="2800" spc="-5" dirty="0">
                <a:latin typeface="Calibri"/>
                <a:cs typeface="Calibri"/>
              </a:rPr>
              <a:t>У </a:t>
            </a:r>
            <a:r>
              <a:rPr sz="2800" spc="-10" dirty="0">
                <a:latin typeface="Calibri"/>
                <a:cs typeface="Calibri"/>
              </a:rPr>
              <a:t>остеопата </a:t>
            </a:r>
            <a:r>
              <a:rPr sz="2800" spc="-5" dirty="0">
                <a:latin typeface="Calibri"/>
                <a:cs typeface="Calibri"/>
              </a:rPr>
              <a:t>свои  </a:t>
            </a:r>
            <a:r>
              <a:rPr sz="2800" spc="-10" dirty="0">
                <a:latin typeface="Calibri"/>
                <a:cs typeface="Calibri"/>
              </a:rPr>
              <a:t>компетенции.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Ими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800" spc="-15" dirty="0">
                <a:latin typeface="Calibri"/>
                <a:cs typeface="Calibri"/>
              </a:rPr>
              <a:t>больше </a:t>
            </a:r>
            <a:r>
              <a:rPr sz="2800" spc="-10" dirty="0">
                <a:latin typeface="Calibri"/>
                <a:cs typeface="Calibri"/>
              </a:rPr>
              <a:t>никто </a:t>
            </a:r>
            <a:r>
              <a:rPr sz="2800" spc="-5" dirty="0">
                <a:latin typeface="Calibri"/>
                <a:cs typeface="Calibri"/>
              </a:rPr>
              <a:t>не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владеет.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2800" spc="-5" dirty="0">
                <a:latin typeface="Arial"/>
                <a:cs typeface="Arial"/>
              </a:rPr>
              <a:t>•	</a:t>
            </a:r>
            <a:r>
              <a:rPr sz="2800" spc="-5" dirty="0">
                <a:latin typeface="Calibri"/>
                <a:cs typeface="Calibri"/>
              </a:rPr>
              <a:t>Эти </a:t>
            </a:r>
            <a:r>
              <a:rPr sz="2800" spc="-15" dirty="0">
                <a:latin typeface="Calibri"/>
                <a:cs typeface="Calibri"/>
              </a:rPr>
              <a:t>компетенции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469900" marR="762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диагностика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5" dirty="0">
                <a:latin typeface="Calibri"/>
                <a:cs typeface="Calibri"/>
              </a:rPr>
              <a:t>коррекция  руками </a:t>
            </a:r>
            <a:r>
              <a:rPr sz="2800" spc="-5" dirty="0">
                <a:latin typeface="Calibri"/>
                <a:cs typeface="Calibri"/>
              </a:rPr>
              <a:t>соматических  </a:t>
            </a:r>
            <a:r>
              <a:rPr sz="2800" spc="-10" dirty="0">
                <a:latin typeface="Calibri"/>
                <a:cs typeface="Calibri"/>
              </a:rPr>
              <a:t>дисфункций.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3698" y="437769"/>
            <a:ext cx="9908540" cy="106870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1101725">
              <a:lnSpc>
                <a:spcPts val="3890"/>
              </a:lnSpc>
              <a:spcBef>
                <a:spcPts val="585"/>
              </a:spcBef>
            </a:pPr>
            <a:r>
              <a:rPr sz="3600" b="0" spc="-20" dirty="0">
                <a:solidFill>
                  <a:srgbClr val="000000"/>
                </a:solidFill>
                <a:latin typeface="Calibri Light"/>
                <a:cs typeface="Calibri Light"/>
              </a:rPr>
              <a:t>С </a:t>
            </a:r>
            <a:r>
              <a:rPr sz="3600" b="0" spc="-40" dirty="0">
                <a:solidFill>
                  <a:srgbClr val="000000"/>
                </a:solidFill>
                <a:latin typeface="Calibri Light"/>
                <a:cs typeface="Calibri Light"/>
              </a:rPr>
              <a:t>какими структурами работает </a:t>
            </a:r>
            <a:r>
              <a:rPr sz="3600" b="0" spc="-30" dirty="0">
                <a:solidFill>
                  <a:srgbClr val="000000"/>
                </a:solidFill>
                <a:latin typeface="Calibri Light"/>
                <a:cs typeface="Calibri Light"/>
              </a:rPr>
              <a:t>МТ?  </a:t>
            </a:r>
            <a:r>
              <a:rPr sz="3600" b="0" spc="-40" dirty="0">
                <a:solidFill>
                  <a:srgbClr val="000000"/>
                </a:solidFill>
                <a:latin typeface="Calibri Light"/>
                <a:cs typeface="Calibri Light"/>
              </a:rPr>
              <a:t>Компетенции </a:t>
            </a:r>
            <a:r>
              <a:rPr sz="3600" b="0" spc="-35" dirty="0">
                <a:solidFill>
                  <a:srgbClr val="000000"/>
                </a:solidFill>
                <a:latin typeface="Calibri Light"/>
                <a:cs typeface="Calibri Light"/>
              </a:rPr>
              <a:t>мануальной терапии </a:t>
            </a:r>
            <a:r>
              <a:rPr sz="3600" b="0" spc="-15" dirty="0">
                <a:solidFill>
                  <a:srgbClr val="000000"/>
                </a:solidFill>
                <a:latin typeface="Calibri Light"/>
                <a:cs typeface="Calibri Light"/>
              </a:rPr>
              <a:t>и</a:t>
            </a:r>
            <a:r>
              <a:rPr sz="3600" b="0" spc="-9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600" b="0" spc="-35" dirty="0">
                <a:solidFill>
                  <a:srgbClr val="000000"/>
                </a:solidFill>
                <a:latin typeface="Calibri Light"/>
                <a:cs typeface="Calibri Light"/>
              </a:rPr>
              <a:t>остеопатии</a:t>
            </a:r>
            <a:r>
              <a:rPr sz="3600" b="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32914"/>
            <a:ext cx="10203815" cy="462851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817880" indent="-229235">
              <a:lnSpc>
                <a:spcPts val="2690"/>
              </a:lnSpc>
              <a:spcBef>
                <a:spcPts val="74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0" dirty="0">
                <a:latin typeface="Calibri"/>
                <a:cs typeface="Calibri"/>
              </a:rPr>
              <a:t>Компетенции реализуются </a:t>
            </a:r>
            <a:r>
              <a:rPr sz="2800" spc="-25" dirty="0">
                <a:latin typeface="Calibri"/>
                <a:cs typeface="Calibri"/>
              </a:rPr>
              <a:t>только </a:t>
            </a:r>
            <a:r>
              <a:rPr sz="2800" spc="-30" dirty="0">
                <a:latin typeface="Calibri"/>
                <a:cs typeface="Calibri"/>
              </a:rPr>
              <a:t>тогда, </a:t>
            </a:r>
            <a:r>
              <a:rPr sz="2800" spc="-40" dirty="0">
                <a:latin typeface="Calibri"/>
                <a:cs typeface="Calibri"/>
              </a:rPr>
              <a:t>когда </a:t>
            </a:r>
            <a:r>
              <a:rPr sz="2800" spc="-5" dirty="0">
                <a:latin typeface="Calibri"/>
                <a:cs typeface="Calibri"/>
              </a:rPr>
              <a:t>есть объект и  </a:t>
            </a:r>
            <a:r>
              <a:rPr sz="2800" spc="-10" dirty="0">
                <a:latin typeface="Calibri"/>
                <a:cs typeface="Calibri"/>
              </a:rPr>
              <a:t>предмет приложения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усилий.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А объект и </a:t>
            </a:r>
            <a:r>
              <a:rPr sz="2800" spc="-10" dirty="0">
                <a:latin typeface="Calibri"/>
                <a:cs typeface="Calibri"/>
              </a:rPr>
              <a:t>предмет </a:t>
            </a:r>
            <a:r>
              <a:rPr sz="2800" spc="-5" dirty="0">
                <a:latin typeface="Calibri"/>
                <a:cs typeface="Calibri"/>
              </a:rPr>
              <a:t>есть! Рассмотрим на примере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инсульта.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Какие ПБМИ </a:t>
            </a:r>
            <a:r>
              <a:rPr sz="2800" spc="-10" dirty="0">
                <a:latin typeface="Calibri"/>
                <a:cs typeface="Calibri"/>
              </a:rPr>
              <a:t>возникают </a:t>
            </a:r>
            <a:r>
              <a:rPr sz="2800" spc="-5" dirty="0">
                <a:latin typeface="Calibri"/>
                <a:cs typeface="Calibri"/>
              </a:rPr>
              <a:t>у </a:t>
            </a:r>
            <a:r>
              <a:rPr sz="2800" spc="-10" dirty="0">
                <a:latin typeface="Calibri"/>
                <a:cs typeface="Calibri"/>
              </a:rPr>
              <a:t>пациентов </a:t>
            </a:r>
            <a:r>
              <a:rPr sz="2800" spc="-5" dirty="0">
                <a:latin typeface="Calibri"/>
                <a:cs typeface="Calibri"/>
              </a:rPr>
              <a:t>с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инсультом?</a:t>
            </a:r>
            <a:endParaRPr sz="2800">
              <a:latin typeface="Calibri"/>
              <a:cs typeface="Calibri"/>
            </a:endParaRPr>
          </a:p>
          <a:p>
            <a:pPr marL="241300" marR="173990" indent="-229235">
              <a:lnSpc>
                <a:spcPts val="2690"/>
              </a:lnSpc>
              <a:spcBef>
                <a:spcPts val="969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ФБ или СД </a:t>
            </a:r>
            <a:r>
              <a:rPr sz="2800" spc="-10" dirty="0">
                <a:latin typeface="Calibri"/>
                <a:cs typeface="Calibri"/>
              </a:rPr>
              <a:t>возникают </a:t>
            </a:r>
            <a:r>
              <a:rPr sz="2800" spc="-5" dirty="0">
                <a:latin typeface="Calibri"/>
                <a:cs typeface="Calibri"/>
              </a:rPr>
              <a:t>в суставах </a:t>
            </a:r>
            <a:r>
              <a:rPr sz="2800" spc="-10" dirty="0">
                <a:latin typeface="Calibri"/>
                <a:cs typeface="Calibri"/>
              </a:rPr>
              <a:t>конечностей, </a:t>
            </a:r>
            <a:r>
              <a:rPr sz="2800" spc="-5" dirty="0">
                <a:latin typeface="Calibri"/>
                <a:cs typeface="Calibri"/>
              </a:rPr>
              <a:t>в позвоночнике, в  мышцах.</a:t>
            </a:r>
            <a:endParaRPr sz="2800">
              <a:latin typeface="Calibri"/>
              <a:cs typeface="Calibri"/>
            </a:endParaRPr>
          </a:p>
          <a:p>
            <a:pPr marL="241300" marR="2188845" indent="-229235">
              <a:lnSpc>
                <a:spcPts val="2690"/>
              </a:lnSpc>
              <a:spcBef>
                <a:spcPts val="994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Развивается РПДМ с нарушением </a:t>
            </a:r>
            <a:r>
              <a:rPr sz="2800" spc="-15" dirty="0">
                <a:latin typeface="Calibri"/>
                <a:cs typeface="Calibri"/>
              </a:rPr>
              <a:t>тонусно-силовых  </a:t>
            </a:r>
            <a:r>
              <a:rPr sz="2800" spc="-5" dirty="0">
                <a:latin typeface="Calibri"/>
                <a:cs typeface="Calibri"/>
              </a:rPr>
              <a:t>взаимоотношений в регионах </a:t>
            </a:r>
            <a:r>
              <a:rPr sz="2800" spc="-20" dirty="0">
                <a:latin typeface="Calibri"/>
                <a:cs typeface="Calibri"/>
              </a:rPr>
              <a:t>тела.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0" dirty="0">
                <a:latin typeface="Calibri"/>
                <a:cs typeface="Calibri"/>
              </a:rPr>
              <a:t>Возникают </a:t>
            </a:r>
            <a:r>
              <a:rPr sz="2800" spc="-5" dirty="0">
                <a:latin typeface="Calibri"/>
                <a:cs typeface="Calibri"/>
              </a:rPr>
              <a:t>дисфункции в краниальной и висцеральной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системах.</a:t>
            </a:r>
            <a:endParaRPr sz="2800">
              <a:latin typeface="Calibri"/>
              <a:cs typeface="Calibri"/>
            </a:endParaRPr>
          </a:p>
          <a:p>
            <a:pPr marL="241300" marR="835025" indent="-229235">
              <a:lnSpc>
                <a:spcPct val="80000"/>
              </a:lnSpc>
              <a:spcBef>
                <a:spcPts val="100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0" dirty="0">
                <a:latin typeface="Calibri"/>
                <a:cs typeface="Calibri"/>
              </a:rPr>
              <a:t>Скорость </a:t>
            </a:r>
            <a:r>
              <a:rPr sz="2800" spc="-5" dirty="0">
                <a:latin typeface="Calibri"/>
                <a:cs typeface="Calibri"/>
              </a:rPr>
              <a:t>их возникновения невероятно </a:t>
            </a:r>
            <a:r>
              <a:rPr sz="2800" spc="-10" dirty="0">
                <a:latin typeface="Calibri"/>
                <a:cs typeface="Calibri"/>
              </a:rPr>
              <a:t>высокая </a:t>
            </a:r>
            <a:r>
              <a:rPr sz="2800" spc="-5" dirty="0">
                <a:latin typeface="Calibri"/>
                <a:cs typeface="Calibri"/>
              </a:rPr>
              <a:t>- в </a:t>
            </a:r>
            <a:r>
              <a:rPr sz="2800" spc="-10" dirty="0">
                <a:latin typeface="Calibri"/>
                <a:cs typeface="Calibri"/>
              </a:rPr>
              <a:t>течение  </a:t>
            </a:r>
            <a:r>
              <a:rPr sz="2800" spc="-5" dirty="0">
                <a:latin typeface="Calibri"/>
                <a:cs typeface="Calibri"/>
              </a:rPr>
              <a:t>первых 48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часов.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7448" y="648080"/>
            <a:ext cx="89319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Инсульт </a:t>
            </a:r>
            <a:r>
              <a:rPr sz="4000" b="0" spc="-35" dirty="0">
                <a:solidFill>
                  <a:srgbClr val="000000"/>
                </a:solidFill>
                <a:latin typeface="Calibri Light"/>
                <a:cs typeface="Calibri Light"/>
              </a:rPr>
              <a:t>как модель </a:t>
            </a: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работы</a:t>
            </a:r>
            <a:r>
              <a:rPr sz="4000" b="0" spc="-15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остеопата</a:t>
            </a:r>
            <a:r>
              <a:rPr sz="4000" b="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427429"/>
            <a:ext cx="10161270" cy="5185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025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0" dirty="0">
                <a:latin typeface="Calibri"/>
                <a:cs typeface="Calibri"/>
              </a:rPr>
              <a:t>Например, </a:t>
            </a:r>
            <a:r>
              <a:rPr sz="2800" spc="-5" dirty="0">
                <a:latin typeface="Calibri"/>
                <a:cs typeface="Calibri"/>
              </a:rPr>
              <a:t>на пораженной </a:t>
            </a:r>
            <a:r>
              <a:rPr sz="2800" spc="-10" dirty="0">
                <a:latin typeface="Calibri"/>
                <a:cs typeface="Calibri"/>
              </a:rPr>
              <a:t>стороне </a:t>
            </a:r>
            <a:r>
              <a:rPr sz="2800" spc="-5" dirty="0">
                <a:latin typeface="Calibri"/>
                <a:cs typeface="Calibri"/>
              </a:rPr>
              <a:t>возникает </a:t>
            </a:r>
            <a:r>
              <a:rPr sz="2800" spc="-15" dirty="0">
                <a:latin typeface="Calibri"/>
                <a:cs typeface="Calibri"/>
              </a:rPr>
              <a:t>(даже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при</a:t>
            </a:r>
            <a:endParaRPr sz="2800">
              <a:latin typeface="Calibri"/>
              <a:cs typeface="Calibri"/>
            </a:endParaRPr>
          </a:p>
          <a:p>
            <a:pPr marL="241300" marR="309245">
              <a:lnSpc>
                <a:spcPct val="80000"/>
              </a:lnSpc>
              <a:spcBef>
                <a:spcPts val="340"/>
              </a:spcBef>
            </a:pPr>
            <a:r>
              <a:rPr sz="2800" spc="-10" dirty="0">
                <a:latin typeface="Calibri"/>
                <a:cs typeface="Calibri"/>
              </a:rPr>
              <a:t>гипотонусе </a:t>
            </a:r>
            <a:r>
              <a:rPr sz="2800" spc="-5" dirty="0">
                <a:latin typeface="Calibri"/>
                <a:cs typeface="Calibri"/>
              </a:rPr>
              <a:t>мышц) блокирование плечевого сустава (включая  </a:t>
            </a:r>
            <a:r>
              <a:rPr sz="2800" spc="-20" dirty="0">
                <a:latin typeface="Calibri"/>
                <a:cs typeface="Calibri"/>
              </a:rPr>
              <a:t>блокаду </a:t>
            </a:r>
            <a:r>
              <a:rPr sz="2800" spc="-5" dirty="0">
                <a:latin typeface="Calibri"/>
                <a:cs typeface="Calibri"/>
              </a:rPr>
              <a:t>ключично-акромиального сочленения, </a:t>
            </a:r>
            <a:r>
              <a:rPr sz="2800" spc="-10" dirty="0">
                <a:latin typeface="Calibri"/>
                <a:cs typeface="Calibri"/>
              </a:rPr>
              <a:t>первого ребра,  </a:t>
            </a:r>
            <a:r>
              <a:rPr sz="2800" spc="-5" dirty="0">
                <a:latin typeface="Calibri"/>
                <a:cs typeface="Calibri"/>
              </a:rPr>
              <a:t>лестничных мышц. </a:t>
            </a:r>
            <a:r>
              <a:rPr sz="2800" spc="-15" dirty="0">
                <a:latin typeface="Calibri"/>
                <a:cs typeface="Calibri"/>
              </a:rPr>
              <a:t>Напрягаются </a:t>
            </a:r>
            <a:r>
              <a:rPr sz="2800" spc="-10" dirty="0">
                <a:latin typeface="Calibri"/>
                <a:cs typeface="Calibri"/>
              </a:rPr>
              <a:t>связки </a:t>
            </a:r>
            <a:r>
              <a:rPr sz="2800" spc="-15" dirty="0">
                <a:latin typeface="Calibri"/>
                <a:cs typeface="Calibri"/>
              </a:rPr>
              <a:t>купола</a:t>
            </a:r>
            <a:r>
              <a:rPr sz="2800" spc="1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плевры).</a:t>
            </a:r>
            <a:endParaRPr sz="2800">
              <a:latin typeface="Calibri"/>
              <a:cs typeface="Calibri"/>
            </a:endParaRPr>
          </a:p>
          <a:p>
            <a:pPr marL="241300" marR="52705" indent="-229235">
              <a:lnSpc>
                <a:spcPct val="80000"/>
              </a:lnSpc>
              <a:spcBef>
                <a:spcPts val="994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dirty="0">
                <a:latin typeface="Calibri"/>
                <a:cs typeface="Calibri"/>
              </a:rPr>
              <a:t>дальнейшем </a:t>
            </a:r>
            <a:r>
              <a:rPr sz="2800" spc="-10" dirty="0">
                <a:latin typeface="Calibri"/>
                <a:cs typeface="Calibri"/>
              </a:rPr>
              <a:t>из-за </a:t>
            </a:r>
            <a:r>
              <a:rPr sz="2800" spc="-25" dirty="0">
                <a:latin typeface="Calibri"/>
                <a:cs typeface="Calibri"/>
              </a:rPr>
              <a:t>этого </a:t>
            </a:r>
            <a:r>
              <a:rPr sz="2800" spc="-10" dirty="0">
                <a:latin typeface="Calibri"/>
                <a:cs typeface="Calibri"/>
              </a:rPr>
              <a:t>появятся </a:t>
            </a:r>
            <a:r>
              <a:rPr sz="2800" spc="-5" dirty="0">
                <a:latin typeface="Calibri"/>
                <a:cs typeface="Calibri"/>
              </a:rPr>
              <a:t>сильные </a:t>
            </a:r>
            <a:r>
              <a:rPr sz="2800" spc="-15" dirty="0">
                <a:latin typeface="Calibri"/>
                <a:cs typeface="Calibri"/>
              </a:rPr>
              <a:t>боли </a:t>
            </a:r>
            <a:r>
              <a:rPr sz="2800" spc="-5" dirty="0">
                <a:latin typeface="Calibri"/>
                <a:cs typeface="Calibri"/>
              </a:rPr>
              <a:t>и ограничение  движений, </a:t>
            </a:r>
            <a:r>
              <a:rPr sz="2800" spc="-20" dirty="0">
                <a:latin typeface="Calibri"/>
                <a:cs typeface="Calibri"/>
              </a:rPr>
              <a:t>которые </a:t>
            </a:r>
            <a:r>
              <a:rPr sz="2800" spc="-5" dirty="0">
                <a:latin typeface="Calibri"/>
                <a:cs typeface="Calibri"/>
              </a:rPr>
              <a:t>не </a:t>
            </a:r>
            <a:r>
              <a:rPr sz="2800" spc="-10" dirty="0">
                <a:latin typeface="Calibri"/>
                <a:cs typeface="Calibri"/>
              </a:rPr>
              <a:t>позволят </a:t>
            </a:r>
            <a:r>
              <a:rPr sz="2800" spc="-15" dirty="0">
                <a:latin typeface="Calibri"/>
                <a:cs typeface="Calibri"/>
              </a:rPr>
              <a:t>проводить </a:t>
            </a:r>
            <a:r>
              <a:rPr sz="2800" spc="-5" dirty="0">
                <a:latin typeface="Calibri"/>
                <a:cs typeface="Calibri"/>
              </a:rPr>
              <a:t>активную  реабилитацию.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Возможность реализации РП </a:t>
            </a:r>
            <a:r>
              <a:rPr sz="2800" spc="-15" dirty="0">
                <a:latin typeface="Calibri"/>
                <a:cs typeface="Calibri"/>
              </a:rPr>
              <a:t>резко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упадет.</a:t>
            </a:r>
            <a:endParaRPr sz="2800">
              <a:latin typeface="Calibri"/>
              <a:cs typeface="Calibri"/>
            </a:endParaRPr>
          </a:p>
          <a:p>
            <a:pPr marL="241300" marR="400685" indent="-229235">
              <a:lnSpc>
                <a:spcPct val="80000"/>
              </a:lnSpc>
              <a:spcBef>
                <a:spcPts val="994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80" dirty="0">
                <a:latin typeface="Calibri"/>
                <a:cs typeface="Calibri"/>
              </a:rPr>
              <a:t>Тоже </a:t>
            </a:r>
            <a:r>
              <a:rPr sz="2800" dirty="0">
                <a:latin typeface="Calibri"/>
                <a:cs typeface="Calibri"/>
              </a:rPr>
              <a:t>самое </a:t>
            </a:r>
            <a:r>
              <a:rPr sz="2800" spc="-20" dirty="0">
                <a:latin typeface="Calibri"/>
                <a:cs typeface="Calibri"/>
              </a:rPr>
              <a:t>происходит </a:t>
            </a:r>
            <a:r>
              <a:rPr sz="2800" spc="-5" dirty="0">
                <a:latin typeface="Calibri"/>
                <a:cs typeface="Calibri"/>
              </a:rPr>
              <a:t>и в </a:t>
            </a:r>
            <a:r>
              <a:rPr sz="2800" spc="-10" dirty="0">
                <a:latin typeface="Calibri"/>
                <a:cs typeface="Calibri"/>
              </a:rPr>
              <a:t>тазобедренном </a:t>
            </a:r>
            <a:r>
              <a:rPr sz="2800" spc="-5" dirty="0">
                <a:latin typeface="Calibri"/>
                <a:cs typeface="Calibri"/>
              </a:rPr>
              <a:t>суставе </a:t>
            </a:r>
            <a:r>
              <a:rPr sz="2800" spc="-25" dirty="0">
                <a:latin typeface="Calibri"/>
                <a:cs typeface="Calibri"/>
              </a:rPr>
              <a:t>(только </a:t>
            </a:r>
            <a:r>
              <a:rPr sz="2800" spc="-15" dirty="0">
                <a:latin typeface="Calibri"/>
                <a:cs typeface="Calibri"/>
              </a:rPr>
              <a:t>эта  проблема </a:t>
            </a:r>
            <a:r>
              <a:rPr sz="2800" spc="-5" dirty="0">
                <a:latin typeface="Calibri"/>
                <a:cs typeface="Calibri"/>
              </a:rPr>
              <a:t>менее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изучена).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2690"/>
              </a:lnSpc>
              <a:spcBef>
                <a:spcPts val="97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Как лечить </a:t>
            </a:r>
            <a:r>
              <a:rPr sz="2800" spc="-15" dirty="0">
                <a:latin typeface="Calibri"/>
                <a:cs typeface="Calibri"/>
              </a:rPr>
              <a:t>эту патологию? </a:t>
            </a:r>
            <a:r>
              <a:rPr sz="2800" spc="-20" dirty="0">
                <a:latin typeface="Calibri"/>
                <a:cs typeface="Calibri"/>
              </a:rPr>
              <a:t>Есть </a:t>
            </a:r>
            <a:r>
              <a:rPr sz="2800" spc="-5" dirty="0">
                <a:latin typeface="Calibri"/>
                <a:cs typeface="Calibri"/>
              </a:rPr>
              <a:t>разные </a:t>
            </a:r>
            <a:r>
              <a:rPr sz="2800" spc="-25" dirty="0">
                <a:latin typeface="Calibri"/>
                <a:cs typeface="Calibri"/>
              </a:rPr>
              <a:t>подходы. </a:t>
            </a:r>
            <a:r>
              <a:rPr sz="2800" spc="-5" dirty="0">
                <a:latin typeface="Calibri"/>
                <a:cs typeface="Calibri"/>
              </a:rPr>
              <a:t>Но в </a:t>
            </a:r>
            <a:r>
              <a:rPr sz="2800" spc="-10" dirty="0">
                <a:latin typeface="Calibri"/>
                <a:cs typeface="Calibri"/>
              </a:rPr>
              <a:t>патогенезе  </a:t>
            </a:r>
            <a:r>
              <a:rPr sz="2800" spc="-25" dirty="0">
                <a:latin typeface="Calibri"/>
                <a:cs typeface="Calibri"/>
              </a:rPr>
              <a:t>этого </a:t>
            </a:r>
            <a:r>
              <a:rPr sz="2800" spc="-10" dirty="0">
                <a:latin typeface="Calibri"/>
                <a:cs typeface="Calibri"/>
              </a:rPr>
              <a:t>состояния </a:t>
            </a:r>
            <a:r>
              <a:rPr sz="2800" spc="-20" dirty="0">
                <a:latin typeface="Calibri"/>
                <a:cs typeface="Calibri"/>
              </a:rPr>
              <a:t>лежат </a:t>
            </a:r>
            <a:r>
              <a:rPr sz="2800" spc="-5" dirty="0">
                <a:latin typeface="Calibri"/>
                <a:cs typeface="Calibri"/>
              </a:rPr>
              <a:t>ФБ или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СД.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Эту задачу могут успешно </a:t>
            </a:r>
            <a:r>
              <a:rPr sz="2800" spc="-10" dirty="0">
                <a:latin typeface="Calibri"/>
                <a:cs typeface="Calibri"/>
              </a:rPr>
              <a:t>решить компетенции </a:t>
            </a:r>
            <a:r>
              <a:rPr sz="2800" spc="-5" dirty="0">
                <a:latin typeface="Calibri"/>
                <a:cs typeface="Calibri"/>
              </a:rPr>
              <a:t>МТ или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О.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7448" y="648080"/>
            <a:ext cx="89319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Инсульт </a:t>
            </a:r>
            <a:r>
              <a:rPr sz="4000" b="0" spc="-35" dirty="0">
                <a:solidFill>
                  <a:srgbClr val="000000"/>
                </a:solidFill>
                <a:latin typeface="Calibri Light"/>
                <a:cs typeface="Calibri Light"/>
              </a:rPr>
              <a:t>как модель </a:t>
            </a: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работы</a:t>
            </a:r>
            <a:r>
              <a:rPr sz="4000" b="0" spc="-15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остеопата</a:t>
            </a:r>
            <a:r>
              <a:rPr sz="4000" b="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07537"/>
            <a:ext cx="10004425" cy="46310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0" dirty="0">
                <a:latin typeface="Calibri"/>
                <a:cs typeface="Calibri"/>
              </a:rPr>
              <a:t>Следующая </a:t>
            </a:r>
            <a:r>
              <a:rPr sz="2800" spc="-5" dirty="0">
                <a:latin typeface="Calibri"/>
                <a:cs typeface="Calibri"/>
              </a:rPr>
              <a:t>ситуация. </a:t>
            </a:r>
            <a:r>
              <a:rPr sz="2800" spc="-10" dirty="0">
                <a:latin typeface="Calibri"/>
                <a:cs typeface="Calibri"/>
              </a:rPr>
              <a:t>Возникают </a:t>
            </a:r>
            <a:r>
              <a:rPr sz="2800" spc="-5" dirty="0">
                <a:latin typeface="Calibri"/>
                <a:cs typeface="Calibri"/>
              </a:rPr>
              <a:t>ФБ </a:t>
            </a:r>
            <a:r>
              <a:rPr sz="2800" spc="-10" dirty="0">
                <a:latin typeface="Calibri"/>
                <a:cs typeface="Calibri"/>
              </a:rPr>
              <a:t>(СД)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20" dirty="0">
                <a:latin typeface="Calibri"/>
                <a:cs typeface="Calibri"/>
              </a:rPr>
              <a:t>ПДС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позвоночника: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резкие </a:t>
            </a:r>
            <a:r>
              <a:rPr sz="2800" spc="-15" dirty="0">
                <a:latin typeface="Calibri"/>
                <a:cs typeface="Calibri"/>
              </a:rPr>
              <a:t>боли 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спине,</a:t>
            </a:r>
            <a:endParaRPr sz="2800">
              <a:latin typeface="Calibri"/>
              <a:cs typeface="Calibri"/>
            </a:endParaRPr>
          </a:p>
          <a:p>
            <a:pPr marL="241300" marR="143510" indent="-229235">
              <a:lnSpc>
                <a:spcPts val="3020"/>
              </a:lnSpc>
              <a:spcBef>
                <a:spcPts val="104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0" dirty="0">
                <a:latin typeface="Calibri"/>
                <a:cs typeface="Calibri"/>
              </a:rPr>
              <a:t>вторичная </a:t>
            </a:r>
            <a:r>
              <a:rPr sz="2800" spc="-5" dirty="0">
                <a:latin typeface="Calibri"/>
                <a:cs typeface="Calibri"/>
              </a:rPr>
              <a:t>гипермобильность в </a:t>
            </a:r>
            <a:r>
              <a:rPr sz="2800" spc="-15" dirty="0">
                <a:latin typeface="Calibri"/>
                <a:cs typeface="Calibri"/>
              </a:rPr>
              <a:t>ПДС, </a:t>
            </a:r>
            <a:r>
              <a:rPr sz="2800" spc="-5" dirty="0">
                <a:latin typeface="Calibri"/>
                <a:cs typeface="Calibri"/>
              </a:rPr>
              <a:t>возникает </a:t>
            </a:r>
            <a:r>
              <a:rPr sz="2800" spc="-10" dirty="0">
                <a:latin typeface="Calibri"/>
                <a:cs typeface="Calibri"/>
              </a:rPr>
              <a:t>неустойчивость  сегментов,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20" dirty="0">
                <a:latin typeface="Calibri"/>
                <a:cs typeface="Calibri"/>
              </a:rPr>
              <a:t>блокируется </a:t>
            </a:r>
            <a:r>
              <a:rPr sz="2800" spc="5" dirty="0">
                <a:latin typeface="Calibri"/>
                <a:cs typeface="Calibri"/>
              </a:rPr>
              <a:t>крестец, </a:t>
            </a:r>
            <a:r>
              <a:rPr sz="2800" spc="-5" dirty="0">
                <a:latin typeface="Calibri"/>
                <a:cs typeface="Calibri"/>
              </a:rPr>
              <a:t>возникает </a:t>
            </a:r>
            <a:r>
              <a:rPr sz="2800" spc="-10" dirty="0">
                <a:latin typeface="Calibri"/>
                <a:cs typeface="Calibri"/>
              </a:rPr>
              <a:t>косо-скрученный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таз.</a:t>
            </a:r>
            <a:endParaRPr sz="2800">
              <a:latin typeface="Calibri"/>
              <a:cs typeface="Calibri"/>
            </a:endParaRPr>
          </a:p>
          <a:p>
            <a:pPr marL="241300" marR="135255" indent="-229235">
              <a:lnSpc>
                <a:spcPts val="3030"/>
              </a:lnSpc>
              <a:spcBef>
                <a:spcPts val="105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0" dirty="0">
                <a:latin typeface="Calibri"/>
                <a:cs typeface="Calibri"/>
              </a:rPr>
              <a:t>Появляется </a:t>
            </a:r>
            <a:r>
              <a:rPr sz="2800" spc="-5" dirty="0">
                <a:latin typeface="Calibri"/>
                <a:cs typeface="Calibri"/>
              </a:rPr>
              <a:t>нестабильность </a:t>
            </a:r>
            <a:r>
              <a:rPr sz="2800" spc="-20" dirty="0">
                <a:latin typeface="Calibri"/>
                <a:cs typeface="Calibri"/>
              </a:rPr>
              <a:t>туловища </a:t>
            </a:r>
            <a:r>
              <a:rPr sz="2800" spc="-5" dirty="0">
                <a:latin typeface="Calibri"/>
                <a:cs typeface="Calibri"/>
              </a:rPr>
              <a:t>(не из-за пареза </a:t>
            </a:r>
            <a:r>
              <a:rPr sz="2800" spc="20" dirty="0">
                <a:latin typeface="Calibri"/>
                <a:cs typeface="Calibri"/>
              </a:rPr>
              <a:t>мышц, </a:t>
            </a:r>
            <a:r>
              <a:rPr sz="2800" spc="-5" dirty="0">
                <a:latin typeface="Calibri"/>
                <a:cs typeface="Calibri"/>
              </a:rPr>
              <a:t>а  из-за </a:t>
            </a:r>
            <a:r>
              <a:rPr sz="2800" spc="-10" dirty="0">
                <a:latin typeface="Calibri"/>
                <a:cs typeface="Calibri"/>
              </a:rPr>
              <a:t>тонусно-силового </a:t>
            </a:r>
            <a:r>
              <a:rPr sz="2800" spc="-5" dirty="0">
                <a:latin typeface="Calibri"/>
                <a:cs typeface="Calibri"/>
              </a:rPr>
              <a:t>дисбаланса, </a:t>
            </a:r>
            <a:r>
              <a:rPr sz="2800" spc="-40" dirty="0">
                <a:latin typeface="Calibri"/>
                <a:cs typeface="Calibri"/>
              </a:rPr>
              <a:t>т.е.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регионального</a:t>
            </a:r>
            <a:endParaRPr sz="2800">
              <a:latin typeface="Calibri"/>
              <a:cs typeface="Calibri"/>
            </a:endParaRPr>
          </a:p>
          <a:p>
            <a:pPr marL="241300" marR="791210">
              <a:lnSpc>
                <a:spcPts val="3020"/>
              </a:lnSpc>
            </a:pPr>
            <a:r>
              <a:rPr sz="2800" spc="-5" dirty="0">
                <a:latin typeface="Calibri"/>
                <a:cs typeface="Calibri"/>
              </a:rPr>
              <a:t>дисбаланса мышц). </a:t>
            </a:r>
            <a:r>
              <a:rPr sz="2800" spc="-20" dirty="0">
                <a:latin typeface="Calibri"/>
                <a:cs typeface="Calibri"/>
              </a:rPr>
              <a:t>Укорочение </a:t>
            </a:r>
            <a:r>
              <a:rPr sz="2800" spc="-15" dirty="0">
                <a:latin typeface="Calibri"/>
                <a:cs typeface="Calibri"/>
              </a:rPr>
              <a:t>туловища </a:t>
            </a:r>
            <a:r>
              <a:rPr sz="2800" dirty="0">
                <a:latin typeface="Calibri"/>
                <a:cs typeface="Calibri"/>
              </a:rPr>
              <a:t>на </a:t>
            </a:r>
            <a:r>
              <a:rPr sz="2800" spc="-5" dirty="0">
                <a:latin typeface="Calibri"/>
                <a:cs typeface="Calibri"/>
              </a:rPr>
              <a:t>пораженной  </a:t>
            </a:r>
            <a:r>
              <a:rPr sz="2800" spc="-10" dirty="0">
                <a:latin typeface="Calibri"/>
                <a:cs typeface="Calibri"/>
              </a:rPr>
              <a:t>стороне </a:t>
            </a:r>
            <a:r>
              <a:rPr sz="2800" spc="-5" dirty="0">
                <a:latin typeface="Calibri"/>
                <a:cs typeface="Calibri"/>
              </a:rPr>
              <a:t>– </a:t>
            </a:r>
            <a:r>
              <a:rPr sz="2800" spc="-10" dirty="0">
                <a:latin typeface="Calibri"/>
                <a:cs typeface="Calibri"/>
              </a:rPr>
              <a:t>эректоры, </a:t>
            </a:r>
            <a:r>
              <a:rPr sz="2800" spc="-5" dirty="0">
                <a:latin typeface="Calibri"/>
                <a:cs typeface="Calibri"/>
              </a:rPr>
              <a:t>квадратная поясницы, </a:t>
            </a:r>
            <a:r>
              <a:rPr sz="2800" spc="-15" dirty="0">
                <a:latin typeface="Calibri"/>
                <a:cs typeface="Calibri"/>
              </a:rPr>
              <a:t>аутохтонные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Профилактика </a:t>
            </a:r>
            <a:r>
              <a:rPr sz="2800" spc="-10" dirty="0">
                <a:latin typeface="Calibri"/>
                <a:cs typeface="Calibri"/>
              </a:rPr>
              <a:t>застойной </a:t>
            </a:r>
            <a:r>
              <a:rPr sz="2800" spc="-5" dirty="0">
                <a:latin typeface="Calibri"/>
                <a:cs typeface="Calibri"/>
              </a:rPr>
              <a:t>пневмонии – </a:t>
            </a:r>
            <a:r>
              <a:rPr sz="2800" spc="-10" dirty="0">
                <a:latin typeface="Calibri"/>
                <a:cs typeface="Calibri"/>
              </a:rPr>
              <a:t>коррекция реберных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СД.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6322" y="117966"/>
            <a:ext cx="9076038" cy="6740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569595" marR="5080" indent="-344805">
              <a:lnSpc>
                <a:spcPts val="4320"/>
              </a:lnSpc>
              <a:spcBef>
                <a:spcPts val="640"/>
              </a:spcBef>
            </a:pPr>
            <a:r>
              <a:rPr sz="4000" b="0" spc="-45" dirty="0">
                <a:solidFill>
                  <a:srgbClr val="000000"/>
                </a:solidFill>
                <a:latin typeface="Calibri Light"/>
                <a:cs typeface="Calibri Light"/>
              </a:rPr>
              <a:t>Патобиомеханические </a:t>
            </a:r>
            <a:r>
              <a:rPr sz="4000" b="0" spc="-35" dirty="0">
                <a:solidFill>
                  <a:srgbClr val="000000"/>
                </a:solidFill>
                <a:latin typeface="Calibri Light"/>
                <a:cs typeface="Calibri Light"/>
              </a:rPr>
              <a:t>изменения  </a:t>
            </a:r>
            <a:r>
              <a:rPr sz="4000" b="0" spc="-30" dirty="0">
                <a:solidFill>
                  <a:srgbClr val="000000"/>
                </a:solidFill>
                <a:latin typeface="Calibri Light"/>
                <a:cs typeface="Calibri Light"/>
              </a:rPr>
              <a:t>или </a:t>
            </a: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соматические</a:t>
            </a:r>
            <a:r>
              <a:rPr sz="4000" b="0" spc="-9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дисфункции</a:t>
            </a:r>
            <a:r>
              <a:rPr sz="4000" b="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18168"/>
            <a:ext cx="10262235" cy="46704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Постуральные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входы:</a:t>
            </a:r>
            <a:endParaRPr sz="2800">
              <a:latin typeface="Calibri"/>
              <a:cs typeface="Calibri"/>
            </a:endParaRPr>
          </a:p>
          <a:p>
            <a:pPr marL="241300" marR="202565" indent="-229235">
              <a:lnSpc>
                <a:spcPts val="2690"/>
              </a:lnSpc>
              <a:spcBef>
                <a:spcPts val="97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дисфункции </a:t>
            </a:r>
            <a:r>
              <a:rPr sz="2800" spc="-10" dirty="0">
                <a:latin typeface="Calibri"/>
                <a:cs typeface="Calibri"/>
              </a:rPr>
              <a:t>стопы, </a:t>
            </a:r>
            <a:r>
              <a:rPr sz="2800" spc="-5" dirty="0">
                <a:latin typeface="Calibri"/>
                <a:cs typeface="Calibri"/>
              </a:rPr>
              <a:t>крестца, ВНЧС, крылонебных </a:t>
            </a:r>
            <a:r>
              <a:rPr sz="2800" spc="20" dirty="0">
                <a:latin typeface="Calibri"/>
                <a:cs typeface="Calibri"/>
              </a:rPr>
              <a:t>мышц, </a:t>
            </a:r>
            <a:r>
              <a:rPr sz="2800" spc="-20" dirty="0">
                <a:latin typeface="Calibri"/>
                <a:cs typeface="Calibri"/>
              </a:rPr>
              <a:t>глазных  </a:t>
            </a:r>
            <a:r>
              <a:rPr sz="2800" spc="-5" dirty="0">
                <a:latin typeface="Calibri"/>
                <a:cs typeface="Calibri"/>
              </a:rPr>
              <a:t>мышц 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орбиты.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Нарушения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глотания: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2690"/>
              </a:lnSpc>
              <a:spcBef>
                <a:spcPts val="97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5" dirty="0">
                <a:latin typeface="Calibri"/>
                <a:cs typeface="Calibri"/>
              </a:rPr>
              <a:t>подъязычная </a:t>
            </a:r>
            <a:r>
              <a:rPr sz="2800" spc="-10" dirty="0">
                <a:latin typeface="Calibri"/>
                <a:cs typeface="Calibri"/>
              </a:rPr>
              <a:t>кость, </a:t>
            </a:r>
            <a:r>
              <a:rPr sz="2800" spc="-15" dirty="0">
                <a:latin typeface="Calibri"/>
                <a:cs typeface="Calibri"/>
              </a:rPr>
              <a:t>надподъязычные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20" dirty="0">
                <a:latin typeface="Calibri"/>
                <a:cs typeface="Calibri"/>
              </a:rPr>
              <a:t>подподъязычные </a:t>
            </a:r>
            <a:r>
              <a:rPr sz="2800" spc="-10" dirty="0">
                <a:latin typeface="Calibri"/>
                <a:cs typeface="Calibri"/>
              </a:rPr>
              <a:t>мышцы,  язык, </a:t>
            </a:r>
            <a:r>
              <a:rPr sz="2800" spc="-5" dirty="0">
                <a:latin typeface="Calibri"/>
                <a:cs typeface="Calibri"/>
              </a:rPr>
              <a:t>шейный </a:t>
            </a:r>
            <a:r>
              <a:rPr sz="2800" spc="-50" dirty="0">
                <a:latin typeface="Calibri"/>
                <a:cs typeface="Calibri"/>
              </a:rPr>
              <a:t>отдел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позвоночника.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Краниальные дисфункции: компрессия </a:t>
            </a:r>
            <a:r>
              <a:rPr sz="2800" spc="-10" dirty="0">
                <a:latin typeface="Calibri"/>
                <a:cs typeface="Calibri"/>
              </a:rPr>
              <a:t>СБС, </a:t>
            </a:r>
            <a:r>
              <a:rPr sz="2800" spc="-5" dirty="0">
                <a:latin typeface="Calibri"/>
                <a:cs typeface="Calibri"/>
              </a:rPr>
              <a:t>швов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черепа.</a:t>
            </a:r>
            <a:endParaRPr sz="2800">
              <a:latin typeface="Calibri"/>
              <a:cs typeface="Calibri"/>
            </a:endParaRPr>
          </a:p>
          <a:p>
            <a:pPr marL="241300" marR="1258570" indent="-229235">
              <a:lnSpc>
                <a:spcPct val="80000"/>
              </a:lnSpc>
              <a:spcBef>
                <a:spcPts val="1010"/>
              </a:spcBef>
              <a:tabLst>
                <a:tab pos="321945" algn="l"/>
              </a:tabLst>
            </a:pPr>
            <a:r>
              <a:rPr sz="2800" spc="-5" dirty="0">
                <a:latin typeface="Arial"/>
                <a:cs typeface="Arial"/>
              </a:rPr>
              <a:t>•		</a:t>
            </a:r>
            <a:r>
              <a:rPr sz="2800" spc="-5" dirty="0">
                <a:latin typeface="Calibri"/>
                <a:cs typeface="Calibri"/>
              </a:rPr>
              <a:t>Висцеральные дисфункции: </a:t>
            </a:r>
            <a:r>
              <a:rPr sz="2800" spc="-15" dirty="0">
                <a:latin typeface="Calibri"/>
                <a:cs typeface="Calibri"/>
              </a:rPr>
              <a:t>птоз </a:t>
            </a:r>
            <a:r>
              <a:rPr sz="2800" spc="-10" dirty="0">
                <a:latin typeface="Calibri"/>
                <a:cs typeface="Calibri"/>
              </a:rPr>
              <a:t>диафрагм </a:t>
            </a:r>
            <a:r>
              <a:rPr sz="2800" spc="-5" dirty="0">
                <a:latin typeface="Calibri"/>
                <a:cs typeface="Calibri"/>
              </a:rPr>
              <a:t>и внутренних  органов.</a:t>
            </a:r>
            <a:endParaRPr sz="2800">
              <a:latin typeface="Calibri"/>
              <a:cs typeface="Calibri"/>
            </a:endParaRPr>
          </a:p>
          <a:p>
            <a:pPr marL="241300" marR="645160" indent="-229235">
              <a:lnSpc>
                <a:spcPts val="2690"/>
              </a:lnSpc>
              <a:spcBef>
                <a:spcPts val="969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45" dirty="0">
                <a:latin typeface="Calibri"/>
                <a:cs typeface="Calibri"/>
              </a:rPr>
              <a:t>Таким </a:t>
            </a:r>
            <a:r>
              <a:rPr sz="2800" spc="-5" dirty="0">
                <a:latin typeface="Calibri"/>
                <a:cs typeface="Calibri"/>
              </a:rPr>
              <a:t>образом, </a:t>
            </a:r>
            <a:r>
              <a:rPr sz="2800" spc="-10" dirty="0">
                <a:latin typeface="Calibri"/>
                <a:cs typeface="Calibri"/>
              </a:rPr>
              <a:t>выявляются </a:t>
            </a:r>
            <a:r>
              <a:rPr sz="2800" spc="-5" dirty="0">
                <a:latin typeface="Calibri"/>
                <a:cs typeface="Calibri"/>
              </a:rPr>
              <a:t>показания к </a:t>
            </a:r>
            <a:r>
              <a:rPr sz="2800" spc="-10" dirty="0">
                <a:latin typeface="Calibri"/>
                <a:cs typeface="Calibri"/>
              </a:rPr>
              <a:t>проведению </a:t>
            </a:r>
            <a:r>
              <a:rPr sz="2800" spc="-5" dirty="0">
                <a:latin typeface="Calibri"/>
                <a:cs typeface="Calibri"/>
              </a:rPr>
              <a:t>ранней  реабилитации </a:t>
            </a:r>
            <a:r>
              <a:rPr sz="2800" spc="-20" dirty="0">
                <a:latin typeface="Calibri"/>
                <a:cs typeface="Calibri"/>
              </a:rPr>
              <a:t>методами </a:t>
            </a:r>
            <a:r>
              <a:rPr sz="2800" spc="-5" dirty="0">
                <a:latin typeface="Calibri"/>
                <a:cs typeface="Calibri"/>
              </a:rPr>
              <a:t>мануальной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медицины.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8717" y="648080"/>
            <a:ext cx="69310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Кинезиотерапия </a:t>
            </a:r>
            <a:r>
              <a:rPr sz="4000" b="0" spc="-25" dirty="0">
                <a:solidFill>
                  <a:srgbClr val="000000"/>
                </a:solidFill>
                <a:latin typeface="Calibri Light"/>
                <a:cs typeface="Calibri Light"/>
              </a:rPr>
              <a:t>и</a:t>
            </a:r>
            <a:r>
              <a:rPr sz="4000" b="0" spc="-7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45" dirty="0">
                <a:solidFill>
                  <a:srgbClr val="000000"/>
                </a:solidFill>
                <a:latin typeface="Calibri Light"/>
                <a:cs typeface="Calibri Light"/>
              </a:rPr>
              <a:t>остеопатия</a:t>
            </a:r>
            <a:r>
              <a:rPr sz="4000" b="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2269362"/>
            <a:ext cx="9636760" cy="26269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9235">
              <a:lnSpc>
                <a:spcPts val="3020"/>
              </a:lnSpc>
              <a:spcBef>
                <a:spcPts val="48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5" dirty="0">
                <a:latin typeface="Calibri"/>
                <a:cs typeface="Calibri"/>
              </a:rPr>
              <a:t>Обязательна </a:t>
            </a:r>
            <a:r>
              <a:rPr sz="2800" spc="-5" dirty="0">
                <a:latin typeface="Calibri"/>
                <a:cs typeface="Calibri"/>
              </a:rPr>
              <a:t>нужна </a:t>
            </a:r>
            <a:r>
              <a:rPr sz="2800" spc="-10" dirty="0">
                <a:latin typeface="Calibri"/>
                <a:cs typeface="Calibri"/>
              </a:rPr>
              <a:t>кинезиотерапия. </a:t>
            </a:r>
            <a:r>
              <a:rPr sz="2800" spc="-5" dirty="0">
                <a:latin typeface="Calibri"/>
                <a:cs typeface="Calibri"/>
              </a:rPr>
              <a:t>Но применять ее можно  </a:t>
            </a:r>
            <a:r>
              <a:rPr sz="2800" spc="-25" dirty="0">
                <a:latin typeface="Calibri"/>
                <a:cs typeface="Calibri"/>
              </a:rPr>
              <a:t>только </a:t>
            </a:r>
            <a:r>
              <a:rPr sz="2800" spc="-5" dirty="0">
                <a:latin typeface="Calibri"/>
                <a:cs typeface="Calibri"/>
              </a:rPr>
              <a:t>после </a:t>
            </a:r>
            <a:r>
              <a:rPr sz="2800" spc="-10" dirty="0">
                <a:latin typeface="Calibri"/>
                <a:cs typeface="Calibri"/>
              </a:rPr>
              <a:t>проведения </a:t>
            </a:r>
            <a:r>
              <a:rPr sz="2800" spc="-5" dirty="0">
                <a:latin typeface="Calibri"/>
                <a:cs typeface="Calibri"/>
              </a:rPr>
              <a:t>лечения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остеопатом.</a:t>
            </a:r>
            <a:endParaRPr sz="2800">
              <a:latin typeface="Calibri"/>
              <a:cs typeface="Calibri"/>
            </a:endParaRPr>
          </a:p>
          <a:p>
            <a:pPr marL="241300" marR="50165" indent="-229235">
              <a:lnSpc>
                <a:spcPts val="3020"/>
              </a:lnSpc>
              <a:spcBef>
                <a:spcPts val="101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Древние китайцы </a:t>
            </a:r>
            <a:r>
              <a:rPr sz="2800" spc="-10" dirty="0">
                <a:latin typeface="Calibri"/>
                <a:cs typeface="Calibri"/>
              </a:rPr>
              <a:t>говорили: </a:t>
            </a:r>
            <a:r>
              <a:rPr sz="2800" spc="-15" dirty="0">
                <a:latin typeface="Calibri"/>
                <a:cs typeface="Calibri"/>
              </a:rPr>
              <a:t>«Чтобы </a:t>
            </a:r>
            <a:r>
              <a:rPr sz="2800" spc="-5" dirty="0">
                <a:latin typeface="Calibri"/>
                <a:cs typeface="Calibri"/>
              </a:rPr>
              <a:t>выпить вино из бутылки,  </a:t>
            </a:r>
            <a:r>
              <a:rPr sz="2800" spc="-10" dirty="0">
                <a:latin typeface="Calibri"/>
                <a:cs typeface="Calibri"/>
              </a:rPr>
              <a:t>надо </a:t>
            </a:r>
            <a:r>
              <a:rPr sz="2800" spc="-5" dirty="0">
                <a:latin typeface="Calibri"/>
                <a:cs typeface="Calibri"/>
              </a:rPr>
              <a:t>вначале </a:t>
            </a:r>
            <a:r>
              <a:rPr sz="2800" spc="-10" dirty="0">
                <a:latin typeface="Calibri"/>
                <a:cs typeface="Calibri"/>
              </a:rPr>
              <a:t>открыть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пробку!».</a:t>
            </a:r>
            <a:endParaRPr sz="2800">
              <a:latin typeface="Calibri"/>
              <a:cs typeface="Calibri"/>
            </a:endParaRPr>
          </a:p>
          <a:p>
            <a:pPr marL="241300" marR="75565" indent="-229235">
              <a:lnSpc>
                <a:spcPts val="3020"/>
              </a:lnSpc>
              <a:spcBef>
                <a:spcPts val="101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dirty="0">
                <a:latin typeface="Calibri"/>
                <a:cs typeface="Calibri"/>
              </a:rPr>
              <a:t>нашей </a:t>
            </a:r>
            <a:r>
              <a:rPr sz="2800" spc="-10" dirty="0">
                <a:latin typeface="Calibri"/>
                <a:cs typeface="Calibri"/>
              </a:rPr>
              <a:t>клинике </a:t>
            </a:r>
            <a:r>
              <a:rPr sz="2800" spc="-30" dirty="0">
                <a:latin typeface="Calibri"/>
                <a:cs typeface="Calibri"/>
              </a:rPr>
              <a:t>никогда </a:t>
            </a:r>
            <a:r>
              <a:rPr sz="2800" spc="-5" dirty="0">
                <a:latin typeface="Calibri"/>
                <a:cs typeface="Calibri"/>
              </a:rPr>
              <a:t>не </a:t>
            </a:r>
            <a:r>
              <a:rPr sz="2800" spc="-15" dirty="0">
                <a:latin typeface="Calibri"/>
                <a:cs typeface="Calibri"/>
              </a:rPr>
              <a:t>проводится </a:t>
            </a:r>
            <a:r>
              <a:rPr sz="2800" spc="-5" dirty="0">
                <a:latin typeface="Calibri"/>
                <a:cs typeface="Calibri"/>
              </a:rPr>
              <a:t>кинезиотерапия без  </a:t>
            </a:r>
            <a:r>
              <a:rPr sz="2800" spc="-15" dirty="0">
                <a:latin typeface="Calibri"/>
                <a:cs typeface="Calibri"/>
              </a:rPr>
              <a:t>предварительного </a:t>
            </a:r>
            <a:r>
              <a:rPr sz="2800" spc="-5" dirty="0">
                <a:latin typeface="Calibri"/>
                <a:cs typeface="Calibri"/>
              </a:rPr>
              <a:t>лечения у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остеопата.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4376" y="380441"/>
            <a:ext cx="78847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35" dirty="0">
                <a:solidFill>
                  <a:srgbClr val="000000"/>
                </a:solidFill>
                <a:latin typeface="Calibri Light"/>
                <a:cs typeface="Calibri Light"/>
              </a:rPr>
              <a:t>Первый </a:t>
            </a:r>
            <a:r>
              <a:rPr sz="3600" b="0" spc="-30" dirty="0">
                <a:solidFill>
                  <a:srgbClr val="000000"/>
                </a:solidFill>
                <a:latin typeface="Calibri Light"/>
                <a:cs typeface="Calibri Light"/>
              </a:rPr>
              <a:t>А </a:t>
            </a:r>
            <a:r>
              <a:rPr sz="3600" b="0" spc="-35" dirty="0">
                <a:solidFill>
                  <a:srgbClr val="000000"/>
                </a:solidFill>
                <a:latin typeface="Calibri Light"/>
                <a:cs typeface="Calibri Light"/>
              </a:rPr>
              <a:t>этап </a:t>
            </a:r>
            <a:r>
              <a:rPr sz="3600" b="0" spc="-30" dirty="0">
                <a:solidFill>
                  <a:srgbClr val="000000"/>
                </a:solidFill>
                <a:latin typeface="Calibri Light"/>
                <a:cs typeface="Calibri Light"/>
              </a:rPr>
              <a:t>(ОРИТ/БРИТ).</a:t>
            </a:r>
            <a:r>
              <a:rPr sz="3600" b="0" spc="-11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600" b="0" spc="-35" dirty="0">
                <a:solidFill>
                  <a:srgbClr val="000000"/>
                </a:solidFill>
                <a:latin typeface="Calibri Light"/>
                <a:cs typeface="Calibri Light"/>
              </a:rPr>
              <a:t>Показания</a:t>
            </a:r>
            <a:r>
              <a:rPr sz="3600" b="0" spc="-4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600" b="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415542"/>
            <a:ext cx="10638790" cy="505841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9235">
              <a:lnSpc>
                <a:spcPct val="90000"/>
              </a:lnSpc>
              <a:spcBef>
                <a:spcPts val="43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Показанием (в </a:t>
            </a:r>
            <a:r>
              <a:rPr sz="2800" spc="-10" dirty="0">
                <a:latin typeface="Calibri"/>
                <a:cs typeface="Calibri"/>
              </a:rPr>
              <a:t>соответствии </a:t>
            </a:r>
            <a:r>
              <a:rPr sz="2800" spc="-5" dirty="0">
                <a:latin typeface="Calibri"/>
                <a:cs typeface="Calibri"/>
              </a:rPr>
              <a:t>с функциональным реабилитационным  диагнозом по базовым принципам </a:t>
            </a:r>
            <a:r>
              <a:rPr sz="2800" spc="-30" dirty="0">
                <a:latin typeface="Calibri"/>
                <a:cs typeface="Calibri"/>
              </a:rPr>
              <a:t>МКФ) </a:t>
            </a:r>
            <a:r>
              <a:rPr sz="2800" spc="-5" dirty="0">
                <a:latin typeface="Calibri"/>
                <a:cs typeface="Calibri"/>
              </a:rPr>
              <a:t>к </a:t>
            </a:r>
            <a:r>
              <a:rPr sz="2800" spc="-10" dirty="0">
                <a:latin typeface="Calibri"/>
                <a:cs typeface="Calibri"/>
              </a:rPr>
              <a:t>проведению </a:t>
            </a:r>
            <a:r>
              <a:rPr sz="2800" spc="-5" dirty="0">
                <a:latin typeface="Calibri"/>
                <a:cs typeface="Calibri"/>
              </a:rPr>
              <a:t>МР  </a:t>
            </a:r>
            <a:r>
              <a:rPr sz="2800" spc="-20" dirty="0">
                <a:latin typeface="Calibri"/>
                <a:cs typeface="Calibri"/>
              </a:rPr>
              <a:t>методами </a:t>
            </a:r>
            <a:r>
              <a:rPr sz="2800" spc="-5" dirty="0">
                <a:latin typeface="Calibri"/>
                <a:cs typeface="Calibri"/>
              </a:rPr>
              <a:t>ММ </a:t>
            </a:r>
            <a:r>
              <a:rPr sz="2800" spc="-15" dirty="0">
                <a:latin typeface="Calibri"/>
                <a:cs typeface="Calibri"/>
              </a:rPr>
              <a:t>является </a:t>
            </a:r>
            <a:r>
              <a:rPr sz="2800" spc="-5" dirty="0">
                <a:latin typeface="Calibri"/>
                <a:cs typeface="Calibri"/>
              </a:rPr>
              <a:t>наличие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структурно-функциональных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025"/>
              </a:lnSpc>
            </a:pPr>
            <a:r>
              <a:rPr sz="2800" spc="-5" dirty="0">
                <a:latin typeface="Calibri"/>
                <a:cs typeface="Calibri"/>
              </a:rPr>
              <a:t>изменений </a:t>
            </a:r>
            <a:r>
              <a:rPr sz="2800" spc="-15" dirty="0">
                <a:latin typeface="Calibri"/>
                <a:cs typeface="Calibri"/>
              </a:rPr>
              <a:t>нейролокомоторного </a:t>
            </a:r>
            <a:r>
              <a:rPr sz="2800" spc="-5" dirty="0">
                <a:latin typeface="Calibri"/>
                <a:cs typeface="Calibri"/>
              </a:rPr>
              <a:t>аппарата </a:t>
            </a:r>
            <a:r>
              <a:rPr sz="2800" spc="-10" dirty="0">
                <a:latin typeface="Calibri"/>
                <a:cs typeface="Calibri"/>
              </a:rPr>
              <a:t>(ФБ,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СД).</a:t>
            </a:r>
            <a:endParaRPr sz="2800">
              <a:latin typeface="Calibri"/>
              <a:cs typeface="Calibri"/>
            </a:endParaRPr>
          </a:p>
          <a:p>
            <a:pPr marL="241300" marR="664210" indent="-229235">
              <a:lnSpc>
                <a:spcPct val="90000"/>
              </a:lnSpc>
              <a:spcBef>
                <a:spcPts val="101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dirty="0">
                <a:latin typeface="Calibri"/>
                <a:cs typeface="Calibri"/>
              </a:rPr>
              <a:t>Клинические </a:t>
            </a:r>
            <a:r>
              <a:rPr sz="2800" spc="-5" dirty="0">
                <a:latin typeface="Calibri"/>
                <a:cs typeface="Calibri"/>
              </a:rPr>
              <a:t>показания: </a:t>
            </a:r>
            <a:r>
              <a:rPr sz="2800" spc="-10" dirty="0">
                <a:latin typeface="Calibri"/>
                <a:cs typeface="Calibri"/>
              </a:rPr>
              <a:t>болевые </a:t>
            </a:r>
            <a:r>
              <a:rPr sz="2800" spc="-5" dirty="0">
                <a:latin typeface="Calibri"/>
                <a:cs typeface="Calibri"/>
              </a:rPr>
              <a:t>синдромы в спине и суставах,  нарушение </a:t>
            </a:r>
            <a:r>
              <a:rPr sz="2800" spc="-10" dirty="0">
                <a:latin typeface="Calibri"/>
                <a:cs typeface="Calibri"/>
              </a:rPr>
              <a:t>тонусно-силовых </a:t>
            </a:r>
            <a:r>
              <a:rPr sz="2800" spc="-5" dirty="0">
                <a:latin typeface="Calibri"/>
                <a:cs typeface="Calibri"/>
              </a:rPr>
              <a:t>взаимоотношений, </a:t>
            </a:r>
            <a:r>
              <a:rPr sz="2800" spc="-10" dirty="0">
                <a:latin typeface="Calibri"/>
                <a:cs typeface="Calibri"/>
              </a:rPr>
              <a:t>перед  </a:t>
            </a:r>
            <a:r>
              <a:rPr sz="2800" spc="-5" dirty="0">
                <a:latin typeface="Calibri"/>
                <a:cs typeface="Calibri"/>
              </a:rPr>
              <a:t>вертикализацией </a:t>
            </a:r>
            <a:r>
              <a:rPr sz="2800" spc="-10" dirty="0">
                <a:latin typeface="Calibri"/>
                <a:cs typeface="Calibri"/>
              </a:rPr>
              <a:t>(работа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0" dirty="0">
                <a:latin typeface="Calibri"/>
                <a:cs typeface="Calibri"/>
              </a:rPr>
              <a:t>головными </a:t>
            </a:r>
            <a:r>
              <a:rPr sz="2800" spc="-5" dirty="0">
                <a:latin typeface="Calibri"/>
                <a:cs typeface="Calibri"/>
              </a:rPr>
              <a:t>суставами равновесия),  пациенты с </a:t>
            </a:r>
            <a:r>
              <a:rPr sz="2800" spc="-10" dirty="0">
                <a:latin typeface="Calibri"/>
                <a:cs typeface="Calibri"/>
              </a:rPr>
              <a:t>прогнозируемой </a:t>
            </a:r>
            <a:r>
              <a:rPr sz="2800" spc="-5" dirty="0">
                <a:latin typeface="Calibri"/>
                <a:cs typeface="Calibri"/>
              </a:rPr>
              <a:t>постуральной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неустойчивостью,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025"/>
              </a:lnSpc>
            </a:pPr>
            <a:r>
              <a:rPr sz="2800" spc="-5" dirty="0">
                <a:latin typeface="Calibri"/>
                <a:cs typeface="Calibri"/>
              </a:rPr>
              <a:t>пациенты с высоким реабилитационным </a:t>
            </a:r>
            <a:r>
              <a:rPr sz="2800" spc="-10" dirty="0">
                <a:latin typeface="Calibri"/>
                <a:cs typeface="Calibri"/>
              </a:rPr>
              <a:t>потенциалом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др.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321945" algn="l"/>
              </a:tabLst>
            </a:pPr>
            <a:r>
              <a:rPr sz="2800" spc="-5" dirty="0">
                <a:latin typeface="Arial"/>
                <a:cs typeface="Arial"/>
              </a:rPr>
              <a:t>•	</a:t>
            </a:r>
            <a:r>
              <a:rPr sz="2800" spc="-5" dirty="0">
                <a:latin typeface="Calibri"/>
                <a:cs typeface="Calibri"/>
              </a:rPr>
              <a:t>Показания – в первые 48 часов (см. стандарт – </a:t>
            </a:r>
            <a:r>
              <a:rPr sz="2800" spc="-10" dirty="0">
                <a:latin typeface="Calibri"/>
                <a:cs typeface="Calibri"/>
              </a:rPr>
              <a:t>приказ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1740н).</a:t>
            </a:r>
            <a:endParaRPr sz="2800">
              <a:latin typeface="Calibri"/>
              <a:cs typeface="Calibri"/>
            </a:endParaRPr>
          </a:p>
          <a:p>
            <a:pPr marL="241300" marR="149225" indent="-229235">
              <a:lnSpc>
                <a:spcPts val="3020"/>
              </a:lnSpc>
              <a:spcBef>
                <a:spcPts val="104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Первичный </a:t>
            </a:r>
            <a:r>
              <a:rPr sz="2800" spc="-10" dirty="0">
                <a:latin typeface="Calibri"/>
                <a:cs typeface="Calibri"/>
              </a:rPr>
              <a:t>осмотр </a:t>
            </a:r>
            <a:r>
              <a:rPr sz="2800" spc="-25" dirty="0">
                <a:latin typeface="Calibri"/>
                <a:cs typeface="Calibri"/>
              </a:rPr>
              <a:t>проходят </a:t>
            </a:r>
            <a:r>
              <a:rPr sz="2800" spc="-5" dirty="0">
                <a:latin typeface="Calibri"/>
                <a:cs typeface="Calibri"/>
              </a:rPr>
              <a:t>минимум 20 % </a:t>
            </a:r>
            <a:r>
              <a:rPr sz="2800" spc="-10" dirty="0">
                <a:latin typeface="Calibri"/>
                <a:cs typeface="Calibri"/>
              </a:rPr>
              <a:t>пациентов </a:t>
            </a:r>
            <a:r>
              <a:rPr sz="2800" spc="-30" dirty="0">
                <a:latin typeface="Calibri"/>
                <a:cs typeface="Calibri"/>
              </a:rPr>
              <a:t>ОРИТ/БРИТ,  </a:t>
            </a:r>
            <a:r>
              <a:rPr sz="2800" spc="-15" dirty="0">
                <a:latin typeface="Calibri"/>
                <a:cs typeface="Calibri"/>
              </a:rPr>
              <a:t>однократно, согласно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стандарта.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0212" y="188254"/>
            <a:ext cx="11725275" cy="6449060"/>
            <a:chOff x="280212" y="188254"/>
            <a:chExt cx="11725275" cy="6449060"/>
          </a:xfrm>
        </p:grpSpPr>
        <p:sp>
          <p:nvSpPr>
            <p:cNvPr id="3" name="object 3"/>
            <p:cNvSpPr/>
            <p:nvPr/>
          </p:nvSpPr>
          <p:spPr>
            <a:xfrm>
              <a:off x="280212" y="188254"/>
              <a:ext cx="11725150" cy="5621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84897" y="717682"/>
              <a:ext cx="10614201" cy="59190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6089" y="648080"/>
            <a:ext cx="64046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Первый </a:t>
            </a:r>
            <a:r>
              <a:rPr sz="4000" b="0" spc="-35" dirty="0">
                <a:solidFill>
                  <a:srgbClr val="000000"/>
                </a:solidFill>
                <a:latin typeface="Calibri Light"/>
                <a:cs typeface="Calibri Light"/>
              </a:rPr>
              <a:t>А </a:t>
            </a: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этап</a:t>
            </a:r>
            <a:r>
              <a:rPr sz="4000" b="0" spc="-8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35" dirty="0">
                <a:solidFill>
                  <a:srgbClr val="000000"/>
                </a:solidFill>
                <a:latin typeface="Calibri Light"/>
                <a:cs typeface="Calibri Light"/>
              </a:rPr>
              <a:t>(ОРИТ/БРИТ).</a:t>
            </a:r>
            <a:r>
              <a:rPr sz="4000" b="0" spc="-5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491437"/>
            <a:ext cx="9993630" cy="505904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784860" indent="-229235">
              <a:lnSpc>
                <a:spcPts val="3030"/>
              </a:lnSpc>
              <a:spcBef>
                <a:spcPts val="47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Противопоказания: общие для </a:t>
            </a:r>
            <a:r>
              <a:rPr sz="2800" spc="-10" dirty="0">
                <a:latin typeface="Calibri"/>
                <a:cs typeface="Calibri"/>
              </a:rPr>
              <a:t>проведения </a:t>
            </a:r>
            <a:r>
              <a:rPr sz="2800" spc="-5" dirty="0">
                <a:latin typeface="Calibri"/>
                <a:cs typeface="Calibri"/>
              </a:rPr>
              <a:t>реабилитации  (нестабильная </a:t>
            </a:r>
            <a:r>
              <a:rPr sz="2800" spc="-15" dirty="0">
                <a:latin typeface="Calibri"/>
                <a:cs typeface="Calibri"/>
              </a:rPr>
              <a:t>гемодинамика, </a:t>
            </a:r>
            <a:r>
              <a:rPr sz="2800" spc="-5" dirty="0">
                <a:latin typeface="Calibri"/>
                <a:cs typeface="Calibri"/>
              </a:rPr>
              <a:t>нарушение перфузии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мозга,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805"/>
              </a:lnSpc>
            </a:pPr>
            <a:r>
              <a:rPr sz="2800" spc="-10" dirty="0">
                <a:latin typeface="Calibri"/>
                <a:cs typeface="Calibri"/>
              </a:rPr>
              <a:t>полиорганная недостаточность, </a:t>
            </a:r>
            <a:r>
              <a:rPr sz="2800" spc="-15" dirty="0">
                <a:latin typeface="Calibri"/>
                <a:cs typeface="Calibri"/>
              </a:rPr>
              <a:t>нежелание </a:t>
            </a:r>
            <a:r>
              <a:rPr sz="2800" spc="-5" dirty="0">
                <a:latin typeface="Calibri"/>
                <a:cs typeface="Calibri"/>
              </a:rPr>
              <a:t>пациента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проходить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sz="2800" spc="-5" dirty="0">
                <a:latin typeface="Calibri"/>
                <a:cs typeface="Calibri"/>
              </a:rPr>
              <a:t>реабилитацию и </a:t>
            </a:r>
            <a:r>
              <a:rPr sz="2800" spc="-10" dirty="0">
                <a:latin typeface="Calibri"/>
                <a:cs typeface="Calibri"/>
              </a:rPr>
              <a:t>др. </a:t>
            </a:r>
            <a:r>
              <a:rPr sz="2800" spc="-5" dirty="0">
                <a:latin typeface="Calibri"/>
                <a:cs typeface="Calibri"/>
              </a:rPr>
              <a:t>Квалификация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специалиста!).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1553210" algn="l"/>
              </a:tabLst>
            </a:pPr>
            <a:r>
              <a:rPr sz="2800" spc="-5" dirty="0">
                <a:latin typeface="Arial"/>
                <a:cs typeface="Arial"/>
              </a:rPr>
              <a:t>•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5" dirty="0">
                <a:latin typeface="Calibri"/>
                <a:cs typeface="Calibri"/>
              </a:rPr>
              <a:t>Почему	О и МТ </a:t>
            </a:r>
            <a:r>
              <a:rPr sz="2800" spc="-10" dirty="0">
                <a:latin typeface="Calibri"/>
                <a:cs typeface="Calibri"/>
              </a:rPr>
              <a:t>применяются </a:t>
            </a:r>
            <a:r>
              <a:rPr sz="2800" spc="-20" dirty="0">
                <a:latin typeface="Calibri"/>
                <a:cs typeface="Calibri"/>
              </a:rPr>
              <a:t>реже, </a:t>
            </a:r>
            <a:r>
              <a:rPr sz="2800" spc="-5" dirty="0">
                <a:latin typeface="Calibri"/>
                <a:cs typeface="Calibri"/>
              </a:rPr>
              <a:t>чем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надо?</a:t>
            </a:r>
            <a:endParaRPr sz="2800">
              <a:latin typeface="Calibri"/>
              <a:cs typeface="Calibri"/>
            </a:endParaRPr>
          </a:p>
          <a:p>
            <a:pPr marL="241300" marR="393700" indent="-229235">
              <a:lnSpc>
                <a:spcPts val="3030"/>
              </a:lnSpc>
              <a:spcBef>
                <a:spcPts val="104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0" dirty="0">
                <a:latin typeface="Calibri"/>
                <a:cs typeface="Calibri"/>
              </a:rPr>
              <a:t>Причины поискать </a:t>
            </a:r>
            <a:r>
              <a:rPr sz="2800" spc="-5" dirty="0">
                <a:latin typeface="Calibri"/>
                <a:cs typeface="Calibri"/>
              </a:rPr>
              <a:t>можно. </a:t>
            </a:r>
            <a:r>
              <a:rPr sz="2800" spc="-15" dirty="0">
                <a:latin typeface="Calibri"/>
                <a:cs typeface="Calibri"/>
              </a:rPr>
              <a:t>Нельзя </a:t>
            </a:r>
            <a:r>
              <a:rPr sz="2800" spc="-5" dirty="0">
                <a:latin typeface="Calibri"/>
                <a:cs typeface="Calibri"/>
              </a:rPr>
              <a:t>исключить </a:t>
            </a:r>
            <a:r>
              <a:rPr sz="2800" spc="-15" dirty="0">
                <a:latin typeface="Calibri"/>
                <a:cs typeface="Calibri"/>
              </a:rPr>
              <a:t>недостаточную  </a:t>
            </a:r>
            <a:r>
              <a:rPr sz="2800" spc="-5" dirty="0">
                <a:latin typeface="Calibri"/>
                <a:cs typeface="Calibri"/>
              </a:rPr>
              <a:t>информированность, </a:t>
            </a:r>
            <a:r>
              <a:rPr sz="2800" spc="-45" dirty="0">
                <a:latin typeface="Calibri"/>
                <a:cs typeface="Calibri"/>
              </a:rPr>
              <a:t>где-то </a:t>
            </a:r>
            <a:r>
              <a:rPr sz="2800" dirty="0">
                <a:latin typeface="Calibri"/>
                <a:cs typeface="Calibri"/>
              </a:rPr>
              <a:t>амбиции, </a:t>
            </a:r>
            <a:r>
              <a:rPr sz="2800" spc="-5" dirty="0">
                <a:latin typeface="Calibri"/>
                <a:cs typeface="Calibri"/>
              </a:rPr>
              <a:t>страх неизведанного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…</a:t>
            </a:r>
            <a:endParaRPr sz="2800">
              <a:latin typeface="Calibri"/>
              <a:cs typeface="Calibri"/>
            </a:endParaRPr>
          </a:p>
          <a:p>
            <a:pPr marL="241300" marR="586740" indent="-229235">
              <a:lnSpc>
                <a:spcPct val="90000"/>
              </a:lnSpc>
              <a:spcBef>
                <a:spcPts val="944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Например, </a:t>
            </a:r>
            <a:r>
              <a:rPr sz="2800" spc="-15" dirty="0">
                <a:latin typeface="Calibri"/>
                <a:cs typeface="Calibri"/>
              </a:rPr>
              <a:t>такая </a:t>
            </a:r>
            <a:r>
              <a:rPr sz="2800" spc="-5" dirty="0">
                <a:latin typeface="Calibri"/>
                <a:cs typeface="Calibri"/>
              </a:rPr>
              <a:t>сложная </a:t>
            </a:r>
            <a:r>
              <a:rPr sz="2800" spc="-15" dirty="0">
                <a:latin typeface="Calibri"/>
                <a:cs typeface="Calibri"/>
              </a:rPr>
              <a:t>манипуляция, как </a:t>
            </a:r>
            <a:r>
              <a:rPr sz="2800" spc="-5" dirty="0">
                <a:latin typeface="Calibri"/>
                <a:cs typeface="Calibri"/>
              </a:rPr>
              <a:t>ранняя  </a:t>
            </a:r>
            <a:r>
              <a:rPr sz="2800" spc="-10" dirty="0">
                <a:latin typeface="Calibri"/>
                <a:cs typeface="Calibri"/>
              </a:rPr>
              <a:t>вертикализация, </a:t>
            </a:r>
            <a:r>
              <a:rPr sz="2800" spc="-40" dirty="0">
                <a:latin typeface="Calibri"/>
                <a:cs typeface="Calibri"/>
              </a:rPr>
              <a:t>когда </a:t>
            </a:r>
            <a:r>
              <a:rPr sz="2800" spc="-5" dirty="0">
                <a:latin typeface="Calibri"/>
                <a:cs typeface="Calibri"/>
              </a:rPr>
              <a:t>есть </a:t>
            </a:r>
            <a:r>
              <a:rPr sz="2800" spc="-10" dirty="0">
                <a:latin typeface="Calibri"/>
                <a:cs typeface="Calibri"/>
              </a:rPr>
              <a:t>много </a:t>
            </a:r>
            <a:r>
              <a:rPr sz="2800" spc="-5" dirty="0">
                <a:latin typeface="Calibri"/>
                <a:cs typeface="Calibri"/>
              </a:rPr>
              <a:t>противопоказаний,  осложнений, </a:t>
            </a:r>
            <a:r>
              <a:rPr sz="2800" spc="-10" dirty="0">
                <a:latin typeface="Calibri"/>
                <a:cs typeface="Calibri"/>
              </a:rPr>
              <a:t>часто </a:t>
            </a:r>
            <a:r>
              <a:rPr sz="2800" spc="-5" dirty="0">
                <a:latin typeface="Calibri"/>
                <a:cs typeface="Calibri"/>
              </a:rPr>
              <a:t>ее </a:t>
            </a:r>
            <a:r>
              <a:rPr sz="2800" spc="-10" dirty="0">
                <a:latin typeface="Calibri"/>
                <a:cs typeface="Calibri"/>
              </a:rPr>
              <a:t>непросто выполнить, </a:t>
            </a:r>
            <a:r>
              <a:rPr sz="2800" spc="-5" dirty="0">
                <a:latin typeface="Calibri"/>
                <a:cs typeface="Calibri"/>
              </a:rPr>
              <a:t>мы </a:t>
            </a:r>
            <a:r>
              <a:rPr sz="2800" spc="-10" dirty="0">
                <a:latin typeface="Calibri"/>
                <a:cs typeface="Calibri"/>
              </a:rPr>
              <a:t>проводим. </a:t>
            </a:r>
            <a:r>
              <a:rPr sz="2800" spc="-5" dirty="0">
                <a:latin typeface="Calibri"/>
                <a:cs typeface="Calibri"/>
              </a:rPr>
              <a:t>А  </a:t>
            </a:r>
            <a:r>
              <a:rPr sz="2800" spc="-10" dirty="0">
                <a:latin typeface="Calibri"/>
                <a:cs typeface="Calibri"/>
              </a:rPr>
              <a:t>осмотр </a:t>
            </a:r>
            <a:r>
              <a:rPr sz="2800" spc="-5" dirty="0">
                <a:latin typeface="Calibri"/>
                <a:cs typeface="Calibri"/>
              </a:rPr>
              <a:t>МТ или О считаем опасным? </a:t>
            </a:r>
            <a:r>
              <a:rPr sz="2800" spc="-20" dirty="0">
                <a:latin typeface="Calibri"/>
                <a:cs typeface="Calibri"/>
              </a:rPr>
              <a:t>Почему, кто видел  </a:t>
            </a:r>
            <a:r>
              <a:rPr sz="2800" spc="-5" dirty="0">
                <a:latin typeface="Calibri"/>
                <a:cs typeface="Calibri"/>
              </a:rPr>
              <a:t>осложнения?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787400" marR="5080" indent="-661670">
              <a:lnSpc>
                <a:spcPts val="4320"/>
              </a:lnSpc>
              <a:spcBef>
                <a:spcPts val="640"/>
              </a:spcBef>
            </a:pP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Первый </a:t>
            </a:r>
            <a:r>
              <a:rPr sz="4000" b="0" spc="-25" dirty="0">
                <a:solidFill>
                  <a:srgbClr val="000000"/>
                </a:solidFill>
                <a:latin typeface="Calibri Light"/>
                <a:cs typeface="Calibri Light"/>
              </a:rPr>
              <a:t>Б </a:t>
            </a:r>
            <a:r>
              <a:rPr sz="4000" b="0" spc="-45" dirty="0">
                <a:solidFill>
                  <a:srgbClr val="000000"/>
                </a:solidFill>
                <a:latin typeface="Calibri Light"/>
                <a:cs typeface="Calibri Light"/>
              </a:rPr>
              <a:t>этап </a:t>
            </a: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(отделение </a:t>
            </a:r>
            <a:r>
              <a:rPr sz="4000" b="0" spc="-35" dirty="0">
                <a:solidFill>
                  <a:srgbClr val="000000"/>
                </a:solidFill>
                <a:latin typeface="Calibri Light"/>
                <a:cs typeface="Calibri Light"/>
              </a:rPr>
              <a:t>ранней  </a:t>
            </a: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реабилитации </a:t>
            </a:r>
            <a:r>
              <a:rPr sz="4000" b="0" spc="-35" dirty="0">
                <a:solidFill>
                  <a:srgbClr val="000000"/>
                </a:solidFill>
                <a:latin typeface="Calibri Light"/>
                <a:cs typeface="Calibri Light"/>
              </a:rPr>
              <a:t>ПСО или</a:t>
            </a:r>
            <a:r>
              <a:rPr sz="4000" b="0" spc="-114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25" dirty="0">
                <a:solidFill>
                  <a:srgbClr val="000000"/>
                </a:solidFill>
                <a:latin typeface="Calibri Light"/>
                <a:cs typeface="Calibri Light"/>
              </a:rPr>
              <a:t>РСЦ)</a:t>
            </a:r>
            <a:r>
              <a:rPr sz="4000" b="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07537"/>
            <a:ext cx="9871710" cy="45040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Показания </a:t>
            </a:r>
            <a:r>
              <a:rPr sz="2800" spc="-20" dirty="0">
                <a:latin typeface="Calibri"/>
                <a:cs typeface="Calibri"/>
              </a:rPr>
              <a:t>те </a:t>
            </a:r>
            <a:r>
              <a:rPr sz="2800" spc="-15" dirty="0">
                <a:latin typeface="Calibri"/>
                <a:cs typeface="Calibri"/>
              </a:rPr>
              <a:t>же. </a:t>
            </a:r>
            <a:r>
              <a:rPr sz="2800" spc="-10" dirty="0">
                <a:latin typeface="Calibri"/>
                <a:cs typeface="Calibri"/>
              </a:rPr>
              <a:t>Потребность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выше.</a:t>
            </a:r>
            <a:endParaRPr sz="2800">
              <a:latin typeface="Calibri"/>
              <a:cs typeface="Calibri"/>
            </a:endParaRPr>
          </a:p>
          <a:p>
            <a:pPr marL="241300" marR="349250" indent="-229235">
              <a:lnSpc>
                <a:spcPts val="3020"/>
              </a:lnSpc>
              <a:spcBef>
                <a:spcPts val="1060"/>
              </a:spcBef>
              <a:tabLst>
                <a:tab pos="3474720" algn="l"/>
              </a:tabLst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соответствии </a:t>
            </a:r>
            <a:r>
              <a:rPr sz="2800" spc="-5" dirty="0">
                <a:latin typeface="Calibri"/>
                <a:cs typeface="Calibri"/>
              </a:rPr>
              <a:t>со </a:t>
            </a:r>
            <a:r>
              <a:rPr sz="2800" spc="-10" dirty="0">
                <a:latin typeface="Calibri"/>
                <a:cs typeface="Calibri"/>
              </a:rPr>
              <a:t>стандартом </a:t>
            </a:r>
            <a:r>
              <a:rPr sz="2800" spc="-5" dirty="0">
                <a:latin typeface="Calibri"/>
                <a:cs typeface="Calibri"/>
              </a:rPr>
              <a:t>(лечение </a:t>
            </a:r>
            <a:r>
              <a:rPr sz="2800" spc="-20" dirty="0">
                <a:latin typeface="Calibri"/>
                <a:cs typeface="Calibri"/>
              </a:rPr>
              <a:t>до </a:t>
            </a:r>
            <a:r>
              <a:rPr sz="2800" spc="-5" dirty="0">
                <a:latin typeface="Calibri"/>
                <a:cs typeface="Calibri"/>
              </a:rPr>
              <a:t>30 дней) осмотр и  лечение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проводятся	</a:t>
            </a:r>
            <a:r>
              <a:rPr sz="2800" spc="-5" dirty="0">
                <a:latin typeface="Calibri"/>
                <a:cs typeface="Calibri"/>
              </a:rPr>
              <a:t>у 20 %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пациентов.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5" dirty="0">
                <a:latin typeface="Calibri"/>
                <a:cs typeface="Calibri"/>
              </a:rPr>
              <a:t>Проводится </a:t>
            </a:r>
            <a:r>
              <a:rPr sz="2800" spc="-5" dirty="0">
                <a:latin typeface="Calibri"/>
                <a:cs typeface="Calibri"/>
              </a:rPr>
              <a:t>по 10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процедур.</a:t>
            </a:r>
            <a:endParaRPr sz="2800">
              <a:latin typeface="Calibri"/>
              <a:cs typeface="Calibri"/>
            </a:endParaRPr>
          </a:p>
          <a:p>
            <a:pPr marL="241300" marR="1056005" indent="-229235" algn="just">
              <a:lnSpc>
                <a:spcPts val="3020"/>
              </a:lnSpc>
              <a:spcBef>
                <a:spcPts val="104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0" dirty="0">
                <a:latin typeface="Calibri"/>
                <a:cs typeface="Calibri"/>
              </a:rPr>
              <a:t>Предложения </a:t>
            </a:r>
            <a:r>
              <a:rPr sz="2800" spc="-5" dirty="0">
                <a:latin typeface="Calibri"/>
                <a:cs typeface="Calibri"/>
              </a:rPr>
              <a:t>к </a:t>
            </a:r>
            <a:r>
              <a:rPr sz="2800" dirty="0">
                <a:latin typeface="Calibri"/>
                <a:cs typeface="Calibri"/>
              </a:rPr>
              <a:t>изменению </a:t>
            </a:r>
            <a:r>
              <a:rPr sz="2800" spc="-5" dirty="0">
                <a:latin typeface="Calibri"/>
                <a:cs typeface="Calibri"/>
              </a:rPr>
              <a:t>стандарта: </a:t>
            </a:r>
            <a:r>
              <a:rPr sz="2800" spc="-10" dirty="0">
                <a:latin typeface="Calibri"/>
                <a:cs typeface="Calibri"/>
              </a:rPr>
              <a:t>охват </a:t>
            </a:r>
            <a:r>
              <a:rPr sz="2800" spc="-20" dirty="0">
                <a:latin typeface="Calibri"/>
                <a:cs typeface="Calibri"/>
              </a:rPr>
              <a:t>до </a:t>
            </a:r>
            <a:r>
              <a:rPr sz="2800" spc="-15" dirty="0">
                <a:latin typeface="Calibri"/>
                <a:cs typeface="Calibri"/>
              </a:rPr>
              <a:t>60-80 </a:t>
            </a:r>
            <a:r>
              <a:rPr sz="2800" spc="-5" dirty="0">
                <a:latin typeface="Calibri"/>
                <a:cs typeface="Calibri"/>
              </a:rPr>
              <a:t>%  пациентов, </a:t>
            </a:r>
            <a:r>
              <a:rPr sz="2800" spc="-15" dirty="0">
                <a:latin typeface="Calibri"/>
                <a:cs typeface="Calibri"/>
              </a:rPr>
              <a:t>количество </a:t>
            </a:r>
            <a:r>
              <a:rPr sz="2800" spc="-20" dirty="0">
                <a:latin typeface="Calibri"/>
                <a:cs typeface="Calibri"/>
              </a:rPr>
              <a:t>процедур </a:t>
            </a:r>
            <a:r>
              <a:rPr sz="2800" spc="-15" dirty="0">
                <a:latin typeface="Calibri"/>
                <a:cs typeface="Calibri"/>
              </a:rPr>
              <a:t>3-4. </a:t>
            </a:r>
            <a:r>
              <a:rPr sz="2800" spc="-10" dirty="0">
                <a:latin typeface="Calibri"/>
                <a:cs typeface="Calibri"/>
              </a:rPr>
              <a:t>Общее </a:t>
            </a:r>
            <a:r>
              <a:rPr sz="2800" spc="-15" dirty="0">
                <a:latin typeface="Calibri"/>
                <a:cs typeface="Calibri"/>
              </a:rPr>
              <a:t>количество  процедур </a:t>
            </a:r>
            <a:r>
              <a:rPr sz="2800" spc="-5" dirty="0">
                <a:latin typeface="Calibri"/>
                <a:cs typeface="Calibri"/>
              </a:rPr>
              <a:t>возрастет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незначительно.</a:t>
            </a:r>
            <a:endParaRPr sz="2800">
              <a:latin typeface="Calibri"/>
              <a:cs typeface="Calibri"/>
            </a:endParaRPr>
          </a:p>
          <a:p>
            <a:pPr marL="241300" marR="5080" indent="-229235" algn="just">
              <a:lnSpc>
                <a:spcPts val="3020"/>
              </a:lnSpc>
              <a:spcBef>
                <a:spcPts val="102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0" dirty="0">
                <a:latin typeface="Calibri"/>
                <a:cs typeface="Calibri"/>
              </a:rPr>
              <a:t>Много </a:t>
            </a:r>
            <a:r>
              <a:rPr sz="2800" spc="-15" dirty="0">
                <a:latin typeface="Calibri"/>
                <a:cs typeface="Calibri"/>
              </a:rPr>
              <a:t>процедур проводить </a:t>
            </a:r>
            <a:r>
              <a:rPr sz="2800" spc="-20" dirty="0">
                <a:latin typeface="Calibri"/>
                <a:cs typeface="Calibri"/>
              </a:rPr>
              <a:t>одному </a:t>
            </a:r>
            <a:r>
              <a:rPr sz="2800" spc="-5" dirty="0">
                <a:latin typeface="Calibri"/>
                <a:cs typeface="Calibri"/>
              </a:rPr>
              <a:t>пациенту нет </a:t>
            </a:r>
            <a:r>
              <a:rPr sz="2800" dirty="0">
                <a:latin typeface="Calibri"/>
                <a:cs typeface="Calibri"/>
              </a:rPr>
              <a:t>смысла, </a:t>
            </a:r>
            <a:r>
              <a:rPr sz="2800" spc="-15" dirty="0">
                <a:latin typeface="Calibri"/>
                <a:cs typeface="Calibri"/>
              </a:rPr>
              <a:t>ведь  </a:t>
            </a:r>
            <a:r>
              <a:rPr sz="2800" spc="-10" dirty="0">
                <a:latin typeface="Calibri"/>
                <a:cs typeface="Calibri"/>
              </a:rPr>
              <a:t>работает </a:t>
            </a:r>
            <a:r>
              <a:rPr sz="2800" spc="-5" dirty="0">
                <a:latin typeface="Calibri"/>
                <a:cs typeface="Calibri"/>
              </a:rPr>
              <a:t>МДБ </a:t>
            </a:r>
            <a:r>
              <a:rPr sz="2800" spc="-10" dirty="0">
                <a:latin typeface="Calibri"/>
                <a:cs typeface="Calibri"/>
              </a:rPr>
              <a:t>(кинезиотерапия, </a:t>
            </a:r>
            <a:r>
              <a:rPr sz="2800" spc="-5" dirty="0">
                <a:latin typeface="Calibri"/>
                <a:cs typeface="Calibri"/>
              </a:rPr>
              <a:t>массаж,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эрготерапия,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985"/>
              </a:lnSpc>
            </a:pPr>
            <a:r>
              <a:rPr sz="2800" spc="-10" dirty="0">
                <a:latin typeface="Calibri"/>
                <a:cs typeface="Calibri"/>
              </a:rPr>
              <a:t>тренажеры).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978" y="221269"/>
            <a:ext cx="11621162" cy="781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5468" y="1142813"/>
            <a:ext cx="11636785" cy="13053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5468" y="2605276"/>
            <a:ext cx="11651851" cy="36920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6464" y="373761"/>
            <a:ext cx="7914005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ts val="4560"/>
              </a:lnSpc>
              <a:spcBef>
                <a:spcPts val="95"/>
              </a:spcBef>
            </a:pP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Мануальная</a:t>
            </a:r>
            <a:r>
              <a:rPr sz="4000" b="0" spc="-6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медицина</a:t>
            </a:r>
            <a:r>
              <a:rPr sz="4000" b="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endParaRPr sz="4000">
              <a:latin typeface="Calibri Light"/>
              <a:cs typeface="Calibri Light"/>
            </a:endParaRPr>
          </a:p>
          <a:p>
            <a:pPr algn="ctr">
              <a:lnSpc>
                <a:spcPts val="4560"/>
              </a:lnSpc>
            </a:pPr>
            <a:r>
              <a:rPr sz="4000" b="0" spc="-2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30" dirty="0">
                <a:solidFill>
                  <a:srgbClr val="000000"/>
                </a:solidFill>
                <a:latin typeface="Calibri Light"/>
                <a:cs typeface="Calibri Light"/>
              </a:rPr>
              <a:t>на </a:t>
            </a: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этапах реабилитации</a:t>
            </a:r>
            <a:r>
              <a:rPr sz="4000" b="0" spc="-15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35" dirty="0">
                <a:solidFill>
                  <a:srgbClr val="000000"/>
                </a:solidFill>
                <a:latin typeface="Calibri Light"/>
                <a:cs typeface="Calibri Light"/>
              </a:rPr>
              <a:t>инсульта</a:t>
            </a:r>
            <a:r>
              <a:rPr sz="4000" b="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0113" y="2336534"/>
            <a:ext cx="6928484" cy="217995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3000" dirty="0">
                <a:latin typeface="Arial"/>
                <a:cs typeface="Arial"/>
              </a:rPr>
              <a:t>• </a:t>
            </a:r>
            <a:r>
              <a:rPr sz="3000" spc="-5" dirty="0">
                <a:latin typeface="Calibri"/>
                <a:cs typeface="Calibri"/>
              </a:rPr>
              <a:t>Первый </a:t>
            </a:r>
            <a:r>
              <a:rPr sz="3000" spc="-10" dirty="0">
                <a:latin typeface="Calibri"/>
                <a:cs typeface="Calibri"/>
              </a:rPr>
              <a:t>этап: </a:t>
            </a:r>
            <a:r>
              <a:rPr sz="3000" dirty="0">
                <a:latin typeface="Calibri"/>
                <a:cs typeface="Calibri"/>
              </a:rPr>
              <a:t>есть в</a:t>
            </a:r>
            <a:r>
              <a:rPr sz="3000" spc="-1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Стандарте.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3000" dirty="0">
                <a:latin typeface="Arial"/>
                <a:cs typeface="Arial"/>
              </a:rPr>
              <a:t>• </a:t>
            </a:r>
            <a:r>
              <a:rPr sz="3000" spc="-10" dirty="0">
                <a:latin typeface="Calibri"/>
                <a:cs typeface="Calibri"/>
              </a:rPr>
              <a:t>Второй этап: </a:t>
            </a:r>
            <a:r>
              <a:rPr sz="3000" spc="-5" dirty="0">
                <a:latin typeface="Calibri"/>
                <a:cs typeface="Calibri"/>
              </a:rPr>
              <a:t>стандартов </a:t>
            </a:r>
            <a:r>
              <a:rPr sz="3000" spc="-15" dirty="0">
                <a:latin typeface="Calibri"/>
                <a:cs typeface="Calibri"/>
              </a:rPr>
              <a:t>пока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spc="-35" dirty="0">
                <a:latin typeface="Calibri"/>
                <a:cs typeface="Calibri"/>
              </a:rPr>
              <a:t>нет.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3000" dirty="0">
                <a:latin typeface="Arial"/>
                <a:cs typeface="Arial"/>
              </a:rPr>
              <a:t>• </a:t>
            </a:r>
            <a:r>
              <a:rPr sz="3000" spc="-45" dirty="0">
                <a:latin typeface="Calibri"/>
                <a:cs typeface="Calibri"/>
              </a:rPr>
              <a:t>Третий </a:t>
            </a:r>
            <a:r>
              <a:rPr sz="3000" spc="-10" dirty="0">
                <a:latin typeface="Calibri"/>
                <a:cs typeface="Calibri"/>
              </a:rPr>
              <a:t>этап: </a:t>
            </a:r>
            <a:r>
              <a:rPr sz="3000" spc="-5" dirty="0">
                <a:latin typeface="Calibri"/>
                <a:cs typeface="Calibri"/>
              </a:rPr>
              <a:t>стандартов </a:t>
            </a:r>
            <a:r>
              <a:rPr sz="3000" spc="-15" dirty="0">
                <a:latin typeface="Calibri"/>
                <a:cs typeface="Calibri"/>
              </a:rPr>
              <a:t>пока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35" dirty="0">
                <a:latin typeface="Calibri"/>
                <a:cs typeface="Calibri"/>
              </a:rPr>
              <a:t>нет.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3000" dirty="0">
                <a:latin typeface="Arial"/>
                <a:cs typeface="Arial"/>
              </a:rPr>
              <a:t>• </a:t>
            </a:r>
            <a:r>
              <a:rPr sz="3000" spc="-15" dirty="0">
                <a:latin typeface="Calibri"/>
                <a:cs typeface="Calibri"/>
              </a:rPr>
              <a:t>Предложения </a:t>
            </a:r>
            <a:r>
              <a:rPr sz="3000" dirty="0">
                <a:latin typeface="Calibri"/>
                <a:cs typeface="Calibri"/>
              </a:rPr>
              <a:t>для внесения в</a:t>
            </a:r>
            <a:r>
              <a:rPr sz="3000" spc="-1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стандарты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7888" y="373761"/>
            <a:ext cx="9511030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ts val="4560"/>
              </a:lnSpc>
              <a:spcBef>
                <a:spcPts val="95"/>
              </a:spcBef>
            </a:pP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Мануальная</a:t>
            </a:r>
            <a:r>
              <a:rPr sz="4000" b="0" spc="-6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медицина</a:t>
            </a:r>
            <a:r>
              <a:rPr sz="4000" b="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endParaRPr sz="4000">
              <a:latin typeface="Calibri Light"/>
              <a:cs typeface="Calibri Light"/>
            </a:endParaRPr>
          </a:p>
          <a:p>
            <a:pPr algn="ctr">
              <a:lnSpc>
                <a:spcPts val="4560"/>
              </a:lnSpc>
            </a:pPr>
            <a:r>
              <a:rPr sz="4000" b="0" spc="-2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30" dirty="0">
                <a:solidFill>
                  <a:srgbClr val="000000"/>
                </a:solidFill>
                <a:latin typeface="Calibri Light"/>
                <a:cs typeface="Calibri Light"/>
              </a:rPr>
              <a:t>на </a:t>
            </a: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втором этапе реабилитации</a:t>
            </a:r>
            <a:r>
              <a:rPr sz="4000" b="0" spc="-16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35" dirty="0">
                <a:solidFill>
                  <a:srgbClr val="000000"/>
                </a:solidFill>
                <a:latin typeface="Calibri Light"/>
                <a:cs typeface="Calibri Light"/>
              </a:rPr>
              <a:t>инсульта 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0113" y="1757299"/>
            <a:ext cx="9855835" cy="493395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3000" dirty="0">
                <a:latin typeface="Arial"/>
                <a:cs typeface="Arial"/>
              </a:rPr>
              <a:t>• </a:t>
            </a:r>
            <a:r>
              <a:rPr sz="3000" spc="-15" dirty="0">
                <a:latin typeface="Calibri"/>
                <a:cs typeface="Calibri"/>
              </a:rPr>
              <a:t>Предложения </a:t>
            </a:r>
            <a:r>
              <a:rPr sz="3000" dirty="0">
                <a:latin typeface="Calibri"/>
                <a:cs typeface="Calibri"/>
              </a:rPr>
              <a:t>для внесения в</a:t>
            </a:r>
            <a:r>
              <a:rPr sz="3000" spc="-15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Стандарт:</a:t>
            </a:r>
            <a:endParaRPr sz="3000">
              <a:latin typeface="Calibri"/>
              <a:cs typeface="Calibri"/>
            </a:endParaRPr>
          </a:p>
          <a:p>
            <a:pPr marL="241300" marR="753110" indent="-228600">
              <a:lnSpc>
                <a:spcPts val="3240"/>
              </a:lnSpc>
              <a:spcBef>
                <a:spcPts val="1045"/>
              </a:spcBef>
              <a:tabLst>
                <a:tab pos="8494395" algn="l"/>
              </a:tabLst>
            </a:pPr>
            <a:r>
              <a:rPr sz="3000" dirty="0">
                <a:latin typeface="Arial"/>
                <a:cs typeface="Arial"/>
              </a:rPr>
              <a:t>• </a:t>
            </a:r>
            <a:r>
              <a:rPr sz="3000" dirty="0">
                <a:latin typeface="Calibri"/>
                <a:cs typeface="Calibri"/>
              </a:rPr>
              <a:t>При </a:t>
            </a:r>
            <a:r>
              <a:rPr sz="3000" spc="-25" dirty="0">
                <a:latin typeface="Calibri"/>
                <a:cs typeface="Calibri"/>
              </a:rPr>
              <a:t>переходе </a:t>
            </a:r>
            <a:r>
              <a:rPr sz="3000" dirty="0">
                <a:latin typeface="Calibri"/>
                <a:cs typeface="Calibri"/>
              </a:rPr>
              <a:t>в </a:t>
            </a:r>
            <a:r>
              <a:rPr sz="3000" spc="-5" dirty="0">
                <a:latin typeface="Calibri"/>
                <a:cs typeface="Calibri"/>
              </a:rPr>
              <a:t>вертикальное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положение,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30" dirty="0">
                <a:latin typeface="Calibri"/>
                <a:cs typeface="Calibri"/>
              </a:rPr>
              <a:t>ходьбе	</a:t>
            </a:r>
            <a:r>
              <a:rPr sz="3000" dirty="0">
                <a:latin typeface="Calibri"/>
                <a:cs typeface="Calibri"/>
              </a:rPr>
              <a:t>и  </a:t>
            </a:r>
            <a:r>
              <a:rPr sz="3000" spc="-5" dirty="0">
                <a:latin typeface="Calibri"/>
                <a:cs typeface="Calibri"/>
              </a:rPr>
              <a:t>освоении </a:t>
            </a:r>
            <a:r>
              <a:rPr sz="3000" dirty="0">
                <a:latin typeface="Calibri"/>
                <a:cs typeface="Calibri"/>
              </a:rPr>
              <a:t>самообслуживания </a:t>
            </a:r>
            <a:r>
              <a:rPr sz="3000" spc="-5" dirty="0">
                <a:latin typeface="Calibri"/>
                <a:cs typeface="Calibri"/>
              </a:rPr>
              <a:t>потребность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возрастает: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420"/>
              </a:lnSpc>
              <a:spcBef>
                <a:spcPts val="600"/>
              </a:spcBef>
            </a:pPr>
            <a:r>
              <a:rPr sz="3000" dirty="0">
                <a:latin typeface="Arial"/>
                <a:cs typeface="Arial"/>
              </a:rPr>
              <a:t>• </a:t>
            </a:r>
            <a:r>
              <a:rPr sz="3000" spc="-15" dirty="0">
                <a:latin typeface="Calibri"/>
                <a:cs typeface="Calibri"/>
              </a:rPr>
              <a:t>возникают </a:t>
            </a:r>
            <a:r>
              <a:rPr sz="3000" dirty="0">
                <a:latin typeface="Calibri"/>
                <a:cs typeface="Calibri"/>
              </a:rPr>
              <a:t>адаптивные изменения </a:t>
            </a:r>
            <a:r>
              <a:rPr sz="3000" spc="-5" dirty="0">
                <a:latin typeface="Calibri"/>
                <a:cs typeface="Calibri"/>
              </a:rPr>
              <a:t>(при </a:t>
            </a:r>
            <a:r>
              <a:rPr sz="3000" spc="-10" dirty="0">
                <a:latin typeface="Calibri"/>
                <a:cs typeface="Calibri"/>
              </a:rPr>
              <a:t>движении</a:t>
            </a:r>
            <a:r>
              <a:rPr sz="3000" spc="-15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рукой</a:t>
            </a:r>
            <a:endParaRPr sz="3000">
              <a:latin typeface="Calibri"/>
              <a:cs typeface="Calibri"/>
            </a:endParaRPr>
          </a:p>
          <a:p>
            <a:pPr marL="241300" marR="5080">
              <a:lnSpc>
                <a:spcPct val="90000"/>
              </a:lnSpc>
              <a:spcBef>
                <a:spcPts val="180"/>
              </a:spcBef>
            </a:pPr>
            <a:r>
              <a:rPr sz="3000" spc="-15" dirty="0">
                <a:latin typeface="Calibri"/>
                <a:cs typeface="Calibri"/>
              </a:rPr>
              <a:t>поднимается </a:t>
            </a:r>
            <a:r>
              <a:rPr sz="3000" spc="-5" dirty="0">
                <a:latin typeface="Calibri"/>
                <a:cs typeface="Calibri"/>
              </a:rPr>
              <a:t>надплечье, </a:t>
            </a:r>
            <a:r>
              <a:rPr sz="3000" dirty="0">
                <a:latin typeface="Calibri"/>
                <a:cs typeface="Calibri"/>
              </a:rPr>
              <a:t>в </a:t>
            </a:r>
            <a:r>
              <a:rPr sz="3000" spc="-10" dirty="0">
                <a:latin typeface="Calibri"/>
                <a:cs typeface="Calibri"/>
              </a:rPr>
              <a:t>пораженную сторону </a:t>
            </a:r>
            <a:r>
              <a:rPr sz="3000" spc="-5" dirty="0">
                <a:latin typeface="Calibri"/>
                <a:cs typeface="Calibri"/>
              </a:rPr>
              <a:t>наклоняет  </a:t>
            </a:r>
            <a:r>
              <a:rPr sz="3000" spc="-15" dirty="0">
                <a:latin typeface="Calibri"/>
                <a:cs typeface="Calibri"/>
              </a:rPr>
              <a:t>шейно-грудной </a:t>
            </a:r>
            <a:r>
              <a:rPr sz="3000" dirty="0">
                <a:latin typeface="Calibri"/>
                <a:cs typeface="Calibri"/>
              </a:rPr>
              <a:t>и поясничный </a:t>
            </a:r>
            <a:r>
              <a:rPr sz="3000" spc="-50" dirty="0">
                <a:latin typeface="Calibri"/>
                <a:cs typeface="Calibri"/>
              </a:rPr>
              <a:t>отдел </a:t>
            </a:r>
            <a:r>
              <a:rPr sz="3000" spc="-5" dirty="0">
                <a:latin typeface="Calibri"/>
                <a:cs typeface="Calibri"/>
              </a:rPr>
              <a:t>позвоночника),  возрастает </a:t>
            </a:r>
            <a:r>
              <a:rPr sz="3000" spc="-15" dirty="0">
                <a:latin typeface="Calibri"/>
                <a:cs typeface="Calibri"/>
              </a:rPr>
              <a:t>кол-во </a:t>
            </a:r>
            <a:r>
              <a:rPr sz="3000" spc="-5" dirty="0">
                <a:latin typeface="Calibri"/>
                <a:cs typeface="Calibri"/>
              </a:rPr>
              <a:t>СД. </a:t>
            </a:r>
            <a:r>
              <a:rPr sz="3000" dirty="0">
                <a:latin typeface="Calibri"/>
                <a:cs typeface="Calibri"/>
              </a:rPr>
              <a:t>Опасность </a:t>
            </a:r>
            <a:r>
              <a:rPr sz="3000" spc="-5" dirty="0">
                <a:latin typeface="Calibri"/>
                <a:cs typeface="Calibri"/>
              </a:rPr>
              <a:t>падения </a:t>
            </a:r>
            <a:r>
              <a:rPr sz="3000" dirty="0">
                <a:latin typeface="Calibri"/>
                <a:cs typeface="Calibri"/>
              </a:rPr>
              <a:t>– постуральные  </a:t>
            </a:r>
            <a:r>
              <a:rPr sz="3000" spc="-25" dirty="0">
                <a:latin typeface="Calibri"/>
                <a:cs typeface="Calibri"/>
              </a:rPr>
              <a:t>входы. </a:t>
            </a:r>
            <a:r>
              <a:rPr sz="3000" spc="-10" dirty="0">
                <a:latin typeface="Calibri"/>
                <a:cs typeface="Calibri"/>
              </a:rPr>
              <a:t>Компрессия </a:t>
            </a:r>
            <a:r>
              <a:rPr sz="3000" spc="-5" dirty="0">
                <a:latin typeface="Calibri"/>
                <a:cs typeface="Calibri"/>
              </a:rPr>
              <a:t>СБС </a:t>
            </a:r>
            <a:r>
              <a:rPr sz="3000" dirty="0">
                <a:latin typeface="Calibri"/>
                <a:cs typeface="Calibri"/>
              </a:rPr>
              <a:t>– </a:t>
            </a:r>
            <a:r>
              <a:rPr sz="3000" spc="-5" dirty="0">
                <a:latin typeface="Calibri"/>
                <a:cs typeface="Calibri"/>
              </a:rPr>
              <a:t>нарушение </a:t>
            </a:r>
            <a:r>
              <a:rPr sz="3000" spc="-10" dirty="0">
                <a:latin typeface="Calibri"/>
                <a:cs typeface="Calibri"/>
              </a:rPr>
              <a:t>паттерна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ходьбы,</a:t>
            </a:r>
            <a:endParaRPr sz="3000">
              <a:latin typeface="Calibri"/>
              <a:cs typeface="Calibri"/>
            </a:endParaRPr>
          </a:p>
          <a:p>
            <a:pPr marL="241300">
              <a:lnSpc>
                <a:spcPts val="3060"/>
              </a:lnSpc>
            </a:pPr>
            <a:r>
              <a:rPr sz="3000" spc="-5" dirty="0">
                <a:latin typeface="Calibri"/>
                <a:cs typeface="Calibri"/>
              </a:rPr>
              <a:t>сложных </a:t>
            </a:r>
            <a:r>
              <a:rPr sz="3000" spc="-15" dirty="0">
                <a:latin typeface="Calibri"/>
                <a:cs typeface="Calibri"/>
              </a:rPr>
              <a:t>двигательных </a:t>
            </a:r>
            <a:r>
              <a:rPr sz="3000" spc="-10" dirty="0">
                <a:latin typeface="Calibri"/>
                <a:cs typeface="Calibri"/>
              </a:rPr>
              <a:t>актов, </a:t>
            </a:r>
            <a:r>
              <a:rPr sz="3000" spc="-15" dirty="0">
                <a:latin typeface="Calibri"/>
                <a:cs typeface="Calibri"/>
              </a:rPr>
              <a:t>головные </a:t>
            </a:r>
            <a:r>
              <a:rPr sz="3000" spc="-20" dirty="0">
                <a:latin typeface="Calibri"/>
                <a:cs typeface="Calibri"/>
              </a:rPr>
              <a:t>боли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др.</a:t>
            </a:r>
            <a:endParaRPr sz="3000">
              <a:latin typeface="Calibri"/>
              <a:cs typeface="Calibri"/>
            </a:endParaRPr>
          </a:p>
          <a:p>
            <a:pPr marL="241300" marR="1155065">
              <a:lnSpc>
                <a:spcPts val="3240"/>
              </a:lnSpc>
              <a:spcBef>
                <a:spcPts val="229"/>
              </a:spcBef>
            </a:pPr>
            <a:r>
              <a:rPr sz="3000" spc="-15" dirty="0">
                <a:latin typeface="Calibri"/>
                <a:cs typeface="Calibri"/>
              </a:rPr>
              <a:t>Каудальный лифт </a:t>
            </a:r>
            <a:r>
              <a:rPr sz="3000" spc="-10" dirty="0">
                <a:latin typeface="Calibri"/>
                <a:cs typeface="Calibri"/>
              </a:rPr>
              <a:t>диафрагм </a:t>
            </a:r>
            <a:r>
              <a:rPr sz="3000" dirty="0">
                <a:latin typeface="Calibri"/>
                <a:cs typeface="Calibri"/>
              </a:rPr>
              <a:t>и внутренних </a:t>
            </a:r>
            <a:r>
              <a:rPr sz="3000" spc="-5" dirty="0">
                <a:latin typeface="Calibri"/>
                <a:cs typeface="Calibri"/>
              </a:rPr>
              <a:t>органов </a:t>
            </a:r>
            <a:r>
              <a:rPr sz="3000" dirty="0">
                <a:latin typeface="Calibri"/>
                <a:cs typeface="Calibri"/>
              </a:rPr>
              <a:t>–  </a:t>
            </a:r>
            <a:r>
              <a:rPr sz="3000" spc="-15" dirty="0">
                <a:latin typeface="Calibri"/>
                <a:cs typeface="Calibri"/>
              </a:rPr>
              <a:t>регуляция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мочеиспускания.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5702" y="373761"/>
            <a:ext cx="9857105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560"/>
              </a:lnSpc>
              <a:spcBef>
                <a:spcPts val="95"/>
              </a:spcBef>
            </a:pP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Мануальная</a:t>
            </a:r>
            <a:r>
              <a:rPr sz="4000" b="0" spc="-6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медицина</a:t>
            </a:r>
            <a:r>
              <a:rPr sz="4000" b="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endParaRPr sz="4000">
              <a:latin typeface="Calibri Light"/>
              <a:cs typeface="Calibri Light"/>
            </a:endParaRPr>
          </a:p>
          <a:p>
            <a:pPr algn="ctr">
              <a:lnSpc>
                <a:spcPts val="4560"/>
              </a:lnSpc>
            </a:pPr>
            <a:r>
              <a:rPr sz="4000" b="0" spc="-2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30" dirty="0">
                <a:solidFill>
                  <a:srgbClr val="000000"/>
                </a:solidFill>
                <a:latin typeface="Calibri Light"/>
                <a:cs typeface="Calibri Light"/>
              </a:rPr>
              <a:t>на </a:t>
            </a:r>
            <a:r>
              <a:rPr sz="4000" b="0" spc="-45" dirty="0">
                <a:solidFill>
                  <a:srgbClr val="000000"/>
                </a:solidFill>
                <a:latin typeface="Calibri Light"/>
                <a:cs typeface="Calibri Light"/>
              </a:rPr>
              <a:t>третьем </a:t>
            </a: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этапе реабилитации</a:t>
            </a:r>
            <a:r>
              <a:rPr sz="4000" b="0" spc="-14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35" dirty="0">
                <a:solidFill>
                  <a:srgbClr val="000000"/>
                </a:solidFill>
                <a:latin typeface="Calibri Light"/>
                <a:cs typeface="Calibri Light"/>
              </a:rPr>
              <a:t>инсульта 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0113" y="1757299"/>
            <a:ext cx="9307195" cy="449199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3000" dirty="0">
                <a:latin typeface="Arial"/>
                <a:cs typeface="Arial"/>
              </a:rPr>
              <a:t>• </a:t>
            </a:r>
            <a:r>
              <a:rPr sz="3000" spc="-5" dirty="0">
                <a:latin typeface="Calibri"/>
                <a:cs typeface="Calibri"/>
              </a:rPr>
              <a:t>Показания </a:t>
            </a:r>
            <a:r>
              <a:rPr sz="3000" spc="-15" dirty="0">
                <a:latin typeface="Calibri"/>
                <a:cs typeface="Calibri"/>
              </a:rPr>
              <a:t>те</a:t>
            </a:r>
            <a:r>
              <a:rPr sz="3000" spc="-11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же.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3000" dirty="0">
                <a:latin typeface="Arial"/>
                <a:cs typeface="Arial"/>
              </a:rPr>
              <a:t>• </a:t>
            </a:r>
            <a:r>
              <a:rPr sz="3000" spc="-5" dirty="0">
                <a:latin typeface="Calibri"/>
                <a:cs typeface="Calibri"/>
              </a:rPr>
              <a:t>Потребность </a:t>
            </a:r>
            <a:r>
              <a:rPr sz="3000" dirty="0">
                <a:latin typeface="Calibri"/>
                <a:cs typeface="Calibri"/>
              </a:rPr>
              <a:t>в </a:t>
            </a:r>
            <a:r>
              <a:rPr sz="3000" spc="-10" dirty="0">
                <a:latin typeface="Calibri"/>
                <a:cs typeface="Calibri"/>
              </a:rPr>
              <a:t>остеопатии </a:t>
            </a:r>
            <a:r>
              <a:rPr sz="3000" spc="-30" dirty="0">
                <a:latin typeface="Calibri"/>
                <a:cs typeface="Calibri"/>
              </a:rPr>
              <a:t>продолжает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увеличиваться.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3000" dirty="0">
                <a:latin typeface="Arial"/>
                <a:cs typeface="Arial"/>
              </a:rPr>
              <a:t>• </a:t>
            </a:r>
            <a:r>
              <a:rPr sz="3000" spc="-5" dirty="0">
                <a:latin typeface="Calibri"/>
                <a:cs typeface="Calibri"/>
              </a:rPr>
              <a:t>Особое </a:t>
            </a:r>
            <a:r>
              <a:rPr sz="3000" dirty="0">
                <a:latin typeface="Calibri"/>
                <a:cs typeface="Calibri"/>
              </a:rPr>
              <a:t>внимание </a:t>
            </a:r>
            <a:r>
              <a:rPr sz="3000" spc="-5" dirty="0">
                <a:latin typeface="Calibri"/>
                <a:cs typeface="Calibri"/>
              </a:rPr>
              <a:t>плечевому</a:t>
            </a:r>
            <a:r>
              <a:rPr sz="3000" spc="-13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суставу.</a:t>
            </a:r>
            <a:endParaRPr sz="3000">
              <a:latin typeface="Calibri"/>
              <a:cs typeface="Calibri"/>
            </a:endParaRPr>
          </a:p>
          <a:p>
            <a:pPr marL="241300" marR="167005" indent="-228600">
              <a:lnSpc>
                <a:spcPts val="3240"/>
              </a:lnSpc>
              <a:spcBef>
                <a:spcPts val="1045"/>
              </a:spcBef>
            </a:pPr>
            <a:r>
              <a:rPr sz="3000" dirty="0">
                <a:latin typeface="Arial"/>
                <a:cs typeface="Arial"/>
              </a:rPr>
              <a:t>• </a:t>
            </a:r>
            <a:r>
              <a:rPr sz="3000" spc="-10" dirty="0">
                <a:latin typeface="Calibri"/>
                <a:cs typeface="Calibri"/>
              </a:rPr>
              <a:t>Противопоказаний </a:t>
            </a:r>
            <a:r>
              <a:rPr sz="3000" spc="-5" dirty="0">
                <a:latin typeface="Calibri"/>
                <a:cs typeface="Calibri"/>
              </a:rPr>
              <a:t>практически </a:t>
            </a:r>
            <a:r>
              <a:rPr sz="3000" spc="-35" dirty="0">
                <a:latin typeface="Calibri"/>
                <a:cs typeface="Calibri"/>
              </a:rPr>
              <a:t>нет, </a:t>
            </a:r>
            <a:r>
              <a:rPr sz="3000" dirty="0">
                <a:latin typeface="Calibri"/>
                <a:cs typeface="Calibri"/>
              </a:rPr>
              <a:t>кроме </a:t>
            </a:r>
            <a:r>
              <a:rPr sz="3000" spc="-20" dirty="0">
                <a:latin typeface="Calibri"/>
                <a:cs typeface="Calibri"/>
              </a:rPr>
              <a:t>нежелания  </a:t>
            </a:r>
            <a:r>
              <a:rPr sz="3000" spc="-5" dirty="0">
                <a:latin typeface="Calibri"/>
                <a:cs typeface="Calibri"/>
              </a:rPr>
              <a:t>пациента.</a:t>
            </a:r>
            <a:endParaRPr sz="3000">
              <a:latin typeface="Calibri"/>
              <a:cs typeface="Calibri"/>
            </a:endParaRPr>
          </a:p>
          <a:p>
            <a:pPr marL="241300" marR="731520" indent="-228600">
              <a:lnSpc>
                <a:spcPts val="3240"/>
              </a:lnSpc>
              <a:spcBef>
                <a:spcPts val="1000"/>
              </a:spcBef>
            </a:pPr>
            <a:r>
              <a:rPr sz="3000" dirty="0">
                <a:latin typeface="Arial"/>
                <a:cs typeface="Arial"/>
              </a:rPr>
              <a:t>• </a:t>
            </a:r>
            <a:r>
              <a:rPr sz="3000" spc="-5" dirty="0">
                <a:latin typeface="Calibri"/>
                <a:cs typeface="Calibri"/>
              </a:rPr>
              <a:t>Ручная терапия </a:t>
            </a:r>
            <a:r>
              <a:rPr sz="3000" spc="-10" dirty="0">
                <a:latin typeface="Calibri"/>
                <a:cs typeface="Calibri"/>
              </a:rPr>
              <a:t>снижает депрессию, </a:t>
            </a:r>
            <a:r>
              <a:rPr sz="3000" spc="-35" dirty="0">
                <a:latin typeface="Calibri"/>
                <a:cs typeface="Calibri"/>
              </a:rPr>
              <a:t>т.к. </a:t>
            </a:r>
            <a:r>
              <a:rPr sz="3000" spc="-10" dirty="0">
                <a:latin typeface="Calibri"/>
                <a:cs typeface="Calibri"/>
              </a:rPr>
              <a:t>через руки  </a:t>
            </a:r>
            <a:r>
              <a:rPr sz="3000" dirty="0">
                <a:latin typeface="Calibri"/>
                <a:cs typeface="Calibri"/>
              </a:rPr>
              <a:t>активно </a:t>
            </a:r>
            <a:r>
              <a:rPr sz="3000" spc="-15" dirty="0">
                <a:latin typeface="Calibri"/>
                <a:cs typeface="Calibri"/>
              </a:rPr>
              <a:t>передается </a:t>
            </a:r>
            <a:r>
              <a:rPr sz="3000" spc="-5" dirty="0">
                <a:latin typeface="Calibri"/>
                <a:cs typeface="Calibri"/>
              </a:rPr>
              <a:t>энергия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эмпатии.</a:t>
            </a:r>
            <a:endParaRPr sz="3000">
              <a:latin typeface="Calibri"/>
              <a:cs typeface="Calibri"/>
            </a:endParaRPr>
          </a:p>
          <a:p>
            <a:pPr marL="241300" marR="5080" indent="-228600">
              <a:lnSpc>
                <a:spcPts val="3240"/>
              </a:lnSpc>
              <a:spcBef>
                <a:spcPts val="1010"/>
              </a:spcBef>
            </a:pPr>
            <a:r>
              <a:rPr sz="3000" dirty="0">
                <a:latin typeface="Arial"/>
                <a:cs typeface="Arial"/>
              </a:rPr>
              <a:t>• </a:t>
            </a:r>
            <a:r>
              <a:rPr sz="3000" spc="-5" dirty="0">
                <a:latin typeface="Calibri"/>
                <a:cs typeface="Calibri"/>
              </a:rPr>
              <a:t>Охват </a:t>
            </a:r>
            <a:r>
              <a:rPr sz="3000" spc="-20" dirty="0">
                <a:latin typeface="Calibri"/>
                <a:cs typeface="Calibri"/>
              </a:rPr>
              <a:t>должен </a:t>
            </a:r>
            <a:r>
              <a:rPr sz="3000" spc="-10" dirty="0">
                <a:latin typeface="Calibri"/>
                <a:cs typeface="Calibri"/>
              </a:rPr>
              <a:t>достигать </a:t>
            </a:r>
            <a:r>
              <a:rPr sz="3000" dirty="0">
                <a:latin typeface="Calibri"/>
                <a:cs typeface="Calibri"/>
              </a:rPr>
              <a:t>70-80 % </a:t>
            </a:r>
            <a:r>
              <a:rPr sz="3000" spc="-5" dirty="0">
                <a:latin typeface="Calibri"/>
                <a:cs typeface="Calibri"/>
              </a:rPr>
              <a:t>пациентов,</a:t>
            </a:r>
            <a:r>
              <a:rPr sz="3000" spc="-14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количество  процедур </a:t>
            </a:r>
            <a:r>
              <a:rPr sz="3000" dirty="0">
                <a:latin typeface="Calibri"/>
                <a:cs typeface="Calibri"/>
              </a:rPr>
              <a:t>в </a:t>
            </a:r>
            <a:r>
              <a:rPr sz="3000" spc="-5" dirty="0">
                <a:latin typeface="Calibri"/>
                <a:cs typeface="Calibri"/>
              </a:rPr>
              <a:t>размере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3-4.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0212" y="188254"/>
            <a:ext cx="11725275" cy="6449060"/>
            <a:chOff x="280212" y="188254"/>
            <a:chExt cx="11725275" cy="6449060"/>
          </a:xfrm>
        </p:grpSpPr>
        <p:sp>
          <p:nvSpPr>
            <p:cNvPr id="3" name="object 3"/>
            <p:cNvSpPr/>
            <p:nvPr/>
          </p:nvSpPr>
          <p:spPr>
            <a:xfrm>
              <a:off x="280212" y="188254"/>
              <a:ext cx="11725150" cy="5621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84897" y="717682"/>
              <a:ext cx="10614201" cy="59190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5729" y="648080"/>
            <a:ext cx="44373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45" dirty="0">
                <a:solidFill>
                  <a:srgbClr val="000000"/>
                </a:solidFill>
                <a:latin typeface="Calibri Light"/>
                <a:cs typeface="Calibri Light"/>
              </a:rPr>
              <a:t>Заметки </a:t>
            </a:r>
            <a:r>
              <a:rPr sz="4000" b="0" spc="-25" dirty="0">
                <a:solidFill>
                  <a:srgbClr val="000000"/>
                </a:solidFill>
                <a:latin typeface="Calibri Light"/>
                <a:cs typeface="Calibri Light"/>
              </a:rPr>
              <a:t>на </a:t>
            </a:r>
            <a:r>
              <a:rPr sz="4000" b="0" spc="-35" dirty="0">
                <a:solidFill>
                  <a:srgbClr val="000000"/>
                </a:solidFill>
                <a:latin typeface="Calibri Light"/>
                <a:cs typeface="Calibri Light"/>
              </a:rPr>
              <a:t>полях</a:t>
            </a:r>
            <a:r>
              <a:rPr sz="4000" b="0" spc="-12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35" dirty="0">
                <a:solidFill>
                  <a:srgbClr val="000000"/>
                </a:solidFill>
                <a:latin typeface="Calibri Light"/>
                <a:cs typeface="Calibri Light"/>
              </a:rPr>
              <a:t>…</a:t>
            </a:r>
            <a:r>
              <a:rPr sz="4000" b="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405090"/>
            <a:ext cx="9968865" cy="527304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Особенности реабилитации в разных странах. Опыт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Японии.</a:t>
            </a:r>
            <a:endParaRPr sz="2800">
              <a:latin typeface="Calibri"/>
              <a:cs typeface="Calibri"/>
            </a:endParaRPr>
          </a:p>
          <a:p>
            <a:pPr marL="241300" marR="558165" indent="-229235">
              <a:lnSpc>
                <a:spcPts val="3020"/>
              </a:lnSpc>
              <a:spcBef>
                <a:spcPts val="106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В основе – индивидуальный </a:t>
            </a:r>
            <a:r>
              <a:rPr sz="2800" spc="-10" dirty="0">
                <a:latin typeface="Calibri"/>
                <a:cs typeface="Calibri"/>
              </a:rPr>
              <a:t>подход, ручная </a:t>
            </a:r>
            <a:r>
              <a:rPr sz="2800" spc="-5" dirty="0">
                <a:latin typeface="Calibri"/>
                <a:cs typeface="Calibri"/>
              </a:rPr>
              <a:t>(мануальная)  </a:t>
            </a:r>
            <a:r>
              <a:rPr sz="2800" spc="-10" dirty="0">
                <a:latin typeface="Calibri"/>
                <a:cs typeface="Calibri"/>
              </a:rPr>
              <a:t>миотерапия, </a:t>
            </a:r>
            <a:r>
              <a:rPr sz="2800" dirty="0">
                <a:latin typeface="Calibri"/>
                <a:cs typeface="Calibri"/>
              </a:rPr>
              <a:t>анализ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5" dirty="0">
                <a:latin typeface="Calibri"/>
                <a:cs typeface="Calibri"/>
              </a:rPr>
              <a:t>коррекция двигательного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стереотипа.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20"/>
              </a:lnSpc>
              <a:spcBef>
                <a:spcPts val="100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японском </a:t>
            </a:r>
            <a:r>
              <a:rPr sz="2800" spc="-5" dirty="0">
                <a:latin typeface="Calibri"/>
                <a:cs typeface="Calibri"/>
              </a:rPr>
              <a:t>центре во </a:t>
            </a:r>
            <a:r>
              <a:rPr sz="2800" spc="-10" dirty="0">
                <a:latin typeface="Calibri"/>
                <a:cs typeface="Calibri"/>
              </a:rPr>
              <a:t>Владивостоке </a:t>
            </a:r>
            <a:r>
              <a:rPr sz="2800" spc="-5" dirty="0">
                <a:latin typeface="Calibri"/>
                <a:cs typeface="Calibri"/>
              </a:rPr>
              <a:t>востребованы </a:t>
            </a:r>
            <a:r>
              <a:rPr sz="2800" dirty="0">
                <a:latin typeface="Calibri"/>
                <a:cs typeface="Calibri"/>
              </a:rPr>
              <a:t>мануальные  </a:t>
            </a:r>
            <a:r>
              <a:rPr sz="2800" spc="-5" dirty="0">
                <a:latin typeface="Calibri"/>
                <a:cs typeface="Calibri"/>
              </a:rPr>
              <a:t>терапевты в </a:t>
            </a:r>
            <a:r>
              <a:rPr sz="2800" spc="-10" dirty="0">
                <a:latin typeface="Calibri"/>
                <a:cs typeface="Calibri"/>
              </a:rPr>
              <a:t>качестве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реабилитологов.</a:t>
            </a:r>
            <a:endParaRPr sz="2800">
              <a:latin typeface="Calibri"/>
              <a:cs typeface="Calibri"/>
            </a:endParaRPr>
          </a:p>
          <a:p>
            <a:pPr marL="241300" marR="219075" indent="-229235">
              <a:lnSpc>
                <a:spcPct val="90000"/>
              </a:lnSpc>
              <a:spcBef>
                <a:spcPts val="96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Наши </a:t>
            </a:r>
            <a:r>
              <a:rPr sz="2800" spc="-10" dirty="0">
                <a:latin typeface="Calibri"/>
                <a:cs typeface="Calibri"/>
              </a:rPr>
              <a:t>предложения: </a:t>
            </a:r>
            <a:r>
              <a:rPr sz="2800" spc="-5" dirty="0">
                <a:latin typeface="Calibri"/>
                <a:cs typeface="Calibri"/>
              </a:rPr>
              <a:t>при </a:t>
            </a:r>
            <a:r>
              <a:rPr sz="2800" spc="-25" dirty="0">
                <a:latin typeface="Calibri"/>
                <a:cs typeface="Calibri"/>
              </a:rPr>
              <a:t>подготовке </a:t>
            </a:r>
            <a:r>
              <a:rPr sz="2800" spc="-5" dirty="0">
                <a:latin typeface="Calibri"/>
                <a:cs typeface="Calibri"/>
              </a:rPr>
              <a:t>физических </a:t>
            </a:r>
            <a:r>
              <a:rPr sz="2800" spc="-10" dirty="0">
                <a:latin typeface="Calibri"/>
                <a:cs typeface="Calibri"/>
              </a:rPr>
              <a:t>терапевтов (в  медвузах) </a:t>
            </a:r>
            <a:r>
              <a:rPr sz="2800" spc="-5" dirty="0">
                <a:latin typeface="Calibri"/>
                <a:cs typeface="Calibri"/>
              </a:rPr>
              <a:t>многие </a:t>
            </a:r>
            <a:r>
              <a:rPr sz="2800" spc="-10" dirty="0">
                <a:latin typeface="Calibri"/>
                <a:cs typeface="Calibri"/>
              </a:rPr>
              <a:t>компетенции </a:t>
            </a:r>
            <a:r>
              <a:rPr sz="2800" dirty="0">
                <a:latin typeface="Calibri"/>
                <a:cs typeface="Calibri"/>
              </a:rPr>
              <a:t>мануальных </a:t>
            </a:r>
            <a:r>
              <a:rPr sz="2800" spc="-10" dirty="0">
                <a:latin typeface="Calibri"/>
                <a:cs typeface="Calibri"/>
              </a:rPr>
              <a:t>терапевтов  (коррекция </a:t>
            </a:r>
            <a:r>
              <a:rPr sz="2800" spc="-15" dirty="0">
                <a:latin typeface="Calibri"/>
                <a:cs typeface="Calibri"/>
              </a:rPr>
              <a:t>ПДС, </a:t>
            </a:r>
            <a:r>
              <a:rPr sz="2800" spc="-5" dirty="0">
                <a:latin typeface="Calibri"/>
                <a:cs typeface="Calibri"/>
              </a:rPr>
              <a:t>крестца и </a:t>
            </a:r>
            <a:r>
              <a:rPr sz="2800" dirty="0">
                <a:latin typeface="Calibri"/>
                <a:cs typeface="Calibri"/>
              </a:rPr>
              <a:t>таза, </a:t>
            </a:r>
            <a:r>
              <a:rPr sz="2800" spc="-10" dirty="0">
                <a:latin typeface="Calibri"/>
                <a:cs typeface="Calibri"/>
              </a:rPr>
              <a:t>миотерапия </a:t>
            </a:r>
            <a:r>
              <a:rPr sz="2800" spc="-5" dirty="0">
                <a:latin typeface="Calibri"/>
                <a:cs typeface="Calibri"/>
              </a:rPr>
              <a:t>и др.,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кроме</a:t>
            </a:r>
            <a:endParaRPr sz="2800">
              <a:latin typeface="Calibri"/>
              <a:cs typeface="Calibri"/>
            </a:endParaRPr>
          </a:p>
          <a:p>
            <a:pPr marL="241300" marR="8890">
              <a:lnSpc>
                <a:spcPts val="3030"/>
              </a:lnSpc>
              <a:spcBef>
                <a:spcPts val="40"/>
              </a:spcBef>
            </a:pPr>
            <a:r>
              <a:rPr sz="2800" spc="-5" dirty="0">
                <a:latin typeface="Calibri"/>
                <a:cs typeface="Calibri"/>
              </a:rPr>
              <a:t>краниальной и висцеральной </a:t>
            </a:r>
            <a:r>
              <a:rPr sz="2800" spc="-10" dirty="0">
                <a:latin typeface="Calibri"/>
                <a:cs typeface="Calibri"/>
              </a:rPr>
              <a:t>терапии) </a:t>
            </a:r>
            <a:r>
              <a:rPr sz="2800" spc="-15" dirty="0">
                <a:latin typeface="Calibri"/>
                <a:cs typeface="Calibri"/>
              </a:rPr>
              <a:t>должны </a:t>
            </a:r>
            <a:r>
              <a:rPr sz="2800" spc="-5" dirty="0">
                <a:latin typeface="Calibri"/>
                <a:cs typeface="Calibri"/>
              </a:rPr>
              <a:t>быть </a:t>
            </a:r>
            <a:r>
              <a:rPr sz="2800" dirty="0">
                <a:latin typeface="Calibri"/>
                <a:cs typeface="Calibri"/>
              </a:rPr>
              <a:t>освоены </a:t>
            </a:r>
            <a:r>
              <a:rPr sz="2800" spc="-5" dirty="0">
                <a:latin typeface="Calibri"/>
                <a:cs typeface="Calibri"/>
              </a:rPr>
              <a:t>и  перейти к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10" dirty="0">
                <a:latin typeface="Calibri"/>
                <a:cs typeface="Calibri"/>
              </a:rPr>
              <a:t>ФТ.</a:t>
            </a:r>
            <a:endParaRPr sz="2800">
              <a:latin typeface="Calibri"/>
              <a:cs typeface="Calibri"/>
            </a:endParaRPr>
          </a:p>
          <a:p>
            <a:pPr marL="241300" marR="315595" indent="-229235">
              <a:lnSpc>
                <a:spcPts val="3020"/>
              </a:lnSpc>
              <a:spcBef>
                <a:spcPts val="100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У </a:t>
            </a:r>
            <a:r>
              <a:rPr sz="2800" dirty="0">
                <a:latin typeface="Calibri"/>
                <a:cs typeface="Calibri"/>
              </a:rPr>
              <a:t>нас </a:t>
            </a:r>
            <a:r>
              <a:rPr sz="2800" spc="-5" dirty="0">
                <a:latin typeface="Calibri"/>
                <a:cs typeface="Calibri"/>
              </a:rPr>
              <a:t>есть опыт </a:t>
            </a:r>
            <a:r>
              <a:rPr sz="2800" spc="-20" dirty="0">
                <a:latin typeface="Calibri"/>
                <a:cs typeface="Calibri"/>
              </a:rPr>
              <a:t>подготовки </a:t>
            </a:r>
            <a:r>
              <a:rPr sz="2800" spc="-10" dirty="0">
                <a:latin typeface="Calibri"/>
                <a:cs typeface="Calibri"/>
              </a:rPr>
              <a:t>таких </a:t>
            </a:r>
            <a:r>
              <a:rPr sz="2800" spc="-65" dirty="0">
                <a:latin typeface="Calibri"/>
                <a:cs typeface="Calibri"/>
              </a:rPr>
              <a:t>ФТ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25" dirty="0">
                <a:latin typeface="Calibri"/>
                <a:cs typeface="Calibri"/>
              </a:rPr>
              <a:t>это </a:t>
            </a:r>
            <a:r>
              <a:rPr sz="2800" dirty="0">
                <a:latin typeface="Calibri"/>
                <a:cs typeface="Calibri"/>
              </a:rPr>
              <a:t>наше </a:t>
            </a:r>
            <a:r>
              <a:rPr sz="2800" spc="-10" dirty="0">
                <a:latin typeface="Calibri"/>
                <a:cs typeface="Calibri"/>
              </a:rPr>
              <a:t>конкурентное  </a:t>
            </a:r>
            <a:r>
              <a:rPr sz="2800" spc="-5" dirty="0">
                <a:latin typeface="Calibri"/>
                <a:cs typeface="Calibri"/>
              </a:rPr>
              <a:t>преимущество.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9408" y="648080"/>
            <a:ext cx="80479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45" dirty="0">
                <a:solidFill>
                  <a:srgbClr val="000000"/>
                </a:solidFill>
                <a:latin typeface="Calibri Light"/>
                <a:cs typeface="Calibri Light"/>
              </a:rPr>
              <a:t>Остеопатия </a:t>
            </a:r>
            <a:r>
              <a:rPr sz="4000" b="0" spc="-30" dirty="0">
                <a:solidFill>
                  <a:srgbClr val="000000"/>
                </a:solidFill>
                <a:latin typeface="Calibri Light"/>
                <a:cs typeface="Calibri Light"/>
              </a:rPr>
              <a:t>в </a:t>
            </a: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реабилитации</a:t>
            </a:r>
            <a:r>
              <a:rPr sz="4000" b="0" spc="-11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35" dirty="0">
                <a:solidFill>
                  <a:srgbClr val="000000"/>
                </a:solidFill>
                <a:latin typeface="Calibri Light"/>
                <a:cs typeface="Calibri Light"/>
              </a:rPr>
              <a:t>детей</a:t>
            </a:r>
            <a:r>
              <a:rPr sz="4000" b="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354310" cy="416369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9235">
              <a:lnSpc>
                <a:spcPct val="90000"/>
              </a:lnSpc>
              <a:spcBef>
                <a:spcPts val="430"/>
              </a:spcBef>
              <a:tabLst>
                <a:tab pos="5024120" algn="l"/>
              </a:tabLst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5" dirty="0">
                <a:latin typeface="Calibri"/>
                <a:cs typeface="Calibri"/>
              </a:rPr>
              <a:t>Уникальный </a:t>
            </a:r>
            <a:r>
              <a:rPr sz="2800" spc="-10" dirty="0">
                <a:latin typeface="Calibri"/>
                <a:cs typeface="Calibri"/>
              </a:rPr>
              <a:t>опыт </a:t>
            </a:r>
            <a:r>
              <a:rPr sz="2800" spc="-5" dirty="0">
                <a:latin typeface="Calibri"/>
                <a:cs typeface="Calibri"/>
              </a:rPr>
              <a:t>Института </a:t>
            </a:r>
            <a:r>
              <a:rPr sz="2800" spc="-10" dirty="0">
                <a:latin typeface="Calibri"/>
                <a:cs typeface="Calibri"/>
              </a:rPr>
              <a:t>вертеброневрологии </a:t>
            </a:r>
            <a:r>
              <a:rPr sz="2800" spc="-5" dirty="0">
                <a:latin typeface="Calibri"/>
                <a:cs typeface="Calibri"/>
              </a:rPr>
              <a:t>и мануальной  </a:t>
            </a:r>
            <a:r>
              <a:rPr sz="2800" spc="-10" dirty="0">
                <a:latin typeface="Calibri"/>
                <a:cs typeface="Calibri"/>
              </a:rPr>
              <a:t>медицины (клиника </a:t>
            </a:r>
            <a:r>
              <a:rPr sz="2800" spc="-5" dirty="0">
                <a:latin typeface="Calibri"/>
                <a:cs typeface="Calibri"/>
              </a:rPr>
              <a:t>реабилитации, 20 </a:t>
            </a:r>
            <a:r>
              <a:rPr sz="2800" spc="-10" dirty="0">
                <a:latin typeface="Calibri"/>
                <a:cs typeface="Calibri"/>
              </a:rPr>
              <a:t>остеопатов): </a:t>
            </a:r>
            <a:r>
              <a:rPr sz="2800" spc="-5" dirty="0">
                <a:latin typeface="Calibri"/>
                <a:cs typeface="Calibri"/>
              </a:rPr>
              <a:t>с 1999 по 2018  </a:t>
            </a:r>
            <a:r>
              <a:rPr sz="2800" spc="-40" dirty="0">
                <a:latin typeface="Calibri"/>
                <a:cs typeface="Calibri"/>
              </a:rPr>
              <a:t>год </a:t>
            </a:r>
            <a:r>
              <a:rPr sz="2800" spc="-15" dirty="0">
                <a:latin typeface="Calibri"/>
                <a:cs typeface="Calibri"/>
              </a:rPr>
              <a:t>наблюдалось </a:t>
            </a:r>
            <a:r>
              <a:rPr sz="2800" spc="-5" dirty="0">
                <a:latin typeface="Calibri"/>
                <a:cs typeface="Calibri"/>
              </a:rPr>
              <a:t>41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218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детей	</a:t>
            </a:r>
            <a:r>
              <a:rPr sz="2800" spc="-5" dirty="0">
                <a:latin typeface="Calibri"/>
                <a:cs typeface="Calibri"/>
              </a:rPr>
              <a:t>в возрасте </a:t>
            </a:r>
            <a:r>
              <a:rPr sz="2800" spc="-15" dirty="0">
                <a:latin typeface="Calibri"/>
                <a:cs typeface="Calibri"/>
              </a:rPr>
              <a:t>от </a:t>
            </a:r>
            <a:r>
              <a:rPr sz="2800" spc="-10" dirty="0">
                <a:latin typeface="Calibri"/>
                <a:cs typeface="Calibri"/>
              </a:rPr>
              <a:t>1-5 </a:t>
            </a:r>
            <a:r>
              <a:rPr sz="2800" spc="-5" dirty="0">
                <a:latin typeface="Calibri"/>
                <a:cs typeface="Calibri"/>
              </a:rPr>
              <a:t>дней </a:t>
            </a:r>
            <a:r>
              <a:rPr sz="2800" spc="-15" dirty="0">
                <a:latin typeface="Calibri"/>
                <a:cs typeface="Calibri"/>
              </a:rPr>
              <a:t>до </a:t>
            </a:r>
            <a:r>
              <a:rPr sz="2800" spc="-5" dirty="0">
                <a:latin typeface="Calibri"/>
                <a:cs typeface="Calibri"/>
              </a:rPr>
              <a:t>1 </a:t>
            </a:r>
            <a:r>
              <a:rPr sz="2800" spc="-30" dirty="0">
                <a:latin typeface="Calibri"/>
                <a:cs typeface="Calibri"/>
              </a:rPr>
              <a:t>года  </a:t>
            </a:r>
            <a:r>
              <a:rPr sz="2800" spc="-5" dirty="0">
                <a:latin typeface="Calibri"/>
                <a:cs typeface="Calibri"/>
              </a:rPr>
              <a:t>(52.3% </a:t>
            </a:r>
            <a:r>
              <a:rPr sz="2800" spc="-10" dirty="0">
                <a:latin typeface="Calibri"/>
                <a:cs typeface="Calibri"/>
              </a:rPr>
              <a:t>мальчиков </a:t>
            </a:r>
            <a:r>
              <a:rPr sz="2800" spc="-5" dirty="0">
                <a:latin typeface="Calibri"/>
                <a:cs typeface="Calibri"/>
              </a:rPr>
              <a:t>и 47.7%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девочек).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190"/>
              </a:lnSpc>
              <a:spcBef>
                <a:spcPts val="67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0" dirty="0">
                <a:latin typeface="Calibri"/>
                <a:cs typeface="Calibri"/>
              </a:rPr>
              <a:t>Остеопат </a:t>
            </a:r>
            <a:r>
              <a:rPr sz="2800" spc="-15" dirty="0">
                <a:latin typeface="Calibri"/>
                <a:cs typeface="Calibri"/>
              </a:rPr>
              <a:t>является </a:t>
            </a:r>
            <a:r>
              <a:rPr sz="2800" spc="-20" dirty="0">
                <a:latin typeface="Calibri"/>
                <a:cs typeface="Calibri"/>
              </a:rPr>
              <a:t>руководителем </a:t>
            </a:r>
            <a:r>
              <a:rPr sz="2800" spc="-5" dirty="0">
                <a:latin typeface="Calibri"/>
                <a:cs typeface="Calibri"/>
              </a:rPr>
              <a:t>МДБ. В бригаде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детский</a:t>
            </a:r>
            <a:endParaRPr sz="2800">
              <a:latin typeface="Calibri"/>
              <a:cs typeface="Calibri"/>
            </a:endParaRPr>
          </a:p>
          <a:p>
            <a:pPr marL="241300" marR="370840">
              <a:lnSpc>
                <a:spcPts val="3020"/>
              </a:lnSpc>
              <a:spcBef>
                <a:spcPts val="215"/>
              </a:spcBef>
            </a:pPr>
            <a:r>
              <a:rPr sz="2800" spc="-25" dirty="0">
                <a:latin typeface="Calibri"/>
                <a:cs typeface="Calibri"/>
              </a:rPr>
              <a:t>невролог, </a:t>
            </a:r>
            <a:r>
              <a:rPr sz="2800" dirty="0">
                <a:latin typeface="Calibri"/>
                <a:cs typeface="Calibri"/>
              </a:rPr>
              <a:t>ортопед, врач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инструктор </a:t>
            </a:r>
            <a:r>
              <a:rPr sz="2800" spc="-5" dirty="0">
                <a:latin typeface="Calibri"/>
                <a:cs typeface="Calibri"/>
              </a:rPr>
              <a:t>ЛФК, </a:t>
            </a:r>
            <a:r>
              <a:rPr sz="2800" spc="-15" dirty="0">
                <a:latin typeface="Calibri"/>
                <a:cs typeface="Calibri"/>
              </a:rPr>
              <a:t>массажист, </a:t>
            </a:r>
            <a:r>
              <a:rPr sz="2800" dirty="0">
                <a:latin typeface="Calibri"/>
                <a:cs typeface="Calibri"/>
              </a:rPr>
              <a:t>логопед,  </a:t>
            </a:r>
            <a:r>
              <a:rPr sz="2800" spc="-5" dirty="0">
                <a:latin typeface="Calibri"/>
                <a:cs typeface="Calibri"/>
              </a:rPr>
              <a:t>клинический </a:t>
            </a:r>
            <a:r>
              <a:rPr sz="2800" spc="-15" dirty="0">
                <a:latin typeface="Calibri"/>
                <a:cs typeface="Calibri"/>
              </a:rPr>
              <a:t>психолог </a:t>
            </a:r>
            <a:r>
              <a:rPr sz="2800" spc="-5" dirty="0">
                <a:latin typeface="Calibri"/>
                <a:cs typeface="Calibri"/>
              </a:rPr>
              <a:t>(семейный </a:t>
            </a:r>
            <a:r>
              <a:rPr sz="2800" spc="-10" dirty="0">
                <a:latin typeface="Calibri"/>
                <a:cs typeface="Calibri"/>
              </a:rPr>
              <a:t>психолог),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физиотерапевт,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985"/>
              </a:lnSpc>
            </a:pPr>
            <a:r>
              <a:rPr sz="2800" spc="-5" dirty="0">
                <a:latin typeface="Calibri"/>
                <a:cs typeface="Calibri"/>
              </a:rPr>
              <a:t>специалист по тейпированию и </a:t>
            </a:r>
            <a:r>
              <a:rPr sz="2800" spc="-10" dirty="0">
                <a:latin typeface="Calibri"/>
                <a:cs typeface="Calibri"/>
              </a:rPr>
              <a:t>другие </a:t>
            </a:r>
            <a:r>
              <a:rPr sz="2800" spc="-5" dirty="0">
                <a:latin typeface="Calibri"/>
                <a:cs typeface="Calibri"/>
              </a:rPr>
              <a:t>(по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требованию).</a:t>
            </a:r>
            <a:endParaRPr sz="2800">
              <a:latin typeface="Calibri"/>
              <a:cs typeface="Calibri"/>
            </a:endParaRPr>
          </a:p>
          <a:p>
            <a:pPr marL="241300" marR="512445" indent="-229235">
              <a:lnSpc>
                <a:spcPts val="3020"/>
              </a:lnSpc>
              <a:spcBef>
                <a:spcPts val="104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Почему </a:t>
            </a:r>
            <a:r>
              <a:rPr sz="2800" spc="-10" dirty="0">
                <a:latin typeface="Calibri"/>
                <a:cs typeface="Calibri"/>
              </a:rPr>
              <a:t>остеопат </a:t>
            </a:r>
            <a:r>
              <a:rPr sz="2800" spc="-15" dirty="0">
                <a:latin typeface="Calibri"/>
                <a:cs typeface="Calibri"/>
              </a:rPr>
              <a:t>является </a:t>
            </a:r>
            <a:r>
              <a:rPr sz="2800" spc="-5" dirty="0">
                <a:latin typeface="Calibri"/>
                <a:cs typeface="Calibri"/>
              </a:rPr>
              <a:t>системообразующим специалистом,  </a:t>
            </a:r>
            <a:r>
              <a:rPr sz="2800" spc="-20" dirty="0">
                <a:latin typeface="Calibri"/>
                <a:cs typeface="Calibri"/>
              </a:rPr>
              <a:t>руководит </a:t>
            </a:r>
            <a:r>
              <a:rPr sz="2800" spc="-15" dirty="0">
                <a:latin typeface="Calibri"/>
                <a:cs typeface="Calibri"/>
              </a:rPr>
              <a:t>мультидисциплинарной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командой?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6480" y="648080"/>
            <a:ext cx="61334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45" dirty="0">
                <a:solidFill>
                  <a:srgbClr val="000000"/>
                </a:solidFill>
                <a:latin typeface="Calibri Light"/>
                <a:cs typeface="Calibri Light"/>
              </a:rPr>
              <a:t>Компетенции </a:t>
            </a:r>
            <a:r>
              <a:rPr sz="4000" b="0" spc="-25" dirty="0">
                <a:solidFill>
                  <a:srgbClr val="000000"/>
                </a:solidFill>
                <a:latin typeface="Calibri Light"/>
                <a:cs typeface="Calibri Light"/>
              </a:rPr>
              <a:t>и</a:t>
            </a:r>
            <a:r>
              <a:rPr sz="4000" b="0" spc="-5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дисфункции</a:t>
            </a:r>
            <a:r>
              <a:rPr sz="4000" b="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231120" cy="416369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80" indent="-229235">
              <a:lnSpc>
                <a:spcPts val="3030"/>
              </a:lnSpc>
              <a:spcBef>
                <a:spcPts val="47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0" dirty="0">
                <a:latin typeface="Calibri"/>
                <a:cs typeface="Calibri"/>
              </a:rPr>
              <a:t>Такое </a:t>
            </a:r>
            <a:r>
              <a:rPr sz="2800" spc="-5" dirty="0">
                <a:latin typeface="Calibri"/>
                <a:cs typeface="Calibri"/>
              </a:rPr>
              <a:t>решение </a:t>
            </a:r>
            <a:r>
              <a:rPr sz="2800" spc="-10" dirty="0">
                <a:latin typeface="Calibri"/>
                <a:cs typeface="Calibri"/>
              </a:rPr>
              <a:t>вытекает </a:t>
            </a:r>
            <a:r>
              <a:rPr sz="2800" spc="-5" dirty="0">
                <a:latin typeface="Calibri"/>
                <a:cs typeface="Calibri"/>
              </a:rPr>
              <a:t>из </a:t>
            </a:r>
            <a:r>
              <a:rPr sz="2800" spc="-20" dirty="0">
                <a:latin typeface="Calibri"/>
                <a:cs typeface="Calibri"/>
              </a:rPr>
              <a:t>тех </a:t>
            </a:r>
            <a:r>
              <a:rPr sz="2800" spc="-5" dirty="0">
                <a:latin typeface="Calibri"/>
                <a:cs typeface="Calibri"/>
              </a:rPr>
              <a:t>дисфункций, </a:t>
            </a:r>
            <a:r>
              <a:rPr sz="2800" spc="-20" dirty="0">
                <a:latin typeface="Calibri"/>
                <a:cs typeface="Calibri"/>
              </a:rPr>
              <a:t>которые </a:t>
            </a:r>
            <a:r>
              <a:rPr sz="2800" spc="-5" dirty="0">
                <a:latin typeface="Calibri"/>
                <a:cs typeface="Calibri"/>
              </a:rPr>
              <a:t>есть у </a:t>
            </a:r>
            <a:r>
              <a:rPr sz="2800" spc="-15" dirty="0">
                <a:latin typeface="Calibri"/>
                <a:cs typeface="Calibri"/>
              </a:rPr>
              <a:t>детей 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5" dirty="0">
                <a:latin typeface="Calibri"/>
                <a:cs typeface="Calibri"/>
              </a:rPr>
              <a:t>тех </a:t>
            </a:r>
            <a:r>
              <a:rPr sz="2800" spc="-10" dirty="0">
                <a:latin typeface="Calibri"/>
                <a:cs typeface="Calibri"/>
              </a:rPr>
              <a:t>компетенций, </a:t>
            </a:r>
            <a:r>
              <a:rPr sz="2800" spc="-20" dirty="0">
                <a:latin typeface="Calibri"/>
                <a:cs typeface="Calibri"/>
              </a:rPr>
              <a:t>которыми </a:t>
            </a:r>
            <a:r>
              <a:rPr sz="2800" spc="-15" dirty="0">
                <a:latin typeface="Calibri"/>
                <a:cs typeface="Calibri"/>
              </a:rPr>
              <a:t>обладает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остеопат.</a:t>
            </a:r>
            <a:endParaRPr sz="2800">
              <a:latin typeface="Calibri"/>
              <a:cs typeface="Calibri"/>
            </a:endParaRPr>
          </a:p>
          <a:p>
            <a:pPr marL="241300" marR="110489" indent="-229235">
              <a:lnSpc>
                <a:spcPts val="3020"/>
              </a:lnSpc>
              <a:spcBef>
                <a:spcPts val="100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Можно </a:t>
            </a:r>
            <a:r>
              <a:rPr sz="2800" spc="-10" dirty="0">
                <a:latin typeface="Calibri"/>
                <a:cs typeface="Calibri"/>
              </a:rPr>
              <a:t>для </a:t>
            </a:r>
            <a:r>
              <a:rPr sz="2800" spc="-5" dirty="0">
                <a:latin typeface="Calibri"/>
                <a:cs typeface="Calibri"/>
              </a:rPr>
              <a:t>примера взять реабилитацию </a:t>
            </a:r>
            <a:r>
              <a:rPr sz="2800" spc="-10" dirty="0">
                <a:latin typeface="Calibri"/>
                <a:cs typeface="Calibri"/>
              </a:rPr>
              <a:t>болевых </a:t>
            </a:r>
            <a:r>
              <a:rPr sz="2800" spc="-5" dirty="0">
                <a:latin typeface="Calibri"/>
                <a:cs typeface="Calibri"/>
              </a:rPr>
              <a:t>расстройств у  новорожденных.</a:t>
            </a:r>
            <a:endParaRPr sz="2800">
              <a:latin typeface="Calibri"/>
              <a:cs typeface="Calibri"/>
            </a:endParaRPr>
          </a:p>
          <a:p>
            <a:pPr marL="241300" marR="421640" indent="-229235">
              <a:lnSpc>
                <a:spcPct val="90000"/>
              </a:lnSpc>
              <a:spcBef>
                <a:spcPts val="960"/>
              </a:spcBef>
              <a:tabLst>
                <a:tab pos="2510790" algn="l"/>
              </a:tabLst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0" dirty="0">
                <a:latin typeface="Calibri"/>
                <a:cs typeface="Calibri"/>
              </a:rPr>
              <a:t>Болевые </a:t>
            </a:r>
            <a:r>
              <a:rPr sz="2800" spc="-5" dirty="0">
                <a:latin typeface="Calibri"/>
                <a:cs typeface="Calibri"/>
              </a:rPr>
              <a:t>синдромы у НР </a:t>
            </a:r>
            <a:r>
              <a:rPr sz="2800" spc="-10" dirty="0">
                <a:latin typeface="Calibri"/>
                <a:cs typeface="Calibri"/>
              </a:rPr>
              <a:t>значительно снижают качество </a:t>
            </a:r>
            <a:r>
              <a:rPr sz="2800" dirty="0">
                <a:latin typeface="Calibri"/>
                <a:cs typeface="Calibri"/>
              </a:rPr>
              <a:t>жизни  </a:t>
            </a:r>
            <a:r>
              <a:rPr sz="2800" spc="-15" dirty="0">
                <a:latin typeface="Calibri"/>
                <a:cs typeface="Calibri"/>
              </a:rPr>
              <a:t>детей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семьи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20" dirty="0">
                <a:latin typeface="Calibri"/>
                <a:cs typeface="Calibri"/>
              </a:rPr>
              <a:t>целом, </a:t>
            </a:r>
            <a:r>
              <a:rPr sz="2800" spc="-10" dirty="0">
                <a:latin typeface="Calibri"/>
                <a:cs typeface="Calibri"/>
              </a:rPr>
              <a:t>препятствуют </a:t>
            </a:r>
            <a:r>
              <a:rPr sz="2800" spc="-5" dirty="0">
                <a:latin typeface="Calibri"/>
                <a:cs typeface="Calibri"/>
              </a:rPr>
              <a:t>оптимальному развитию  </a:t>
            </a:r>
            <a:r>
              <a:rPr sz="2800" spc="-10" dirty="0">
                <a:latin typeface="Calibri"/>
                <a:cs typeface="Calibri"/>
              </a:rPr>
              <a:t>ребенка, </a:t>
            </a:r>
            <a:r>
              <a:rPr sz="2800" spc="-20" dirty="0">
                <a:latin typeface="Calibri"/>
                <a:cs typeface="Calibri"/>
              </a:rPr>
              <a:t>модифицирует </a:t>
            </a:r>
            <a:r>
              <a:rPr sz="2800" spc="-10" dirty="0">
                <a:latin typeface="Calibri"/>
                <a:cs typeface="Calibri"/>
              </a:rPr>
              <a:t>поведение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дезорганизует  </a:t>
            </a:r>
            <a:r>
              <a:rPr sz="2800" spc="-15" dirty="0">
                <a:latin typeface="Calibri"/>
                <a:cs typeface="Calibri"/>
              </a:rPr>
              <a:t>двигательные	</a:t>
            </a:r>
            <a:r>
              <a:rPr sz="2800" spc="-5" dirty="0">
                <a:latin typeface="Calibri"/>
                <a:cs typeface="Calibri"/>
              </a:rPr>
              <a:t>акты, </a:t>
            </a:r>
            <a:r>
              <a:rPr sz="2800" spc="-20" dirty="0">
                <a:latin typeface="Calibri"/>
                <a:cs typeface="Calibri"/>
              </a:rPr>
              <a:t>что </a:t>
            </a:r>
            <a:r>
              <a:rPr sz="2800" spc="-5" dirty="0">
                <a:latin typeface="Calibri"/>
                <a:cs typeface="Calibri"/>
              </a:rPr>
              <a:t>в дальнейшем </a:t>
            </a:r>
            <a:r>
              <a:rPr sz="2800" spc="-15" dirty="0">
                <a:latin typeface="Calibri"/>
                <a:cs typeface="Calibri"/>
              </a:rPr>
              <a:t>может приводить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к</a:t>
            </a:r>
            <a:endParaRPr sz="2800">
              <a:latin typeface="Calibri"/>
              <a:cs typeface="Calibri"/>
            </a:endParaRPr>
          </a:p>
          <a:p>
            <a:pPr marL="241300" marR="1326515">
              <a:lnSpc>
                <a:spcPts val="3020"/>
              </a:lnSpc>
              <a:spcBef>
                <a:spcPts val="50"/>
              </a:spcBef>
            </a:pPr>
            <a:r>
              <a:rPr sz="2800" spc="-10" dirty="0">
                <a:latin typeface="Calibri"/>
                <a:cs typeface="Calibri"/>
              </a:rPr>
              <a:t>задержке речевого </a:t>
            </a:r>
            <a:r>
              <a:rPr sz="2800" spc="-5" dirty="0">
                <a:latin typeface="Calibri"/>
                <a:cs typeface="Calibri"/>
              </a:rPr>
              <a:t>развития, когнитивным нарушениям,  нарушению </a:t>
            </a:r>
            <a:r>
              <a:rPr sz="2800" spc="-15" dirty="0">
                <a:latin typeface="Calibri"/>
                <a:cs typeface="Calibri"/>
              </a:rPr>
              <a:t>координации </a:t>
            </a:r>
            <a:r>
              <a:rPr sz="2800" spc="-5" dirty="0">
                <a:latin typeface="Calibri"/>
                <a:cs typeface="Calibri"/>
              </a:rPr>
              <a:t>движений и </a:t>
            </a:r>
            <a:r>
              <a:rPr sz="2800" spc="-65" dirty="0">
                <a:latin typeface="Calibri"/>
                <a:cs typeface="Calibri"/>
              </a:rPr>
              <a:t>т.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8258" y="648080"/>
            <a:ext cx="5130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Шкала </a:t>
            </a:r>
            <a:r>
              <a:rPr sz="4000" b="0" spc="-30" dirty="0">
                <a:solidFill>
                  <a:srgbClr val="000000"/>
                </a:solidFill>
                <a:latin typeface="Calibri Light"/>
                <a:cs typeface="Calibri Light"/>
              </a:rPr>
              <a:t>для </a:t>
            </a:r>
            <a:r>
              <a:rPr sz="4000" b="0" spc="-35" dirty="0">
                <a:solidFill>
                  <a:srgbClr val="000000"/>
                </a:solidFill>
                <a:latin typeface="Calibri Light"/>
                <a:cs typeface="Calibri Light"/>
              </a:rPr>
              <a:t>оценки</a:t>
            </a:r>
            <a:r>
              <a:rPr sz="4000" b="0" spc="-14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30" dirty="0">
                <a:solidFill>
                  <a:srgbClr val="000000"/>
                </a:solidFill>
                <a:latin typeface="Calibri Light"/>
                <a:cs typeface="Calibri Light"/>
              </a:rPr>
              <a:t>боли</a:t>
            </a:r>
            <a:r>
              <a:rPr sz="4000" b="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658188"/>
            <a:ext cx="10615930" cy="480314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835660" indent="-229235">
              <a:lnSpc>
                <a:spcPct val="90000"/>
              </a:lnSpc>
              <a:spcBef>
                <a:spcPts val="434"/>
              </a:spcBef>
              <a:tabLst>
                <a:tab pos="8517890" algn="l"/>
                <a:tab pos="8960485" algn="l"/>
              </a:tabLst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Для </a:t>
            </a:r>
            <a:r>
              <a:rPr sz="2800" spc="-10" dirty="0">
                <a:latin typeface="Calibri"/>
                <a:cs typeface="Calibri"/>
              </a:rPr>
              <a:t>оценки </a:t>
            </a:r>
            <a:r>
              <a:rPr sz="2800" spc="-15" dirty="0">
                <a:latin typeface="Calibri"/>
                <a:cs typeface="Calibri"/>
              </a:rPr>
              <a:t>боли </a:t>
            </a:r>
            <a:r>
              <a:rPr sz="2800" spc="-5" dirty="0">
                <a:latin typeface="Calibri"/>
                <a:cs typeface="Calibri"/>
              </a:rPr>
              <a:t>была </a:t>
            </a:r>
            <a:r>
              <a:rPr sz="2800" dirty="0">
                <a:latin typeface="Calibri"/>
                <a:cs typeface="Calibri"/>
              </a:rPr>
              <a:t>применена </a:t>
            </a:r>
            <a:r>
              <a:rPr sz="2800" spc="-10" dirty="0">
                <a:latin typeface="Calibri"/>
                <a:cs typeface="Calibri"/>
              </a:rPr>
              <a:t>шкала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изучения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боли	</a:t>
            </a:r>
            <a:r>
              <a:rPr sz="2800" spc="-5" dirty="0">
                <a:latin typeface="Calibri"/>
                <a:cs typeface="Calibri"/>
              </a:rPr>
              <a:t>у  </a:t>
            </a:r>
            <a:r>
              <a:rPr sz="2800" spc="-10" dirty="0">
                <a:latin typeface="Calibri"/>
                <a:cs typeface="Calibri"/>
              </a:rPr>
              <a:t>м</a:t>
            </a:r>
            <a:r>
              <a:rPr sz="2800" spc="5" dirty="0">
                <a:latin typeface="Calibri"/>
                <a:cs typeface="Calibri"/>
              </a:rPr>
              <a:t>л</a:t>
            </a:r>
            <a:r>
              <a:rPr sz="2800" spc="-5" dirty="0">
                <a:latin typeface="Calibri"/>
                <a:cs typeface="Calibri"/>
              </a:rPr>
              <a:t>а</a:t>
            </a:r>
            <a:r>
              <a:rPr sz="2800" spc="-20" dirty="0">
                <a:latin typeface="Calibri"/>
                <a:cs typeface="Calibri"/>
              </a:rPr>
              <a:t>д</a:t>
            </a:r>
            <a:r>
              <a:rPr sz="2800" spc="-5" dirty="0">
                <a:latin typeface="Calibri"/>
                <a:cs typeface="Calibri"/>
              </a:rPr>
              <a:t>е</a:t>
            </a:r>
            <a:r>
              <a:rPr sz="2800" dirty="0">
                <a:latin typeface="Calibri"/>
                <a:cs typeface="Calibri"/>
              </a:rPr>
              <a:t>н</a:t>
            </a:r>
            <a:r>
              <a:rPr sz="2800" spc="-30" dirty="0">
                <a:latin typeface="Calibri"/>
                <a:cs typeface="Calibri"/>
              </a:rPr>
              <a:t>ц</a:t>
            </a:r>
            <a:r>
              <a:rPr sz="2800" spc="-5" dirty="0">
                <a:latin typeface="Calibri"/>
                <a:cs typeface="Calibri"/>
              </a:rPr>
              <a:t>ев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FL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(</a:t>
            </a:r>
            <a:r>
              <a:rPr sz="2800" spc="-7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e,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leg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ti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it</a:t>
            </a:r>
            <a:r>
              <a:rPr sz="2800" spc="-225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cr</a:t>
            </a:r>
            <a:r>
              <a:rPr sz="2800" spc="-22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onsolab</a:t>
            </a:r>
            <a:r>
              <a:rPr sz="2800" spc="-2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у</a:t>
            </a:r>
            <a:r>
              <a:rPr sz="2800" spc="-5" dirty="0">
                <a:latin typeface="Calibri"/>
                <a:cs typeface="Calibri"/>
              </a:rPr>
              <a:t>)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«л</a:t>
            </a:r>
            <a:r>
              <a:rPr sz="2800" dirty="0">
                <a:latin typeface="Calibri"/>
                <a:cs typeface="Calibri"/>
              </a:rPr>
              <a:t>и</a:t>
            </a:r>
            <a:r>
              <a:rPr sz="2800" spc="-30" dirty="0">
                <a:latin typeface="Calibri"/>
                <a:cs typeface="Calibri"/>
              </a:rPr>
              <a:t>ц</a:t>
            </a:r>
            <a:r>
              <a:rPr sz="2800" spc="-5" dirty="0">
                <a:latin typeface="Calibri"/>
                <a:cs typeface="Calibri"/>
              </a:rPr>
              <a:t>о—  ноги—активность—плач—утешаемость», </a:t>
            </a:r>
            <a:r>
              <a:rPr sz="2800" spc="-25" dirty="0">
                <a:latin typeface="Calibri"/>
                <a:cs typeface="Calibri"/>
              </a:rPr>
              <a:t>которую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мы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025"/>
              </a:lnSpc>
            </a:pPr>
            <a:r>
              <a:rPr sz="2800" spc="-10" dirty="0">
                <a:latin typeface="Calibri"/>
                <a:cs typeface="Calibri"/>
              </a:rPr>
              <a:t>модифицировали, </a:t>
            </a:r>
            <a:r>
              <a:rPr sz="2800" spc="-15" dirty="0">
                <a:latin typeface="Calibri"/>
                <a:cs typeface="Calibri"/>
              </a:rPr>
              <a:t>дополнив </a:t>
            </a:r>
            <a:r>
              <a:rPr sz="2800" spc="-10" dirty="0">
                <a:latin typeface="Calibri"/>
                <a:cs typeface="Calibri"/>
              </a:rPr>
              <a:t>двумя </a:t>
            </a:r>
            <a:r>
              <a:rPr sz="2800" spc="-5" dirty="0">
                <a:latin typeface="Calibri"/>
                <a:cs typeface="Calibri"/>
              </a:rPr>
              <a:t>оцениваемыми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показателями:</a:t>
            </a:r>
            <a:endParaRPr sz="2800">
              <a:latin typeface="Calibri"/>
              <a:cs typeface="Calibri"/>
            </a:endParaRPr>
          </a:p>
          <a:p>
            <a:pPr marL="241300" marR="1602740" indent="-229235">
              <a:lnSpc>
                <a:spcPts val="3020"/>
              </a:lnSpc>
              <a:spcBef>
                <a:spcPts val="105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– «сон» и «сосание», объективно </a:t>
            </a:r>
            <a:r>
              <a:rPr sz="2800" spc="-10" dirty="0">
                <a:latin typeface="Calibri"/>
                <a:cs typeface="Calibri"/>
              </a:rPr>
              <a:t>отражающими </a:t>
            </a:r>
            <a:r>
              <a:rPr sz="2800" spc="-15" dirty="0">
                <a:latin typeface="Calibri"/>
                <a:cs typeface="Calibri"/>
              </a:rPr>
              <a:t>болевую  </a:t>
            </a:r>
            <a:r>
              <a:rPr sz="2800" spc="-10" dirty="0">
                <a:latin typeface="Calibri"/>
                <a:cs typeface="Calibri"/>
              </a:rPr>
              <a:t>модальность.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321945" algn="l"/>
              </a:tabLst>
            </a:pPr>
            <a:r>
              <a:rPr sz="2800" spc="-5" dirty="0">
                <a:latin typeface="Arial"/>
                <a:cs typeface="Arial"/>
              </a:rPr>
              <a:t>•	</a:t>
            </a:r>
            <a:r>
              <a:rPr sz="2800" spc="-5" dirty="0">
                <a:latin typeface="Calibri"/>
                <a:cs typeface="Calibri"/>
              </a:rPr>
              <a:t>При поступлении в клинику </a:t>
            </a:r>
            <a:r>
              <a:rPr sz="2800" spc="-15" dirty="0">
                <a:latin typeface="Calibri"/>
                <a:cs typeface="Calibri"/>
              </a:rPr>
              <a:t>боль </a:t>
            </a:r>
            <a:r>
              <a:rPr sz="2800" spc="-10" dirty="0">
                <a:latin typeface="Calibri"/>
                <a:cs typeface="Calibri"/>
              </a:rPr>
              <a:t>отсутствовала </a:t>
            </a:r>
            <a:r>
              <a:rPr sz="2800" spc="-25" dirty="0">
                <a:latin typeface="Calibri"/>
                <a:cs typeface="Calibri"/>
              </a:rPr>
              <a:t>только </a:t>
            </a:r>
            <a:r>
              <a:rPr sz="2800" spc="-5" dirty="0">
                <a:latin typeface="Calibri"/>
                <a:cs typeface="Calibri"/>
              </a:rPr>
              <a:t>у 14,49 %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spc="-105" dirty="0">
                <a:latin typeface="Calibri"/>
                <a:cs typeface="Calibri"/>
              </a:rPr>
              <a:t>НР.</a:t>
            </a:r>
            <a:endParaRPr sz="2800">
              <a:latin typeface="Calibri"/>
              <a:cs typeface="Calibri"/>
            </a:endParaRPr>
          </a:p>
          <a:p>
            <a:pPr marL="241300" marR="424180" indent="-229235">
              <a:lnSpc>
                <a:spcPts val="3020"/>
              </a:lnSpc>
              <a:spcBef>
                <a:spcPts val="1040"/>
              </a:spcBef>
              <a:tabLst>
                <a:tab pos="1217295" algn="l"/>
              </a:tabLst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5" dirty="0">
                <a:latin typeface="Calibri"/>
                <a:cs typeface="Calibri"/>
              </a:rPr>
              <a:t>Боль </a:t>
            </a:r>
            <a:r>
              <a:rPr sz="2800" spc="-5" dirty="0">
                <a:latin typeface="Calibri"/>
                <a:cs typeface="Calibri"/>
              </a:rPr>
              <a:t>умеренная </a:t>
            </a:r>
            <a:r>
              <a:rPr sz="2800" spc="-10" dirty="0">
                <a:latin typeface="Calibri"/>
                <a:cs typeface="Calibri"/>
              </a:rPr>
              <a:t>(2-5 </a:t>
            </a:r>
            <a:r>
              <a:rPr sz="2800" spc="-5" dirty="0">
                <a:latin typeface="Calibri"/>
                <a:cs typeface="Calibri"/>
              </a:rPr>
              <a:t>баллов по </a:t>
            </a:r>
            <a:r>
              <a:rPr sz="2800" spc="-10" dirty="0">
                <a:latin typeface="Calibri"/>
                <a:cs typeface="Calibri"/>
              </a:rPr>
              <a:t>шкале оценки </a:t>
            </a:r>
            <a:r>
              <a:rPr sz="2800" spc="-15" dirty="0">
                <a:latin typeface="Calibri"/>
                <a:cs typeface="Calibri"/>
              </a:rPr>
              <a:t>боли) </a:t>
            </a:r>
            <a:r>
              <a:rPr sz="2800" spc="-5" dirty="0">
                <a:latin typeface="Calibri"/>
                <a:cs typeface="Calibri"/>
              </a:rPr>
              <a:t>отмечалась у  73,19	%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детей.</a:t>
            </a:r>
            <a:endParaRPr sz="2800">
              <a:latin typeface="Calibri"/>
              <a:cs typeface="Calibri"/>
            </a:endParaRPr>
          </a:p>
          <a:p>
            <a:pPr marL="241300" marR="475615" indent="-229235">
              <a:lnSpc>
                <a:spcPts val="3020"/>
              </a:lnSpc>
              <a:spcBef>
                <a:spcPts val="1019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5" dirty="0">
                <a:latin typeface="Calibri"/>
                <a:cs typeface="Calibri"/>
              </a:rPr>
              <a:t>Боль </a:t>
            </a:r>
            <a:r>
              <a:rPr sz="2800" spc="-10" dirty="0">
                <a:latin typeface="Calibri"/>
                <a:cs typeface="Calibri"/>
              </a:rPr>
              <a:t>средней </a:t>
            </a:r>
            <a:r>
              <a:rPr sz="2800" spc="-5" dirty="0">
                <a:latin typeface="Calibri"/>
                <a:cs typeface="Calibri"/>
              </a:rPr>
              <a:t>интенсивности </a:t>
            </a:r>
            <a:r>
              <a:rPr sz="2800" spc="-10" dirty="0">
                <a:latin typeface="Calibri"/>
                <a:cs typeface="Calibri"/>
              </a:rPr>
              <a:t>(6-9 </a:t>
            </a:r>
            <a:r>
              <a:rPr sz="2800" spc="-5" dirty="0">
                <a:latin typeface="Calibri"/>
                <a:cs typeface="Calibri"/>
              </a:rPr>
              <a:t>баллов) </a:t>
            </a:r>
            <a:r>
              <a:rPr sz="2800" spc="-15" dirty="0">
                <a:latin typeface="Calibri"/>
                <a:cs typeface="Calibri"/>
              </a:rPr>
              <a:t>наблюдалась </a:t>
            </a:r>
            <a:r>
              <a:rPr sz="2800" spc="-5" dirty="0">
                <a:latin typeface="Calibri"/>
                <a:cs typeface="Calibri"/>
              </a:rPr>
              <a:t>у 12,32 %  </a:t>
            </a:r>
            <a:r>
              <a:rPr sz="2800" spc="-15" dirty="0">
                <a:latin typeface="Calibri"/>
                <a:cs typeface="Calibri"/>
              </a:rPr>
              <a:t>детей.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65080" y="0"/>
            <a:ext cx="1856358" cy="173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99319" y="31115"/>
            <a:ext cx="2392679" cy="1802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55390" y="648080"/>
            <a:ext cx="50044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25" dirty="0">
                <a:solidFill>
                  <a:srgbClr val="000000"/>
                </a:solidFill>
                <a:latin typeface="Calibri Light"/>
                <a:cs typeface="Calibri Light"/>
              </a:rPr>
              <a:t>Боль у</a:t>
            </a:r>
            <a:r>
              <a:rPr sz="4000" b="0" spc="-10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новорожденных</a:t>
            </a:r>
            <a:r>
              <a:rPr sz="4000" b="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1793493"/>
            <a:ext cx="10273030" cy="454787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1362075" indent="-229235">
              <a:lnSpc>
                <a:spcPct val="90000"/>
              </a:lnSpc>
              <a:spcBef>
                <a:spcPts val="43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5" dirty="0">
                <a:latin typeface="Calibri"/>
                <a:cs typeface="Calibri"/>
              </a:rPr>
              <a:t>Боль </a:t>
            </a:r>
            <a:r>
              <a:rPr sz="2800" spc="-5" dirty="0">
                <a:latin typeface="Calibri"/>
                <a:cs typeface="Calibri"/>
              </a:rPr>
              <a:t>у новорожденных, </a:t>
            </a:r>
            <a:r>
              <a:rPr sz="2800" spc="-15" dirty="0">
                <a:latin typeface="Calibri"/>
                <a:cs typeface="Calibri"/>
              </a:rPr>
              <a:t>как </a:t>
            </a:r>
            <a:r>
              <a:rPr sz="2800" spc="-5" dirty="0">
                <a:latin typeface="Calibri"/>
                <a:cs typeface="Calibri"/>
              </a:rPr>
              <a:t>правило, </a:t>
            </a:r>
            <a:r>
              <a:rPr sz="2800" dirty="0">
                <a:latin typeface="Calibri"/>
                <a:cs typeface="Calibri"/>
              </a:rPr>
              <a:t>носит </a:t>
            </a:r>
            <a:r>
              <a:rPr sz="2800" spc="-5" dirty="0">
                <a:latin typeface="Calibri"/>
                <a:cs typeface="Calibri"/>
              </a:rPr>
              <a:t>выраженный  </a:t>
            </a:r>
            <a:r>
              <a:rPr sz="2800" spc="-10" dirty="0">
                <a:latin typeface="Calibri"/>
                <a:cs typeface="Calibri"/>
              </a:rPr>
              <a:t>вегетативный характер, </a:t>
            </a:r>
            <a:r>
              <a:rPr sz="2800" spc="-15" dirty="0">
                <a:latin typeface="Calibri"/>
                <a:cs typeface="Calibri"/>
              </a:rPr>
              <a:t>боль </a:t>
            </a:r>
            <a:r>
              <a:rPr sz="2800" spc="-10" dirty="0">
                <a:latin typeface="Calibri"/>
                <a:cs typeface="Calibri"/>
              </a:rPr>
              <a:t>разлитая, </a:t>
            </a:r>
            <a:r>
              <a:rPr sz="2800" spc="-5" dirty="0">
                <a:latin typeface="Calibri"/>
                <a:cs typeface="Calibri"/>
              </a:rPr>
              <a:t>не </a:t>
            </a:r>
            <a:r>
              <a:rPr sz="2800" spc="-25" dirty="0">
                <a:latin typeface="Calibri"/>
                <a:cs typeface="Calibri"/>
              </a:rPr>
              <a:t>всегда </a:t>
            </a:r>
            <a:r>
              <a:rPr sz="2800" spc="-15" dirty="0">
                <a:latin typeface="Calibri"/>
                <a:cs typeface="Calibri"/>
              </a:rPr>
              <a:t>четко  </a:t>
            </a:r>
            <a:r>
              <a:rPr sz="2800" spc="-5" dirty="0">
                <a:latin typeface="Calibri"/>
                <a:cs typeface="Calibri"/>
              </a:rPr>
              <a:t>локализованная.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30"/>
              </a:lnSpc>
              <a:spcBef>
                <a:spcPts val="1050"/>
              </a:spcBef>
              <a:tabLst>
                <a:tab pos="7089140" algn="l"/>
              </a:tabLst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5" dirty="0">
                <a:latin typeface="Calibri"/>
                <a:cs typeface="Calibri"/>
              </a:rPr>
              <a:t>Боль </a:t>
            </a:r>
            <a:r>
              <a:rPr sz="2800" spc="-5" dirty="0">
                <a:latin typeface="Calibri"/>
                <a:cs typeface="Calibri"/>
              </a:rPr>
              <a:t>у </a:t>
            </a:r>
            <a:r>
              <a:rPr sz="2800" spc="-15" dirty="0">
                <a:latin typeface="Calibri"/>
                <a:cs typeface="Calibri"/>
              </a:rPr>
              <a:t>детей </a:t>
            </a:r>
            <a:r>
              <a:rPr sz="2800" spc="-5" dirty="0">
                <a:latin typeface="Calibri"/>
                <a:cs typeface="Calibri"/>
              </a:rPr>
              <a:t>острая, но очень быстро (выраженный </a:t>
            </a:r>
            <a:r>
              <a:rPr sz="2800" spc="-10" dirty="0">
                <a:latin typeface="Calibri"/>
                <a:cs typeface="Calibri"/>
              </a:rPr>
              <a:t>вегетативный  </a:t>
            </a:r>
            <a:r>
              <a:rPr sz="2800" spc="-5" dirty="0">
                <a:latin typeface="Calibri"/>
                <a:cs typeface="Calibri"/>
              </a:rPr>
              <a:t>компонент!) </a:t>
            </a:r>
            <a:r>
              <a:rPr sz="2800" spc="-15" dirty="0">
                <a:latin typeface="Calibri"/>
                <a:cs typeface="Calibri"/>
              </a:rPr>
              <a:t>может </a:t>
            </a:r>
            <a:r>
              <a:rPr sz="2800" spc="-5" dirty="0">
                <a:latin typeface="Calibri"/>
                <a:cs typeface="Calibri"/>
              </a:rPr>
              <a:t>перейти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хроническую.	</a:t>
            </a:r>
            <a:r>
              <a:rPr sz="2800" spc="-20" dirty="0">
                <a:latin typeface="Calibri"/>
                <a:cs typeface="Calibri"/>
              </a:rPr>
              <a:t>Что </a:t>
            </a:r>
            <a:r>
              <a:rPr sz="2800" spc="-5" dirty="0">
                <a:latin typeface="Calibri"/>
                <a:cs typeface="Calibri"/>
              </a:rPr>
              <a:t>мы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часто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805"/>
              </a:lnSpc>
            </a:pPr>
            <a:r>
              <a:rPr sz="2800" spc="-20" dirty="0">
                <a:latin typeface="Calibri"/>
                <a:cs typeface="Calibri"/>
              </a:rPr>
              <a:t>наблюдали </a:t>
            </a:r>
            <a:r>
              <a:rPr sz="2800" spc="-5" dirty="0">
                <a:latin typeface="Calibri"/>
                <a:cs typeface="Calibri"/>
              </a:rPr>
              <a:t>у </a:t>
            </a:r>
            <a:r>
              <a:rPr sz="2800" spc="-15" dirty="0">
                <a:latin typeface="Calibri"/>
                <a:cs typeface="Calibri"/>
              </a:rPr>
              <a:t>детей </a:t>
            </a:r>
            <a:r>
              <a:rPr sz="2800" spc="-5" dirty="0">
                <a:latin typeface="Calibri"/>
                <a:cs typeface="Calibri"/>
              </a:rPr>
              <a:t>в возрасте </a:t>
            </a:r>
            <a:r>
              <a:rPr sz="2800" spc="-15" dirty="0">
                <a:latin typeface="Calibri"/>
                <a:cs typeface="Calibri"/>
              </a:rPr>
              <a:t>4-5 </a:t>
            </a:r>
            <a:r>
              <a:rPr sz="2800" spc="-5" dirty="0">
                <a:latin typeface="Calibri"/>
                <a:cs typeface="Calibri"/>
              </a:rPr>
              <a:t>мес. при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отсутствии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sz="2800" spc="-10" dirty="0">
                <a:latin typeface="Calibri"/>
                <a:cs typeface="Calibri"/>
              </a:rPr>
              <a:t>остеопатической коррекции </a:t>
            </a:r>
            <a:r>
              <a:rPr sz="2800" spc="-5" dirty="0">
                <a:latin typeface="Calibri"/>
                <a:cs typeface="Calibri"/>
              </a:rPr>
              <a:t>в неонатальном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периоде.</a:t>
            </a:r>
            <a:endParaRPr sz="2800">
              <a:latin typeface="Calibri"/>
              <a:cs typeface="Calibri"/>
            </a:endParaRPr>
          </a:p>
          <a:p>
            <a:pPr marL="241300" marR="26034" indent="-229235">
              <a:lnSpc>
                <a:spcPts val="3020"/>
              </a:lnSpc>
              <a:spcBef>
                <a:spcPts val="104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Локализация </a:t>
            </a:r>
            <a:r>
              <a:rPr sz="2800" spc="-15" dirty="0">
                <a:latin typeface="Calibri"/>
                <a:cs typeface="Calibri"/>
              </a:rPr>
              <a:t>боли, </a:t>
            </a:r>
            <a:r>
              <a:rPr sz="2800" spc="-5" dirty="0">
                <a:latin typeface="Calibri"/>
                <a:cs typeface="Calibri"/>
              </a:rPr>
              <a:t>чаще </a:t>
            </a:r>
            <a:r>
              <a:rPr sz="2800" spc="-10" dirty="0">
                <a:latin typeface="Calibri"/>
                <a:cs typeface="Calibri"/>
              </a:rPr>
              <a:t>всего, </a:t>
            </a:r>
            <a:r>
              <a:rPr sz="2800" spc="-5" dirty="0">
                <a:latin typeface="Calibri"/>
                <a:cs typeface="Calibri"/>
              </a:rPr>
              <a:t>была в </a:t>
            </a:r>
            <a:r>
              <a:rPr sz="2800" spc="-10" dirty="0">
                <a:latin typeface="Calibri"/>
                <a:cs typeface="Calibri"/>
              </a:rPr>
              <a:t>области </a:t>
            </a:r>
            <a:r>
              <a:rPr sz="2800" dirty="0">
                <a:latin typeface="Calibri"/>
                <a:cs typeface="Calibri"/>
              </a:rPr>
              <a:t>шеи </a:t>
            </a:r>
            <a:r>
              <a:rPr sz="2800" spc="-10" dirty="0">
                <a:latin typeface="Calibri"/>
                <a:cs typeface="Calibri"/>
              </a:rPr>
              <a:t>(ШОП  </a:t>
            </a:r>
            <a:r>
              <a:rPr sz="2800" spc="-15" dirty="0">
                <a:latin typeface="Calibri"/>
                <a:cs typeface="Calibri"/>
              </a:rPr>
              <a:t>травмируется </a:t>
            </a:r>
            <a:r>
              <a:rPr sz="2800" spc="-5" dirty="0">
                <a:latin typeface="Calibri"/>
                <a:cs typeface="Calibri"/>
              </a:rPr>
              <a:t>при </a:t>
            </a:r>
            <a:r>
              <a:rPr sz="2800" spc="-10" dirty="0">
                <a:latin typeface="Calibri"/>
                <a:cs typeface="Calibri"/>
              </a:rPr>
              <a:t>стремительных </a:t>
            </a:r>
            <a:r>
              <a:rPr sz="2800" spc="-5" dirty="0">
                <a:latin typeface="Calibri"/>
                <a:cs typeface="Calibri"/>
              </a:rPr>
              <a:t>или затяжных </a:t>
            </a:r>
            <a:r>
              <a:rPr sz="2800" spc="-15" dirty="0">
                <a:latin typeface="Calibri"/>
                <a:cs typeface="Calibri"/>
              </a:rPr>
              <a:t>родах),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области  </a:t>
            </a:r>
            <a:r>
              <a:rPr sz="2800" spc="-5" dirty="0">
                <a:latin typeface="Calibri"/>
                <a:cs typeface="Calibri"/>
              </a:rPr>
              <a:t>живота </a:t>
            </a:r>
            <a:r>
              <a:rPr sz="2800" spc="-15" dirty="0">
                <a:latin typeface="Calibri"/>
                <a:cs typeface="Calibri"/>
              </a:rPr>
              <a:t>(колики), головы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(гидроцефально-гипертензионные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990"/>
              </a:lnSpc>
            </a:pPr>
            <a:r>
              <a:rPr sz="2800" spc="-10" dirty="0">
                <a:latin typeface="Calibri"/>
                <a:cs typeface="Calibri"/>
              </a:rPr>
              <a:t>состояния, </a:t>
            </a:r>
            <a:r>
              <a:rPr sz="2800" spc="-25" dirty="0">
                <a:latin typeface="Calibri"/>
                <a:cs typeface="Calibri"/>
              </a:rPr>
              <a:t>хотя </a:t>
            </a:r>
            <a:r>
              <a:rPr sz="2800" spc="-5" dirty="0">
                <a:latin typeface="Calibri"/>
                <a:cs typeface="Calibri"/>
              </a:rPr>
              <a:t>швы черепа </a:t>
            </a:r>
            <a:r>
              <a:rPr sz="2800" spc="-10" dirty="0">
                <a:latin typeface="Calibri"/>
                <a:cs typeface="Calibri"/>
              </a:rPr>
              <a:t>еще </a:t>
            </a:r>
            <a:r>
              <a:rPr sz="2800" spc="-5" dirty="0">
                <a:latin typeface="Calibri"/>
                <a:cs typeface="Calibri"/>
              </a:rPr>
              <a:t>не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сформированы).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2685" y="373761"/>
            <a:ext cx="6011545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81000" marR="5080" indent="-368935">
              <a:lnSpc>
                <a:spcPts val="4320"/>
              </a:lnSpc>
              <a:spcBef>
                <a:spcPts val="640"/>
              </a:spcBef>
            </a:pPr>
            <a:r>
              <a:rPr sz="4000" b="0" spc="-45" dirty="0">
                <a:solidFill>
                  <a:srgbClr val="000000"/>
                </a:solidFill>
                <a:latin typeface="Calibri Light"/>
                <a:cs typeface="Calibri Light"/>
              </a:rPr>
              <a:t>Соматические </a:t>
            </a: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дисфункции  </a:t>
            </a:r>
            <a:r>
              <a:rPr sz="4000" b="0" spc="-35" dirty="0">
                <a:solidFill>
                  <a:srgbClr val="000000"/>
                </a:solidFill>
                <a:latin typeface="Calibri Light"/>
                <a:cs typeface="Calibri Light"/>
              </a:rPr>
              <a:t>при болевых</a:t>
            </a:r>
            <a:r>
              <a:rPr sz="4000" b="0" spc="-9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синдромах</a:t>
            </a:r>
            <a:r>
              <a:rPr sz="4000" b="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07537"/>
            <a:ext cx="10225405" cy="45040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921760" algn="l"/>
              </a:tabLst>
            </a:pPr>
            <a:r>
              <a:rPr sz="2800" spc="-5" dirty="0">
                <a:latin typeface="Arial"/>
                <a:cs typeface="Arial"/>
              </a:rPr>
              <a:t>•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10" dirty="0">
                <a:latin typeface="Calibri"/>
                <a:cs typeface="Calibri"/>
              </a:rPr>
              <a:t>Наиболее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характерные	</a:t>
            </a:r>
            <a:r>
              <a:rPr sz="2800" spc="-5" dirty="0">
                <a:latin typeface="Calibri"/>
                <a:cs typeface="Calibri"/>
              </a:rPr>
              <a:t>дисфункции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(СД):</a:t>
            </a:r>
            <a:endParaRPr sz="2800">
              <a:latin typeface="Calibri"/>
              <a:cs typeface="Calibri"/>
            </a:endParaRPr>
          </a:p>
          <a:p>
            <a:pPr marL="241300" marR="195580" indent="-229235">
              <a:lnSpc>
                <a:spcPts val="3020"/>
              </a:lnSpc>
              <a:spcBef>
                <a:spcPts val="106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dirty="0">
                <a:latin typeface="Calibri"/>
                <a:cs typeface="Calibri"/>
              </a:rPr>
              <a:t>изменения </a:t>
            </a:r>
            <a:r>
              <a:rPr sz="2800" spc="-15" dirty="0">
                <a:latin typeface="Calibri"/>
                <a:cs typeface="Calibri"/>
              </a:rPr>
              <a:t>костей </a:t>
            </a:r>
            <a:r>
              <a:rPr sz="2800" spc="-5" dirty="0">
                <a:latin typeface="Calibri"/>
                <a:cs typeface="Calibri"/>
              </a:rPr>
              <a:t>основания черепа, </a:t>
            </a:r>
            <a:r>
              <a:rPr sz="2800" spc="-15" dirty="0">
                <a:latin typeface="Calibri"/>
                <a:cs typeface="Calibri"/>
              </a:rPr>
              <a:t>прежде </a:t>
            </a:r>
            <a:r>
              <a:rPr sz="2800" spc="-5" dirty="0">
                <a:latin typeface="Calibri"/>
                <a:cs typeface="Calibri"/>
              </a:rPr>
              <a:t>всего, затылочной  </a:t>
            </a:r>
            <a:r>
              <a:rPr sz="2800" spc="-10" dirty="0">
                <a:latin typeface="Calibri"/>
                <a:cs typeface="Calibri"/>
              </a:rPr>
              <a:t>кости: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30"/>
              </a:lnSpc>
              <a:spcBef>
                <a:spcPts val="994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компрессия </a:t>
            </a:r>
            <a:r>
              <a:rPr sz="2800" spc="-20" dirty="0">
                <a:latin typeface="Calibri"/>
                <a:cs typeface="Calibri"/>
              </a:rPr>
              <a:t>мыщелков </a:t>
            </a:r>
            <a:r>
              <a:rPr sz="2800" spc="-5" dirty="0">
                <a:latin typeface="Calibri"/>
                <a:cs typeface="Calibri"/>
              </a:rPr>
              <a:t>затылочной </a:t>
            </a:r>
            <a:r>
              <a:rPr sz="2800" spc="-10" dirty="0">
                <a:latin typeface="Calibri"/>
                <a:cs typeface="Calibri"/>
              </a:rPr>
              <a:t>кости </a:t>
            </a:r>
            <a:r>
              <a:rPr sz="2800" spc="-5" dirty="0">
                <a:latin typeface="Calibri"/>
                <a:cs typeface="Calibri"/>
              </a:rPr>
              <a:t>и компрессия </a:t>
            </a:r>
            <a:r>
              <a:rPr sz="2800" spc="-10" dirty="0">
                <a:latin typeface="Calibri"/>
                <a:cs typeface="Calibri"/>
              </a:rPr>
              <a:t>яремного  отверстия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190"/>
              </a:lnSpc>
              <a:spcBef>
                <a:spcPts val="610"/>
              </a:spcBef>
            </a:pPr>
            <a:r>
              <a:rPr sz="2800" spc="-5" dirty="0">
                <a:latin typeface="Calibri"/>
                <a:cs typeface="Calibri"/>
              </a:rPr>
              <a:t>- </a:t>
            </a:r>
            <a:r>
              <a:rPr sz="2800" spc="-10" dirty="0">
                <a:latin typeface="Calibri"/>
                <a:cs typeface="Calibri"/>
              </a:rPr>
              <a:t>раздражение </a:t>
            </a:r>
            <a:r>
              <a:rPr sz="2800" spc="-15" dirty="0">
                <a:latin typeface="Calibri"/>
                <a:cs typeface="Calibri"/>
              </a:rPr>
              <a:t>блуждающего </a:t>
            </a:r>
            <a:r>
              <a:rPr sz="2800" spc="-5" dirty="0">
                <a:latin typeface="Calibri"/>
                <a:cs typeface="Calibri"/>
              </a:rPr>
              <a:t>нерва с</a:t>
            </a:r>
            <a:r>
              <a:rPr sz="2800" spc="-30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гиперстимуляцией</a:t>
            </a:r>
            <a:endParaRPr sz="2800">
              <a:latin typeface="Calibri"/>
              <a:cs typeface="Calibri"/>
            </a:endParaRPr>
          </a:p>
          <a:p>
            <a:pPr marL="241300" marR="5715">
              <a:lnSpc>
                <a:spcPts val="3030"/>
              </a:lnSpc>
              <a:spcBef>
                <a:spcPts val="210"/>
              </a:spcBef>
              <a:tabLst>
                <a:tab pos="1771650" algn="l"/>
                <a:tab pos="4870450" algn="l"/>
              </a:tabLst>
            </a:pPr>
            <a:r>
              <a:rPr sz="2800" spc="-5" dirty="0">
                <a:latin typeface="Calibri"/>
                <a:cs typeface="Calibri"/>
              </a:rPr>
              <a:t>парасимпатической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системы,	</a:t>
            </a:r>
            <a:r>
              <a:rPr sz="2800" spc="-5" dirty="0">
                <a:latin typeface="Calibri"/>
                <a:cs typeface="Calibri"/>
              </a:rPr>
              <a:t>дисфункции </a:t>
            </a:r>
            <a:r>
              <a:rPr sz="2800" spc="-15" dirty="0">
                <a:latin typeface="Calibri"/>
                <a:cs typeface="Calibri"/>
              </a:rPr>
              <a:t>кардиореспираторной  </a:t>
            </a:r>
            <a:r>
              <a:rPr sz="2800" spc="-10" dirty="0">
                <a:latin typeface="Calibri"/>
                <a:cs typeface="Calibri"/>
              </a:rPr>
              <a:t>системы,	</a:t>
            </a:r>
            <a:r>
              <a:rPr sz="2800" spc="-5" dirty="0">
                <a:latin typeface="Calibri"/>
                <a:cs typeface="Calibri"/>
              </a:rPr>
              <a:t>синдром напряженной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адаптации;</a:t>
            </a:r>
            <a:endParaRPr sz="2800">
              <a:latin typeface="Calibri"/>
              <a:cs typeface="Calibri"/>
            </a:endParaRPr>
          </a:p>
          <a:p>
            <a:pPr marL="241300" marR="527050" indent="-229235">
              <a:lnSpc>
                <a:spcPts val="3020"/>
              </a:lnSpc>
              <a:spcBef>
                <a:spcPts val="1005"/>
              </a:spcBef>
            </a:pPr>
            <a:r>
              <a:rPr sz="2800" spc="-5" dirty="0">
                <a:latin typeface="Calibri"/>
                <a:cs typeface="Calibri"/>
              </a:rPr>
              <a:t>- </a:t>
            </a:r>
            <a:r>
              <a:rPr sz="2800" spc="-15" dirty="0">
                <a:latin typeface="Calibri"/>
                <a:cs typeface="Calibri"/>
              </a:rPr>
              <a:t>затруднение </a:t>
            </a:r>
            <a:r>
              <a:rPr sz="2800" spc="-5" dirty="0">
                <a:latin typeface="Calibri"/>
                <a:cs typeface="Calibri"/>
              </a:rPr>
              <a:t>венозного </a:t>
            </a:r>
            <a:r>
              <a:rPr sz="2800" spc="-20" dirty="0">
                <a:latin typeface="Calibri"/>
                <a:cs typeface="Calibri"/>
              </a:rPr>
              <a:t>оттока, </a:t>
            </a:r>
            <a:r>
              <a:rPr sz="2800" spc="-5" dirty="0">
                <a:latin typeface="Calibri"/>
                <a:cs typeface="Calibri"/>
              </a:rPr>
              <a:t>нарушение </a:t>
            </a:r>
            <a:r>
              <a:rPr sz="2800" spc="-10" dirty="0">
                <a:latin typeface="Calibri"/>
                <a:cs typeface="Calibri"/>
              </a:rPr>
              <a:t>ликвородинамики,  </a:t>
            </a:r>
            <a:r>
              <a:rPr sz="2800" spc="-5" dirty="0">
                <a:latin typeface="Calibri"/>
                <a:cs typeface="Calibri"/>
              </a:rPr>
              <a:t>церебральная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гипертензия.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2685" y="373761"/>
            <a:ext cx="6011545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1920" marR="5080" indent="-109855">
              <a:lnSpc>
                <a:spcPts val="4320"/>
              </a:lnSpc>
              <a:spcBef>
                <a:spcPts val="640"/>
              </a:spcBef>
            </a:pPr>
            <a:r>
              <a:rPr sz="4000" b="0" spc="-45" dirty="0">
                <a:solidFill>
                  <a:srgbClr val="000000"/>
                </a:solidFill>
                <a:latin typeface="Calibri Light"/>
                <a:cs typeface="Calibri Light"/>
              </a:rPr>
              <a:t>Соматические </a:t>
            </a: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дисфункции  </a:t>
            </a:r>
            <a:r>
              <a:rPr sz="4000" b="0" spc="-35" dirty="0">
                <a:solidFill>
                  <a:srgbClr val="000000"/>
                </a:solidFill>
                <a:latin typeface="Calibri Light"/>
                <a:cs typeface="Calibri Light"/>
              </a:rPr>
              <a:t>при болевых </a:t>
            </a: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синдромах</a:t>
            </a:r>
            <a:r>
              <a:rPr sz="4000" b="0" spc="-11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25" dirty="0">
                <a:solidFill>
                  <a:srgbClr val="000000"/>
                </a:solidFill>
                <a:latin typeface="Calibri Light"/>
                <a:cs typeface="Calibri Light"/>
              </a:rPr>
              <a:t>-2</a:t>
            </a:r>
            <a:r>
              <a:rPr sz="4000" b="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863369"/>
            <a:ext cx="9549765" cy="34778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21945" algn="l"/>
                <a:tab pos="6551295" algn="l"/>
              </a:tabLst>
            </a:pPr>
            <a:r>
              <a:rPr sz="2800" spc="-5" dirty="0">
                <a:latin typeface="Arial"/>
                <a:cs typeface="Arial"/>
              </a:rPr>
              <a:t>•	</a:t>
            </a:r>
            <a:r>
              <a:rPr sz="2800" spc="-5" dirty="0">
                <a:latin typeface="Calibri"/>
                <a:cs typeface="Calibri"/>
              </a:rPr>
              <a:t>внутрикостное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напряжение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затылочной	</a:t>
            </a:r>
            <a:r>
              <a:rPr sz="2800" spc="-10" dirty="0">
                <a:latin typeface="Calibri"/>
                <a:cs typeface="Calibri"/>
              </a:rPr>
              <a:t>кости: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30"/>
              </a:lnSpc>
              <a:spcBef>
                <a:spcPts val="1050"/>
              </a:spcBef>
            </a:pPr>
            <a:r>
              <a:rPr sz="2800" spc="-5" dirty="0">
                <a:latin typeface="Calibri"/>
                <a:cs typeface="Calibri"/>
              </a:rPr>
              <a:t>- </a:t>
            </a:r>
            <a:r>
              <a:rPr sz="2800" spc="-10" dirty="0">
                <a:latin typeface="Calibri"/>
                <a:cs typeface="Calibri"/>
              </a:rPr>
              <a:t>влияние </a:t>
            </a:r>
            <a:r>
              <a:rPr sz="2800" spc="-5" dirty="0">
                <a:latin typeface="Calibri"/>
                <a:cs typeface="Calibri"/>
              </a:rPr>
              <a:t>на формирование БЗО и </a:t>
            </a:r>
            <a:r>
              <a:rPr sz="2800" spc="-10" dirty="0">
                <a:latin typeface="Calibri"/>
                <a:cs typeface="Calibri"/>
              </a:rPr>
              <a:t>раздражение </a:t>
            </a:r>
            <a:r>
              <a:rPr sz="2800" spc="-5" dirty="0">
                <a:latin typeface="Calibri"/>
                <a:cs typeface="Calibri"/>
              </a:rPr>
              <a:t>пирамидного  тракта),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  <a:tabLst>
                <a:tab pos="321945" algn="l"/>
              </a:tabLst>
            </a:pPr>
            <a:r>
              <a:rPr sz="2800" spc="-5" dirty="0">
                <a:latin typeface="Arial"/>
                <a:cs typeface="Arial"/>
              </a:rPr>
              <a:t>•	</a:t>
            </a:r>
            <a:r>
              <a:rPr sz="2800" spc="-5" dirty="0">
                <a:latin typeface="Calibri"/>
                <a:cs typeface="Calibri"/>
              </a:rPr>
              <a:t>компрессия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нервов: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spc="-5" dirty="0">
                <a:latin typeface="Calibri"/>
                <a:cs typeface="Calibri"/>
              </a:rPr>
              <a:t>- </a:t>
            </a:r>
            <a:r>
              <a:rPr sz="2800" spc="-20" dirty="0">
                <a:latin typeface="Calibri"/>
                <a:cs typeface="Calibri"/>
              </a:rPr>
              <a:t>языкоглоточного </a:t>
            </a:r>
            <a:r>
              <a:rPr sz="2800" spc="-15" dirty="0">
                <a:latin typeface="Calibri"/>
                <a:cs typeface="Calibri"/>
              </a:rPr>
              <a:t>(моторика языка,</a:t>
            </a:r>
            <a:r>
              <a:rPr sz="2800" spc="-2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сосание),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Calibri"/>
                <a:cs typeface="Calibri"/>
              </a:rPr>
              <a:t>- </a:t>
            </a:r>
            <a:r>
              <a:rPr sz="2800" spc="-10" dirty="0">
                <a:latin typeface="Calibri"/>
                <a:cs typeface="Calibri"/>
              </a:rPr>
              <a:t>добавочного</a:t>
            </a:r>
            <a:r>
              <a:rPr sz="2800" spc="-3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(кривошея),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spc="-5" dirty="0">
                <a:latin typeface="Calibri"/>
                <a:cs typeface="Calibri"/>
              </a:rPr>
              <a:t>- </a:t>
            </a:r>
            <a:r>
              <a:rPr sz="2800" spc="-15" dirty="0">
                <a:latin typeface="Calibri"/>
                <a:cs typeface="Calibri"/>
              </a:rPr>
              <a:t>подъязычного (артикуляция, </a:t>
            </a:r>
            <a:r>
              <a:rPr sz="2800" spc="-10" dirty="0">
                <a:latin typeface="Calibri"/>
                <a:cs typeface="Calibri"/>
              </a:rPr>
              <a:t>интонация</a:t>
            </a:r>
            <a:r>
              <a:rPr sz="2800" spc="-254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плача).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7695" y="373761"/>
            <a:ext cx="7487284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560"/>
              </a:lnSpc>
              <a:spcBef>
                <a:spcPts val="95"/>
              </a:spcBef>
            </a:pPr>
            <a:r>
              <a:rPr sz="4000" b="0" spc="-45" dirty="0">
                <a:solidFill>
                  <a:srgbClr val="000000"/>
                </a:solidFill>
                <a:latin typeface="Calibri Light"/>
                <a:cs typeface="Calibri Light"/>
              </a:rPr>
              <a:t>Остеопатия</a:t>
            </a:r>
            <a:r>
              <a:rPr sz="4000" b="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endParaRPr sz="4000">
              <a:latin typeface="Calibri Light"/>
              <a:cs typeface="Calibri Light"/>
            </a:endParaRPr>
          </a:p>
          <a:p>
            <a:pPr algn="ctr">
              <a:lnSpc>
                <a:spcPts val="4560"/>
              </a:lnSpc>
            </a:pPr>
            <a:r>
              <a:rPr sz="4000" b="0" spc="-2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30" dirty="0">
                <a:solidFill>
                  <a:srgbClr val="000000"/>
                </a:solidFill>
                <a:latin typeface="Calibri Light"/>
                <a:cs typeface="Calibri Light"/>
              </a:rPr>
              <a:t>и </a:t>
            </a:r>
            <a:r>
              <a:rPr sz="4000" b="0" spc="-45" dirty="0">
                <a:solidFill>
                  <a:srgbClr val="000000"/>
                </a:solidFill>
                <a:latin typeface="Calibri Light"/>
                <a:cs typeface="Calibri Light"/>
              </a:rPr>
              <a:t>эффективность</a:t>
            </a:r>
            <a:r>
              <a:rPr sz="4000" b="0" spc="-8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реабилитации</a:t>
            </a:r>
            <a:r>
              <a:rPr sz="4000" b="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2604642"/>
            <a:ext cx="10440035" cy="275399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836930" indent="-229235">
              <a:lnSpc>
                <a:spcPts val="3030"/>
              </a:lnSpc>
              <a:spcBef>
                <a:spcPts val="470"/>
              </a:spcBef>
              <a:tabLst>
                <a:tab pos="6033770" algn="l"/>
              </a:tabLst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После реабилитации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применением	остеопатии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отмечалось  </a:t>
            </a:r>
            <a:r>
              <a:rPr sz="2800" spc="-10" dirty="0">
                <a:latin typeface="Calibri"/>
                <a:cs typeface="Calibri"/>
              </a:rPr>
              <a:t>значительные </a:t>
            </a:r>
            <a:r>
              <a:rPr sz="2800" spc="-15" dirty="0">
                <a:latin typeface="Calibri"/>
                <a:cs typeface="Calibri"/>
              </a:rPr>
              <a:t>положительные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изменения: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321945" algn="l"/>
                <a:tab pos="8726170" algn="l"/>
              </a:tabLst>
            </a:pPr>
            <a:r>
              <a:rPr sz="2800" spc="-5" dirty="0">
                <a:latin typeface="Arial"/>
                <a:cs typeface="Arial"/>
              </a:rPr>
              <a:t>•	</a:t>
            </a:r>
            <a:r>
              <a:rPr sz="2800" spc="-15" dirty="0">
                <a:latin typeface="Calibri"/>
                <a:cs typeface="Calibri"/>
              </a:rPr>
              <a:t>количество детей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0" dirty="0">
                <a:latin typeface="Calibri"/>
                <a:cs typeface="Calibri"/>
              </a:rPr>
              <a:t>отсутствием </a:t>
            </a:r>
            <a:r>
              <a:rPr sz="2800" spc="-15" dirty="0">
                <a:latin typeface="Calibri"/>
                <a:cs typeface="Calibri"/>
              </a:rPr>
              <a:t>боли </a:t>
            </a:r>
            <a:r>
              <a:rPr sz="2800" spc="-5" dirty="0">
                <a:latin typeface="Calibri"/>
                <a:cs typeface="Calibri"/>
              </a:rPr>
              <a:t>возросло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14,49	</a:t>
            </a:r>
            <a:r>
              <a:rPr sz="2800" spc="-15" dirty="0">
                <a:latin typeface="Calibri"/>
                <a:cs typeface="Calibri"/>
              </a:rPr>
              <a:t>до </a:t>
            </a:r>
            <a:r>
              <a:rPr sz="2800" spc="-5" dirty="0">
                <a:latin typeface="Calibri"/>
                <a:cs typeface="Calibri"/>
              </a:rPr>
              <a:t>65,21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%,</a:t>
            </a:r>
            <a:endParaRPr sz="2800">
              <a:latin typeface="Calibri"/>
              <a:cs typeface="Calibri"/>
            </a:endParaRPr>
          </a:p>
          <a:p>
            <a:pPr marL="241300" marR="641985" indent="-229235">
              <a:lnSpc>
                <a:spcPts val="3020"/>
              </a:lnSpc>
              <a:spcBef>
                <a:spcPts val="1045"/>
              </a:spcBef>
              <a:tabLst>
                <a:tab pos="7054215" algn="l"/>
                <a:tab pos="9405620" algn="l"/>
              </a:tabLst>
            </a:pPr>
            <a:r>
              <a:rPr sz="2800" spc="-5" dirty="0">
                <a:latin typeface="Arial"/>
                <a:cs typeface="Arial"/>
              </a:rPr>
              <a:t>•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spc="-40" dirty="0">
                <a:latin typeface="Calibri"/>
                <a:cs typeface="Calibri"/>
              </a:rPr>
              <a:t>к</a:t>
            </a:r>
            <a:r>
              <a:rPr sz="2800" spc="-50" dirty="0">
                <a:latin typeface="Calibri"/>
                <a:cs typeface="Calibri"/>
              </a:rPr>
              <a:t>о</a:t>
            </a:r>
            <a:r>
              <a:rPr sz="2800" spc="-10" dirty="0">
                <a:latin typeface="Calibri"/>
                <a:cs typeface="Calibri"/>
              </a:rPr>
              <a:t>личе</a:t>
            </a:r>
            <a:r>
              <a:rPr sz="2800" spc="5" dirty="0">
                <a:latin typeface="Calibri"/>
                <a:cs typeface="Calibri"/>
              </a:rPr>
              <a:t>с</a:t>
            </a:r>
            <a:r>
              <a:rPr sz="2800" spc="-10" dirty="0">
                <a:latin typeface="Calibri"/>
                <a:cs typeface="Calibri"/>
              </a:rPr>
              <a:t>тв</a:t>
            </a:r>
            <a:r>
              <a:rPr sz="2800" spc="-5" dirty="0">
                <a:latin typeface="Calibri"/>
                <a:cs typeface="Calibri"/>
              </a:rPr>
              <a:t>о </a:t>
            </a:r>
            <a:r>
              <a:rPr sz="2800" spc="-30" dirty="0">
                <a:latin typeface="Calibri"/>
                <a:cs typeface="Calibri"/>
              </a:rPr>
              <a:t>д</a:t>
            </a:r>
            <a:r>
              <a:rPr sz="2800" spc="-15" dirty="0">
                <a:latin typeface="Calibri"/>
                <a:cs typeface="Calibri"/>
              </a:rPr>
              <a:t>е</a:t>
            </a:r>
            <a:r>
              <a:rPr sz="2800" spc="-35" dirty="0">
                <a:latin typeface="Calibri"/>
                <a:cs typeface="Calibri"/>
              </a:rPr>
              <a:t>т</a:t>
            </a:r>
            <a:r>
              <a:rPr sz="2800" spc="-5" dirty="0">
                <a:latin typeface="Calibri"/>
                <a:cs typeface="Calibri"/>
              </a:rPr>
              <a:t>ей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у</a:t>
            </a:r>
            <a:r>
              <a:rPr sz="2800" spc="-10" dirty="0">
                <a:latin typeface="Calibri"/>
                <a:cs typeface="Calibri"/>
              </a:rPr>
              <a:t>м</a:t>
            </a:r>
            <a:r>
              <a:rPr sz="2800" dirty="0">
                <a:latin typeface="Calibri"/>
                <a:cs typeface="Calibri"/>
              </a:rPr>
              <a:t>е</a:t>
            </a:r>
            <a:r>
              <a:rPr sz="2800" spc="-10" dirty="0">
                <a:latin typeface="Calibri"/>
                <a:cs typeface="Calibri"/>
              </a:rPr>
              <a:t>рен</a:t>
            </a:r>
            <a:r>
              <a:rPr sz="2800" spc="5" dirty="0">
                <a:latin typeface="Calibri"/>
                <a:cs typeface="Calibri"/>
              </a:rPr>
              <a:t>н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й б</a:t>
            </a:r>
            <a:r>
              <a:rPr sz="2800" spc="-50" dirty="0">
                <a:latin typeface="Calibri"/>
                <a:cs typeface="Calibri"/>
              </a:rPr>
              <a:t>о</a:t>
            </a:r>
            <a:r>
              <a:rPr sz="2800" spc="-10" dirty="0">
                <a:latin typeface="Calibri"/>
                <a:cs typeface="Calibri"/>
              </a:rPr>
              <a:t>ль</a:t>
            </a:r>
            <a:r>
              <a:rPr sz="2800" spc="-5" dirty="0">
                <a:latin typeface="Calibri"/>
                <a:cs typeface="Calibri"/>
              </a:rPr>
              <a:t>ю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у</a:t>
            </a:r>
            <a:r>
              <a:rPr sz="2800" spc="-10" dirty="0">
                <a:latin typeface="Calibri"/>
                <a:cs typeface="Calibri"/>
              </a:rPr>
              <a:t>м</a:t>
            </a:r>
            <a:r>
              <a:rPr sz="2800" dirty="0">
                <a:latin typeface="Calibri"/>
                <a:cs typeface="Calibri"/>
              </a:rPr>
              <a:t>е</a:t>
            </a:r>
            <a:r>
              <a:rPr sz="2800" spc="-5" dirty="0">
                <a:latin typeface="Calibri"/>
                <a:cs typeface="Calibri"/>
              </a:rPr>
              <a:t>ньш</a:t>
            </a:r>
            <a:r>
              <a:rPr sz="2800" dirty="0">
                <a:latin typeface="Calibri"/>
                <a:cs typeface="Calibri"/>
              </a:rPr>
              <a:t>и</a:t>
            </a:r>
            <a:r>
              <a:rPr sz="2800" spc="-10" dirty="0">
                <a:latin typeface="Calibri"/>
                <a:cs typeface="Calibri"/>
              </a:rPr>
              <a:t>л</a:t>
            </a:r>
            <a:r>
              <a:rPr sz="2800" spc="-5" dirty="0">
                <a:latin typeface="Calibri"/>
                <a:cs typeface="Calibri"/>
              </a:rPr>
              <a:t>ось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73,19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д</a:t>
            </a:r>
            <a:r>
              <a:rPr sz="2800" spc="-5" dirty="0">
                <a:latin typeface="Calibri"/>
                <a:cs typeface="Calibri"/>
              </a:rPr>
              <a:t>о  32,61 %, а с </a:t>
            </a:r>
            <a:r>
              <a:rPr sz="2800" spc="-15" dirty="0">
                <a:latin typeface="Calibri"/>
                <a:cs typeface="Calibri"/>
              </a:rPr>
              <a:t>болью </a:t>
            </a:r>
            <a:r>
              <a:rPr sz="2800" spc="-10" dirty="0">
                <a:latin typeface="Calibri"/>
                <a:cs typeface="Calibri"/>
              </a:rPr>
              <a:t>средней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интенсивности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	с 12,32 </a:t>
            </a:r>
            <a:r>
              <a:rPr sz="2800" spc="-15" dirty="0">
                <a:latin typeface="Calibri"/>
                <a:cs typeface="Calibri"/>
              </a:rPr>
              <a:t>до </a:t>
            </a:r>
            <a:r>
              <a:rPr sz="2800" spc="-5" dirty="0">
                <a:latin typeface="Calibri"/>
                <a:cs typeface="Calibri"/>
              </a:rPr>
              <a:t>2,18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%.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МДБ – </a:t>
            </a:r>
            <a:r>
              <a:rPr sz="2800" spc="-20" dirty="0">
                <a:latin typeface="Calibri"/>
                <a:cs typeface="Calibri"/>
              </a:rPr>
              <a:t>остеопат, </a:t>
            </a:r>
            <a:r>
              <a:rPr sz="2800" dirty="0">
                <a:latin typeface="Calibri"/>
                <a:cs typeface="Calibri"/>
              </a:rPr>
              <a:t>врач </a:t>
            </a:r>
            <a:r>
              <a:rPr sz="2800" spc="-5" dirty="0">
                <a:latin typeface="Calibri"/>
                <a:cs typeface="Calibri"/>
              </a:rPr>
              <a:t>ЛФК, </a:t>
            </a:r>
            <a:r>
              <a:rPr sz="2800" spc="-15" dirty="0">
                <a:latin typeface="Calibri"/>
                <a:cs typeface="Calibri"/>
              </a:rPr>
              <a:t>массажист, детский </a:t>
            </a:r>
            <a:r>
              <a:rPr sz="2800" spc="-10" dirty="0">
                <a:latin typeface="Calibri"/>
                <a:cs typeface="Calibri"/>
              </a:rPr>
              <a:t>невролог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20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др.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13720" y="104267"/>
            <a:ext cx="1978278" cy="1847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705" y="648080"/>
            <a:ext cx="55829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45" dirty="0">
                <a:solidFill>
                  <a:srgbClr val="000000"/>
                </a:solidFill>
                <a:latin typeface="Calibri Light"/>
                <a:cs typeface="Calibri Light"/>
              </a:rPr>
              <a:t>Критерии</a:t>
            </a:r>
            <a:r>
              <a:rPr sz="4000" b="0" spc="-8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реабилитации</a:t>
            </a:r>
            <a:r>
              <a:rPr sz="4000" b="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2360802"/>
            <a:ext cx="10354945" cy="31375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389255" indent="-229235">
              <a:lnSpc>
                <a:spcPts val="3020"/>
              </a:lnSpc>
              <a:spcBef>
                <a:spcPts val="480"/>
              </a:spcBef>
              <a:tabLst>
                <a:tab pos="5735955" algn="l"/>
                <a:tab pos="7343775" algn="l"/>
              </a:tabLst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После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остеопатической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процедуры	</a:t>
            </a:r>
            <a:r>
              <a:rPr sz="2800" spc="-5" dirty="0">
                <a:latin typeface="Calibri"/>
                <a:cs typeface="Calibri"/>
              </a:rPr>
              <a:t>менялась	</a:t>
            </a:r>
            <a:r>
              <a:rPr sz="2800" spc="-10" dirty="0">
                <a:latin typeface="Calibri"/>
                <a:cs typeface="Calibri"/>
              </a:rPr>
              <a:t>мимика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ребенка,  расслаблялось лицо, </a:t>
            </a:r>
            <a:r>
              <a:rPr sz="2800" spc="-5" dirty="0">
                <a:latin typeface="Calibri"/>
                <a:cs typeface="Calibri"/>
              </a:rPr>
              <a:t>появлялась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улыбка,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ct val="90000"/>
              </a:lnSpc>
              <a:spcBef>
                <a:spcPts val="970"/>
              </a:spcBef>
              <a:tabLst>
                <a:tab pos="2451100" algn="l"/>
              </a:tabLst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прекращался или </a:t>
            </a:r>
            <a:r>
              <a:rPr sz="2800" spc="-10" dirty="0">
                <a:latin typeface="Calibri"/>
                <a:cs typeface="Calibri"/>
              </a:rPr>
              <a:t>значительно </a:t>
            </a:r>
            <a:r>
              <a:rPr sz="2800" spc="-5" dirty="0">
                <a:latin typeface="Calibri"/>
                <a:cs typeface="Calibri"/>
              </a:rPr>
              <a:t>уменьшался </a:t>
            </a:r>
            <a:r>
              <a:rPr sz="2800" spc="-10" dirty="0">
                <a:latin typeface="Calibri"/>
                <a:cs typeface="Calibri"/>
              </a:rPr>
              <a:t>тремор </a:t>
            </a:r>
            <a:r>
              <a:rPr sz="2800" spc="-20" dirty="0">
                <a:latin typeface="Calibri"/>
                <a:cs typeface="Calibri"/>
              </a:rPr>
              <a:t>подбородка,  </a:t>
            </a:r>
            <a:r>
              <a:rPr sz="2800" spc="-5" dirty="0">
                <a:latin typeface="Calibri"/>
                <a:cs typeface="Calibri"/>
              </a:rPr>
              <a:t>уменьшалось	</a:t>
            </a:r>
            <a:r>
              <a:rPr sz="2800" spc="-10" dirty="0">
                <a:latin typeface="Calibri"/>
                <a:cs typeface="Calibri"/>
              </a:rPr>
              <a:t>двигательное </a:t>
            </a:r>
            <a:r>
              <a:rPr sz="2800" spc="-5" dirty="0">
                <a:latin typeface="Calibri"/>
                <a:cs typeface="Calibri"/>
              </a:rPr>
              <a:t>беспокойство, движения становились  </a:t>
            </a:r>
            <a:r>
              <a:rPr sz="2800" spc="-15" dirty="0">
                <a:latin typeface="Calibri"/>
                <a:cs typeface="Calibri"/>
              </a:rPr>
              <a:t>более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гармоничными,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прекращался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плач,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5" dirty="0">
                <a:latin typeface="Calibri"/>
                <a:cs typeface="Calibri"/>
              </a:rPr>
              <a:t>уже </a:t>
            </a:r>
            <a:r>
              <a:rPr sz="2800" spc="-5" dirty="0">
                <a:latin typeface="Calibri"/>
                <a:cs typeface="Calibri"/>
              </a:rPr>
              <a:t>во </a:t>
            </a:r>
            <a:r>
              <a:rPr sz="2800" spc="-10" dirty="0">
                <a:latin typeface="Calibri"/>
                <a:cs typeface="Calibri"/>
              </a:rPr>
              <a:t>время </a:t>
            </a:r>
            <a:r>
              <a:rPr sz="2800" spc="-15" dirty="0">
                <a:latin typeface="Calibri"/>
                <a:cs typeface="Calibri"/>
              </a:rPr>
              <a:t>процедуры дети </a:t>
            </a:r>
            <a:r>
              <a:rPr sz="2800" spc="-5" dirty="0">
                <a:latin typeface="Calibri"/>
                <a:cs typeface="Calibri"/>
              </a:rPr>
              <a:t>успокаивались и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засыпали.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48241" y="0"/>
            <a:ext cx="2643758" cy="204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1430" y="648080"/>
            <a:ext cx="55835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45" dirty="0">
                <a:solidFill>
                  <a:srgbClr val="000000"/>
                </a:solidFill>
                <a:latin typeface="Calibri Light"/>
                <a:cs typeface="Calibri Light"/>
              </a:rPr>
              <a:t>Критерии</a:t>
            </a:r>
            <a:r>
              <a:rPr sz="4000" b="0" spc="-8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реабилитации</a:t>
            </a:r>
            <a:r>
              <a:rPr sz="4000" b="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2052573"/>
            <a:ext cx="10348595" cy="3905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5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В дальнейшем </a:t>
            </a:r>
            <a:r>
              <a:rPr sz="2800" spc="-10" dirty="0">
                <a:latin typeface="Calibri"/>
                <a:cs typeface="Calibri"/>
              </a:rPr>
              <a:t>матери отмечали, </a:t>
            </a:r>
            <a:r>
              <a:rPr sz="2800" spc="-20" dirty="0">
                <a:latin typeface="Calibri"/>
                <a:cs typeface="Calibri"/>
              </a:rPr>
              <a:t>что </a:t>
            </a:r>
            <a:r>
              <a:rPr sz="2800" dirty="0">
                <a:latin typeface="Calibri"/>
                <a:cs typeface="Calibri"/>
              </a:rPr>
              <a:t>сосание</a:t>
            </a:r>
            <a:r>
              <a:rPr sz="2800" spc="1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становилось</a:t>
            </a:r>
            <a:endParaRPr sz="2800">
              <a:latin typeface="Calibri"/>
              <a:cs typeface="Calibri"/>
            </a:endParaRPr>
          </a:p>
          <a:p>
            <a:pPr marL="241300" marR="5080">
              <a:lnSpc>
                <a:spcPts val="3020"/>
              </a:lnSpc>
              <a:spcBef>
                <a:spcPts val="215"/>
              </a:spcBef>
            </a:pPr>
            <a:r>
              <a:rPr sz="2800" spc="-5" dirty="0">
                <a:latin typeface="Calibri"/>
                <a:cs typeface="Calibri"/>
              </a:rPr>
              <a:t>безболезненным, </a:t>
            </a:r>
            <a:r>
              <a:rPr sz="2800" spc="-10" dirty="0">
                <a:latin typeface="Calibri"/>
                <a:cs typeface="Calibri"/>
              </a:rPr>
              <a:t>спокойным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dirty="0">
                <a:latin typeface="Calibri"/>
                <a:cs typeface="Calibri"/>
              </a:rPr>
              <a:t>непрерывным, </a:t>
            </a:r>
            <a:r>
              <a:rPr sz="2800" spc="-10" dirty="0">
                <a:latin typeface="Calibri"/>
                <a:cs typeface="Calibri"/>
              </a:rPr>
              <a:t>ребенок </a:t>
            </a:r>
            <a:r>
              <a:rPr sz="2800" spc="-5" dirty="0">
                <a:latin typeface="Calibri"/>
                <a:cs typeface="Calibri"/>
              </a:rPr>
              <a:t>не </a:t>
            </a:r>
            <a:r>
              <a:rPr sz="2800" dirty="0">
                <a:latin typeface="Calibri"/>
                <a:cs typeface="Calibri"/>
              </a:rPr>
              <a:t>бросал  </a:t>
            </a:r>
            <a:r>
              <a:rPr sz="2800" spc="-30" dirty="0">
                <a:latin typeface="Calibri"/>
                <a:cs typeface="Calibri"/>
              </a:rPr>
              <a:t>грудь.</a:t>
            </a:r>
            <a:endParaRPr sz="2800">
              <a:latin typeface="Calibri"/>
              <a:cs typeface="Calibri"/>
            </a:endParaRPr>
          </a:p>
          <a:p>
            <a:pPr marL="241300" marR="25400" indent="-229235">
              <a:lnSpc>
                <a:spcPts val="3030"/>
              </a:lnSpc>
              <a:spcBef>
                <a:spcPts val="1010"/>
              </a:spcBef>
              <a:tabLst>
                <a:tab pos="321945" algn="l"/>
              </a:tabLst>
            </a:pPr>
            <a:r>
              <a:rPr sz="2800" spc="-5" dirty="0">
                <a:latin typeface="Arial"/>
                <a:cs typeface="Arial"/>
              </a:rPr>
              <a:t>•		</a:t>
            </a:r>
            <a:r>
              <a:rPr sz="2800" spc="-10" dirty="0">
                <a:latin typeface="Calibri"/>
                <a:cs typeface="Calibri"/>
              </a:rPr>
              <a:t>Кормление матери </a:t>
            </a:r>
            <a:r>
              <a:rPr sz="2800" spc="-5" dirty="0">
                <a:latin typeface="Calibri"/>
                <a:cs typeface="Calibri"/>
              </a:rPr>
              <a:t>и ребенку </a:t>
            </a:r>
            <a:r>
              <a:rPr sz="2800" spc="-10" dirty="0">
                <a:latin typeface="Calibri"/>
                <a:cs typeface="Calibri"/>
              </a:rPr>
              <a:t>доставляли </a:t>
            </a:r>
            <a:r>
              <a:rPr sz="2800" spc="-20" dirty="0">
                <a:latin typeface="Calibri"/>
                <a:cs typeface="Calibri"/>
              </a:rPr>
              <a:t>удовольствие </a:t>
            </a:r>
            <a:r>
              <a:rPr sz="2800" spc="-15" dirty="0">
                <a:latin typeface="Calibri"/>
                <a:cs typeface="Calibri"/>
              </a:rPr>
              <a:t>(ведь </a:t>
            </a:r>
            <a:r>
              <a:rPr sz="2800" spc="-5" dirty="0">
                <a:latin typeface="Calibri"/>
                <a:cs typeface="Calibri"/>
              </a:rPr>
              <a:t>при  компрессионных дисфункциях </a:t>
            </a:r>
            <a:r>
              <a:rPr sz="2800" spc="-10" dirty="0">
                <a:latin typeface="Calibri"/>
                <a:cs typeface="Calibri"/>
              </a:rPr>
              <a:t>ребенок </a:t>
            </a:r>
            <a:r>
              <a:rPr sz="2800" spc="-25" dirty="0">
                <a:latin typeface="Calibri"/>
                <a:cs typeface="Calibri"/>
              </a:rPr>
              <a:t>сосет, </a:t>
            </a:r>
            <a:r>
              <a:rPr sz="2800" spc="-5" dirty="0">
                <a:latin typeface="Calibri"/>
                <a:cs typeface="Calibri"/>
              </a:rPr>
              <a:t>по выражению  </a:t>
            </a:r>
            <a:r>
              <a:rPr sz="2800" spc="-20" dirty="0">
                <a:latin typeface="Calibri"/>
                <a:cs typeface="Calibri"/>
              </a:rPr>
              <a:t>одной </a:t>
            </a:r>
            <a:r>
              <a:rPr sz="2800" spc="-5" dirty="0">
                <a:latin typeface="Calibri"/>
                <a:cs typeface="Calibri"/>
              </a:rPr>
              <a:t>из </a:t>
            </a:r>
            <a:r>
              <a:rPr sz="2800" dirty="0">
                <a:latin typeface="Calibri"/>
                <a:cs typeface="Calibri"/>
              </a:rPr>
              <a:t>мам, </a:t>
            </a:r>
            <a:r>
              <a:rPr sz="2800" spc="-15" dirty="0">
                <a:latin typeface="Calibri"/>
                <a:cs typeface="Calibri"/>
              </a:rPr>
              <a:t>«как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пиявка»).</a:t>
            </a:r>
            <a:endParaRPr sz="2800">
              <a:latin typeface="Calibri"/>
              <a:cs typeface="Calibri"/>
            </a:endParaRPr>
          </a:p>
          <a:p>
            <a:pPr marL="241300" marR="500380" indent="-229235">
              <a:lnSpc>
                <a:spcPts val="3030"/>
              </a:lnSpc>
              <a:spcBef>
                <a:spcPts val="98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5" dirty="0">
                <a:latin typeface="Calibri"/>
                <a:cs typeface="Calibri"/>
              </a:rPr>
              <a:t>До </a:t>
            </a:r>
            <a:r>
              <a:rPr sz="2800" spc="-5" dirty="0">
                <a:latin typeface="Calibri"/>
                <a:cs typeface="Calibri"/>
              </a:rPr>
              <a:t>реабилитации ребенок казался </a:t>
            </a:r>
            <a:r>
              <a:rPr sz="2800" spc="-10" dirty="0">
                <a:latin typeface="Calibri"/>
                <a:cs typeface="Calibri"/>
              </a:rPr>
              <a:t>матери </a:t>
            </a:r>
            <a:r>
              <a:rPr sz="2800" spc="-5" dirty="0">
                <a:latin typeface="Calibri"/>
                <a:cs typeface="Calibri"/>
              </a:rPr>
              <a:t>очень </a:t>
            </a:r>
            <a:r>
              <a:rPr sz="2800" spc="-15" dirty="0">
                <a:latin typeface="Calibri"/>
                <a:cs typeface="Calibri"/>
              </a:rPr>
              <a:t>тяжелым, </a:t>
            </a:r>
            <a:r>
              <a:rPr sz="2800" spc="-5" dirty="0">
                <a:latin typeface="Calibri"/>
                <a:cs typeface="Calibri"/>
              </a:rPr>
              <a:t>они  (мать и дитя) искали </a:t>
            </a:r>
            <a:r>
              <a:rPr sz="2800" spc="-25" dirty="0">
                <a:latin typeface="Calibri"/>
                <a:cs typeface="Calibri"/>
              </a:rPr>
              <a:t>удобное </a:t>
            </a:r>
            <a:r>
              <a:rPr sz="2800" spc="-15" dirty="0">
                <a:latin typeface="Calibri"/>
                <a:cs typeface="Calibri"/>
              </a:rPr>
              <a:t>положение </a:t>
            </a:r>
            <a:r>
              <a:rPr sz="2800" spc="-5" dirty="0">
                <a:latin typeface="Calibri"/>
                <a:cs typeface="Calibri"/>
              </a:rPr>
              <a:t>во </a:t>
            </a:r>
            <a:r>
              <a:rPr sz="2800" spc="-10" dirty="0">
                <a:latin typeface="Calibri"/>
                <a:cs typeface="Calibri"/>
              </a:rPr>
              <a:t>время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кормления.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Восстанавливался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сон.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67800" y="288633"/>
            <a:ext cx="2600198" cy="1795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978" y="221269"/>
            <a:ext cx="11621162" cy="781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5468" y="1142813"/>
            <a:ext cx="11636785" cy="13053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5468" y="2605276"/>
            <a:ext cx="11651851" cy="36920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7650" y="648080"/>
            <a:ext cx="60559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Показатели</a:t>
            </a:r>
            <a:r>
              <a:rPr sz="4000" b="0" spc="-9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реабилитации</a:t>
            </a:r>
            <a:r>
              <a:rPr sz="4000" b="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43228" rIns="0" bIns="0" rtlCol="0">
            <a:spAutoFit/>
          </a:bodyPr>
          <a:lstStyle/>
          <a:p>
            <a:pPr marL="242570" marR="194945" indent="-229235">
              <a:lnSpc>
                <a:spcPts val="3030"/>
              </a:lnSpc>
              <a:spcBef>
                <a:spcPts val="475"/>
              </a:spcBef>
            </a:pPr>
            <a:r>
              <a:rPr spc="-5" dirty="0">
                <a:latin typeface="Arial"/>
                <a:cs typeface="Arial"/>
              </a:rPr>
              <a:t>• </a:t>
            </a:r>
            <a:r>
              <a:rPr spc="-5" dirty="0"/>
              <a:t>После </a:t>
            </a:r>
            <a:r>
              <a:rPr spc="-10" dirty="0"/>
              <a:t>остеопатического </a:t>
            </a:r>
            <a:r>
              <a:rPr spc="-5" dirty="0"/>
              <a:t>лечения у </a:t>
            </a:r>
            <a:r>
              <a:rPr spc="-15" dirty="0"/>
              <a:t>ребенка </a:t>
            </a:r>
            <a:r>
              <a:rPr spc="-5" dirty="0"/>
              <a:t>менялся «дизайн»  лица:</a:t>
            </a:r>
          </a:p>
          <a:p>
            <a:pPr marL="242570" marR="923290" indent="-229235">
              <a:lnSpc>
                <a:spcPts val="3020"/>
              </a:lnSpc>
              <a:spcBef>
                <a:spcPts val="1005"/>
              </a:spcBef>
            </a:pPr>
            <a:r>
              <a:rPr spc="-5" dirty="0">
                <a:latin typeface="Arial"/>
                <a:cs typeface="Arial"/>
              </a:rPr>
              <a:t>• </a:t>
            </a:r>
            <a:r>
              <a:rPr spc="-5" dirty="0"/>
              <a:t>изменялась форма черепа, расправлялись швы, исчезало  </a:t>
            </a:r>
            <a:r>
              <a:rPr spc="-10" dirty="0"/>
              <a:t>захождение </a:t>
            </a:r>
            <a:r>
              <a:rPr spc="-15" dirty="0"/>
              <a:t>костей свода </a:t>
            </a:r>
            <a:r>
              <a:rPr spc="-5" dirty="0"/>
              <a:t>черепа на</a:t>
            </a:r>
            <a:r>
              <a:rPr spc="45" dirty="0"/>
              <a:t> </a:t>
            </a:r>
            <a:r>
              <a:rPr spc="-5" dirty="0"/>
              <a:t>швах.</a:t>
            </a:r>
          </a:p>
          <a:p>
            <a:pPr marL="242570" marR="5080" indent="-229235">
              <a:lnSpc>
                <a:spcPts val="3020"/>
              </a:lnSpc>
              <a:spcBef>
                <a:spcPts val="1005"/>
              </a:spcBef>
            </a:pPr>
            <a:r>
              <a:rPr spc="-5" dirty="0">
                <a:latin typeface="Arial"/>
                <a:cs typeface="Arial"/>
              </a:rPr>
              <a:t>• </a:t>
            </a:r>
            <a:r>
              <a:rPr spc="-20" dirty="0"/>
              <a:t>Проходили </a:t>
            </a:r>
            <a:r>
              <a:rPr spc="-5" dirty="0"/>
              <a:t>экхимозы </a:t>
            </a:r>
            <a:r>
              <a:rPr spc="-25" dirty="0"/>
              <a:t>(иногда </a:t>
            </a:r>
            <a:r>
              <a:rPr spc="-5" dirty="0"/>
              <a:t>на </a:t>
            </a:r>
            <a:r>
              <a:rPr spc="-10" dirty="0"/>
              <a:t>процедуре) </a:t>
            </a:r>
            <a:r>
              <a:rPr spc="-5" dirty="0"/>
              <a:t>в </a:t>
            </a:r>
            <a:r>
              <a:rPr spc="-10" dirty="0"/>
              <a:t>области затылка,  </a:t>
            </a:r>
            <a:r>
              <a:rPr spc="-5" dirty="0"/>
              <a:t>лба, переносицы.</a:t>
            </a:r>
          </a:p>
        </p:txBody>
      </p:sp>
      <p:sp>
        <p:nvSpPr>
          <p:cNvPr id="4" name="object 4"/>
          <p:cNvSpPr/>
          <p:nvPr/>
        </p:nvSpPr>
        <p:spPr>
          <a:xfrm>
            <a:off x="8534018" y="0"/>
            <a:ext cx="3657854" cy="27434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3585" y="0"/>
            <a:ext cx="3857625" cy="6827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25969" y="0"/>
            <a:ext cx="3542029" cy="42492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4292" y="92405"/>
            <a:ext cx="7619365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560"/>
              </a:lnSpc>
              <a:spcBef>
                <a:spcPts val="95"/>
              </a:spcBef>
            </a:pPr>
            <a:r>
              <a:rPr sz="4000" b="0" spc="-45" dirty="0">
                <a:solidFill>
                  <a:srgbClr val="000000"/>
                </a:solidFill>
                <a:latin typeface="Calibri Light"/>
                <a:cs typeface="Calibri Light"/>
              </a:rPr>
              <a:t>Остеопатия</a:t>
            </a:r>
            <a:r>
              <a:rPr sz="4000" b="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endParaRPr sz="4000">
              <a:latin typeface="Calibri Light"/>
              <a:cs typeface="Calibri Light"/>
            </a:endParaRPr>
          </a:p>
          <a:p>
            <a:pPr algn="ctr">
              <a:lnSpc>
                <a:spcPts val="4560"/>
              </a:lnSpc>
            </a:pPr>
            <a:r>
              <a:rPr sz="4000" b="0" spc="-2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30" dirty="0">
                <a:solidFill>
                  <a:srgbClr val="000000"/>
                </a:solidFill>
                <a:latin typeface="Calibri Light"/>
                <a:cs typeface="Calibri Light"/>
              </a:rPr>
              <a:t>в </a:t>
            </a: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мультидисциплинарной</a:t>
            </a:r>
            <a:r>
              <a:rPr sz="4000" b="0" spc="-114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35" dirty="0">
                <a:solidFill>
                  <a:srgbClr val="000000"/>
                </a:solidFill>
                <a:latin typeface="Calibri Light"/>
                <a:cs typeface="Calibri Light"/>
              </a:rPr>
              <a:t>бригаде</a:t>
            </a:r>
            <a:r>
              <a:rPr sz="4000" b="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624406"/>
            <a:ext cx="10525125" cy="444182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41300" marR="763270" indent="-228600" algn="just">
              <a:lnSpc>
                <a:spcPts val="3240"/>
              </a:lnSpc>
              <a:spcBef>
                <a:spcPts val="509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3000" dirty="0">
                <a:latin typeface="Calibri"/>
                <a:cs typeface="Calibri"/>
              </a:rPr>
              <a:t>из </a:t>
            </a:r>
            <a:r>
              <a:rPr sz="3000" spc="-5" dirty="0">
                <a:latin typeface="Calibri"/>
                <a:cs typeface="Calibri"/>
              </a:rPr>
              <a:t>КР: «Остеопатия </a:t>
            </a:r>
            <a:r>
              <a:rPr sz="3000" dirty="0">
                <a:latin typeface="Calibri"/>
                <a:cs typeface="Calibri"/>
              </a:rPr>
              <a:t>в </a:t>
            </a:r>
            <a:r>
              <a:rPr sz="3000" spc="-15" dirty="0">
                <a:latin typeface="Calibri"/>
                <a:cs typeface="Calibri"/>
              </a:rPr>
              <a:t>рамках медицинской </a:t>
            </a:r>
            <a:r>
              <a:rPr sz="3000" spc="-5" dirty="0">
                <a:latin typeface="Calibri"/>
                <a:cs typeface="Calibri"/>
              </a:rPr>
              <a:t>реабилитации  </a:t>
            </a:r>
            <a:r>
              <a:rPr sz="3000" spc="-20" dirty="0">
                <a:latin typeface="Calibri"/>
                <a:cs typeface="Calibri"/>
              </a:rPr>
              <a:t>может </a:t>
            </a:r>
            <a:r>
              <a:rPr sz="3000" spc="-10" dirty="0">
                <a:latin typeface="Calibri"/>
                <a:cs typeface="Calibri"/>
              </a:rPr>
              <a:t>осуществляется </a:t>
            </a:r>
            <a:r>
              <a:rPr sz="3000" dirty="0">
                <a:latin typeface="Calibri"/>
                <a:cs typeface="Calibri"/>
              </a:rPr>
              <a:t>в </a:t>
            </a:r>
            <a:r>
              <a:rPr sz="3000" spc="-10" dirty="0">
                <a:latin typeface="Calibri"/>
                <a:cs typeface="Calibri"/>
              </a:rPr>
              <a:t>медицинских </a:t>
            </a:r>
            <a:r>
              <a:rPr sz="3000" spc="-5" dirty="0">
                <a:latin typeface="Calibri"/>
                <a:cs typeface="Calibri"/>
              </a:rPr>
              <a:t>организациях (МО),  имеющих лицензию </a:t>
            </a:r>
            <a:r>
              <a:rPr sz="3000" dirty="0">
                <a:latin typeface="Calibri"/>
                <a:cs typeface="Calibri"/>
              </a:rPr>
              <a:t>по </a:t>
            </a:r>
            <a:r>
              <a:rPr sz="3000" spc="-15" dirty="0">
                <a:latin typeface="Calibri"/>
                <a:cs typeface="Calibri"/>
              </a:rPr>
              <a:t>медицинской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реабилитации.</a:t>
            </a:r>
            <a:endParaRPr sz="3000">
              <a:latin typeface="Calibri"/>
              <a:cs typeface="Calibri"/>
            </a:endParaRPr>
          </a:p>
          <a:p>
            <a:pPr marL="241300" marR="1278255" indent="-228600" algn="just">
              <a:lnSpc>
                <a:spcPts val="3240"/>
              </a:lnSpc>
              <a:spcBef>
                <a:spcPts val="994"/>
              </a:spcBef>
            </a:pPr>
            <a:r>
              <a:rPr sz="3000" dirty="0">
                <a:latin typeface="Arial"/>
                <a:cs typeface="Arial"/>
              </a:rPr>
              <a:t>• </a:t>
            </a:r>
            <a:r>
              <a:rPr sz="3000" spc="-5" dirty="0">
                <a:latin typeface="Calibri"/>
                <a:cs typeface="Calibri"/>
              </a:rPr>
              <a:t>Остеопатия </a:t>
            </a:r>
            <a:r>
              <a:rPr sz="3000" dirty="0">
                <a:latin typeface="Calibri"/>
                <a:cs typeface="Calibri"/>
              </a:rPr>
              <a:t>на </a:t>
            </a:r>
            <a:r>
              <a:rPr sz="3000" spc="-10" dirty="0">
                <a:latin typeface="Calibri"/>
                <a:cs typeface="Calibri"/>
              </a:rPr>
              <a:t>этапах </a:t>
            </a:r>
            <a:r>
              <a:rPr sz="3000" spc="-15" dirty="0">
                <a:latin typeface="Calibri"/>
                <a:cs typeface="Calibri"/>
              </a:rPr>
              <a:t>медицинской </a:t>
            </a:r>
            <a:r>
              <a:rPr sz="3000" spc="-5" dirty="0">
                <a:latin typeface="Calibri"/>
                <a:cs typeface="Calibri"/>
              </a:rPr>
              <a:t>реабилитации  </a:t>
            </a:r>
            <a:r>
              <a:rPr sz="3000" spc="-10" dirty="0">
                <a:latin typeface="Calibri"/>
                <a:cs typeface="Calibri"/>
              </a:rPr>
              <a:t>осуществляется </a:t>
            </a:r>
            <a:r>
              <a:rPr sz="3000" dirty="0">
                <a:latin typeface="Calibri"/>
                <a:cs typeface="Calibri"/>
              </a:rPr>
              <a:t>в плановой </a:t>
            </a:r>
            <a:r>
              <a:rPr sz="3000" spc="-5" dirty="0">
                <a:latin typeface="Calibri"/>
                <a:cs typeface="Calibri"/>
              </a:rPr>
              <a:t>форме </a:t>
            </a:r>
            <a:r>
              <a:rPr sz="3000" dirty="0">
                <a:latin typeface="Calibri"/>
                <a:cs typeface="Calibri"/>
              </a:rPr>
              <a:t>в </a:t>
            </a:r>
            <a:r>
              <a:rPr sz="3000" spc="-15" dirty="0">
                <a:latin typeface="Calibri"/>
                <a:cs typeface="Calibri"/>
              </a:rPr>
              <a:t>рамках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первичной</a:t>
            </a:r>
            <a:endParaRPr sz="3000">
              <a:latin typeface="Calibri"/>
              <a:cs typeface="Calibri"/>
            </a:endParaRPr>
          </a:p>
          <a:p>
            <a:pPr marL="241300" algn="just">
              <a:lnSpc>
                <a:spcPts val="3190"/>
              </a:lnSpc>
            </a:pPr>
            <a:r>
              <a:rPr sz="3000" spc="-10" dirty="0">
                <a:latin typeface="Calibri"/>
                <a:cs typeface="Calibri"/>
              </a:rPr>
              <a:t>медико-санитарной </a:t>
            </a:r>
            <a:r>
              <a:rPr sz="3000" dirty="0">
                <a:latin typeface="Calibri"/>
                <a:cs typeface="Calibri"/>
              </a:rPr>
              <a:t>помощи и </a:t>
            </a:r>
            <a:r>
              <a:rPr sz="3000" spc="-5" dirty="0">
                <a:latin typeface="Calibri"/>
                <a:cs typeface="Calibri"/>
              </a:rPr>
              <a:t>специализированной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ПМСП».</a:t>
            </a:r>
            <a:endParaRPr sz="300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1015"/>
              </a:spcBef>
              <a:tabLst>
                <a:tab pos="2274570" algn="l"/>
                <a:tab pos="4427855" algn="l"/>
                <a:tab pos="6826884" algn="l"/>
              </a:tabLst>
            </a:pPr>
            <a:r>
              <a:rPr sz="3000" dirty="0">
                <a:latin typeface="Arial"/>
                <a:cs typeface="Arial"/>
              </a:rPr>
              <a:t>•</a:t>
            </a:r>
            <a:r>
              <a:rPr sz="3000" spc="-85" dirty="0">
                <a:latin typeface="Arial"/>
                <a:cs typeface="Arial"/>
              </a:rPr>
              <a:t> </a:t>
            </a:r>
            <a:r>
              <a:rPr sz="3000" spc="-5" dirty="0">
                <a:latin typeface="Calibri"/>
                <a:cs typeface="Calibri"/>
              </a:rPr>
              <a:t>Остеопатия	</a:t>
            </a:r>
            <a:r>
              <a:rPr sz="3000" spc="-10" dirty="0">
                <a:latin typeface="Calibri"/>
                <a:cs typeface="Calibri"/>
              </a:rPr>
              <a:t>проводится:	</a:t>
            </a:r>
            <a:r>
              <a:rPr sz="3000" spc="-20" dirty="0">
                <a:latin typeface="Calibri"/>
                <a:cs typeface="Calibri"/>
              </a:rPr>
              <a:t>амбулаторно;	</a:t>
            </a:r>
            <a:r>
              <a:rPr sz="3000" dirty="0">
                <a:latin typeface="Calibri"/>
                <a:cs typeface="Calibri"/>
              </a:rPr>
              <a:t>в </a:t>
            </a:r>
            <a:r>
              <a:rPr sz="3000" spc="-5" dirty="0">
                <a:latin typeface="Calibri"/>
                <a:cs typeface="Calibri"/>
              </a:rPr>
              <a:t>дневном</a:t>
            </a:r>
            <a:r>
              <a:rPr sz="3000" spc="-1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стационаре  стационарно </a:t>
            </a:r>
            <a:r>
              <a:rPr sz="3000" spc="-5" dirty="0">
                <a:latin typeface="Calibri"/>
                <a:cs typeface="Calibri"/>
              </a:rPr>
              <a:t>(в условиях, обеспечивающих </a:t>
            </a:r>
            <a:r>
              <a:rPr sz="3000" spc="-20" dirty="0">
                <a:latin typeface="Calibri"/>
                <a:cs typeface="Calibri"/>
              </a:rPr>
              <a:t>круглосуточное  </a:t>
            </a:r>
            <a:r>
              <a:rPr sz="3000" spc="-15" dirty="0">
                <a:latin typeface="Calibri"/>
                <a:cs typeface="Calibri"/>
              </a:rPr>
              <a:t>медицинское </a:t>
            </a:r>
            <a:r>
              <a:rPr sz="3000" spc="-20" dirty="0">
                <a:latin typeface="Calibri"/>
                <a:cs typeface="Calibri"/>
              </a:rPr>
              <a:t>наблюдение </a:t>
            </a:r>
            <a:r>
              <a:rPr sz="3000" dirty="0">
                <a:latin typeface="Calibri"/>
                <a:cs typeface="Calibri"/>
              </a:rPr>
              <a:t>и </a:t>
            </a:r>
            <a:r>
              <a:rPr sz="3000" spc="-5" dirty="0">
                <a:latin typeface="Calibri"/>
                <a:cs typeface="Calibri"/>
              </a:rPr>
              <a:t>лечение); </a:t>
            </a:r>
            <a:r>
              <a:rPr sz="3000" dirty="0">
                <a:latin typeface="Calibri"/>
                <a:cs typeface="Calibri"/>
              </a:rPr>
              <a:t>в </a:t>
            </a:r>
            <a:r>
              <a:rPr sz="3000" spc="-5" dirty="0">
                <a:latin typeface="Calibri"/>
                <a:cs typeface="Calibri"/>
              </a:rPr>
              <a:t>санаторно-курортных  </a:t>
            </a:r>
            <a:r>
              <a:rPr sz="3000" spc="-10" dirty="0">
                <a:latin typeface="Calibri"/>
                <a:cs typeface="Calibri"/>
              </a:rPr>
              <a:t>учреждениях».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500" y="421589"/>
            <a:ext cx="10511790" cy="5147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715" indent="-457834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b="1" spc="-5" dirty="0">
                <a:latin typeface="Calibri"/>
                <a:cs typeface="Calibri"/>
              </a:rPr>
              <a:t>из КР: «Остеопатия на </a:t>
            </a:r>
            <a:r>
              <a:rPr sz="2800" b="1" dirty="0">
                <a:latin typeface="Calibri"/>
                <a:cs typeface="Calibri"/>
              </a:rPr>
              <a:t>этапах </a:t>
            </a:r>
            <a:r>
              <a:rPr sz="2800" b="1" spc="-5" dirty="0">
                <a:latin typeface="Calibri"/>
                <a:cs typeface="Calibri"/>
              </a:rPr>
              <a:t>медицинской </a:t>
            </a:r>
            <a:r>
              <a:rPr sz="2800" b="1" dirty="0">
                <a:latin typeface="Calibri"/>
                <a:cs typeface="Calibri"/>
              </a:rPr>
              <a:t>реабилитации  </a:t>
            </a:r>
            <a:r>
              <a:rPr sz="2800" b="1" spc="-5" dirty="0">
                <a:latin typeface="Calibri"/>
                <a:cs typeface="Calibri"/>
              </a:rPr>
              <a:t>включает:</a:t>
            </a:r>
            <a:endParaRPr sz="2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b="1" spc="-5" dirty="0">
                <a:latin typeface="Calibri"/>
                <a:cs typeface="Calibri"/>
              </a:rPr>
              <a:t>оценку (диагностику) клинического состояния</a:t>
            </a:r>
            <a:r>
              <a:rPr sz="2800" b="1" spc="-39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пациента;</a:t>
            </a:r>
            <a:endParaRPr sz="2800">
              <a:latin typeface="Calibri"/>
              <a:cs typeface="Calibri"/>
            </a:endParaRPr>
          </a:p>
          <a:p>
            <a:pPr marL="469900" marR="5080" indent="-457834" algn="just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b="1" spc="-10" dirty="0">
                <a:latin typeface="Calibri"/>
                <a:cs typeface="Calibri"/>
              </a:rPr>
              <a:t>факторов </a:t>
            </a:r>
            <a:r>
              <a:rPr sz="2800" b="1" dirty="0">
                <a:latin typeface="Calibri"/>
                <a:cs typeface="Calibri"/>
              </a:rPr>
              <a:t>риска, </a:t>
            </a:r>
            <a:r>
              <a:rPr sz="2800" b="1" spc="-5" dirty="0">
                <a:latin typeface="Calibri"/>
                <a:cs typeface="Calibri"/>
              </a:rPr>
              <a:t>ограничивающих </a:t>
            </a:r>
            <a:r>
              <a:rPr sz="2800" b="1" spc="-10" dirty="0">
                <a:latin typeface="Calibri"/>
                <a:cs typeface="Calibri"/>
              </a:rPr>
              <a:t>проведения </a:t>
            </a:r>
            <a:r>
              <a:rPr sz="2800" b="1" spc="-5" dirty="0">
                <a:latin typeface="Calibri"/>
                <a:cs typeface="Calibri"/>
              </a:rPr>
              <a:t>остеопатических  </a:t>
            </a:r>
            <a:r>
              <a:rPr sz="2800" b="1" spc="-10" dirty="0">
                <a:latin typeface="Calibri"/>
                <a:cs typeface="Calibri"/>
              </a:rPr>
              <a:t>мероприятий;</a:t>
            </a:r>
            <a:endParaRPr sz="2800">
              <a:latin typeface="Calibri"/>
              <a:cs typeface="Calibri"/>
            </a:endParaRPr>
          </a:p>
          <a:p>
            <a:pPr marL="469900" marR="5080" indent="-457834" algn="just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b="1" spc="-5" dirty="0">
                <a:latin typeface="Calibri"/>
                <a:cs typeface="Calibri"/>
              </a:rPr>
              <a:t>собственно остеопатическую диагностику (диагностику  соматических </a:t>
            </a:r>
            <a:r>
              <a:rPr sz="2800" b="1" spc="-10" dirty="0">
                <a:latin typeface="Calibri"/>
                <a:cs typeface="Calibri"/>
              </a:rPr>
              <a:t>дисфункций </a:t>
            </a:r>
            <a:r>
              <a:rPr sz="2800" b="1" spc="-5" dirty="0">
                <a:latin typeface="Calibri"/>
                <a:cs typeface="Calibri"/>
              </a:rPr>
              <a:t>на глобальном, региональном и  локальном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уровнях);</a:t>
            </a:r>
            <a:endParaRPr sz="2800">
              <a:latin typeface="Calibri"/>
              <a:cs typeface="Calibri"/>
            </a:endParaRPr>
          </a:p>
          <a:p>
            <a:pPr marL="469900" marR="6985" indent="-457834" algn="just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b="1" spc="-5" dirty="0">
                <a:latin typeface="Calibri"/>
                <a:cs typeface="Calibri"/>
              </a:rPr>
              <a:t>ограничения активности и участия в </a:t>
            </a:r>
            <a:r>
              <a:rPr sz="2800" b="1" dirty="0">
                <a:latin typeface="Calibri"/>
                <a:cs typeface="Calibri"/>
              </a:rPr>
              <a:t>значимых </a:t>
            </a:r>
            <a:r>
              <a:rPr sz="2800" b="1" spc="-5" dirty="0">
                <a:latin typeface="Calibri"/>
                <a:cs typeface="Calibri"/>
              </a:rPr>
              <a:t>для пациента  </a:t>
            </a:r>
            <a:r>
              <a:rPr sz="2800" b="1" spc="-10" dirty="0">
                <a:latin typeface="Calibri"/>
                <a:cs typeface="Calibri"/>
              </a:rPr>
              <a:t>событиях частной </a:t>
            </a:r>
            <a:r>
              <a:rPr sz="2800" b="1" spc="-5" dirty="0">
                <a:latin typeface="Calibri"/>
                <a:cs typeface="Calibri"/>
              </a:rPr>
              <a:t>и </a:t>
            </a:r>
            <a:r>
              <a:rPr sz="2800" b="1" spc="-10" dirty="0">
                <a:latin typeface="Calibri"/>
                <a:cs typeface="Calibri"/>
              </a:rPr>
              <a:t>общественной</a:t>
            </a:r>
            <a:r>
              <a:rPr sz="2800" b="1" spc="9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жизни;</a:t>
            </a:r>
            <a:endParaRPr sz="2800">
              <a:latin typeface="Calibri"/>
              <a:cs typeface="Calibri"/>
            </a:endParaRPr>
          </a:p>
          <a:p>
            <a:pPr marL="469900" marR="5080" indent="-457834" algn="just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b="1" spc="-10" dirty="0">
                <a:latin typeface="Calibri"/>
                <a:cs typeface="Calibri"/>
              </a:rPr>
              <a:t>факторов </a:t>
            </a:r>
            <a:r>
              <a:rPr sz="2800" b="1" spc="-5" dirty="0">
                <a:latin typeface="Calibri"/>
                <a:cs typeface="Calibri"/>
              </a:rPr>
              <a:t>окружающей </a:t>
            </a:r>
            <a:r>
              <a:rPr sz="2800" b="1" spc="-10" dirty="0">
                <a:latin typeface="Calibri"/>
                <a:cs typeface="Calibri"/>
              </a:rPr>
              <a:t>среды, </a:t>
            </a:r>
            <a:r>
              <a:rPr sz="2800" b="1" dirty="0">
                <a:latin typeface="Calibri"/>
                <a:cs typeface="Calibri"/>
              </a:rPr>
              <a:t>влияющих </a:t>
            </a:r>
            <a:r>
              <a:rPr sz="2800" b="1" spc="-5" dirty="0">
                <a:latin typeface="Calibri"/>
                <a:cs typeface="Calibri"/>
              </a:rPr>
              <a:t>на исход  реабилитационного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процесса;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7284" y="991057"/>
            <a:ext cx="997458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800" spc="-5" dirty="0">
                <a:latin typeface="Arial"/>
                <a:cs typeface="Arial"/>
              </a:rPr>
              <a:t>•	</a:t>
            </a:r>
            <a:r>
              <a:rPr sz="2800" b="1" spc="-5" dirty="0">
                <a:latin typeface="Calibri"/>
                <a:cs typeface="Calibri"/>
              </a:rPr>
              <a:t>из КР: остеопатия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включает</a:t>
            </a:r>
            <a:endParaRPr sz="2800">
              <a:latin typeface="Calibri"/>
              <a:cs typeface="Calibri"/>
            </a:endParaRPr>
          </a:p>
          <a:p>
            <a:pPr marL="469265" marR="5080" indent="-457200">
              <a:lnSpc>
                <a:spcPct val="100000"/>
              </a:lnSpc>
              <a:tabLst>
                <a:tab pos="469265" algn="l"/>
                <a:tab pos="1934210" algn="l"/>
                <a:tab pos="2158365" algn="l"/>
                <a:tab pos="4331970" algn="l"/>
                <a:tab pos="4993640" algn="l"/>
                <a:tab pos="8212455" algn="l"/>
              </a:tabLst>
            </a:pPr>
            <a:r>
              <a:rPr sz="2800" spc="-5" dirty="0">
                <a:latin typeface="Arial"/>
                <a:cs typeface="Arial"/>
              </a:rPr>
              <a:t>•	</a:t>
            </a:r>
            <a:r>
              <a:rPr sz="2800" b="1" spc="-5" dirty="0">
                <a:latin typeface="Calibri"/>
                <a:cs typeface="Calibri"/>
              </a:rPr>
              <a:t>«оценку	цели </a:t>
            </a:r>
            <a:r>
              <a:rPr sz="2800" b="1" spc="-10" dirty="0">
                <a:latin typeface="Calibri"/>
                <a:cs typeface="Calibri"/>
              </a:rPr>
              <a:t>проведения </a:t>
            </a:r>
            <a:r>
              <a:rPr sz="2800" b="1" spc="-5" dirty="0">
                <a:latin typeface="Calibri"/>
                <a:cs typeface="Calibri"/>
              </a:rPr>
              <a:t>реабилитационных мероприятий  (вк</a:t>
            </a:r>
            <a:r>
              <a:rPr sz="2800" b="1" spc="5" dirty="0">
                <a:latin typeface="Calibri"/>
                <a:cs typeface="Calibri"/>
              </a:rPr>
              <a:t>л</a:t>
            </a:r>
            <a:r>
              <a:rPr sz="2800" b="1" spc="-5" dirty="0">
                <a:latin typeface="Calibri"/>
                <a:cs typeface="Calibri"/>
              </a:rPr>
              <a:t>юч</a:t>
            </a:r>
            <a:r>
              <a:rPr sz="2800" b="1" dirty="0">
                <a:latin typeface="Calibri"/>
                <a:cs typeface="Calibri"/>
              </a:rPr>
              <a:t>а</a:t>
            </a:r>
            <a:r>
              <a:rPr sz="2800" b="1" spc="-5" dirty="0">
                <a:latin typeface="Calibri"/>
                <a:cs typeface="Calibri"/>
              </a:rPr>
              <a:t>я</a:t>
            </a:r>
            <a:r>
              <a:rPr sz="2800" b="1" dirty="0">
                <a:latin typeface="Calibri"/>
                <a:cs typeface="Calibri"/>
              </a:rPr>
              <a:t>		</a:t>
            </a:r>
            <a:r>
              <a:rPr sz="2800" b="1" spc="-5" dirty="0">
                <a:latin typeface="Calibri"/>
                <a:cs typeface="Calibri"/>
              </a:rPr>
              <a:t>осте</a:t>
            </a:r>
            <a:r>
              <a:rPr sz="2800" b="1" dirty="0">
                <a:latin typeface="Calibri"/>
                <a:cs typeface="Calibri"/>
              </a:rPr>
              <a:t>о</a:t>
            </a:r>
            <a:r>
              <a:rPr sz="2800" b="1" spc="-10" dirty="0">
                <a:latin typeface="Calibri"/>
                <a:cs typeface="Calibri"/>
              </a:rPr>
              <a:t>пат</a:t>
            </a:r>
            <a:r>
              <a:rPr sz="2800" b="1" dirty="0">
                <a:latin typeface="Calibri"/>
                <a:cs typeface="Calibri"/>
              </a:rPr>
              <a:t>и</a:t>
            </a:r>
            <a:r>
              <a:rPr sz="2800" b="1" spc="-5" dirty="0">
                <a:latin typeface="Calibri"/>
                <a:cs typeface="Calibri"/>
              </a:rPr>
              <a:t>ю)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в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сформ</a:t>
            </a:r>
            <a:r>
              <a:rPr sz="2800" b="1" dirty="0">
                <a:latin typeface="Calibri"/>
                <a:cs typeface="Calibri"/>
              </a:rPr>
              <a:t>и</a:t>
            </a:r>
            <a:r>
              <a:rPr sz="2800" b="1" spc="-5" dirty="0">
                <a:latin typeface="Calibri"/>
                <a:cs typeface="Calibri"/>
              </a:rPr>
              <a:t>ро</a:t>
            </a:r>
            <a:r>
              <a:rPr sz="2800" b="1" spc="-15" dirty="0">
                <a:latin typeface="Calibri"/>
                <a:cs typeface="Calibri"/>
              </a:rPr>
              <a:t>в</a:t>
            </a:r>
            <a:r>
              <a:rPr sz="2800" b="1" spc="-5" dirty="0">
                <a:latin typeface="Calibri"/>
                <a:cs typeface="Calibri"/>
              </a:rPr>
              <a:t>анной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пр</a:t>
            </a:r>
            <a:r>
              <a:rPr sz="2800" b="1" spc="-20" dirty="0">
                <a:latin typeface="Calibri"/>
                <a:cs typeface="Calibri"/>
              </a:rPr>
              <a:t>о</a:t>
            </a:r>
            <a:r>
              <a:rPr sz="2800" b="1" spc="-5" dirty="0">
                <a:latin typeface="Calibri"/>
                <a:cs typeface="Calibri"/>
              </a:rPr>
              <a:t>гр</a:t>
            </a:r>
            <a:r>
              <a:rPr sz="2800" b="1" spc="5" dirty="0">
                <a:latin typeface="Calibri"/>
                <a:cs typeface="Calibri"/>
              </a:rPr>
              <a:t>а</a:t>
            </a:r>
            <a:r>
              <a:rPr sz="2800" b="1" spc="-10" dirty="0">
                <a:latin typeface="Calibri"/>
                <a:cs typeface="Calibri"/>
              </a:rPr>
              <a:t>м</a:t>
            </a:r>
            <a:r>
              <a:rPr sz="2800" b="1" spc="-5" dirty="0">
                <a:latin typeface="Calibri"/>
                <a:cs typeface="Calibri"/>
              </a:rPr>
              <a:t>ме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94433" y="2271775"/>
            <a:ext cx="23469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реаби</a:t>
            </a:r>
            <a:r>
              <a:rPr sz="2800" b="1" spc="10" dirty="0">
                <a:latin typeface="Calibri"/>
                <a:cs typeface="Calibri"/>
              </a:rPr>
              <a:t>л</a:t>
            </a:r>
            <a:r>
              <a:rPr sz="2800" b="1" spc="-5" dirty="0">
                <a:latin typeface="Calibri"/>
                <a:cs typeface="Calibri"/>
              </a:rPr>
              <a:t>итаци</a:t>
            </a:r>
            <a:r>
              <a:rPr sz="2800" b="1" spc="10" dirty="0">
                <a:latin typeface="Calibri"/>
                <a:cs typeface="Calibri"/>
              </a:rPr>
              <a:t>и</a:t>
            </a:r>
            <a:r>
              <a:rPr sz="2800" b="1" spc="-5" dirty="0">
                <a:latin typeface="Calibri"/>
                <a:cs typeface="Calibri"/>
              </a:rPr>
              <a:t>,  окружающую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30166" y="2271775"/>
            <a:ext cx="44678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93395">
              <a:lnSpc>
                <a:spcPct val="100000"/>
              </a:lnSpc>
              <a:spcBef>
                <a:spcPts val="95"/>
              </a:spcBef>
              <a:tabLst>
                <a:tab pos="1193165" algn="l"/>
                <a:tab pos="1287780" algn="l"/>
                <a:tab pos="1655445" algn="l"/>
                <a:tab pos="2825750" algn="l"/>
              </a:tabLst>
            </a:pPr>
            <a:r>
              <a:rPr sz="2800" b="1" spc="-5" dirty="0">
                <a:latin typeface="Calibri"/>
                <a:cs typeface="Calibri"/>
              </a:rPr>
              <a:t>а		также	средств,  </a:t>
            </a:r>
            <a:r>
              <a:rPr sz="2800" b="1" spc="-10" dirty="0">
                <a:latin typeface="Calibri"/>
                <a:cs typeface="Calibri"/>
              </a:rPr>
              <a:t>ср</a:t>
            </a:r>
            <a:r>
              <a:rPr sz="2800" b="1" spc="5" dirty="0">
                <a:latin typeface="Calibri"/>
                <a:cs typeface="Calibri"/>
              </a:rPr>
              <a:t>е</a:t>
            </a:r>
            <a:r>
              <a:rPr sz="2800" b="1" spc="-10" dirty="0">
                <a:latin typeface="Calibri"/>
                <a:cs typeface="Calibri"/>
              </a:rPr>
              <a:t>д</a:t>
            </a:r>
            <a:r>
              <a:rPr sz="2800" b="1" spc="-5" dirty="0">
                <a:latin typeface="Calibri"/>
                <a:cs typeface="Calibri"/>
              </a:rPr>
              <a:t>у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к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функцио</a:t>
            </a:r>
            <a:r>
              <a:rPr sz="2800" b="1" dirty="0">
                <a:latin typeface="Calibri"/>
                <a:cs typeface="Calibri"/>
              </a:rPr>
              <a:t>н</a:t>
            </a:r>
            <a:r>
              <a:rPr sz="2800" b="1" spc="-5" dirty="0">
                <a:latin typeface="Calibri"/>
                <a:cs typeface="Calibri"/>
              </a:rPr>
              <a:t>а</a:t>
            </a:r>
            <a:r>
              <a:rPr sz="2800" b="1" spc="10" dirty="0">
                <a:latin typeface="Calibri"/>
                <a:cs typeface="Calibri"/>
              </a:rPr>
              <a:t>л</a:t>
            </a:r>
            <a:r>
              <a:rPr sz="2800" b="1" spc="-5" dirty="0">
                <a:latin typeface="Calibri"/>
                <a:cs typeface="Calibri"/>
              </a:rPr>
              <a:t>ьным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32342" y="2271775"/>
            <a:ext cx="23793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" marR="5080" indent="-2794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а</a:t>
            </a:r>
            <a:r>
              <a:rPr sz="2800" b="1" spc="10" dirty="0">
                <a:latin typeface="Calibri"/>
                <a:cs typeface="Calibri"/>
              </a:rPr>
              <a:t>д</a:t>
            </a:r>
            <a:r>
              <a:rPr sz="2800" b="1" dirty="0">
                <a:latin typeface="Calibri"/>
                <a:cs typeface="Calibri"/>
              </a:rPr>
              <a:t>а</a:t>
            </a:r>
            <a:r>
              <a:rPr sz="2800" b="1" spc="-10" dirty="0">
                <a:latin typeface="Calibri"/>
                <a:cs typeface="Calibri"/>
              </a:rPr>
              <a:t>птиру</a:t>
            </a:r>
            <a:r>
              <a:rPr sz="2800" b="1" dirty="0">
                <a:latin typeface="Calibri"/>
                <a:cs typeface="Calibri"/>
              </a:rPr>
              <a:t>ю</a:t>
            </a:r>
            <a:r>
              <a:rPr sz="2800" b="1" spc="-10" dirty="0">
                <a:latin typeface="Calibri"/>
                <a:cs typeface="Calibri"/>
              </a:rPr>
              <a:t>щих  </a:t>
            </a:r>
            <a:r>
              <a:rPr sz="2800" b="1" spc="-5" dirty="0">
                <a:latin typeface="Calibri"/>
                <a:cs typeface="Calibri"/>
              </a:rPr>
              <a:t>во</a:t>
            </a:r>
            <a:r>
              <a:rPr sz="2800" b="1" dirty="0">
                <a:latin typeface="Calibri"/>
                <a:cs typeface="Calibri"/>
              </a:rPr>
              <a:t>з</a:t>
            </a:r>
            <a:r>
              <a:rPr sz="2800" b="1" spc="-10" dirty="0">
                <a:latin typeface="Calibri"/>
                <a:cs typeface="Calibri"/>
              </a:rPr>
              <a:t>можностям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4433" y="3125216"/>
            <a:ext cx="95186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пациента и (или) функциональные возможности пациента к  </a:t>
            </a:r>
            <a:r>
              <a:rPr sz="2800" b="1" spc="-10" dirty="0">
                <a:latin typeface="Calibri"/>
                <a:cs typeface="Calibri"/>
              </a:rPr>
              <a:t>окружающей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среде;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7284" y="3978909"/>
            <a:ext cx="55613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3206750" algn="l"/>
              </a:tabLst>
            </a:pPr>
            <a:r>
              <a:rPr sz="2800" spc="-5" dirty="0">
                <a:latin typeface="Arial"/>
                <a:cs typeface="Arial"/>
              </a:rPr>
              <a:t>•	</a:t>
            </a:r>
            <a:r>
              <a:rPr sz="2800" b="1" spc="-5" dirty="0">
                <a:latin typeface="Calibri"/>
                <a:cs typeface="Calibri"/>
              </a:rPr>
              <a:t>определяет	рекомендации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96581" y="3978909"/>
            <a:ext cx="3514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11275" algn="l"/>
              </a:tabLst>
            </a:pPr>
            <a:r>
              <a:rPr sz="2800" b="1" spc="-10" dirty="0">
                <a:latin typeface="Calibri"/>
                <a:cs typeface="Calibri"/>
              </a:rPr>
              <a:t>по	</a:t>
            </a:r>
            <a:r>
              <a:rPr sz="2800" b="1" spc="-5" dirty="0">
                <a:latin typeface="Calibri"/>
                <a:cs typeface="Calibri"/>
              </a:rPr>
              <a:t>дальнейшему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94433" y="4405629"/>
            <a:ext cx="43256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остеопатическому лечению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22903" y="4832730"/>
            <a:ext cx="72917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75125" algn="l"/>
              </a:tabLst>
            </a:pPr>
            <a:r>
              <a:rPr sz="2800" b="1" i="1" spc="-5" dirty="0">
                <a:latin typeface="Calibri"/>
                <a:cs typeface="Calibri"/>
              </a:rPr>
              <a:t>мультидисциплинарной	реабилитационной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37284" y="4832730"/>
            <a:ext cx="2112645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943610" algn="l"/>
              </a:tabLst>
            </a:pPr>
            <a:r>
              <a:rPr sz="2800" spc="-5" dirty="0">
                <a:latin typeface="Arial"/>
                <a:cs typeface="Arial"/>
              </a:rPr>
              <a:t>•	</a:t>
            </a:r>
            <a:r>
              <a:rPr sz="2800" b="1" spc="-5" dirty="0">
                <a:latin typeface="Calibri"/>
                <a:cs typeface="Calibri"/>
              </a:rPr>
              <a:t>в	</a:t>
            </a:r>
            <a:r>
              <a:rPr sz="2800" b="1" i="1" spc="-5" dirty="0">
                <a:latin typeface="Calibri"/>
                <a:cs typeface="Calibri"/>
              </a:rPr>
              <a:t>ра</a:t>
            </a:r>
            <a:r>
              <a:rPr sz="2800" b="1" i="1" dirty="0">
                <a:latin typeface="Calibri"/>
                <a:cs typeface="Calibri"/>
              </a:rPr>
              <a:t>м</a:t>
            </a:r>
            <a:r>
              <a:rPr sz="2800" b="1" i="1" spc="-5" dirty="0">
                <a:latin typeface="Calibri"/>
                <a:cs typeface="Calibri"/>
              </a:rPr>
              <a:t>ках  </a:t>
            </a:r>
            <a:r>
              <a:rPr sz="2800" b="1" i="1" spc="-10" dirty="0">
                <a:latin typeface="Calibri"/>
                <a:cs typeface="Calibri"/>
              </a:rPr>
              <a:t>бригады.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980" y="1063243"/>
            <a:ext cx="15487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900" algn="l"/>
                <a:tab pos="1047115" algn="l"/>
              </a:tabLst>
            </a:pPr>
            <a:r>
              <a:rPr sz="2800" spc="-5" dirty="0">
                <a:latin typeface="Arial"/>
                <a:cs typeface="Arial"/>
              </a:rPr>
              <a:t>•	</a:t>
            </a:r>
            <a:r>
              <a:rPr sz="2800" b="1" spc="-5" dirty="0">
                <a:latin typeface="Calibri"/>
                <a:cs typeface="Calibri"/>
              </a:rPr>
              <a:t>из	</a:t>
            </a:r>
            <a:r>
              <a:rPr sz="2800" b="1" spc="-10" dirty="0">
                <a:latin typeface="Calibri"/>
                <a:cs typeface="Calibri"/>
              </a:rPr>
              <a:t>К</a:t>
            </a:r>
            <a:r>
              <a:rPr sz="2800" b="1" spc="5" dirty="0">
                <a:latin typeface="Calibri"/>
                <a:cs typeface="Calibri"/>
              </a:rPr>
              <a:t>Р</a:t>
            </a:r>
            <a:r>
              <a:rPr sz="2800" b="1" spc="-5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07310" y="1063243"/>
            <a:ext cx="83451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65755" algn="l"/>
                <a:tab pos="4376420" algn="l"/>
                <a:tab pos="4975225" algn="l"/>
                <a:tab pos="6200775" algn="l"/>
              </a:tabLst>
            </a:pPr>
            <a:r>
              <a:rPr sz="2800" b="1" spc="-10" dirty="0">
                <a:latin typeface="Calibri"/>
                <a:cs typeface="Calibri"/>
              </a:rPr>
              <a:t>Остеопатическая	</a:t>
            </a:r>
            <a:r>
              <a:rPr sz="2800" b="1" spc="-5" dirty="0">
                <a:latin typeface="Calibri"/>
                <a:cs typeface="Calibri"/>
              </a:rPr>
              <a:t>помощь	на	этапах	</a:t>
            </a:r>
            <a:r>
              <a:rPr sz="2800" b="1" spc="-15" dirty="0">
                <a:latin typeface="Calibri"/>
                <a:cs typeface="Calibri"/>
              </a:rPr>
              <a:t>медицинской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5980" y="1489963"/>
            <a:ext cx="1009840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>
              <a:lnSpc>
                <a:spcPct val="100000"/>
              </a:lnSpc>
              <a:spcBef>
                <a:spcPts val="95"/>
              </a:spcBef>
              <a:tabLst>
                <a:tab pos="3120390" algn="l"/>
                <a:tab pos="5976620" algn="l"/>
                <a:tab pos="8268970" algn="l"/>
                <a:tab pos="9018905" algn="l"/>
              </a:tabLst>
            </a:pPr>
            <a:r>
              <a:rPr sz="2800" b="1" spc="-5" dirty="0">
                <a:latin typeface="Calibri"/>
                <a:cs typeface="Calibri"/>
              </a:rPr>
              <a:t>реаби</a:t>
            </a:r>
            <a:r>
              <a:rPr sz="2800" b="1" spc="10" dirty="0">
                <a:latin typeface="Calibri"/>
                <a:cs typeface="Calibri"/>
              </a:rPr>
              <a:t>л</a:t>
            </a:r>
            <a:r>
              <a:rPr sz="2800" b="1" spc="-5" dirty="0">
                <a:latin typeface="Calibri"/>
                <a:cs typeface="Calibri"/>
              </a:rPr>
              <a:t>итации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о</a:t>
            </a:r>
            <a:r>
              <a:rPr sz="2800" b="1" spc="5" dirty="0">
                <a:latin typeface="Calibri"/>
                <a:cs typeface="Calibri"/>
              </a:rPr>
              <a:t>с</a:t>
            </a:r>
            <a:r>
              <a:rPr sz="2800" b="1" spc="-5" dirty="0">
                <a:latin typeface="Calibri"/>
                <a:cs typeface="Calibri"/>
              </a:rPr>
              <a:t>у</a:t>
            </a:r>
            <a:r>
              <a:rPr sz="2800" b="1" spc="-20" dirty="0">
                <a:latin typeface="Calibri"/>
                <a:cs typeface="Calibri"/>
              </a:rPr>
              <a:t>щ</a:t>
            </a:r>
            <a:r>
              <a:rPr sz="2800" b="1" spc="-10" dirty="0">
                <a:latin typeface="Calibri"/>
                <a:cs typeface="Calibri"/>
              </a:rPr>
              <a:t>ест</a:t>
            </a:r>
            <a:r>
              <a:rPr sz="2800" b="1" spc="-15" dirty="0">
                <a:latin typeface="Calibri"/>
                <a:cs typeface="Calibri"/>
              </a:rPr>
              <a:t>в</a:t>
            </a:r>
            <a:r>
              <a:rPr sz="2800" b="1" spc="-5" dirty="0">
                <a:latin typeface="Calibri"/>
                <a:cs typeface="Calibri"/>
              </a:rPr>
              <a:t>л</a:t>
            </a:r>
            <a:r>
              <a:rPr sz="2800" b="1" spc="5" dirty="0">
                <a:latin typeface="Calibri"/>
                <a:cs typeface="Calibri"/>
              </a:rPr>
              <a:t>я</a:t>
            </a:r>
            <a:r>
              <a:rPr sz="2800" b="1" spc="-25" dirty="0">
                <a:latin typeface="Calibri"/>
                <a:cs typeface="Calibri"/>
              </a:rPr>
              <a:t>е</a:t>
            </a:r>
            <a:r>
              <a:rPr sz="2800" b="1" spc="-30" dirty="0">
                <a:latin typeface="Calibri"/>
                <a:cs typeface="Calibri"/>
              </a:rPr>
              <a:t>т</a:t>
            </a:r>
            <a:r>
              <a:rPr sz="2800" b="1" spc="10" dirty="0">
                <a:latin typeface="Calibri"/>
                <a:cs typeface="Calibri"/>
              </a:rPr>
              <a:t>с</a:t>
            </a:r>
            <a:r>
              <a:rPr sz="2800" b="1" spc="-5" dirty="0">
                <a:latin typeface="Calibri"/>
                <a:cs typeface="Calibri"/>
              </a:rPr>
              <a:t>я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н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езави</a:t>
            </a:r>
            <a:r>
              <a:rPr sz="2800" b="1" spc="15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имо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сро</a:t>
            </a:r>
            <a:r>
              <a:rPr sz="2800" b="1" spc="-60" dirty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ов 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заболевания,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•	</a:t>
            </a:r>
            <a:r>
              <a:rPr sz="2800" b="1" spc="-10" dirty="0">
                <a:latin typeface="Calibri"/>
                <a:cs typeface="Calibri"/>
              </a:rPr>
              <a:t>при</a:t>
            </a:r>
            <a:r>
              <a:rPr sz="2800" b="1" spc="2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условии</a:t>
            </a:r>
            <a:r>
              <a:rPr sz="2800" b="1" spc="2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стабильности</a:t>
            </a:r>
            <a:r>
              <a:rPr sz="2800" b="1" spc="2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клинического</a:t>
            </a:r>
            <a:r>
              <a:rPr sz="2800" b="1" spc="229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состояния</a:t>
            </a:r>
            <a:r>
              <a:rPr sz="2800" b="1" spc="2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пациента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13433" y="2770377"/>
            <a:ext cx="788733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772795" algn="l"/>
                <a:tab pos="2640330" algn="l"/>
                <a:tab pos="3586479" algn="l"/>
                <a:tab pos="5224780" algn="l"/>
                <a:tab pos="5962650" algn="l"/>
                <a:tab pos="7162165" algn="l"/>
              </a:tabLst>
            </a:pPr>
            <a:r>
              <a:rPr sz="2800" b="1" spc="-5" dirty="0">
                <a:latin typeface="Calibri"/>
                <a:cs typeface="Calibri"/>
              </a:rPr>
              <a:t>и	наличия	перспективы	восстановления  (реаби</a:t>
            </a:r>
            <a:r>
              <a:rPr sz="2800" b="1" dirty="0">
                <a:latin typeface="Calibri"/>
                <a:cs typeface="Calibri"/>
              </a:rPr>
              <a:t>л</a:t>
            </a:r>
            <a:r>
              <a:rPr sz="2800" b="1" spc="5" dirty="0">
                <a:latin typeface="Calibri"/>
                <a:cs typeface="Calibri"/>
              </a:rPr>
              <a:t>и</a:t>
            </a:r>
            <a:r>
              <a:rPr sz="2800" b="1" spc="-5" dirty="0">
                <a:latin typeface="Calibri"/>
                <a:cs typeface="Calibri"/>
              </a:rPr>
              <a:t>тацион</a:t>
            </a:r>
            <a:r>
              <a:rPr sz="2800" b="1" spc="-15" dirty="0">
                <a:latin typeface="Calibri"/>
                <a:cs typeface="Calibri"/>
              </a:rPr>
              <a:t>н</a:t>
            </a:r>
            <a:r>
              <a:rPr sz="2800" b="1" spc="-5" dirty="0">
                <a:latin typeface="Calibri"/>
                <a:cs typeface="Calibri"/>
              </a:rPr>
              <a:t>о</a:t>
            </a:r>
            <a:r>
              <a:rPr sz="2800" b="1" spc="-20" dirty="0">
                <a:latin typeface="Calibri"/>
                <a:cs typeface="Calibri"/>
              </a:rPr>
              <a:t>г</a:t>
            </a:r>
            <a:r>
              <a:rPr sz="2800" b="1" spc="-5" dirty="0">
                <a:latin typeface="Calibri"/>
                <a:cs typeface="Calibri"/>
              </a:rPr>
              <a:t>о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п</a:t>
            </a:r>
            <a:r>
              <a:rPr sz="2800" b="1" spc="-35" dirty="0">
                <a:latin typeface="Calibri"/>
                <a:cs typeface="Calibri"/>
              </a:rPr>
              <a:t>о</a:t>
            </a:r>
            <a:r>
              <a:rPr sz="2800" b="1" spc="-20" dirty="0">
                <a:latin typeface="Calibri"/>
                <a:cs typeface="Calibri"/>
              </a:rPr>
              <a:t>т</a:t>
            </a:r>
            <a:r>
              <a:rPr sz="2800" b="1" spc="-10" dirty="0">
                <a:latin typeface="Calibri"/>
                <a:cs typeface="Calibri"/>
              </a:rPr>
              <a:t>енциа</a:t>
            </a:r>
            <a:r>
              <a:rPr sz="2800" b="1" spc="-5" dirty="0">
                <a:latin typeface="Calibri"/>
                <a:cs typeface="Calibri"/>
              </a:rPr>
              <a:t>ла),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60" dirty="0">
                <a:latin typeface="Calibri"/>
                <a:cs typeface="Calibri"/>
              </a:rPr>
              <a:t>к</a:t>
            </a:r>
            <a:r>
              <a:rPr sz="2800" b="1" spc="-5" dirty="0">
                <a:latin typeface="Calibri"/>
                <a:cs typeface="Calibri"/>
              </a:rPr>
              <a:t>о</a:t>
            </a:r>
            <a:r>
              <a:rPr sz="2800" b="1" spc="-140" dirty="0">
                <a:latin typeface="Calibri"/>
                <a:cs typeface="Calibri"/>
              </a:rPr>
              <a:t>г</a:t>
            </a:r>
            <a:r>
              <a:rPr sz="2800" b="1" spc="-10" dirty="0">
                <a:latin typeface="Calibri"/>
                <a:cs typeface="Calibri"/>
              </a:rPr>
              <a:t>д</a:t>
            </a:r>
            <a:r>
              <a:rPr sz="2800" b="1" spc="-5" dirty="0">
                <a:latin typeface="Calibri"/>
                <a:cs typeface="Calibri"/>
              </a:rPr>
              <a:t>а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20" dirty="0">
                <a:latin typeface="Calibri"/>
                <a:cs typeface="Calibri"/>
              </a:rPr>
              <a:t>р</a:t>
            </a:r>
            <a:r>
              <a:rPr sz="2800" b="1" spc="-5" dirty="0">
                <a:latin typeface="Calibri"/>
                <a:cs typeface="Calibri"/>
              </a:rPr>
              <a:t>иск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22714" y="2770377"/>
            <a:ext cx="14325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6195">
              <a:lnSpc>
                <a:spcPct val="100000"/>
              </a:lnSpc>
              <a:spcBef>
                <a:spcPts val="95"/>
              </a:spcBef>
            </a:pPr>
            <a:r>
              <a:rPr sz="2800" b="1" spc="-35" dirty="0">
                <a:latin typeface="Calibri"/>
                <a:cs typeface="Calibri"/>
              </a:rPr>
              <a:t>ф</a:t>
            </a:r>
            <a:r>
              <a:rPr sz="2800" b="1" spc="-5" dirty="0">
                <a:latin typeface="Calibri"/>
                <a:cs typeface="Calibri"/>
              </a:rPr>
              <a:t>ункций  ра</a:t>
            </a:r>
            <a:r>
              <a:rPr sz="2800" b="1" dirty="0">
                <a:latin typeface="Calibri"/>
                <a:cs typeface="Calibri"/>
              </a:rPr>
              <a:t>з</a:t>
            </a:r>
            <a:r>
              <a:rPr sz="2800" b="1" spc="-5" dirty="0">
                <a:latin typeface="Calibri"/>
                <a:cs typeface="Calibri"/>
              </a:rPr>
              <a:t>вития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5980" y="3624198"/>
            <a:ext cx="1009904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>
              <a:lnSpc>
                <a:spcPct val="100000"/>
              </a:lnSpc>
              <a:spcBef>
                <a:spcPts val="95"/>
              </a:spcBef>
              <a:tabLst>
                <a:tab pos="2693670" algn="l"/>
                <a:tab pos="3353435" algn="l"/>
                <a:tab pos="5394325" algn="l"/>
                <a:tab pos="7613650" algn="l"/>
              </a:tabLst>
            </a:pPr>
            <a:r>
              <a:rPr sz="2800" b="1" spc="-5" dirty="0">
                <a:latin typeface="Calibri"/>
                <a:cs typeface="Calibri"/>
              </a:rPr>
              <a:t>осл</a:t>
            </a:r>
            <a:r>
              <a:rPr sz="2800" b="1" spc="-35" dirty="0">
                <a:latin typeface="Calibri"/>
                <a:cs typeface="Calibri"/>
              </a:rPr>
              <a:t>о</a:t>
            </a:r>
            <a:r>
              <a:rPr sz="2800" b="1" spc="-5" dirty="0">
                <a:latin typeface="Calibri"/>
                <a:cs typeface="Calibri"/>
              </a:rPr>
              <a:t>жнений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н</a:t>
            </a:r>
            <a:r>
              <a:rPr sz="2800" b="1" spc="-5" dirty="0">
                <a:latin typeface="Calibri"/>
                <a:cs typeface="Calibri"/>
              </a:rPr>
              <a:t>е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превы</a:t>
            </a:r>
            <a:r>
              <a:rPr sz="2800" b="1" spc="5" dirty="0">
                <a:latin typeface="Calibri"/>
                <a:cs typeface="Calibri"/>
              </a:rPr>
              <a:t>ш</a:t>
            </a:r>
            <a:r>
              <a:rPr sz="2800" b="1" dirty="0">
                <a:latin typeface="Calibri"/>
                <a:cs typeface="Calibri"/>
              </a:rPr>
              <a:t>а</a:t>
            </a:r>
            <a:r>
              <a:rPr sz="2800" b="1" spc="-10" dirty="0">
                <a:latin typeface="Calibri"/>
                <a:cs typeface="Calibri"/>
              </a:rPr>
              <a:t>е</a:t>
            </a:r>
            <a:r>
              <a:rPr sz="2800" b="1" spc="-5" dirty="0">
                <a:latin typeface="Calibri"/>
                <a:cs typeface="Calibri"/>
              </a:rPr>
              <a:t>т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пе</a:t>
            </a:r>
            <a:r>
              <a:rPr sz="2800" b="1" spc="-15" dirty="0">
                <a:latin typeface="Calibri"/>
                <a:cs typeface="Calibri"/>
              </a:rPr>
              <a:t>р</a:t>
            </a:r>
            <a:r>
              <a:rPr sz="2800" b="1" spc="10" dirty="0">
                <a:latin typeface="Calibri"/>
                <a:cs typeface="Calibri"/>
              </a:rPr>
              <a:t>с</a:t>
            </a:r>
            <a:r>
              <a:rPr sz="2800" b="1" spc="-10" dirty="0">
                <a:latin typeface="Calibri"/>
                <a:cs typeface="Calibri"/>
              </a:rPr>
              <a:t>п</a:t>
            </a:r>
            <a:r>
              <a:rPr sz="2800" b="1" spc="5" dirty="0">
                <a:latin typeface="Calibri"/>
                <a:cs typeface="Calibri"/>
              </a:rPr>
              <a:t>е</a:t>
            </a:r>
            <a:r>
              <a:rPr sz="2800" b="1" spc="-5" dirty="0">
                <a:latin typeface="Calibri"/>
                <a:cs typeface="Calibri"/>
              </a:rPr>
              <a:t>кти</a:t>
            </a:r>
            <a:r>
              <a:rPr sz="2800" b="1" spc="-25" dirty="0">
                <a:latin typeface="Calibri"/>
                <a:cs typeface="Calibri"/>
              </a:rPr>
              <a:t>в</a:t>
            </a:r>
            <a:r>
              <a:rPr sz="2800" b="1" spc="-5" dirty="0">
                <a:latin typeface="Calibri"/>
                <a:cs typeface="Calibri"/>
              </a:rPr>
              <a:t>у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восстано</a:t>
            </a:r>
            <a:r>
              <a:rPr sz="2800" b="1" spc="-20" dirty="0">
                <a:latin typeface="Calibri"/>
                <a:cs typeface="Calibri"/>
              </a:rPr>
              <a:t>в</a:t>
            </a:r>
            <a:r>
              <a:rPr sz="2800" b="1" spc="-5" dirty="0">
                <a:latin typeface="Calibri"/>
                <a:cs typeface="Calibri"/>
              </a:rPr>
              <a:t>л</a:t>
            </a:r>
            <a:r>
              <a:rPr sz="2800" b="1" spc="5" dirty="0">
                <a:latin typeface="Calibri"/>
                <a:cs typeface="Calibri"/>
              </a:rPr>
              <a:t>е</a:t>
            </a:r>
            <a:r>
              <a:rPr sz="2800" b="1" spc="-10" dirty="0">
                <a:latin typeface="Calibri"/>
                <a:cs typeface="Calibri"/>
              </a:rPr>
              <a:t>ния  функций </a:t>
            </a:r>
            <a:r>
              <a:rPr sz="2800" b="1" spc="-5" dirty="0">
                <a:latin typeface="Calibri"/>
                <a:cs typeface="Calibri"/>
              </a:rPr>
              <a:t>(реабилитационный</a:t>
            </a:r>
            <a:r>
              <a:rPr sz="2800" b="1" spc="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потенциал),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69900" algn="l"/>
                <a:tab pos="1183005" algn="l"/>
                <a:tab pos="2957195" algn="l"/>
                <a:tab pos="6013450" algn="l"/>
                <a:tab pos="6323965" algn="l"/>
                <a:tab pos="8423275" algn="l"/>
              </a:tabLst>
            </a:pPr>
            <a:r>
              <a:rPr sz="2800" spc="-5" dirty="0">
                <a:latin typeface="Arial"/>
                <a:cs typeface="Arial"/>
              </a:rPr>
              <a:t>•	</a:t>
            </a:r>
            <a:r>
              <a:rPr sz="2800" b="1" spc="-10" dirty="0">
                <a:latin typeface="Calibri"/>
                <a:cs typeface="Calibri"/>
              </a:rPr>
              <a:t>пр</a:t>
            </a:r>
            <a:r>
              <a:rPr sz="2800" b="1" spc="-5" dirty="0">
                <a:latin typeface="Calibri"/>
                <a:cs typeface="Calibri"/>
              </a:rPr>
              <a:t>и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25" dirty="0">
                <a:latin typeface="Calibri"/>
                <a:cs typeface="Calibri"/>
              </a:rPr>
              <a:t>о</a:t>
            </a:r>
            <a:r>
              <a:rPr sz="2800" b="1" spc="-30" dirty="0">
                <a:latin typeface="Calibri"/>
                <a:cs typeface="Calibri"/>
              </a:rPr>
              <a:t>т</a:t>
            </a:r>
            <a:r>
              <a:rPr sz="2800" b="1" spc="-10" dirty="0">
                <a:latin typeface="Calibri"/>
                <a:cs typeface="Calibri"/>
              </a:rPr>
              <a:t>су</a:t>
            </a:r>
            <a:r>
              <a:rPr sz="2800" b="1" spc="-15" dirty="0">
                <a:latin typeface="Calibri"/>
                <a:cs typeface="Calibri"/>
              </a:rPr>
              <a:t>т</a:t>
            </a:r>
            <a:r>
              <a:rPr sz="2800" b="1" spc="-10" dirty="0">
                <a:latin typeface="Calibri"/>
                <a:cs typeface="Calibri"/>
              </a:rPr>
              <a:t>с</a:t>
            </a:r>
            <a:r>
              <a:rPr sz="2800" b="1" spc="-5" dirty="0">
                <a:latin typeface="Calibri"/>
                <a:cs typeface="Calibri"/>
              </a:rPr>
              <a:t>твии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пр</a:t>
            </a:r>
            <a:r>
              <a:rPr sz="2800" b="1" spc="-20" dirty="0">
                <a:latin typeface="Calibri"/>
                <a:cs typeface="Calibri"/>
              </a:rPr>
              <a:t>о</a:t>
            </a:r>
            <a:r>
              <a:rPr sz="2800" b="1" spc="-5" dirty="0">
                <a:latin typeface="Calibri"/>
                <a:cs typeface="Calibri"/>
              </a:rPr>
              <a:t>тиво</a:t>
            </a:r>
            <a:r>
              <a:rPr sz="2800" b="1" spc="-15" dirty="0">
                <a:latin typeface="Calibri"/>
                <a:cs typeface="Calibri"/>
              </a:rPr>
              <a:t>п</a:t>
            </a:r>
            <a:r>
              <a:rPr sz="2800" b="1" spc="-5" dirty="0">
                <a:latin typeface="Calibri"/>
                <a:cs typeface="Calibri"/>
              </a:rPr>
              <a:t>о</a:t>
            </a:r>
            <a:r>
              <a:rPr sz="2800" b="1" spc="-25" dirty="0">
                <a:latin typeface="Calibri"/>
                <a:cs typeface="Calibri"/>
              </a:rPr>
              <a:t>к</a:t>
            </a:r>
            <a:r>
              <a:rPr sz="2800" b="1" dirty="0">
                <a:latin typeface="Calibri"/>
                <a:cs typeface="Calibri"/>
              </a:rPr>
              <a:t>а</a:t>
            </a:r>
            <a:r>
              <a:rPr sz="2800" b="1" spc="-5" dirty="0">
                <a:latin typeface="Calibri"/>
                <a:cs typeface="Calibri"/>
              </a:rPr>
              <a:t>заний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к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пров</a:t>
            </a:r>
            <a:r>
              <a:rPr sz="2800" b="1" spc="-50" dirty="0">
                <a:latin typeface="Calibri"/>
                <a:cs typeface="Calibri"/>
              </a:rPr>
              <a:t>е</a:t>
            </a:r>
            <a:r>
              <a:rPr sz="2800" b="1" spc="-25" dirty="0">
                <a:latin typeface="Calibri"/>
                <a:cs typeface="Calibri"/>
              </a:rPr>
              <a:t>д</a:t>
            </a:r>
            <a:r>
              <a:rPr sz="2800" b="1" spc="-10" dirty="0">
                <a:latin typeface="Calibri"/>
                <a:cs typeface="Calibri"/>
              </a:rPr>
              <a:t>е</a:t>
            </a:r>
            <a:r>
              <a:rPr sz="2800" b="1" dirty="0">
                <a:latin typeface="Calibri"/>
                <a:cs typeface="Calibri"/>
              </a:rPr>
              <a:t>н</a:t>
            </a:r>
            <a:r>
              <a:rPr sz="2800" b="1" spc="-5" dirty="0">
                <a:latin typeface="Calibri"/>
                <a:cs typeface="Calibri"/>
              </a:rPr>
              <a:t>ию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25" dirty="0">
                <a:latin typeface="Calibri"/>
                <a:cs typeface="Calibri"/>
              </a:rPr>
              <a:t>о</a:t>
            </a:r>
            <a:r>
              <a:rPr sz="2800" b="1" spc="-125" dirty="0">
                <a:latin typeface="Calibri"/>
                <a:cs typeface="Calibri"/>
              </a:rPr>
              <a:t>т</a:t>
            </a:r>
            <a:r>
              <a:rPr sz="2800" b="1" spc="-25" dirty="0">
                <a:latin typeface="Calibri"/>
                <a:cs typeface="Calibri"/>
              </a:rPr>
              <a:t>д</a:t>
            </a:r>
            <a:r>
              <a:rPr sz="2800" b="1" spc="-60" dirty="0">
                <a:latin typeface="Calibri"/>
                <a:cs typeface="Calibri"/>
              </a:rPr>
              <a:t>е</a:t>
            </a:r>
            <a:r>
              <a:rPr sz="2800" b="1" spc="-5" dirty="0">
                <a:latin typeface="Calibri"/>
                <a:cs typeface="Calibri"/>
              </a:rPr>
              <a:t>льн</a:t>
            </a:r>
            <a:r>
              <a:rPr sz="2800" b="1" spc="5" dirty="0">
                <a:latin typeface="Calibri"/>
                <a:cs typeface="Calibri"/>
              </a:rPr>
              <a:t>ы</a:t>
            </a:r>
            <a:r>
              <a:rPr sz="2800" b="1" spc="-5" dirty="0">
                <a:latin typeface="Calibri"/>
                <a:cs typeface="Calibri"/>
              </a:rPr>
              <a:t>х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05978" y="4904613"/>
            <a:ext cx="27508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78765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latin typeface="Calibri"/>
                <a:cs typeface="Calibri"/>
              </a:rPr>
              <a:t>у</a:t>
            </a:r>
            <a:r>
              <a:rPr sz="2800" b="1" spc="-10" dirty="0">
                <a:latin typeface="Calibri"/>
                <a:cs typeface="Calibri"/>
              </a:rPr>
              <a:t>с</a:t>
            </a:r>
            <a:r>
              <a:rPr sz="2800" b="1" spc="-5" dirty="0">
                <a:latin typeface="Calibri"/>
                <a:cs typeface="Calibri"/>
              </a:rPr>
              <a:t>тано</a:t>
            </a:r>
            <a:r>
              <a:rPr sz="2800" b="1" spc="-15" dirty="0">
                <a:latin typeface="Calibri"/>
                <a:cs typeface="Calibri"/>
              </a:rPr>
              <a:t>в</a:t>
            </a:r>
            <a:r>
              <a:rPr sz="2800" b="1" spc="-5" dirty="0">
                <a:latin typeface="Calibri"/>
                <a:cs typeface="Calibri"/>
              </a:rPr>
              <a:t>ленно</a:t>
            </a:r>
            <a:r>
              <a:rPr sz="2800" b="1" spc="-30" dirty="0">
                <a:latin typeface="Calibri"/>
                <a:cs typeface="Calibri"/>
              </a:rPr>
              <a:t>г</a:t>
            </a:r>
            <a:r>
              <a:rPr sz="2800" b="1" spc="-5" dirty="0">
                <a:latin typeface="Calibri"/>
                <a:cs typeface="Calibri"/>
              </a:rPr>
              <a:t>о  ос</a:t>
            </a:r>
            <a:r>
              <a:rPr sz="2800" b="1" spc="-25" dirty="0">
                <a:latin typeface="Calibri"/>
                <a:cs typeface="Calibri"/>
              </a:rPr>
              <a:t>т</a:t>
            </a:r>
            <a:r>
              <a:rPr sz="2800" b="1" spc="-10" dirty="0">
                <a:latin typeface="Calibri"/>
                <a:cs typeface="Calibri"/>
              </a:rPr>
              <a:t>ео</a:t>
            </a:r>
            <a:r>
              <a:rPr sz="2800" b="1" dirty="0">
                <a:latin typeface="Calibri"/>
                <a:cs typeface="Calibri"/>
              </a:rPr>
              <a:t>п</a:t>
            </a:r>
            <a:r>
              <a:rPr sz="2800" b="1" spc="-20" dirty="0">
                <a:latin typeface="Calibri"/>
                <a:cs typeface="Calibri"/>
              </a:rPr>
              <a:t>а</a:t>
            </a:r>
            <a:r>
              <a:rPr sz="2800" b="1" spc="-5" dirty="0">
                <a:latin typeface="Calibri"/>
                <a:cs typeface="Calibri"/>
              </a:rPr>
              <a:t>тич</a:t>
            </a:r>
            <a:r>
              <a:rPr sz="2800" b="1" spc="10" dirty="0">
                <a:latin typeface="Calibri"/>
                <a:cs typeface="Calibri"/>
              </a:rPr>
              <a:t>е</a:t>
            </a:r>
            <a:r>
              <a:rPr sz="2800" b="1" spc="-10" dirty="0">
                <a:latin typeface="Calibri"/>
                <a:cs typeface="Calibri"/>
              </a:rPr>
              <a:t>с</a:t>
            </a:r>
            <a:r>
              <a:rPr sz="2800" b="1" spc="-55" dirty="0">
                <a:latin typeface="Calibri"/>
                <a:cs typeface="Calibri"/>
              </a:rPr>
              <a:t>к</a:t>
            </a:r>
            <a:r>
              <a:rPr sz="2800" b="1" spc="-5" dirty="0">
                <a:latin typeface="Calibri"/>
                <a:cs typeface="Calibri"/>
              </a:rPr>
              <a:t>о</a:t>
            </a:r>
            <a:r>
              <a:rPr sz="2800" b="1" spc="-30" dirty="0">
                <a:latin typeface="Calibri"/>
                <a:cs typeface="Calibri"/>
              </a:rPr>
              <a:t>г</a:t>
            </a:r>
            <a:r>
              <a:rPr sz="2800" b="1" spc="-5" dirty="0">
                <a:latin typeface="Calibri"/>
                <a:cs typeface="Calibri"/>
              </a:rPr>
              <a:t>о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3433" y="4904613"/>
            <a:ext cx="6798309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725295" algn="l"/>
                <a:tab pos="3387090" algn="l"/>
                <a:tab pos="3848735" algn="l"/>
                <a:tab pos="4354830" algn="l"/>
                <a:tab pos="5120005" algn="l"/>
              </a:tabLst>
            </a:pPr>
            <a:r>
              <a:rPr sz="2800" b="1" dirty="0">
                <a:latin typeface="Calibri"/>
                <a:cs typeface="Calibri"/>
              </a:rPr>
              <a:t>м</a:t>
            </a:r>
            <a:r>
              <a:rPr sz="2800" b="1" spc="-25" dirty="0">
                <a:latin typeface="Calibri"/>
                <a:cs typeface="Calibri"/>
              </a:rPr>
              <a:t>е</a:t>
            </a:r>
            <a:r>
              <a:rPr sz="2800" b="1" spc="-30" dirty="0">
                <a:latin typeface="Calibri"/>
                <a:cs typeface="Calibri"/>
              </a:rPr>
              <a:t>т</a:t>
            </a:r>
            <a:r>
              <a:rPr sz="2800" b="1" spc="-80" dirty="0">
                <a:latin typeface="Calibri"/>
                <a:cs typeface="Calibri"/>
              </a:rPr>
              <a:t>о</a:t>
            </a:r>
            <a:r>
              <a:rPr sz="2800" b="1" spc="-25" dirty="0">
                <a:latin typeface="Calibri"/>
                <a:cs typeface="Calibri"/>
              </a:rPr>
              <a:t>д</a:t>
            </a:r>
            <a:r>
              <a:rPr sz="2800" b="1" spc="-5" dirty="0">
                <a:latin typeface="Calibri"/>
                <a:cs typeface="Calibri"/>
              </a:rPr>
              <a:t>ов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ост</a:t>
            </a:r>
            <a:r>
              <a:rPr sz="2800" b="1" spc="-20" dirty="0">
                <a:latin typeface="Calibri"/>
                <a:cs typeface="Calibri"/>
              </a:rPr>
              <a:t>е</a:t>
            </a:r>
            <a:r>
              <a:rPr sz="2800" b="1" spc="-5" dirty="0">
                <a:latin typeface="Calibri"/>
                <a:cs typeface="Calibri"/>
              </a:rPr>
              <a:t>оп</a:t>
            </a:r>
            <a:r>
              <a:rPr sz="2800" b="1" spc="-20" dirty="0">
                <a:latin typeface="Calibri"/>
                <a:cs typeface="Calibri"/>
              </a:rPr>
              <a:t>а</a:t>
            </a:r>
            <a:r>
              <a:rPr sz="2800" b="1" spc="-5" dirty="0">
                <a:latin typeface="Calibri"/>
                <a:cs typeface="Calibri"/>
              </a:rPr>
              <a:t>тии,</a:t>
            </a:r>
            <a:r>
              <a:rPr sz="2800" b="1" dirty="0">
                <a:latin typeface="Calibri"/>
                <a:cs typeface="Calibri"/>
              </a:rPr>
              <a:t>		</a:t>
            </a:r>
            <a:r>
              <a:rPr sz="2800" b="1" spc="-10" dirty="0">
                <a:latin typeface="Calibri"/>
                <a:cs typeface="Calibri"/>
              </a:rPr>
              <a:t>н</a:t>
            </a:r>
            <a:r>
              <a:rPr sz="2800" b="1" spc="-5" dirty="0">
                <a:latin typeface="Calibri"/>
                <a:cs typeface="Calibri"/>
              </a:rPr>
              <a:t>а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о</a:t>
            </a:r>
            <a:r>
              <a:rPr sz="2800" b="1" spc="5" dirty="0">
                <a:latin typeface="Calibri"/>
                <a:cs typeface="Calibri"/>
              </a:rPr>
              <a:t>с</a:t>
            </a:r>
            <a:r>
              <a:rPr sz="2800" b="1" spc="-10" dirty="0">
                <a:latin typeface="Calibri"/>
                <a:cs typeface="Calibri"/>
              </a:rPr>
              <a:t>нов</a:t>
            </a:r>
            <a:r>
              <a:rPr sz="2800" b="1" spc="-15" dirty="0">
                <a:latin typeface="Calibri"/>
                <a:cs typeface="Calibri"/>
              </a:rPr>
              <a:t>а</a:t>
            </a:r>
            <a:r>
              <a:rPr sz="2800" b="1" dirty="0">
                <a:latin typeface="Calibri"/>
                <a:cs typeface="Calibri"/>
              </a:rPr>
              <a:t>н</a:t>
            </a:r>
            <a:r>
              <a:rPr sz="2800" b="1" spc="-5" dirty="0">
                <a:latin typeface="Calibri"/>
                <a:cs typeface="Calibri"/>
              </a:rPr>
              <a:t>ии  реабилитационного	и	</a:t>
            </a:r>
            <a:r>
              <a:rPr sz="2800" b="1" spc="-10" dirty="0">
                <a:latin typeface="Calibri"/>
                <a:cs typeface="Calibri"/>
              </a:rPr>
              <a:t>функционального  </a:t>
            </a:r>
            <a:r>
              <a:rPr sz="2800" b="1" spc="-5" dirty="0">
                <a:latin typeface="Calibri"/>
                <a:cs typeface="Calibri"/>
              </a:rPr>
              <a:t>диагнозов.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5855" y="495680"/>
            <a:ext cx="10990580" cy="15621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065" marR="5080" algn="ctr">
              <a:lnSpc>
                <a:spcPts val="3890"/>
              </a:lnSpc>
              <a:spcBef>
                <a:spcPts val="585"/>
              </a:spcBef>
            </a:pPr>
            <a:r>
              <a:rPr sz="3600" b="0" spc="-40" dirty="0">
                <a:solidFill>
                  <a:srgbClr val="000000"/>
                </a:solidFill>
                <a:latin typeface="Calibri Light"/>
                <a:cs typeface="Calibri Light"/>
              </a:rPr>
              <a:t>Взаимоотношение </a:t>
            </a:r>
            <a:r>
              <a:rPr sz="3600" b="0" spc="-35" dirty="0">
                <a:solidFill>
                  <a:srgbClr val="000000"/>
                </a:solidFill>
                <a:latin typeface="Calibri Light"/>
                <a:cs typeface="Calibri Light"/>
              </a:rPr>
              <a:t>мануальной </a:t>
            </a:r>
            <a:r>
              <a:rPr sz="3600" b="0" spc="-40" dirty="0">
                <a:solidFill>
                  <a:srgbClr val="000000"/>
                </a:solidFill>
                <a:latin typeface="Calibri Light"/>
                <a:cs typeface="Calibri Light"/>
              </a:rPr>
              <a:t>терапии </a:t>
            </a:r>
            <a:r>
              <a:rPr sz="3600" b="0" spc="-15" dirty="0">
                <a:solidFill>
                  <a:srgbClr val="000000"/>
                </a:solidFill>
                <a:latin typeface="Calibri Light"/>
                <a:cs typeface="Calibri Light"/>
              </a:rPr>
              <a:t>и </a:t>
            </a:r>
            <a:r>
              <a:rPr sz="3600" b="0" spc="-40" dirty="0">
                <a:solidFill>
                  <a:srgbClr val="000000"/>
                </a:solidFill>
                <a:latin typeface="Calibri Light"/>
                <a:cs typeface="Calibri Light"/>
              </a:rPr>
              <a:t>остеопатии  </a:t>
            </a:r>
            <a:r>
              <a:rPr sz="3600" b="0" spc="-20" dirty="0">
                <a:solidFill>
                  <a:srgbClr val="000000"/>
                </a:solidFill>
                <a:latin typeface="Calibri Light"/>
                <a:cs typeface="Calibri Light"/>
              </a:rPr>
              <a:t>с </a:t>
            </a:r>
            <a:r>
              <a:rPr sz="3600" b="0" spc="-40" dirty="0">
                <a:solidFill>
                  <a:srgbClr val="000000"/>
                </a:solidFill>
                <a:latin typeface="Calibri Light"/>
                <a:cs typeface="Calibri Light"/>
              </a:rPr>
              <a:t>медицинской</a:t>
            </a:r>
            <a:r>
              <a:rPr sz="3600" b="0" spc="-6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600" b="0" spc="-35" dirty="0">
                <a:solidFill>
                  <a:srgbClr val="000000"/>
                </a:solidFill>
                <a:latin typeface="Calibri Light"/>
                <a:cs typeface="Calibri Light"/>
              </a:rPr>
              <a:t>реабилитацией </a:t>
            </a:r>
            <a:r>
              <a:rPr sz="3600" b="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endParaRPr sz="3600">
              <a:latin typeface="Calibri Light"/>
              <a:cs typeface="Calibri Light"/>
            </a:endParaRPr>
          </a:p>
          <a:p>
            <a:pPr marR="90805" algn="ctr">
              <a:lnSpc>
                <a:spcPts val="3829"/>
              </a:lnSpc>
            </a:pPr>
            <a:r>
              <a:rPr sz="3600" b="0" spc="-15" dirty="0">
                <a:solidFill>
                  <a:srgbClr val="000000"/>
                </a:solidFill>
                <a:latin typeface="Calibri Light"/>
                <a:cs typeface="Calibri Light"/>
              </a:rPr>
              <a:t>в </a:t>
            </a:r>
            <a:r>
              <a:rPr sz="3600" b="0" spc="-40" dirty="0">
                <a:solidFill>
                  <a:srgbClr val="000000"/>
                </a:solidFill>
                <a:latin typeface="Calibri Light"/>
                <a:cs typeface="Calibri Light"/>
              </a:rPr>
              <a:t>настоящем </a:t>
            </a:r>
            <a:r>
              <a:rPr sz="3600" b="0" spc="-15" dirty="0">
                <a:solidFill>
                  <a:srgbClr val="000000"/>
                </a:solidFill>
                <a:latin typeface="Calibri Light"/>
                <a:cs typeface="Calibri Light"/>
              </a:rPr>
              <a:t>и в</a:t>
            </a:r>
            <a:r>
              <a:rPr sz="3600" b="0" spc="-7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600" b="0" spc="-35" dirty="0">
                <a:solidFill>
                  <a:srgbClr val="000000"/>
                </a:solidFill>
                <a:latin typeface="Calibri Light"/>
                <a:cs typeface="Calibri Light"/>
              </a:rPr>
              <a:t>будущем</a:t>
            </a:r>
            <a:r>
              <a:rPr sz="3600" b="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2381332"/>
            <a:ext cx="9726295" cy="360616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3200" dirty="0">
                <a:latin typeface="Arial"/>
                <a:cs typeface="Arial"/>
              </a:rPr>
              <a:t>• </a:t>
            </a:r>
            <a:r>
              <a:rPr sz="3200" dirty="0">
                <a:latin typeface="Calibri"/>
                <a:cs typeface="Calibri"/>
              </a:rPr>
              <a:t>Мануальная </a:t>
            </a:r>
            <a:r>
              <a:rPr sz="3200" spc="-5" dirty="0">
                <a:latin typeface="Calibri"/>
                <a:cs typeface="Calibri"/>
              </a:rPr>
              <a:t>терапия </a:t>
            </a:r>
            <a:r>
              <a:rPr sz="3200" dirty="0">
                <a:latin typeface="Calibri"/>
                <a:cs typeface="Calibri"/>
              </a:rPr>
              <a:t>и </a:t>
            </a:r>
            <a:r>
              <a:rPr sz="3200" spc="-5" dirty="0">
                <a:latin typeface="Calibri"/>
                <a:cs typeface="Calibri"/>
              </a:rPr>
              <a:t>остеопатия</a:t>
            </a:r>
            <a:r>
              <a:rPr sz="3200" spc="-2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самодостаточны.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3200" dirty="0">
                <a:latin typeface="Arial"/>
                <a:cs typeface="Arial"/>
              </a:rPr>
              <a:t>• </a:t>
            </a:r>
            <a:r>
              <a:rPr sz="3200" spc="-10" dirty="0">
                <a:latin typeface="Calibri"/>
                <a:cs typeface="Calibri"/>
              </a:rPr>
              <a:t>Медицинская </a:t>
            </a:r>
            <a:r>
              <a:rPr sz="3200" spc="-5" dirty="0">
                <a:latin typeface="Calibri"/>
                <a:cs typeface="Calibri"/>
              </a:rPr>
              <a:t>реабилитация </a:t>
            </a:r>
            <a:r>
              <a:rPr sz="3200" spc="-10" dirty="0">
                <a:latin typeface="Calibri"/>
                <a:cs typeface="Calibri"/>
              </a:rPr>
              <a:t>также</a:t>
            </a:r>
            <a:r>
              <a:rPr sz="3200" spc="-17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самодостаточна.</a:t>
            </a:r>
            <a:endParaRPr sz="3200">
              <a:latin typeface="Calibri"/>
              <a:cs typeface="Calibri"/>
            </a:endParaRPr>
          </a:p>
          <a:p>
            <a:pPr marL="241300" marR="5080" indent="-229235">
              <a:lnSpc>
                <a:spcPts val="3460"/>
              </a:lnSpc>
              <a:spcBef>
                <a:spcPts val="1040"/>
              </a:spcBef>
            </a:pPr>
            <a:r>
              <a:rPr sz="3200" dirty="0">
                <a:latin typeface="Arial"/>
                <a:cs typeface="Arial"/>
              </a:rPr>
              <a:t>• </a:t>
            </a:r>
            <a:r>
              <a:rPr sz="3200" spc="-10" dirty="0">
                <a:latin typeface="Calibri"/>
                <a:cs typeface="Calibri"/>
              </a:rPr>
              <a:t>Медицинская </a:t>
            </a:r>
            <a:r>
              <a:rPr sz="3200" spc="-5" dirty="0">
                <a:latin typeface="Calibri"/>
                <a:cs typeface="Calibri"/>
              </a:rPr>
              <a:t>реабилитация, </a:t>
            </a:r>
            <a:r>
              <a:rPr sz="3200" dirty="0">
                <a:latin typeface="Calibri"/>
                <a:cs typeface="Calibri"/>
              </a:rPr>
              <a:t>активно </a:t>
            </a:r>
            <a:r>
              <a:rPr sz="3200" spc="-5" dirty="0">
                <a:latin typeface="Calibri"/>
                <a:cs typeface="Calibri"/>
              </a:rPr>
              <a:t>внедряя</a:t>
            </a:r>
            <a:r>
              <a:rPr sz="3200" spc="-27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методы  </a:t>
            </a:r>
            <a:r>
              <a:rPr sz="3200" dirty="0">
                <a:latin typeface="Calibri"/>
                <a:cs typeface="Calibri"/>
              </a:rPr>
              <a:t>МТ и О </a:t>
            </a:r>
            <a:r>
              <a:rPr sz="3200" spc="-10" dirty="0">
                <a:latin typeface="Calibri"/>
                <a:cs typeface="Calibri"/>
              </a:rPr>
              <a:t>значительно </a:t>
            </a:r>
            <a:r>
              <a:rPr sz="3200" spc="-5" dirty="0">
                <a:latin typeface="Calibri"/>
                <a:cs typeface="Calibri"/>
              </a:rPr>
              <a:t>расширяет </a:t>
            </a:r>
            <a:r>
              <a:rPr sz="3200" dirty="0">
                <a:latin typeface="Calibri"/>
                <a:cs typeface="Calibri"/>
              </a:rPr>
              <a:t>свой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потенциал,</a:t>
            </a:r>
            <a:endParaRPr sz="3200">
              <a:latin typeface="Calibri"/>
              <a:cs typeface="Calibri"/>
            </a:endParaRPr>
          </a:p>
          <a:p>
            <a:pPr marL="241300">
              <a:lnSpc>
                <a:spcPts val="3210"/>
              </a:lnSpc>
            </a:pPr>
            <a:r>
              <a:rPr sz="3200" spc="-5" dirty="0">
                <a:latin typeface="Calibri"/>
                <a:cs typeface="Calibri"/>
              </a:rPr>
              <a:t>увеличивает </a:t>
            </a:r>
            <a:r>
              <a:rPr sz="3200" dirty="0">
                <a:latin typeface="Calibri"/>
                <a:cs typeface="Calibri"/>
              </a:rPr>
              <a:t>спектр сил и </a:t>
            </a:r>
            <a:r>
              <a:rPr sz="3200" spc="-10" dirty="0">
                <a:latin typeface="Calibri"/>
                <a:cs typeface="Calibri"/>
              </a:rPr>
              <a:t>средств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реабилитации,</a:t>
            </a:r>
            <a:endParaRPr sz="3200">
              <a:latin typeface="Calibri"/>
              <a:cs typeface="Calibri"/>
            </a:endParaRPr>
          </a:p>
          <a:p>
            <a:pPr marL="241300">
              <a:lnSpc>
                <a:spcPts val="3650"/>
              </a:lnSpc>
            </a:pPr>
            <a:r>
              <a:rPr sz="3200" dirty="0">
                <a:latin typeface="Calibri"/>
                <a:cs typeface="Calibri"/>
              </a:rPr>
              <a:t>повышает </a:t>
            </a:r>
            <a:r>
              <a:rPr sz="3200" spc="-5" dirty="0">
                <a:latin typeface="Calibri"/>
                <a:cs typeface="Calibri"/>
              </a:rPr>
              <a:t>качество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реабилитации.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3200" dirty="0">
                <a:latin typeface="Arial"/>
                <a:cs typeface="Arial"/>
              </a:rPr>
              <a:t>• </a:t>
            </a:r>
            <a:r>
              <a:rPr sz="3200" spc="-5" dirty="0">
                <a:latin typeface="Calibri"/>
                <a:cs typeface="Calibri"/>
              </a:rPr>
              <a:t>Симбиоз </a:t>
            </a:r>
            <a:r>
              <a:rPr sz="3200" spc="-110" dirty="0">
                <a:latin typeface="Calibri"/>
                <a:cs typeface="Calibri"/>
              </a:rPr>
              <a:t>МР, </a:t>
            </a:r>
            <a:r>
              <a:rPr sz="3200" dirty="0">
                <a:latin typeface="Calibri"/>
                <a:cs typeface="Calibri"/>
              </a:rPr>
              <a:t>МТ и О </a:t>
            </a:r>
            <a:r>
              <a:rPr sz="3200" spc="-20" dirty="0">
                <a:latin typeface="Calibri"/>
                <a:cs typeface="Calibri"/>
              </a:rPr>
              <a:t>это </a:t>
            </a:r>
            <a:r>
              <a:rPr sz="3200" dirty="0">
                <a:latin typeface="Calibri"/>
                <a:cs typeface="Calibri"/>
              </a:rPr>
              <a:t>наше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все!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0"/>
              <a:ext cx="12191999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66704" y="0"/>
              <a:ext cx="6325295" cy="6000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1848668" cy="109247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2140172" cy="10268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210302" y="3352800"/>
            <a:ext cx="7719568" cy="1183640"/>
          </a:xfrm>
          <a:prstGeom prst="rect">
            <a:avLst/>
          </a:prstGeom>
        </p:spPr>
        <p:txBody>
          <a:bodyPr vert="horz" wrap="square" lIns="0" tIns="124332" rIns="0" bIns="0" rtlCol="0">
            <a:spAutoFit/>
          </a:bodyPr>
          <a:lstStyle/>
          <a:p>
            <a:pPr marL="142875" marR="104775" algn="ctr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БЛАГОДАРЮ </a:t>
            </a:r>
            <a:r>
              <a:rPr dirty="0"/>
              <a:t>ЗА</a:t>
            </a:r>
            <a:r>
              <a:rPr spc="-50" dirty="0"/>
              <a:t> </a:t>
            </a:r>
            <a:r>
              <a:rPr spc="-5" dirty="0"/>
              <a:t>ВНИМАНИЕ!</a:t>
            </a:r>
          </a:p>
          <a:p>
            <a:pPr marL="142875" algn="ctr">
              <a:lnSpc>
                <a:spcPct val="100000"/>
              </a:lnSpc>
            </a:pPr>
            <a:r>
              <a:rPr spc="-15" dirty="0"/>
              <a:t>ЗДОРОВЬЯ </a:t>
            </a:r>
            <a:r>
              <a:rPr spc="-5" dirty="0"/>
              <a:t>НАМ </a:t>
            </a:r>
            <a:r>
              <a:rPr dirty="0"/>
              <a:t>И</a:t>
            </a:r>
            <a:r>
              <a:rPr spc="-60" dirty="0"/>
              <a:t> </a:t>
            </a:r>
            <a:r>
              <a:rPr spc="-5" dirty="0"/>
              <a:t>БЛАГОПОЛУЧИЯ!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1966" y="524967"/>
            <a:ext cx="101917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40" dirty="0">
                <a:solidFill>
                  <a:srgbClr val="000000"/>
                </a:solidFill>
                <a:latin typeface="Calibri Light"/>
                <a:cs typeface="Calibri Light"/>
              </a:rPr>
              <a:t>Легитимность </a:t>
            </a:r>
            <a:r>
              <a:rPr sz="3600" b="0" spc="-35" dirty="0">
                <a:solidFill>
                  <a:srgbClr val="000000"/>
                </a:solidFill>
                <a:latin typeface="Calibri Light"/>
                <a:cs typeface="Calibri Light"/>
              </a:rPr>
              <a:t>мануальной терапии </a:t>
            </a:r>
            <a:r>
              <a:rPr sz="3600" b="0" spc="-15" dirty="0">
                <a:solidFill>
                  <a:srgbClr val="000000"/>
                </a:solidFill>
                <a:latin typeface="Calibri Light"/>
                <a:cs typeface="Calibri Light"/>
              </a:rPr>
              <a:t>и</a:t>
            </a:r>
            <a:r>
              <a:rPr sz="3600" b="0" spc="-10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600" b="0" spc="-35" dirty="0">
                <a:solidFill>
                  <a:srgbClr val="000000"/>
                </a:solidFill>
                <a:latin typeface="Calibri Light"/>
                <a:cs typeface="Calibri Light"/>
              </a:rPr>
              <a:t>остеопатии</a:t>
            </a:r>
            <a:r>
              <a:rPr sz="3600" b="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1180" y="1339342"/>
            <a:ext cx="11221085" cy="531304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Мануальная </a:t>
            </a:r>
            <a:r>
              <a:rPr sz="2800" spc="-10" dirty="0">
                <a:latin typeface="Calibri"/>
                <a:cs typeface="Calibri"/>
              </a:rPr>
              <a:t>терапия </a:t>
            </a:r>
            <a:r>
              <a:rPr sz="2800" spc="-5" dirty="0">
                <a:latin typeface="Calibri"/>
                <a:cs typeface="Calibri"/>
              </a:rPr>
              <a:t>– в 1997 </a:t>
            </a:r>
            <a:r>
              <a:rPr sz="2800" spc="-40" dirty="0">
                <a:latin typeface="Calibri"/>
                <a:cs typeface="Calibri"/>
              </a:rPr>
              <a:t>году </a:t>
            </a:r>
            <a:r>
              <a:rPr sz="2800" spc="-5" dirty="0">
                <a:latin typeface="Calibri"/>
                <a:cs typeface="Calibri"/>
              </a:rPr>
              <a:t>включена в номенклатуру врачебных  специальностей </a:t>
            </a:r>
            <a:r>
              <a:rPr sz="2800" spc="-10" dirty="0">
                <a:latin typeface="Calibri"/>
                <a:cs typeface="Calibri"/>
              </a:rPr>
              <a:t>(приказ </a:t>
            </a:r>
            <a:r>
              <a:rPr sz="2800" spc="-5" dirty="0">
                <a:latin typeface="Calibri"/>
                <a:cs typeface="Calibri"/>
              </a:rPr>
              <a:t>МЗ РФ № 364 </a:t>
            </a:r>
            <a:r>
              <a:rPr sz="2800" spc="-15" dirty="0">
                <a:latin typeface="Calibri"/>
                <a:cs typeface="Calibri"/>
              </a:rPr>
              <a:t>от</a:t>
            </a:r>
            <a:r>
              <a:rPr sz="2800" spc="1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10.12.1997).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В 2012 </a:t>
            </a:r>
            <a:r>
              <a:rPr sz="2800" spc="-15" dirty="0">
                <a:latin typeface="Calibri"/>
                <a:cs typeface="Calibri"/>
              </a:rPr>
              <a:t>введена должность </a:t>
            </a:r>
            <a:r>
              <a:rPr sz="2800" spc="-5" dirty="0">
                <a:latin typeface="Calibri"/>
                <a:cs typeface="Calibri"/>
              </a:rPr>
              <a:t>«врач-остеопат» </a:t>
            </a:r>
            <a:r>
              <a:rPr sz="2800" spc="-10" dirty="0">
                <a:latin typeface="Calibri"/>
                <a:cs typeface="Calibri"/>
              </a:rPr>
              <a:t>(пр. </a:t>
            </a:r>
            <a:r>
              <a:rPr sz="2800" spc="-5" dirty="0">
                <a:latin typeface="Calibri"/>
                <a:cs typeface="Calibri"/>
              </a:rPr>
              <a:t>МЗ РФ №</a:t>
            </a:r>
            <a:r>
              <a:rPr sz="2800" spc="2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1183н).</a:t>
            </a:r>
            <a:endParaRPr sz="2800">
              <a:latin typeface="Calibri"/>
              <a:cs typeface="Calibri"/>
            </a:endParaRPr>
          </a:p>
          <a:p>
            <a:pPr marL="241300" marR="378460" indent="-228600">
              <a:lnSpc>
                <a:spcPts val="3020"/>
              </a:lnSpc>
              <a:spcBef>
                <a:spcPts val="104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С 2018 </a:t>
            </a:r>
            <a:r>
              <a:rPr sz="2800" spc="-30" dirty="0">
                <a:latin typeface="Calibri"/>
                <a:cs typeface="Calibri"/>
              </a:rPr>
              <a:t>года </a:t>
            </a:r>
            <a:r>
              <a:rPr sz="2800" spc="-10" dirty="0">
                <a:latin typeface="Calibri"/>
                <a:cs typeface="Calibri"/>
              </a:rPr>
              <a:t>остеопатия </a:t>
            </a:r>
            <a:r>
              <a:rPr sz="2800" spc="-5" dirty="0">
                <a:latin typeface="Calibri"/>
                <a:cs typeface="Calibri"/>
              </a:rPr>
              <a:t>включена в перечень </a:t>
            </a:r>
            <a:r>
              <a:rPr sz="2800" spc="-15" dirty="0">
                <a:latin typeface="Calibri"/>
                <a:cs typeface="Calibri"/>
              </a:rPr>
              <a:t>лицензируемых  </a:t>
            </a:r>
            <a:r>
              <a:rPr sz="2800" spc="-10" dirty="0">
                <a:latin typeface="Calibri"/>
                <a:cs typeface="Calibri"/>
              </a:rPr>
              <a:t>медицинских </a:t>
            </a:r>
            <a:r>
              <a:rPr sz="2800" spc="-5" dirty="0">
                <a:latin typeface="Calibri"/>
                <a:cs typeface="Calibri"/>
              </a:rPr>
              <a:t>услуг </a:t>
            </a:r>
            <a:r>
              <a:rPr sz="2800" spc="-25" dirty="0">
                <a:latin typeface="Calibri"/>
                <a:cs typeface="Calibri"/>
              </a:rPr>
              <a:t>(Пост. </a:t>
            </a:r>
            <a:r>
              <a:rPr sz="2800" spc="-5" dirty="0">
                <a:latin typeface="Calibri"/>
                <a:cs typeface="Calibri"/>
              </a:rPr>
              <a:t>Пр-ва РФ </a:t>
            </a:r>
            <a:r>
              <a:rPr sz="2800" spc="-15" dirty="0">
                <a:latin typeface="Calibri"/>
                <a:cs typeface="Calibri"/>
              </a:rPr>
              <a:t>от </a:t>
            </a:r>
            <a:r>
              <a:rPr sz="2800" spc="-5" dirty="0">
                <a:latin typeface="Calibri"/>
                <a:cs typeface="Calibri"/>
              </a:rPr>
              <a:t>8.12.2016 № 1327, </a:t>
            </a:r>
            <a:r>
              <a:rPr sz="2800" spc="-10" dirty="0">
                <a:latin typeface="Calibri"/>
                <a:cs typeface="Calibri"/>
              </a:rPr>
              <a:t>пр. </a:t>
            </a:r>
            <a:r>
              <a:rPr sz="2800" spc="-5" dirty="0">
                <a:latin typeface="Calibri"/>
                <a:cs typeface="Calibri"/>
              </a:rPr>
              <a:t>МЗ РФ </a:t>
            </a:r>
            <a:r>
              <a:rPr sz="2800" spc="-15" dirty="0">
                <a:latin typeface="Calibri"/>
                <a:cs typeface="Calibri"/>
              </a:rPr>
              <a:t>от  </a:t>
            </a:r>
            <a:r>
              <a:rPr sz="2800" spc="-5" dirty="0">
                <a:latin typeface="Calibri"/>
                <a:cs typeface="Calibri"/>
              </a:rPr>
              <a:t>13.06.2017 №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325н).</a:t>
            </a:r>
            <a:endParaRPr sz="2800">
              <a:latin typeface="Calibri"/>
              <a:cs typeface="Calibri"/>
            </a:endParaRPr>
          </a:p>
          <a:p>
            <a:pPr marL="241300" marR="349250" indent="-228600">
              <a:lnSpc>
                <a:spcPts val="3020"/>
              </a:lnSpc>
              <a:spcBef>
                <a:spcPts val="101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0" dirty="0">
                <a:latin typeface="Calibri"/>
                <a:cs typeface="Calibri"/>
              </a:rPr>
              <a:t>Разработана Номенклатура медицинских </a:t>
            </a:r>
            <a:r>
              <a:rPr sz="2800" spc="-5" dirty="0">
                <a:latin typeface="Calibri"/>
                <a:cs typeface="Calibri"/>
              </a:rPr>
              <a:t>услуг по </a:t>
            </a:r>
            <a:r>
              <a:rPr sz="2800" spc="-10" dirty="0">
                <a:latin typeface="Calibri"/>
                <a:cs typeface="Calibri"/>
              </a:rPr>
              <a:t>остеопатии </a:t>
            </a:r>
            <a:r>
              <a:rPr sz="2800" spc="-15" dirty="0">
                <a:latin typeface="Calibri"/>
                <a:cs typeface="Calibri"/>
              </a:rPr>
              <a:t>(приказ  </a:t>
            </a:r>
            <a:r>
              <a:rPr sz="2800" spc="-5" dirty="0">
                <a:latin typeface="Calibri"/>
                <a:cs typeface="Calibri"/>
              </a:rPr>
              <a:t>МЗ РФ </a:t>
            </a:r>
            <a:r>
              <a:rPr sz="2800" spc="-15" dirty="0">
                <a:latin typeface="Calibri"/>
                <a:cs typeface="Calibri"/>
              </a:rPr>
              <a:t>от </a:t>
            </a:r>
            <a:r>
              <a:rPr sz="2800" spc="-5" dirty="0">
                <a:latin typeface="Calibri"/>
                <a:cs typeface="Calibri"/>
              </a:rPr>
              <a:t>13.10.2017 №</a:t>
            </a:r>
            <a:r>
              <a:rPr sz="2800" spc="1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804н).</a:t>
            </a:r>
            <a:endParaRPr sz="2800">
              <a:latin typeface="Calibri"/>
              <a:cs typeface="Calibri"/>
            </a:endParaRPr>
          </a:p>
          <a:p>
            <a:pPr marL="241300" marR="473709" indent="-228600">
              <a:lnSpc>
                <a:spcPts val="3030"/>
              </a:lnSpc>
              <a:spcBef>
                <a:spcPts val="101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5" dirty="0">
                <a:latin typeface="Calibri"/>
                <a:cs typeface="Calibri"/>
              </a:rPr>
              <a:t>Утверждена </a:t>
            </a:r>
            <a:r>
              <a:rPr sz="2800" spc="-10" dirty="0">
                <a:latin typeface="Calibri"/>
                <a:cs typeface="Calibri"/>
              </a:rPr>
              <a:t>программа </a:t>
            </a:r>
            <a:r>
              <a:rPr sz="2800" spc="-5" dirty="0">
                <a:latin typeface="Calibri"/>
                <a:cs typeface="Calibri"/>
              </a:rPr>
              <a:t>ПП по </a:t>
            </a:r>
            <a:r>
              <a:rPr sz="2800" spc="-10" dirty="0">
                <a:latin typeface="Calibri"/>
                <a:cs typeface="Calibri"/>
              </a:rPr>
              <a:t>остеопатии </a:t>
            </a:r>
            <a:r>
              <a:rPr sz="2800" spc="-15" dirty="0">
                <a:latin typeface="Calibri"/>
                <a:cs typeface="Calibri"/>
              </a:rPr>
              <a:t>длительностью </a:t>
            </a:r>
            <a:r>
              <a:rPr sz="2800" spc="-5" dirty="0">
                <a:latin typeface="Calibri"/>
                <a:cs typeface="Calibri"/>
              </a:rPr>
              <a:t>3504 часов  </a:t>
            </a:r>
            <a:r>
              <a:rPr sz="2800" spc="-10" dirty="0">
                <a:latin typeface="Calibri"/>
                <a:cs typeface="Calibri"/>
              </a:rPr>
              <a:t>(приказ Минздрава </a:t>
            </a:r>
            <a:r>
              <a:rPr sz="2800" spc="-15" dirty="0">
                <a:latin typeface="Calibri"/>
                <a:cs typeface="Calibri"/>
              </a:rPr>
              <a:t>России </a:t>
            </a:r>
            <a:r>
              <a:rPr sz="2800" spc="-20" dirty="0">
                <a:latin typeface="Calibri"/>
                <a:cs typeface="Calibri"/>
              </a:rPr>
              <a:t>от </a:t>
            </a:r>
            <a:r>
              <a:rPr sz="2800" spc="-5" dirty="0">
                <a:latin typeface="Calibri"/>
                <a:cs typeface="Calibri"/>
              </a:rPr>
              <a:t>28.09.18 </a:t>
            </a:r>
            <a:r>
              <a:rPr sz="2800" spc="-70" dirty="0">
                <a:latin typeface="Calibri"/>
                <a:cs typeface="Calibri"/>
              </a:rPr>
              <a:t>г. </a:t>
            </a:r>
            <a:r>
              <a:rPr sz="2800" spc="-5" dirty="0">
                <a:latin typeface="Calibri"/>
                <a:cs typeface="Calibri"/>
              </a:rPr>
              <a:t>№</a:t>
            </a:r>
            <a:r>
              <a:rPr sz="2800" spc="2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655н).</a:t>
            </a:r>
            <a:endParaRPr sz="2800">
              <a:latin typeface="Calibri"/>
              <a:cs typeface="Calibri"/>
            </a:endParaRPr>
          </a:p>
          <a:p>
            <a:pPr marL="241300" marR="1983105" indent="-228600">
              <a:lnSpc>
                <a:spcPts val="3020"/>
              </a:lnSpc>
              <a:spcBef>
                <a:spcPts val="99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5" dirty="0">
                <a:latin typeface="Calibri"/>
                <a:cs typeface="Calibri"/>
              </a:rPr>
              <a:t>Утверждено введение </a:t>
            </a:r>
            <a:r>
              <a:rPr sz="2800" spc="-10" dirty="0">
                <a:latin typeface="Calibri"/>
                <a:cs typeface="Calibri"/>
              </a:rPr>
              <a:t>специалитета </a:t>
            </a:r>
            <a:r>
              <a:rPr sz="2800" spc="-5" dirty="0">
                <a:latin typeface="Calibri"/>
                <a:cs typeface="Calibri"/>
              </a:rPr>
              <a:t>по </a:t>
            </a:r>
            <a:r>
              <a:rPr sz="2800" spc="-10" dirty="0">
                <a:latin typeface="Calibri"/>
                <a:cs typeface="Calibri"/>
              </a:rPr>
              <a:t>остеопатии (приказ  </a:t>
            </a:r>
            <a:r>
              <a:rPr sz="2800" spc="-5" dirty="0">
                <a:latin typeface="Calibri"/>
                <a:cs typeface="Calibri"/>
              </a:rPr>
              <a:t>Минобрнауки РФ </a:t>
            </a:r>
            <a:r>
              <a:rPr sz="2800" spc="-15" dirty="0">
                <a:latin typeface="Calibri"/>
                <a:cs typeface="Calibri"/>
              </a:rPr>
              <a:t>от </a:t>
            </a:r>
            <a:r>
              <a:rPr sz="2800" spc="-5" dirty="0">
                <a:latin typeface="Calibri"/>
                <a:cs typeface="Calibri"/>
              </a:rPr>
              <a:t>10.04.2017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№320).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0381" y="221252"/>
            <a:ext cx="7786963" cy="6141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2248" y="199085"/>
            <a:ext cx="8322309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ts val="4560"/>
              </a:lnSpc>
              <a:spcBef>
                <a:spcPts val="95"/>
              </a:spcBef>
            </a:pPr>
            <a:r>
              <a:rPr sz="4000" b="0" spc="-45" dirty="0">
                <a:solidFill>
                  <a:srgbClr val="000000"/>
                </a:solidFill>
                <a:latin typeface="Calibri Light"/>
                <a:cs typeface="Calibri Light"/>
              </a:rPr>
              <a:t>Критерии </a:t>
            </a:r>
            <a:r>
              <a:rPr sz="4000" b="0" spc="-35" dirty="0">
                <a:solidFill>
                  <a:srgbClr val="000000"/>
                </a:solidFill>
                <a:latin typeface="Calibri Light"/>
                <a:cs typeface="Calibri Light"/>
              </a:rPr>
              <a:t>ручной</a:t>
            </a:r>
            <a:r>
              <a:rPr sz="4000" b="0" spc="-8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терапии</a:t>
            </a:r>
            <a:r>
              <a:rPr sz="4000" b="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endParaRPr sz="4000">
              <a:latin typeface="Calibri Light"/>
              <a:cs typeface="Calibri Light"/>
            </a:endParaRPr>
          </a:p>
          <a:p>
            <a:pPr algn="ctr">
              <a:lnSpc>
                <a:spcPts val="4560"/>
              </a:lnSpc>
            </a:pPr>
            <a:r>
              <a:rPr sz="4000" b="0" spc="-2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(мануальной </a:t>
            </a:r>
            <a:r>
              <a:rPr sz="4000" b="0" spc="-45" dirty="0">
                <a:solidFill>
                  <a:srgbClr val="000000"/>
                </a:solidFill>
                <a:latin typeface="Calibri Light"/>
                <a:cs typeface="Calibri Light"/>
              </a:rPr>
              <a:t>терапии </a:t>
            </a:r>
            <a:r>
              <a:rPr sz="4000" b="0" spc="-25" dirty="0">
                <a:solidFill>
                  <a:srgbClr val="000000"/>
                </a:solidFill>
                <a:latin typeface="Calibri Light"/>
                <a:cs typeface="Calibri Light"/>
              </a:rPr>
              <a:t>и</a:t>
            </a:r>
            <a:r>
              <a:rPr sz="4000" b="0" spc="-6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остеопатии)</a:t>
            </a:r>
            <a:r>
              <a:rPr sz="4000" b="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1020916"/>
            <a:ext cx="10471150" cy="5755640"/>
          </a:xfrm>
          <a:prstGeom prst="rect">
            <a:avLst/>
          </a:prstGeom>
        </p:spPr>
        <p:txBody>
          <a:bodyPr vert="horz" wrap="square" lIns="0" tIns="287655" rIns="0" bIns="0" rtlCol="0">
            <a:spAutoFit/>
          </a:bodyPr>
          <a:lstStyle/>
          <a:p>
            <a:pPr marL="377825" algn="ctr">
              <a:lnSpc>
                <a:spcPct val="100000"/>
              </a:lnSpc>
              <a:spcBef>
                <a:spcPts val="2265"/>
              </a:spcBef>
            </a:pPr>
            <a:r>
              <a:rPr sz="4000" b="0" i="1" spc="-25" dirty="0">
                <a:latin typeface="Calibri Light"/>
                <a:cs typeface="Calibri Light"/>
              </a:rPr>
              <a:t> </a:t>
            </a:r>
            <a:r>
              <a:rPr sz="4000" b="0" i="1" spc="-35" dirty="0">
                <a:latin typeface="Calibri Light"/>
                <a:cs typeface="Calibri Light"/>
              </a:rPr>
              <a:t>как </a:t>
            </a:r>
            <a:r>
              <a:rPr sz="4000" b="0" i="1" spc="-45" dirty="0">
                <a:latin typeface="Calibri Light"/>
                <a:cs typeface="Calibri Light"/>
              </a:rPr>
              <a:t>самостоятельной</a:t>
            </a:r>
            <a:r>
              <a:rPr sz="4000" b="0" i="1" spc="-80" dirty="0">
                <a:latin typeface="Calibri Light"/>
                <a:cs typeface="Calibri Light"/>
              </a:rPr>
              <a:t> </a:t>
            </a:r>
            <a:r>
              <a:rPr sz="4000" b="0" i="1" spc="-35" dirty="0">
                <a:latin typeface="Calibri Light"/>
                <a:cs typeface="Calibri Light"/>
              </a:rPr>
              <a:t>дисциплины</a:t>
            </a:r>
            <a:endParaRPr sz="4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630"/>
              </a:spcBef>
            </a:pPr>
            <a:r>
              <a:rPr sz="3000" dirty="0">
                <a:latin typeface="Arial"/>
                <a:cs typeface="Arial"/>
              </a:rPr>
              <a:t>• </a:t>
            </a:r>
            <a:r>
              <a:rPr sz="3000" spc="-5" dirty="0">
                <a:latin typeface="Calibri"/>
                <a:cs typeface="Calibri"/>
              </a:rPr>
              <a:t>Объект изучения </a:t>
            </a:r>
            <a:r>
              <a:rPr sz="3000" dirty="0">
                <a:latin typeface="Calibri"/>
                <a:cs typeface="Calibri"/>
              </a:rPr>
              <a:t>– </a:t>
            </a:r>
            <a:r>
              <a:rPr sz="3000" spc="-10" dirty="0">
                <a:latin typeface="Calibri"/>
                <a:cs typeface="Calibri"/>
              </a:rPr>
              <a:t>вязко-эластические </a:t>
            </a:r>
            <a:r>
              <a:rPr sz="3000" dirty="0">
                <a:latin typeface="Calibri"/>
                <a:cs typeface="Calibri"/>
              </a:rPr>
              <a:t>свойства</a:t>
            </a:r>
            <a:r>
              <a:rPr sz="3000" spc="-1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тканей;</a:t>
            </a:r>
            <a:endParaRPr sz="3000">
              <a:latin typeface="Calibri"/>
              <a:cs typeface="Calibri"/>
            </a:endParaRPr>
          </a:p>
          <a:p>
            <a:pPr marL="241300" marR="5080" indent="-228600">
              <a:lnSpc>
                <a:spcPts val="3240"/>
              </a:lnSpc>
              <a:spcBef>
                <a:spcPts val="1040"/>
              </a:spcBef>
            </a:pPr>
            <a:r>
              <a:rPr sz="3000" dirty="0">
                <a:latin typeface="Arial"/>
                <a:cs typeface="Arial"/>
              </a:rPr>
              <a:t>• </a:t>
            </a:r>
            <a:r>
              <a:rPr sz="3000" spc="-15" dirty="0">
                <a:latin typeface="Calibri"/>
                <a:cs typeface="Calibri"/>
              </a:rPr>
              <a:t>Предмет </a:t>
            </a:r>
            <a:r>
              <a:rPr sz="3000" spc="-5" dirty="0">
                <a:latin typeface="Calibri"/>
                <a:cs typeface="Calibri"/>
              </a:rPr>
              <a:t>изучения </a:t>
            </a:r>
            <a:r>
              <a:rPr sz="3000" dirty="0">
                <a:latin typeface="Calibri"/>
                <a:cs typeface="Calibri"/>
              </a:rPr>
              <a:t>– </a:t>
            </a:r>
            <a:r>
              <a:rPr sz="3000" spc="-10" dirty="0">
                <a:latin typeface="Calibri"/>
                <a:cs typeface="Calibri"/>
              </a:rPr>
              <a:t>патобиомеханические </a:t>
            </a:r>
            <a:r>
              <a:rPr sz="3000" dirty="0">
                <a:latin typeface="Calibri"/>
                <a:cs typeface="Calibri"/>
              </a:rPr>
              <a:t>изменения </a:t>
            </a:r>
            <a:r>
              <a:rPr sz="3000" spc="-10" dirty="0">
                <a:latin typeface="Calibri"/>
                <a:cs typeface="Calibri"/>
              </a:rPr>
              <a:t>(ПБМИ)  </a:t>
            </a:r>
            <a:r>
              <a:rPr sz="3000" dirty="0">
                <a:latin typeface="Calibri"/>
                <a:cs typeface="Calibri"/>
              </a:rPr>
              <a:t>или </a:t>
            </a:r>
            <a:r>
              <a:rPr sz="3000" spc="-5" dirty="0">
                <a:latin typeface="Calibri"/>
                <a:cs typeface="Calibri"/>
              </a:rPr>
              <a:t>соматические дисфункции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(СД);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3000" dirty="0">
                <a:latin typeface="Arial"/>
                <a:cs typeface="Arial"/>
              </a:rPr>
              <a:t>• </a:t>
            </a:r>
            <a:r>
              <a:rPr sz="3000" spc="-5" dirty="0">
                <a:latin typeface="Calibri"/>
                <a:cs typeface="Calibri"/>
              </a:rPr>
              <a:t>ПБМИ включают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понятия: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3000" dirty="0">
                <a:latin typeface="Arial"/>
                <a:cs typeface="Arial"/>
              </a:rPr>
              <a:t>• </a:t>
            </a:r>
            <a:r>
              <a:rPr sz="3000" spc="-5" dirty="0">
                <a:latin typeface="Calibri"/>
                <a:cs typeface="Calibri"/>
              </a:rPr>
              <a:t>функциональный </a:t>
            </a:r>
            <a:r>
              <a:rPr sz="3000" spc="-20" dirty="0">
                <a:latin typeface="Calibri"/>
                <a:cs typeface="Calibri"/>
              </a:rPr>
              <a:t>блок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(ФБ),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3000" dirty="0">
                <a:latin typeface="Arial"/>
                <a:cs typeface="Arial"/>
              </a:rPr>
              <a:t>• </a:t>
            </a:r>
            <a:r>
              <a:rPr sz="3000" spc="-5" dirty="0">
                <a:latin typeface="Calibri"/>
                <a:cs typeface="Calibri"/>
              </a:rPr>
              <a:t>локальная гипермобильность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(ЛГМ),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3000" dirty="0">
                <a:latin typeface="Arial"/>
                <a:cs typeface="Arial"/>
              </a:rPr>
              <a:t>• </a:t>
            </a:r>
            <a:r>
              <a:rPr sz="3000" spc="-10" dirty="0">
                <a:latin typeface="Calibri"/>
                <a:cs typeface="Calibri"/>
              </a:rPr>
              <a:t>укороченные </a:t>
            </a:r>
            <a:r>
              <a:rPr sz="3000" dirty="0">
                <a:latin typeface="Calibri"/>
                <a:cs typeface="Calibri"/>
              </a:rPr>
              <a:t>и </a:t>
            </a:r>
            <a:r>
              <a:rPr sz="3000" spc="-10" dirty="0">
                <a:latin typeface="Calibri"/>
                <a:cs typeface="Calibri"/>
              </a:rPr>
              <a:t>расслабленные </a:t>
            </a:r>
            <a:r>
              <a:rPr sz="3000" spc="-5" dirty="0">
                <a:latin typeface="Calibri"/>
                <a:cs typeface="Calibri"/>
              </a:rPr>
              <a:t>мышцы</a:t>
            </a:r>
            <a:r>
              <a:rPr sz="3000" spc="-12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(УРМ),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3000" dirty="0">
                <a:latin typeface="Arial"/>
                <a:cs typeface="Arial"/>
              </a:rPr>
              <a:t>• </a:t>
            </a:r>
            <a:r>
              <a:rPr sz="3000" spc="-5" dirty="0">
                <a:latin typeface="Calibri"/>
                <a:cs typeface="Calibri"/>
              </a:rPr>
              <a:t>региональный </a:t>
            </a:r>
            <a:r>
              <a:rPr sz="3000" dirty="0">
                <a:latin typeface="Calibri"/>
                <a:cs typeface="Calibri"/>
              </a:rPr>
              <a:t>постуральный </a:t>
            </a:r>
            <a:r>
              <a:rPr sz="3000" spc="-5" dirty="0">
                <a:latin typeface="Calibri"/>
                <a:cs typeface="Calibri"/>
              </a:rPr>
              <a:t>дисбаланс мышц</a:t>
            </a:r>
            <a:r>
              <a:rPr sz="3000" spc="-14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(РПДМ),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3000" dirty="0">
                <a:latin typeface="Arial"/>
                <a:cs typeface="Arial"/>
              </a:rPr>
              <a:t>• </a:t>
            </a:r>
            <a:r>
              <a:rPr sz="3000" dirty="0">
                <a:latin typeface="Calibri"/>
                <a:cs typeface="Calibri"/>
              </a:rPr>
              <a:t>неоптимальный </a:t>
            </a:r>
            <a:r>
              <a:rPr sz="3000" spc="-15" dirty="0">
                <a:latin typeface="Calibri"/>
                <a:cs typeface="Calibri"/>
              </a:rPr>
              <a:t>двигательных </a:t>
            </a:r>
            <a:r>
              <a:rPr sz="3000" spc="-10" dirty="0">
                <a:latin typeface="Calibri"/>
                <a:cs typeface="Calibri"/>
              </a:rPr>
              <a:t>стереотип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(НДС).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5821" y="748029"/>
            <a:ext cx="89617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45" dirty="0">
                <a:solidFill>
                  <a:srgbClr val="000000"/>
                </a:solidFill>
                <a:latin typeface="Calibri Light"/>
                <a:cs typeface="Calibri Light"/>
              </a:rPr>
              <a:t>Соматическая </a:t>
            </a: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дисфункция </a:t>
            </a:r>
            <a:r>
              <a:rPr sz="4000" b="0" spc="-30" dirty="0">
                <a:solidFill>
                  <a:srgbClr val="000000"/>
                </a:solidFill>
                <a:latin typeface="Calibri Light"/>
                <a:cs typeface="Calibri Light"/>
              </a:rPr>
              <a:t>в</a:t>
            </a:r>
            <a:r>
              <a:rPr sz="4000" b="0" spc="-6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остеопатии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603070"/>
            <a:ext cx="10188575" cy="4747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7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• </a:t>
            </a:r>
            <a:r>
              <a:rPr sz="3000" spc="-5" dirty="0">
                <a:latin typeface="Calibri"/>
                <a:cs typeface="Calibri"/>
              </a:rPr>
              <a:t>СД </a:t>
            </a:r>
            <a:r>
              <a:rPr sz="2800" spc="-5" dirty="0">
                <a:latin typeface="Calibri"/>
                <a:cs typeface="Calibri"/>
              </a:rPr>
              <a:t>— функциональное нарушение,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проявляющееся</a:t>
            </a:r>
            <a:endParaRPr sz="2800">
              <a:latin typeface="Calibri"/>
              <a:cs typeface="Calibri"/>
            </a:endParaRPr>
          </a:p>
          <a:p>
            <a:pPr marL="241300" marR="1337945">
              <a:lnSpc>
                <a:spcPts val="2690"/>
              </a:lnSpc>
              <a:spcBef>
                <a:spcPts val="315"/>
              </a:spcBef>
            </a:pPr>
            <a:r>
              <a:rPr sz="2800" spc="-5" dirty="0">
                <a:latin typeface="Calibri"/>
                <a:cs typeface="Calibri"/>
              </a:rPr>
              <a:t>биомеханическим, </a:t>
            </a:r>
            <a:r>
              <a:rPr sz="2800" spc="-10" dirty="0">
                <a:latin typeface="Calibri"/>
                <a:cs typeface="Calibri"/>
              </a:rPr>
              <a:t>ритмогенным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нейродинамическим  </a:t>
            </a:r>
            <a:r>
              <a:rPr sz="2800" spc="-5" dirty="0">
                <a:latin typeface="Calibri"/>
                <a:cs typeface="Calibri"/>
              </a:rPr>
              <a:t>компонентами:</a:t>
            </a:r>
            <a:endParaRPr sz="2800">
              <a:latin typeface="Calibri"/>
              <a:cs typeface="Calibri"/>
            </a:endParaRPr>
          </a:p>
          <a:p>
            <a:pPr marL="241300" marR="781050" indent="-229235">
              <a:lnSpc>
                <a:spcPts val="2690"/>
              </a:lnSpc>
              <a:spcBef>
                <a:spcPts val="994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- биомеханическая составляющая СД— </a:t>
            </a:r>
            <a:r>
              <a:rPr sz="2800" spc="-25" dirty="0">
                <a:latin typeface="Calibri"/>
                <a:cs typeface="Calibri"/>
              </a:rPr>
              <a:t>это </a:t>
            </a:r>
            <a:r>
              <a:rPr sz="2800" spc="-5" dirty="0">
                <a:latin typeface="Calibri"/>
                <a:cs typeface="Calibri"/>
              </a:rPr>
              <a:t>функциональное  нарушение, </a:t>
            </a:r>
            <a:r>
              <a:rPr sz="2800" spc="-10" dirty="0">
                <a:latin typeface="Calibri"/>
                <a:cs typeface="Calibri"/>
              </a:rPr>
              <a:t>проявляющееся </a:t>
            </a:r>
            <a:r>
              <a:rPr sz="2800" spc="-5" dirty="0">
                <a:latin typeface="Calibri"/>
                <a:cs typeface="Calibri"/>
              </a:rPr>
              <a:t>нарушением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подвижности,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710"/>
              </a:lnSpc>
            </a:pPr>
            <a:r>
              <a:rPr sz="2800" spc="-20" dirty="0">
                <a:latin typeface="Calibri"/>
                <a:cs typeface="Calibri"/>
              </a:rPr>
              <a:t>податливости </a:t>
            </a:r>
            <a:r>
              <a:rPr sz="2800" spc="-5" dirty="0">
                <a:latin typeface="Calibri"/>
                <a:cs typeface="Calibri"/>
              </a:rPr>
              <a:t>и равновесия </a:t>
            </a:r>
            <a:r>
              <a:rPr sz="2800" spc="-10" dirty="0">
                <a:latin typeface="Calibri"/>
                <a:cs typeface="Calibri"/>
              </a:rPr>
              <a:t>тканей </a:t>
            </a:r>
            <a:r>
              <a:rPr sz="2800" spc="-25" dirty="0">
                <a:latin typeface="Calibri"/>
                <a:cs typeface="Calibri"/>
              </a:rPr>
              <a:t>тела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человека;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spcBef>
                <a:spcPts val="33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– ритмогенная составляющая </a:t>
            </a:r>
            <a:r>
              <a:rPr sz="2800" spc="-10" dirty="0">
                <a:latin typeface="Calibri"/>
                <a:cs typeface="Calibri"/>
              </a:rPr>
              <a:t>СД— </a:t>
            </a:r>
            <a:r>
              <a:rPr sz="2800" spc="-25" dirty="0">
                <a:latin typeface="Calibri"/>
                <a:cs typeface="Calibri"/>
              </a:rPr>
              <a:t>это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функциональное</a:t>
            </a:r>
            <a:endParaRPr sz="2800">
              <a:latin typeface="Calibri"/>
              <a:cs typeface="Calibri"/>
            </a:endParaRPr>
          </a:p>
          <a:p>
            <a:pPr marL="241300" marR="5080">
              <a:lnSpc>
                <a:spcPts val="2690"/>
              </a:lnSpc>
              <a:spcBef>
                <a:spcPts val="315"/>
              </a:spcBef>
            </a:pPr>
            <a:r>
              <a:rPr sz="2800" spc="-5" dirty="0">
                <a:latin typeface="Calibri"/>
                <a:cs typeface="Calibri"/>
              </a:rPr>
              <a:t>нарушение, </a:t>
            </a:r>
            <a:r>
              <a:rPr sz="2800" spc="-10" dirty="0">
                <a:latin typeface="Calibri"/>
                <a:cs typeface="Calibri"/>
              </a:rPr>
              <a:t>проявляющееся </a:t>
            </a:r>
            <a:r>
              <a:rPr sz="2800" spc="-5" dirty="0">
                <a:latin typeface="Calibri"/>
                <a:cs typeface="Calibri"/>
              </a:rPr>
              <a:t>нарушением выработки, </a:t>
            </a:r>
            <a:r>
              <a:rPr sz="2800" spc="-10" dirty="0">
                <a:latin typeface="Calibri"/>
                <a:cs typeface="Calibri"/>
              </a:rPr>
              <a:t>передачи </a:t>
            </a:r>
            <a:r>
              <a:rPr sz="2800" spc="-5" dirty="0">
                <a:latin typeface="Calibri"/>
                <a:cs typeface="Calibri"/>
              </a:rPr>
              <a:t>и  акцепции эндогенных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ритмов;</a:t>
            </a:r>
            <a:endParaRPr sz="2800">
              <a:latin typeface="Calibri"/>
              <a:cs typeface="Calibri"/>
            </a:endParaRPr>
          </a:p>
          <a:p>
            <a:pPr marL="241300" marR="48260" indent="-229235">
              <a:lnSpc>
                <a:spcPts val="2690"/>
              </a:lnSpc>
              <a:spcBef>
                <a:spcPts val="99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– </a:t>
            </a:r>
            <a:r>
              <a:rPr sz="2800" spc="-10" dirty="0">
                <a:latin typeface="Calibri"/>
                <a:cs typeface="Calibri"/>
              </a:rPr>
              <a:t>нейродинамическая </a:t>
            </a:r>
            <a:r>
              <a:rPr sz="2800" spc="-5" dirty="0">
                <a:latin typeface="Calibri"/>
                <a:cs typeface="Calibri"/>
              </a:rPr>
              <a:t>составляющая </a:t>
            </a:r>
            <a:r>
              <a:rPr sz="2800" spc="-10" dirty="0">
                <a:latin typeface="Calibri"/>
                <a:cs typeface="Calibri"/>
              </a:rPr>
              <a:t>СД— </a:t>
            </a:r>
            <a:r>
              <a:rPr sz="2800" spc="-25" dirty="0">
                <a:latin typeface="Calibri"/>
                <a:cs typeface="Calibri"/>
              </a:rPr>
              <a:t>это </a:t>
            </a:r>
            <a:r>
              <a:rPr sz="2800" spc="-5" dirty="0">
                <a:latin typeface="Calibri"/>
                <a:cs typeface="Calibri"/>
              </a:rPr>
              <a:t>функциональное  нарушение, </a:t>
            </a:r>
            <a:r>
              <a:rPr sz="2800" spc="-10" dirty="0">
                <a:latin typeface="Calibri"/>
                <a:cs typeface="Calibri"/>
              </a:rPr>
              <a:t>проявляющее </a:t>
            </a:r>
            <a:r>
              <a:rPr sz="2800" spc="-5" dirty="0">
                <a:latin typeface="Calibri"/>
                <a:cs typeface="Calibri"/>
              </a:rPr>
              <a:t>себя нарушением </a:t>
            </a:r>
            <a:r>
              <a:rPr sz="2800" dirty="0">
                <a:latin typeface="Calibri"/>
                <a:cs typeface="Calibri"/>
              </a:rPr>
              <a:t>нервной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регуляции.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0" dirty="0">
                <a:latin typeface="Calibri"/>
                <a:cs typeface="Calibri"/>
              </a:rPr>
              <a:t>Локально, </a:t>
            </a:r>
            <a:r>
              <a:rPr sz="2800" spc="-5" dirty="0">
                <a:latin typeface="Calibri"/>
                <a:cs typeface="Calibri"/>
              </a:rPr>
              <a:t>регионально, </a:t>
            </a:r>
            <a:r>
              <a:rPr sz="2800" spc="-15" dirty="0">
                <a:latin typeface="Calibri"/>
                <a:cs typeface="Calibri"/>
              </a:rPr>
              <a:t>глобально </a:t>
            </a:r>
            <a:r>
              <a:rPr sz="2800" spc="-5" dirty="0">
                <a:latin typeface="Calibri"/>
                <a:cs typeface="Calibri"/>
              </a:rPr>
              <a:t>(на уровне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организма).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0873" y="435305"/>
            <a:ext cx="88931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45" dirty="0">
                <a:solidFill>
                  <a:srgbClr val="000000"/>
                </a:solidFill>
                <a:latin typeface="Calibri Light"/>
                <a:cs typeface="Calibri Light"/>
              </a:rPr>
              <a:t>Специфические </a:t>
            </a:r>
            <a:r>
              <a:rPr sz="4400" b="0" spc="-50" dirty="0">
                <a:solidFill>
                  <a:srgbClr val="000000"/>
                </a:solidFill>
                <a:latin typeface="Calibri Light"/>
                <a:cs typeface="Calibri Light"/>
              </a:rPr>
              <a:t>методы</a:t>
            </a:r>
            <a:r>
              <a:rPr sz="4400" b="0" spc="-6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40" dirty="0">
                <a:solidFill>
                  <a:srgbClr val="000000"/>
                </a:solidFill>
                <a:latin typeface="Calibri Light"/>
                <a:cs typeface="Calibri Light"/>
              </a:rPr>
              <a:t>диагностики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517726"/>
            <a:ext cx="10272395" cy="485330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41300" marR="528955" indent="-229235">
              <a:lnSpc>
                <a:spcPct val="90000"/>
              </a:lnSpc>
              <a:spcBef>
                <a:spcPts val="459"/>
              </a:spcBef>
            </a:pPr>
            <a:r>
              <a:rPr sz="3000" dirty="0">
                <a:latin typeface="Arial"/>
                <a:cs typeface="Arial"/>
              </a:rPr>
              <a:t>• </a:t>
            </a:r>
            <a:r>
              <a:rPr sz="3000" spc="-5" dirty="0">
                <a:latin typeface="Calibri"/>
                <a:cs typeface="Calibri"/>
              </a:rPr>
              <a:t>нарушение </a:t>
            </a:r>
            <a:r>
              <a:rPr sz="3000" spc="-10" dirty="0">
                <a:latin typeface="Calibri"/>
                <a:cs typeface="Calibri"/>
              </a:rPr>
              <a:t>подвижности </a:t>
            </a:r>
            <a:r>
              <a:rPr sz="3000" spc="-20" dirty="0">
                <a:latin typeface="Calibri"/>
                <a:cs typeface="Calibri"/>
              </a:rPr>
              <a:t>ПДС, </a:t>
            </a:r>
            <a:r>
              <a:rPr sz="3000" dirty="0">
                <a:latin typeface="Calibri"/>
                <a:cs typeface="Calibri"/>
              </a:rPr>
              <a:t>сочленений </a:t>
            </a:r>
            <a:r>
              <a:rPr sz="3000" spc="-5" dirty="0">
                <a:latin typeface="Calibri"/>
                <a:cs typeface="Calibri"/>
              </a:rPr>
              <a:t>таза </a:t>
            </a:r>
            <a:r>
              <a:rPr sz="3000" dirty="0">
                <a:latin typeface="Calibri"/>
                <a:cs typeface="Calibri"/>
              </a:rPr>
              <a:t>и </a:t>
            </a:r>
            <a:r>
              <a:rPr sz="3000" spc="-5" dirty="0">
                <a:latin typeface="Calibri"/>
                <a:cs typeface="Calibri"/>
              </a:rPr>
              <a:t>суставов  конечностей </a:t>
            </a:r>
            <a:r>
              <a:rPr sz="3000" dirty="0">
                <a:latin typeface="Calibri"/>
                <a:cs typeface="Calibri"/>
              </a:rPr>
              <a:t>– </a:t>
            </a:r>
            <a:r>
              <a:rPr sz="3000" spc="-15" dirty="0">
                <a:latin typeface="Calibri"/>
                <a:cs typeface="Calibri"/>
              </a:rPr>
              <a:t>оценка </a:t>
            </a:r>
            <a:r>
              <a:rPr sz="3000" spc="-5" dirty="0">
                <a:latin typeface="Calibri"/>
                <a:cs typeface="Calibri"/>
              </a:rPr>
              <a:t>нарушений активного </a:t>
            </a:r>
            <a:r>
              <a:rPr sz="3000" dirty="0">
                <a:latin typeface="Calibri"/>
                <a:cs typeface="Calibri"/>
              </a:rPr>
              <a:t>и </a:t>
            </a:r>
            <a:r>
              <a:rPr sz="3000" spc="-5" dirty="0">
                <a:latin typeface="Calibri"/>
                <a:cs typeface="Calibri"/>
              </a:rPr>
              <a:t>пассивного  </a:t>
            </a:r>
            <a:r>
              <a:rPr sz="3000" spc="-10" dirty="0">
                <a:latin typeface="Calibri"/>
                <a:cs typeface="Calibri"/>
              </a:rPr>
              <a:t>движений; </a:t>
            </a:r>
            <a:r>
              <a:rPr sz="3000" spc="-5" dirty="0">
                <a:latin typeface="Calibri"/>
                <a:cs typeface="Calibri"/>
              </a:rPr>
              <a:t>тонусно-силовой </a:t>
            </a:r>
            <a:r>
              <a:rPr sz="3000" dirty="0">
                <a:latin typeface="Calibri"/>
                <a:cs typeface="Calibri"/>
              </a:rPr>
              <a:t>дисбаланс мышц и </a:t>
            </a:r>
            <a:r>
              <a:rPr sz="3000" spc="-5" dirty="0">
                <a:latin typeface="Calibri"/>
                <a:cs typeface="Calibri"/>
              </a:rPr>
              <a:t>фасций </a:t>
            </a:r>
            <a:r>
              <a:rPr sz="3000" dirty="0">
                <a:latin typeface="Calibri"/>
                <a:cs typeface="Calibri"/>
              </a:rPr>
              <a:t>-  </a:t>
            </a:r>
            <a:r>
              <a:rPr sz="3000" spc="-15" dirty="0">
                <a:latin typeface="Calibri"/>
                <a:cs typeface="Calibri"/>
              </a:rPr>
              <a:t>оценка </a:t>
            </a:r>
            <a:r>
              <a:rPr sz="3000" spc="-5" dirty="0">
                <a:latin typeface="Calibri"/>
                <a:cs typeface="Calibri"/>
              </a:rPr>
              <a:t>ограничения </a:t>
            </a:r>
            <a:r>
              <a:rPr sz="3000" spc="-15" dirty="0">
                <a:latin typeface="Calibri"/>
                <a:cs typeface="Calibri"/>
              </a:rPr>
              <a:t>взаимоскольжения, </a:t>
            </a:r>
            <a:r>
              <a:rPr sz="3000" spc="-5" dirty="0">
                <a:latin typeface="Calibri"/>
                <a:cs typeface="Calibri"/>
              </a:rPr>
              <a:t>пассивного  растяжения (артро-вертебро-мио-фасциальная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терапия);</a:t>
            </a:r>
            <a:endParaRPr sz="3000">
              <a:latin typeface="Calibri"/>
              <a:cs typeface="Calibri"/>
            </a:endParaRPr>
          </a:p>
          <a:p>
            <a:pPr marL="241300" marR="5080" indent="-229235">
              <a:lnSpc>
                <a:spcPts val="3240"/>
              </a:lnSpc>
              <a:spcBef>
                <a:spcPts val="1045"/>
              </a:spcBef>
            </a:pPr>
            <a:r>
              <a:rPr sz="3000" dirty="0">
                <a:latin typeface="Arial"/>
                <a:cs typeface="Arial"/>
              </a:rPr>
              <a:t>• </a:t>
            </a:r>
            <a:r>
              <a:rPr sz="3000" spc="-5" dirty="0">
                <a:latin typeface="Calibri"/>
                <a:cs typeface="Calibri"/>
              </a:rPr>
              <a:t>нарушение </a:t>
            </a:r>
            <a:r>
              <a:rPr sz="3000" spc="-10" dirty="0">
                <a:latin typeface="Calibri"/>
                <a:cs typeface="Calibri"/>
              </a:rPr>
              <a:t>подвижности </a:t>
            </a:r>
            <a:r>
              <a:rPr sz="3000" spc="-15" dirty="0">
                <a:latin typeface="Calibri"/>
                <a:cs typeface="Calibri"/>
              </a:rPr>
              <a:t>костей </a:t>
            </a:r>
            <a:r>
              <a:rPr sz="3000" spc="-5" dirty="0">
                <a:latin typeface="Calibri"/>
                <a:cs typeface="Calibri"/>
              </a:rPr>
              <a:t>черепа </a:t>
            </a:r>
            <a:r>
              <a:rPr sz="3000" dirty="0">
                <a:latin typeface="Calibri"/>
                <a:cs typeface="Calibri"/>
              </a:rPr>
              <a:t>и таза, </a:t>
            </a:r>
            <a:r>
              <a:rPr sz="3000" spc="-5" dirty="0">
                <a:latin typeface="Calibri"/>
                <a:cs typeface="Calibri"/>
              </a:rPr>
              <a:t>растяжимости  ТМО </a:t>
            </a:r>
            <a:r>
              <a:rPr sz="3000" dirty="0">
                <a:latin typeface="Calibri"/>
                <a:cs typeface="Calibri"/>
              </a:rPr>
              <a:t>- </a:t>
            </a:r>
            <a:r>
              <a:rPr sz="3000" spc="-15" dirty="0">
                <a:latin typeface="Calibri"/>
                <a:cs typeface="Calibri"/>
              </a:rPr>
              <a:t>оценка </a:t>
            </a:r>
            <a:r>
              <a:rPr sz="3000" spc="-5" dirty="0">
                <a:latin typeface="Calibri"/>
                <a:cs typeface="Calibri"/>
              </a:rPr>
              <a:t>нарушения активного [ритм] </a:t>
            </a:r>
            <a:r>
              <a:rPr sz="3000" dirty="0">
                <a:latin typeface="Calibri"/>
                <a:cs typeface="Calibri"/>
              </a:rPr>
              <a:t>и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пассивного</a:t>
            </a:r>
            <a:endParaRPr sz="3000">
              <a:latin typeface="Calibri"/>
              <a:cs typeface="Calibri"/>
            </a:endParaRPr>
          </a:p>
          <a:p>
            <a:pPr marL="241300">
              <a:lnSpc>
                <a:spcPts val="3195"/>
              </a:lnSpc>
            </a:pPr>
            <a:r>
              <a:rPr sz="3000" spc="-5" dirty="0">
                <a:latin typeface="Calibri"/>
                <a:cs typeface="Calibri"/>
              </a:rPr>
              <a:t>движения </a:t>
            </a:r>
            <a:r>
              <a:rPr sz="3000" spc="-15" dirty="0">
                <a:latin typeface="Calibri"/>
                <a:cs typeface="Calibri"/>
              </a:rPr>
              <a:t>костей </a:t>
            </a:r>
            <a:r>
              <a:rPr sz="3000" spc="-5" dirty="0">
                <a:latin typeface="Calibri"/>
                <a:cs typeface="Calibri"/>
              </a:rPr>
              <a:t>черепа </a:t>
            </a:r>
            <a:r>
              <a:rPr sz="3000" dirty="0">
                <a:latin typeface="Calibri"/>
                <a:cs typeface="Calibri"/>
              </a:rPr>
              <a:t>и таза (кранио-сакральная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терапия);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420"/>
              </a:lnSpc>
              <a:spcBef>
                <a:spcPts val="650"/>
              </a:spcBef>
            </a:pPr>
            <a:r>
              <a:rPr sz="3000" dirty="0">
                <a:latin typeface="Arial"/>
                <a:cs typeface="Arial"/>
              </a:rPr>
              <a:t>• </a:t>
            </a:r>
            <a:r>
              <a:rPr sz="3000" spc="-5" dirty="0">
                <a:latin typeface="Calibri"/>
                <a:cs typeface="Calibri"/>
              </a:rPr>
              <a:t>нарушение </a:t>
            </a:r>
            <a:r>
              <a:rPr sz="3000" spc="-10" dirty="0">
                <a:latin typeface="Calibri"/>
                <a:cs typeface="Calibri"/>
              </a:rPr>
              <a:t>подвижности </a:t>
            </a:r>
            <a:r>
              <a:rPr sz="3000" dirty="0">
                <a:latin typeface="Calibri"/>
                <a:cs typeface="Calibri"/>
              </a:rPr>
              <a:t>и спазм внутренних </a:t>
            </a:r>
            <a:r>
              <a:rPr sz="3000" spc="-5" dirty="0">
                <a:latin typeface="Calibri"/>
                <a:cs typeface="Calibri"/>
              </a:rPr>
              <a:t>органов</a:t>
            </a:r>
            <a:r>
              <a:rPr sz="3000" spc="-2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-</a:t>
            </a:r>
            <a:endParaRPr sz="3000">
              <a:latin typeface="Calibri"/>
              <a:cs typeface="Calibri"/>
            </a:endParaRPr>
          </a:p>
          <a:p>
            <a:pPr marL="241300" marR="189865">
              <a:lnSpc>
                <a:spcPts val="3240"/>
              </a:lnSpc>
              <a:spcBef>
                <a:spcPts val="225"/>
              </a:spcBef>
            </a:pPr>
            <a:r>
              <a:rPr sz="3000" spc="-15" dirty="0">
                <a:latin typeface="Calibri"/>
                <a:cs typeface="Calibri"/>
              </a:rPr>
              <a:t>оценка </a:t>
            </a:r>
            <a:r>
              <a:rPr sz="3000" spc="-5" dirty="0">
                <a:latin typeface="Calibri"/>
                <a:cs typeface="Calibri"/>
              </a:rPr>
              <a:t>нарушения активного </a:t>
            </a:r>
            <a:r>
              <a:rPr sz="3000" dirty="0">
                <a:latin typeface="Calibri"/>
                <a:cs typeface="Calibri"/>
              </a:rPr>
              <a:t>[ритм] и </a:t>
            </a:r>
            <a:r>
              <a:rPr sz="3000" spc="-5" dirty="0">
                <a:latin typeface="Calibri"/>
                <a:cs typeface="Calibri"/>
              </a:rPr>
              <a:t>пассивного движения  </a:t>
            </a:r>
            <a:r>
              <a:rPr sz="3000" dirty="0">
                <a:latin typeface="Calibri"/>
                <a:cs typeface="Calibri"/>
              </a:rPr>
              <a:t>внутренних </a:t>
            </a:r>
            <a:r>
              <a:rPr sz="3000" spc="-5" dirty="0">
                <a:latin typeface="Calibri"/>
                <a:cs typeface="Calibri"/>
              </a:rPr>
              <a:t>органов (висцеральная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терапия).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1882</Words>
  <Application>Microsoft Office PowerPoint</Application>
  <PresentationFormat>Произвольный</PresentationFormat>
  <Paragraphs>280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Office Theme</vt:lpstr>
      <vt:lpstr>Роль и место  мануальной терапии и остеопатии  в медицинской реабилитации </vt:lpstr>
      <vt:lpstr>Презентация PowerPoint</vt:lpstr>
      <vt:lpstr>Презентация PowerPoint</vt:lpstr>
      <vt:lpstr>Презентация PowerPoint</vt:lpstr>
      <vt:lpstr>Легитимность мануальной терапии и остеопатии </vt:lpstr>
      <vt:lpstr>Презентация PowerPoint</vt:lpstr>
      <vt:lpstr>Критерии ручной терапии   (мануальной терапии и остеопатии) </vt:lpstr>
      <vt:lpstr>Соматическая дисфункция в остеопатии</vt:lpstr>
      <vt:lpstr>Специфические методы диагностики</vt:lpstr>
      <vt:lpstr>Специфические методы лечения</vt:lpstr>
      <vt:lpstr>Специфические методы лечения</vt:lpstr>
      <vt:lpstr>В чем различие?</vt:lpstr>
      <vt:lpstr>Набор компетенций </vt:lpstr>
      <vt:lpstr>К Порядку оказания помощи по остеопатии </vt:lpstr>
      <vt:lpstr>В чем работает схожесть   остеопатии и медицинской реабилитации?</vt:lpstr>
      <vt:lpstr>Компетенции – это серьезно!  </vt:lpstr>
      <vt:lpstr>С какими структурами работает МТ?  Компетенции мануальной терапии и остеопатии </vt:lpstr>
      <vt:lpstr>Инсульт как модель работы остеопата </vt:lpstr>
      <vt:lpstr>Инсульт как модель работы остеопата </vt:lpstr>
      <vt:lpstr>Патобиомеханические изменения  или соматические дисфункции </vt:lpstr>
      <vt:lpstr>Кинезиотерапия и остеопатия </vt:lpstr>
      <vt:lpstr>Первый А этап (ОРИТ/БРИТ). Показания  </vt:lpstr>
      <vt:lpstr>Презентация PowerPoint</vt:lpstr>
      <vt:lpstr>Первый А этап (ОРИТ/БРИТ).  </vt:lpstr>
      <vt:lpstr>Первый Б этап (отделение ранней  реабилитации ПСО или РСЦ) </vt:lpstr>
      <vt:lpstr>Презентация PowerPoint</vt:lpstr>
      <vt:lpstr>Мануальная медицина   на этапах реабилитации инсульта </vt:lpstr>
      <vt:lpstr>Мануальная медицина   на втором этапе реабилитации инсульта </vt:lpstr>
      <vt:lpstr>Мануальная медицина   на третьем этапе реабилитации инсульта </vt:lpstr>
      <vt:lpstr>Заметки на полях … </vt:lpstr>
      <vt:lpstr>Остеопатия в реабилитации детей </vt:lpstr>
      <vt:lpstr>Компетенции и дисфункции </vt:lpstr>
      <vt:lpstr>Шкала для оценки боли </vt:lpstr>
      <vt:lpstr>Боль у новорожденных </vt:lpstr>
      <vt:lpstr>Соматические дисфункции  при болевых синдромах </vt:lpstr>
      <vt:lpstr>Соматические дисфункции  при болевых синдромах -2 </vt:lpstr>
      <vt:lpstr>Остеопатия   и эффективность реабилитации </vt:lpstr>
      <vt:lpstr>Критерии реабилитации </vt:lpstr>
      <vt:lpstr>Критерии реабилитации </vt:lpstr>
      <vt:lpstr>Показатели реабилитации </vt:lpstr>
      <vt:lpstr>Презентация PowerPoint</vt:lpstr>
      <vt:lpstr>Остеопатия   в мультидисциплинарной бригаде </vt:lpstr>
      <vt:lpstr>Презентация PowerPoint</vt:lpstr>
      <vt:lpstr>Презентация PowerPoint</vt:lpstr>
      <vt:lpstr>Презентация PowerPoint</vt:lpstr>
      <vt:lpstr>Взаимоотношение мануальной терапии и остеопатии  с медицинской реабилитацией   в настоящем и в будущем </vt:lpstr>
      <vt:lpstr>БЛАГОДАРЮ ЗА ВНИМАНИЕ! ЗДОРОВЬЯ НАМ И БЛАГОПОЛУЧИЯ!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и место  мануальной терапии в медицинской реабилитации</dc:title>
  <dc:creator>Acer TravelMate</dc:creator>
  <cp:lastModifiedBy>Екатерина Быкова</cp:lastModifiedBy>
  <cp:revision>1</cp:revision>
  <dcterms:created xsi:type="dcterms:W3CDTF">2020-11-11T13:43:30Z</dcterms:created>
  <dcterms:modified xsi:type="dcterms:W3CDTF">2020-11-11T16:57:29Z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2019-07-02T00:00:00Z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2020-11-11T00:00:00Z</vt:filetime>
  </property>
</Properties>
</file>