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83" r:id="rId4"/>
    <p:sldId id="278" r:id="rId5"/>
    <p:sldId id="257" r:id="rId6"/>
    <p:sldId id="279" r:id="rId7"/>
    <p:sldId id="258" r:id="rId8"/>
    <p:sldId id="284" r:id="rId9"/>
    <p:sldId id="259" r:id="rId10"/>
    <p:sldId id="260" r:id="rId11"/>
    <p:sldId id="261" r:id="rId12"/>
    <p:sldId id="286" r:id="rId13"/>
    <p:sldId id="266" r:id="rId14"/>
    <p:sldId id="265" r:id="rId15"/>
    <p:sldId id="285" r:id="rId16"/>
    <p:sldId id="267" r:id="rId17"/>
    <p:sldId id="268" r:id="rId18"/>
    <p:sldId id="287" r:id="rId19"/>
    <p:sldId id="270" r:id="rId20"/>
    <p:sldId id="271" r:id="rId21"/>
    <p:sldId id="272" r:id="rId22"/>
    <p:sldId id="288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611"/>
    <a:srgbClr val="0000FF"/>
    <a:srgbClr val="006C31"/>
    <a:srgbClr val="E76F6F"/>
    <a:srgbClr val="F5E4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6" autoAdjust="0"/>
  </p:normalViewPr>
  <p:slideViewPr>
    <p:cSldViewPr>
      <p:cViewPr>
        <p:scale>
          <a:sx n="80" d="100"/>
          <a:sy n="80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C8895-BCAF-4567-95F8-A28DF59FB372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15F73-BD05-48CC-9F11-68C1E65CA4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36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40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570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797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64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3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продолжение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718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74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566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8180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57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47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Рентгеноанатомия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5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5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65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7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72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05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15F73-BD05-48CC-9F11-68C1E65CA4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;p2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D6DBF3"/>
                </a:solidFill>
              </a:rPr>
              <a:pPr/>
              <a:t>‹#›</a:t>
            </a:fld>
            <a:endParaRPr>
              <a:solidFill>
                <a:srgbClr val="D6DB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66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;p4"/>
          <p:cNvGrpSpPr/>
          <p:nvPr/>
        </p:nvGrpSpPr>
        <p:grpSpPr>
          <a:xfrm>
            <a:off x="0" y="5204893"/>
            <a:ext cx="9144000" cy="1653233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D6DBF3"/>
                </a:solidFill>
              </a:rPr>
              <a:pPr/>
              <a:t>‹#›</a:t>
            </a:fld>
            <a:endParaRPr>
              <a:solidFill>
                <a:srgbClr val="D6DB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4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03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247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01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1;p8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87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D6DBF3"/>
                </a:solidFill>
              </a:rPr>
              <a:pPr/>
              <a:t>‹#›</a:t>
            </a:fld>
            <a:endParaRPr>
              <a:solidFill>
                <a:srgbClr val="D6DB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0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2A3990"/>
              </a:solidFill>
            </a:endParaRPr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534800"/>
            <a:ext cx="40452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D6DBF3"/>
                </a:solidFill>
              </a:rPr>
              <a:pPr/>
              <a:t>‹#›</a:t>
            </a:fld>
            <a:endParaRPr>
              <a:solidFill>
                <a:srgbClr val="D6DB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59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5640767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8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0;p11"/>
          <p:cNvGrpSpPr/>
          <p:nvPr/>
        </p:nvGrpSpPr>
        <p:grpSpPr>
          <a:xfrm>
            <a:off x="6098379" y="7"/>
            <a:ext cx="3045625" cy="2707427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2A3990"/>
                </a:solidFill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674733"/>
            <a:ext cx="85206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4492300"/>
            <a:ext cx="85206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>
                <a:solidFill>
                  <a:srgbClr val="D6DBF3"/>
                </a:solidFill>
              </a:rPr>
              <a:pPr/>
              <a:t>‹#›</a:t>
            </a:fld>
            <a:endParaRPr>
              <a:solidFill>
                <a:srgbClr val="D6DB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44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>
                <a:solidFill>
                  <a:srgbClr val="434343"/>
                </a:solidFill>
              </a:rPr>
              <a:pPr/>
              <a:t>‹#›</a:t>
            </a:fld>
            <a:endParaRPr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6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6201587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fld id="{00000000-1234-1234-1234-123412341234}" type="slidenum">
              <a:rPr lang="ru">
                <a:solidFill>
                  <a:srgbClr val="D6DBF3"/>
                </a:solidFill>
              </a:rPr>
              <a:pPr/>
              <a:t>‹#›</a:t>
            </a:fld>
            <a:endParaRPr>
              <a:solidFill>
                <a:srgbClr val="D6DB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928662" y="2000240"/>
            <a:ext cx="7358114" cy="142875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buSzPts val="990"/>
            </a:pPr>
            <a:r>
              <a:rPr lang="ru-RU" sz="3180" dirty="0" smtClean="0">
                <a:solidFill>
                  <a:schemeClr val="bg1">
                    <a:lumMod val="10000"/>
                  </a:schemeClr>
                </a:solidFill>
              </a:rPr>
              <a:t>Рентгенография органов грудной клетки - базовая интерпретация </a:t>
            </a:r>
            <a:br>
              <a:rPr lang="ru-RU" sz="3180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10000"/>
                  </a:schemeClr>
                </a:solidFill>
              </a:rPr>
              <a:t>часть 3</a:t>
            </a:r>
            <a:endParaRPr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 noChangeArrowheads="1"/>
          </p:cNvSpPr>
          <p:nvPr/>
        </p:nvSpPr>
        <p:spPr bwMode="auto">
          <a:xfrm>
            <a:off x="142875" y="214313"/>
            <a:ext cx="8786813" cy="15716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000" cap="all" dirty="0" smtClean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000" cap="all" dirty="0" err="1" smtClean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cap="all" dirty="0" smtClean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» Кафедра лучевой диагностики ИПО</a:t>
            </a:r>
            <a:endParaRPr lang="ru-RU" altLang="ru-RU" sz="2000" cap="all" dirty="0" smtClean="0">
              <a:solidFill>
                <a:srgbClr val="D6DBF3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Google Shape;56;p7"/>
          <p:cNvSpPr txBox="1">
            <a:spLocks noChangeArrowheads="1"/>
          </p:cNvSpPr>
          <p:nvPr/>
        </p:nvSpPr>
        <p:spPr bwMode="auto">
          <a:xfrm>
            <a:off x="4357688" y="4143375"/>
            <a:ext cx="4214812" cy="14287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12700" rIns="0" bIns="0"/>
          <a:lstStyle/>
          <a:p>
            <a:pPr marL="682625" indent="-669925" algn="r">
              <a:lnSpc>
                <a:spcPct val="146000"/>
              </a:lnSpc>
              <a:buClr>
                <a:srgbClr val="252525"/>
              </a:buClr>
              <a:buSzPts val="1900"/>
              <a:buFont typeface="Times New Roman" pitchFamily="18" charset="0"/>
              <a:buNone/>
            </a:pPr>
            <a:r>
              <a:rPr lang="en-US" sz="1900" dirty="0" err="1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Работу</a:t>
            </a:r>
            <a:r>
              <a:rPr lang="en-US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900" dirty="0" err="1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выполнила</a:t>
            </a:r>
            <a:r>
              <a:rPr lang="en-US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900" dirty="0" err="1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ординатор</a:t>
            </a:r>
            <a:r>
              <a:rPr lang="en-US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ru-RU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</a:t>
            </a:r>
            <a:r>
              <a:rPr lang="en-US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-</a:t>
            </a:r>
            <a:r>
              <a:rPr lang="en-US" sz="1900" dirty="0" err="1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</a:t>
            </a:r>
            <a:r>
              <a:rPr lang="en-US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sz="1900" dirty="0" err="1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года</a:t>
            </a:r>
            <a:r>
              <a:rPr lang="en-US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 </a:t>
            </a:r>
            <a:r>
              <a:rPr lang="en-US" sz="1900" dirty="0" err="1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специальности</a:t>
            </a:r>
            <a:r>
              <a:rPr lang="en-US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«</a:t>
            </a:r>
            <a:r>
              <a:rPr lang="en-US" sz="1900" dirty="0" err="1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Рентгенология</a:t>
            </a:r>
            <a:r>
              <a:rPr lang="en-US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»</a:t>
            </a:r>
            <a:endParaRPr lang="ru-RU" sz="1900" dirty="0">
              <a:solidFill>
                <a:srgbClr val="D6DBF3">
                  <a:lumMod val="10000"/>
                </a:srgbClr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682625" indent="-669925" algn="r">
              <a:spcBef>
                <a:spcPts val="1000"/>
              </a:spcBef>
              <a:buClr>
                <a:srgbClr val="252525"/>
              </a:buClr>
              <a:buSzPts val="1900"/>
              <a:buFont typeface="Times New Roman" pitchFamily="18" charset="0"/>
              <a:buNone/>
            </a:pPr>
            <a:r>
              <a:rPr lang="ru-RU" sz="1900" dirty="0" err="1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Шайхразеева</a:t>
            </a:r>
            <a:r>
              <a:rPr lang="ru-RU" sz="1900" dirty="0">
                <a:solidFill>
                  <a:srgbClr val="D6DBF3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А.Р.</a:t>
            </a:r>
            <a:endParaRPr lang="ru-RU" dirty="0">
              <a:solidFill>
                <a:srgbClr val="D6DBF3">
                  <a:lumMod val="10000"/>
                </a:srgbClr>
              </a:solidFill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171700" y="6269038"/>
            <a:ext cx="4603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dirty="0">
                <a:solidFill>
                  <a:srgbClr val="D6DBF3"/>
                </a:solidFill>
                <a:latin typeface="Times New Roman" pitchFamily="18" charset="0"/>
                <a:cs typeface="Times New Roman" pitchFamily="18" charset="0"/>
              </a:rPr>
              <a:t>Красноярск, </a:t>
            </a:r>
            <a:r>
              <a:rPr lang="ru-RU" altLang="ru-RU" sz="2000" dirty="0" smtClean="0">
                <a:solidFill>
                  <a:srgbClr val="D6DBF3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000" dirty="0">
                <a:solidFill>
                  <a:srgbClr val="D6DBF3"/>
                </a:solidFill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071942"/>
            <a:ext cx="3714744" cy="245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37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0290" y="332656"/>
            <a:ext cx="8306166" cy="792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3200" dirty="0" smtClean="0"/>
              <a:t>   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Расположение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</a:rPr>
              <a:t>сердечных клапанов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70" y="1916832"/>
            <a:ext cx="4403919" cy="344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1484784"/>
            <a:ext cx="4037856" cy="452431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На </a:t>
            </a:r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боковой рентгенограмме </a:t>
            </a: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ОГК проведена </a:t>
            </a:r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линия от </a:t>
            </a: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угла </a:t>
            </a:r>
            <a:r>
              <a:rPr lang="ru-RU" sz="2400" dirty="0" err="1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карины</a:t>
            </a: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 </a:t>
            </a:r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до верхушки </a:t>
            </a: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сердца.</a:t>
            </a:r>
            <a:endParaRPr lang="ru-RU" sz="2400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Легочный и аортальный клапаны обычно располагаются выше этой линии, а трехстворчатый и митральный клапаны - ниже этой линии </a:t>
            </a:r>
          </a:p>
        </p:txBody>
      </p:sp>
    </p:spTree>
    <p:extLst>
      <p:ext uri="{BB962C8B-B14F-4D97-AF65-F5344CB8AC3E}">
        <p14:creationId xmlns:p14="http://schemas.microsoft.com/office/powerpoint/2010/main" val="35237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95536" y="44624"/>
            <a:ext cx="8520600" cy="7200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3200" dirty="0" smtClean="0"/>
              <a:t>                     </a:t>
            </a:r>
            <a:r>
              <a:rPr lang="en-US" b="1" dirty="0" smtClean="0">
                <a:solidFill>
                  <a:schemeClr val="accent3">
                    <a:lumMod val="10000"/>
                  </a:schemeClr>
                </a:solidFill>
              </a:rPr>
              <a:t>Cardiac </a:t>
            </a:r>
            <a:r>
              <a:rPr lang="en-US" b="1" dirty="0">
                <a:solidFill>
                  <a:schemeClr val="accent3">
                    <a:lumMod val="10000"/>
                  </a:schemeClr>
                </a:solidFill>
              </a:rPr>
              <a:t>incisura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395536" y="4941169"/>
            <a:ext cx="8436764" cy="18002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ru-RU" sz="2000" kern="1200" dirty="0" smtClean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В </a:t>
            </a:r>
            <a:r>
              <a:rPr lang="ru-RU" sz="2000" kern="1200" dirty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ретростернальном пространстве определяется уплотнение легочной </a:t>
            </a:r>
            <a:r>
              <a:rPr lang="ru-RU" sz="2000" kern="1200" dirty="0" smtClean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ткани (</a:t>
            </a:r>
            <a:r>
              <a:rPr lang="ru-RU" sz="2000" kern="1200" dirty="0" err="1" smtClean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синяя,красная</a:t>
            </a:r>
            <a:r>
              <a:rPr lang="ru-RU" sz="2000" kern="1200" dirty="0" smtClean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 стрелки) </a:t>
            </a:r>
            <a:r>
              <a:rPr lang="ru-RU" sz="2000" kern="1200" dirty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за счет </a:t>
            </a:r>
            <a:r>
              <a:rPr lang="ru-RU" sz="2000" kern="1200" dirty="0" smtClean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отложения </a:t>
            </a:r>
            <a:r>
              <a:rPr lang="ru-RU" sz="2000" kern="1200" dirty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жира в </a:t>
            </a:r>
            <a:r>
              <a:rPr lang="ru-RU" sz="2000" kern="1200" dirty="0" smtClean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перикарде или </a:t>
            </a:r>
            <a:r>
              <a:rPr lang="ru-RU" sz="2000" kern="1200" dirty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уплотнения </a:t>
            </a:r>
            <a:r>
              <a:rPr lang="ru-RU" sz="2000" kern="1200" dirty="0" smtClean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плевры.</a:t>
            </a:r>
          </a:p>
          <a:p>
            <a:r>
              <a:rPr lang="ru-RU" sz="2000" kern="1200" dirty="0" smtClean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Данная находка является нормой, </a:t>
            </a:r>
            <a:r>
              <a:rPr lang="ru-RU" sz="2000" kern="1200" dirty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и </a:t>
            </a:r>
            <a:r>
              <a:rPr lang="ru-RU" sz="2000" kern="1200" dirty="0" smtClean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её </a:t>
            </a:r>
            <a:r>
              <a:rPr lang="ru-RU" sz="2000" kern="1200" dirty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не следует ошибочно принимать за патологию </a:t>
            </a:r>
            <a:r>
              <a:rPr lang="ru-RU" sz="2000" kern="1200" dirty="0" smtClean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язычкового </a:t>
            </a:r>
            <a:r>
              <a:rPr lang="ru-RU" sz="2000" kern="1200" dirty="0">
                <a:solidFill>
                  <a:schemeClr val="accent3">
                    <a:lumMod val="10000"/>
                  </a:schemeClr>
                </a:solidFill>
                <a:ea typeface="+mn-ea"/>
                <a:cs typeface="+mn-cs"/>
              </a:rPr>
              <a:t>сегмента или средней доли</a:t>
            </a:r>
          </a:p>
          <a:p>
            <a:endParaRPr lang="ru-RU" sz="2200" dirty="0" smtClean="0">
              <a:solidFill>
                <a:schemeClr val="accent3">
                  <a:lumMod val="10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96" y="908720"/>
            <a:ext cx="7704856" cy="390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11700" y="260649"/>
            <a:ext cx="8292748" cy="792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3200" dirty="0" smtClean="0"/>
              <a:t>                  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Кардиостимулятор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6" name="Текст 2"/>
          <p:cNvSpPr>
            <a:spLocks noGrp="1"/>
          </p:cNvSpPr>
          <p:nvPr>
            <p:ph type="body" idx="1"/>
          </p:nvPr>
        </p:nvSpPr>
        <p:spPr>
          <a:xfrm>
            <a:off x="311700" y="5373215"/>
            <a:ext cx="8436764" cy="1337353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accent3">
                    <a:lumMod val="10000"/>
                  </a:schemeClr>
                </a:solidFill>
              </a:rPr>
              <a:t>Кардиостимулятор и </a:t>
            </a:r>
            <a:r>
              <a:rPr lang="ru-RU" sz="2200" dirty="0" smtClean="0">
                <a:solidFill>
                  <a:schemeClr val="accent3">
                    <a:lumMod val="10000"/>
                  </a:schemeClr>
                </a:solidFill>
              </a:rPr>
              <a:t>идущие от него электроды </a:t>
            </a:r>
            <a:r>
              <a:rPr lang="ru-RU" sz="2200" dirty="0">
                <a:solidFill>
                  <a:schemeClr val="accent3">
                    <a:lumMod val="10000"/>
                  </a:schemeClr>
                </a:solidFill>
              </a:rPr>
              <a:t>в </a:t>
            </a:r>
            <a:r>
              <a:rPr lang="ru-RU" sz="2200" dirty="0" smtClean="0">
                <a:solidFill>
                  <a:schemeClr val="accent3">
                    <a:lumMod val="10000"/>
                  </a:schemeClr>
                </a:solidFill>
              </a:rPr>
              <a:t>правый желудочек, в правое </a:t>
            </a:r>
            <a:r>
              <a:rPr lang="ru-RU" sz="2200" dirty="0">
                <a:solidFill>
                  <a:schemeClr val="accent3">
                    <a:lumMod val="10000"/>
                  </a:schemeClr>
                </a:solidFill>
              </a:rPr>
              <a:t>предсердие </a:t>
            </a:r>
            <a:r>
              <a:rPr lang="ru-RU" sz="2200" dirty="0" smtClean="0">
                <a:solidFill>
                  <a:schemeClr val="accent3">
                    <a:lumMod val="10000"/>
                  </a:schemeClr>
                </a:solidFill>
              </a:rPr>
              <a:t>и электрод, </a:t>
            </a:r>
            <a:r>
              <a:rPr lang="ru-RU" sz="2200" dirty="0">
                <a:solidFill>
                  <a:schemeClr val="accent3">
                    <a:lumMod val="10000"/>
                  </a:schemeClr>
                </a:solidFill>
              </a:rPr>
              <a:t>который направляется через коронарный синус к левому </a:t>
            </a:r>
            <a:r>
              <a:rPr lang="ru-RU" sz="2200" dirty="0" smtClean="0">
                <a:solidFill>
                  <a:schemeClr val="accent3">
                    <a:lumMod val="10000"/>
                  </a:schemeClr>
                </a:solidFill>
              </a:rPr>
              <a:t>желудочку</a:t>
            </a:r>
            <a:endParaRPr lang="ru-RU" sz="2200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7" t="-638" r="470" b="638"/>
          <a:stretch/>
        </p:blipFill>
        <p:spPr bwMode="auto">
          <a:xfrm>
            <a:off x="5305456" y="1284575"/>
            <a:ext cx="284754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81777" y="4774873"/>
            <a:ext cx="3848772" cy="5039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Рентгенограмма ОГК прямая проекция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95005" y="4741089"/>
            <a:ext cx="2847548" cy="5376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Рентгенограмма ОГК боковая проекция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74"/>
          <a:stretch/>
        </p:blipFill>
        <p:spPr bwMode="auto">
          <a:xfrm>
            <a:off x="325489" y="1310556"/>
            <a:ext cx="3834983" cy="347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5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11700" y="260649"/>
            <a:ext cx="8520600" cy="792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3200" dirty="0" smtClean="0"/>
              <a:t>             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Перикардиальный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</a:rPr>
              <a:t>выпот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8" r="-453"/>
          <a:stretch/>
        </p:blipFill>
        <p:spPr bwMode="auto">
          <a:xfrm>
            <a:off x="5148064" y="1218391"/>
            <a:ext cx="34798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22" y="1196752"/>
            <a:ext cx="3798887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48064" y="4447366"/>
            <a:ext cx="3479800" cy="110025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КТ-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органов грудной клетки в аксиальной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плоскости перикардиальный  выпот</a:t>
            </a:r>
            <a:endParaRPr lang="ru-RU" sz="2000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8622" y="4427315"/>
            <a:ext cx="3769681" cy="11203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3">
                  <a:lumMod val="1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На рентгенограмме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ОГК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 в прямой проекции тень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сердца увеличена в обе стороны</a:t>
            </a:r>
          </a:p>
          <a:p>
            <a:pPr algn="ctr"/>
            <a:endParaRPr lang="ru-RU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type="body" idx="1"/>
          </p:nvPr>
        </p:nvSpPr>
        <p:spPr>
          <a:xfrm>
            <a:off x="179512" y="5733256"/>
            <a:ext cx="8784976" cy="936104"/>
          </a:xfrm>
          <a:solidFill>
            <a:schemeClr val="accent5"/>
          </a:solidFill>
        </p:spPr>
        <p:txBody>
          <a:bodyPr>
            <a:normAutofit fontScale="2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ru-RU" sz="8800" dirty="0" smtClean="0">
                <a:solidFill>
                  <a:schemeClr val="accent3">
                    <a:lumMod val="10000"/>
                  </a:schemeClr>
                </a:solidFill>
              </a:rPr>
              <a:t>Причиной  </a:t>
            </a:r>
            <a:r>
              <a:rPr lang="ru-RU" sz="8800" dirty="0">
                <a:solidFill>
                  <a:schemeClr val="accent3">
                    <a:lumMod val="10000"/>
                  </a:schemeClr>
                </a:solidFill>
              </a:rPr>
              <a:t>расширение тени сердца  на рентгенограмме стал перикардиальный выпот, что хорошо визуализируется на </a:t>
            </a:r>
            <a:r>
              <a:rPr lang="ru-RU" sz="8800" dirty="0" smtClean="0">
                <a:solidFill>
                  <a:schemeClr val="accent3">
                    <a:lumMod val="10000"/>
                  </a:schemeClr>
                </a:solidFill>
              </a:rPr>
              <a:t>КТ </a:t>
            </a:r>
            <a:endParaRPr lang="ru-RU" sz="8800" dirty="0">
              <a:solidFill>
                <a:schemeClr val="accent3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7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805264"/>
            <a:ext cx="9144000" cy="1052736"/>
          </a:xfrm>
          <a:solidFill>
            <a:schemeClr val="accent5"/>
          </a:solidFill>
        </p:spPr>
        <p:txBody>
          <a:bodyPr>
            <a:normAutofit fontScale="77500" lnSpcReduction="20000"/>
          </a:bodyPr>
          <a:lstStyle/>
          <a:p>
            <a:r>
              <a:rPr lang="ru-RU" sz="2600" dirty="0" smtClean="0">
                <a:solidFill>
                  <a:schemeClr val="accent3">
                    <a:lumMod val="10000"/>
                  </a:schemeClr>
                </a:solidFill>
              </a:rPr>
              <a:t>У пациентов </a:t>
            </a:r>
            <a:r>
              <a:rPr lang="ru-RU" sz="2600" dirty="0">
                <a:solidFill>
                  <a:schemeClr val="accent3">
                    <a:lumMod val="10000"/>
                  </a:schemeClr>
                </a:solidFill>
              </a:rPr>
              <a:t>недавно перенесших операцию на </a:t>
            </a:r>
            <a:r>
              <a:rPr lang="ru-RU" sz="2600" dirty="0" smtClean="0">
                <a:solidFill>
                  <a:schemeClr val="accent3">
                    <a:lumMod val="10000"/>
                  </a:schemeClr>
                </a:solidFill>
              </a:rPr>
              <a:t>сердце  увеличение </a:t>
            </a:r>
            <a:r>
              <a:rPr lang="ru-RU" sz="2600" dirty="0">
                <a:solidFill>
                  <a:schemeClr val="accent3">
                    <a:lumMod val="10000"/>
                  </a:schemeClr>
                </a:solidFill>
              </a:rPr>
              <a:t>тени на рентгенограмме может быть связанно с кровотечением в </a:t>
            </a:r>
            <a:r>
              <a:rPr lang="ru-RU" sz="2600" dirty="0" smtClean="0">
                <a:solidFill>
                  <a:schemeClr val="accent3">
                    <a:lumMod val="10000"/>
                  </a:schemeClr>
                </a:solidFill>
              </a:rPr>
              <a:t>перикард</a:t>
            </a:r>
            <a:endParaRPr lang="ru-RU" sz="2600" dirty="0">
              <a:solidFill>
                <a:schemeClr val="accent3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4108"/>
            <a:ext cx="4144832" cy="3002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61" y="1384025"/>
            <a:ext cx="4578668" cy="298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11700" y="233431"/>
            <a:ext cx="8520600" cy="792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3200" dirty="0" smtClean="0"/>
              <a:t>             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Перикардиальный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</a:rPr>
              <a:t>выпот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4408264"/>
            <a:ext cx="4144832" cy="1324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На рентгенограмме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ОГК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 в прямой проекции           </a:t>
            </a:r>
            <a:r>
              <a:rPr lang="ru-RU" sz="2000" u="sng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изменение конфигурации сердца </a:t>
            </a:r>
            <a:endParaRPr lang="ru-RU" u="sng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82161" y="4386702"/>
            <a:ext cx="4632846" cy="1346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КТ- ОГК  аксиальная плоскость</a:t>
            </a:r>
          </a:p>
          <a:p>
            <a:r>
              <a:rPr lang="ru-RU" dirty="0" smtClean="0">
                <a:solidFill>
                  <a:schemeClr val="bg1">
                    <a:lumMod val="25000"/>
                  </a:schemeClr>
                </a:solidFill>
                <a:latin typeface="Roboto"/>
              </a:rPr>
              <a:t>перикардиальный выпот позади левого </a:t>
            </a:r>
            <a:r>
              <a:rPr lang="ru-RU" dirty="0">
                <a:solidFill>
                  <a:schemeClr val="bg1">
                    <a:lumMod val="25000"/>
                  </a:schemeClr>
                </a:solidFill>
                <a:latin typeface="Roboto"/>
              </a:rPr>
              <a:t>желудочка </a:t>
            </a:r>
            <a:endParaRPr lang="ru-RU" dirty="0" smtClean="0">
              <a:solidFill>
                <a:schemeClr val="bg1">
                  <a:lumMod val="25000"/>
                </a:schemeClr>
              </a:solidFill>
              <a:latin typeface="Roboto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Roboto"/>
              </a:rPr>
              <a:t>левый </a:t>
            </a:r>
            <a:r>
              <a:rPr lang="ru-RU" dirty="0">
                <a:solidFill>
                  <a:srgbClr val="C00000"/>
                </a:solidFill>
                <a:latin typeface="Roboto"/>
              </a:rPr>
              <a:t>желудочек </a:t>
            </a:r>
            <a:r>
              <a:rPr lang="ru-RU" dirty="0" err="1" smtClean="0">
                <a:solidFill>
                  <a:srgbClr val="C00000"/>
                </a:solidFill>
                <a:latin typeface="Roboto"/>
              </a:rPr>
              <a:t>контрастирован</a:t>
            </a:r>
            <a:r>
              <a:rPr lang="ru-RU" dirty="0" smtClean="0">
                <a:solidFill>
                  <a:srgbClr val="C00000"/>
                </a:solidFill>
                <a:latin typeface="Roboto"/>
              </a:rPr>
              <a:t> </a:t>
            </a:r>
            <a:r>
              <a:rPr lang="ru-RU" dirty="0">
                <a:solidFill>
                  <a:srgbClr val="C00000"/>
                </a:solidFill>
                <a:latin typeface="Roboto"/>
              </a:rPr>
              <a:t>и </a:t>
            </a:r>
            <a:r>
              <a:rPr lang="ru-RU" dirty="0" smtClean="0">
                <a:solidFill>
                  <a:srgbClr val="C00000"/>
                </a:solidFill>
                <a:latin typeface="Roboto"/>
              </a:rPr>
              <a:t>сдавлен</a:t>
            </a:r>
            <a:endParaRPr lang="ru-RU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6570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3807" y="5245141"/>
            <a:ext cx="8546666" cy="1496227"/>
          </a:xfrm>
          <a:solidFill>
            <a:schemeClr val="accent5"/>
          </a:solidFill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Пациент с заменой  клапана сердца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>
                <a:solidFill>
                  <a:schemeClr val="accent3">
                    <a:lumMod val="10000"/>
                  </a:schemeClr>
                </a:solidFill>
              </a:rPr>
              <a:t>Тень сердца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расширена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</a:rPr>
              <a:t>в обе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стороны</a:t>
            </a:r>
          </a:p>
          <a:p>
            <a:pPr>
              <a:buFont typeface="Courier New" pitchFamily="49" charset="0"/>
              <a:buChar char="o"/>
            </a:pP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Легочный рисунок усилен за счет застоя по малому кругу кровообращения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7504" y="260648"/>
            <a:ext cx="8712968" cy="792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2800" b="1" dirty="0" smtClean="0">
                <a:solidFill>
                  <a:schemeClr val="accent3">
                    <a:lumMod val="10000"/>
                  </a:schemeClr>
                </a:solidFill>
              </a:rPr>
              <a:t> Перикардиальный выпот: клинический случай</a:t>
            </a:r>
            <a:endParaRPr lang="ru-RU" sz="2800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7" t="-599" b="599"/>
          <a:stretch/>
        </p:blipFill>
        <p:spPr bwMode="auto">
          <a:xfrm>
            <a:off x="5220071" y="1165672"/>
            <a:ext cx="3002207" cy="347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8" y="1196752"/>
            <a:ext cx="3950076" cy="344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3808" y="4644092"/>
            <a:ext cx="3950076" cy="523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Рентгенограмма ОГК прямая проекция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4644091"/>
            <a:ext cx="3002207" cy="5376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Рентгенограмма ОГК боковая проекция</a:t>
            </a:r>
          </a:p>
        </p:txBody>
      </p:sp>
    </p:spTree>
    <p:extLst>
      <p:ext uri="{BB962C8B-B14F-4D97-AF65-F5344CB8AC3E}">
        <p14:creationId xmlns:p14="http://schemas.microsoft.com/office/powerpoint/2010/main" val="24412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5078" y="208028"/>
            <a:ext cx="9018508" cy="11327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2700" b="1" dirty="0" smtClean="0">
                <a:solidFill>
                  <a:schemeClr val="accent3">
                    <a:lumMod val="10000"/>
                  </a:schemeClr>
                </a:solidFill>
              </a:rPr>
              <a:t>КТ-аксиальная плоскость перикардиальный выпот</a:t>
            </a:r>
          </a:p>
          <a:p>
            <a:r>
              <a:rPr lang="ru-RU" sz="2600" b="1" dirty="0" smtClean="0">
                <a:solidFill>
                  <a:schemeClr val="accent3">
                    <a:lumMod val="10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</a:rPr>
              <a:t>продолжение</a:t>
            </a:r>
            <a:endParaRPr lang="ru-RU" sz="2400" dirty="0">
              <a:solidFill>
                <a:schemeClr val="accent3">
                  <a:lumMod val="10000"/>
                </a:schemeClr>
              </a:solidFill>
            </a:endParaRPr>
          </a:p>
          <a:p>
            <a:endParaRPr lang="ru-RU" sz="2800" dirty="0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3" y="1700808"/>
            <a:ext cx="5905300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2868" y="5183749"/>
            <a:ext cx="8689612" cy="76944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Всегда </a:t>
            </a:r>
            <a:r>
              <a:rPr lang="ru-RU" sz="22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сравнивайте </a:t>
            </a:r>
            <a:r>
              <a:rPr lang="ru-RU" sz="22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послеоперационные </a:t>
            </a:r>
            <a:r>
              <a:rPr lang="ru-RU" sz="22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снимки грудной клетки с </a:t>
            </a:r>
            <a:r>
              <a:rPr lang="ru-RU" sz="22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предоперационными</a:t>
            </a:r>
          </a:p>
        </p:txBody>
      </p:sp>
    </p:spTree>
    <p:extLst>
      <p:ext uri="{BB962C8B-B14F-4D97-AF65-F5344CB8AC3E}">
        <p14:creationId xmlns:p14="http://schemas.microsoft.com/office/powerpoint/2010/main" val="111653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5085184"/>
            <a:ext cx="8646874" cy="1656184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Обнаружение кальцинатов в сердце довольно частая находка</a:t>
            </a:r>
          </a:p>
          <a:p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Наиболее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</a:rPr>
              <a:t>распространенными являются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кальцинаты коронарных 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</a:rPr>
              <a:t>артерий и </a:t>
            </a:r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клапанов сердца</a:t>
            </a:r>
          </a:p>
          <a:p>
            <a:r>
              <a:rPr lang="ru-RU" sz="2000" dirty="0" smtClean="0">
                <a:solidFill>
                  <a:schemeClr val="accent3">
                    <a:lumMod val="10000"/>
                  </a:schemeClr>
                </a:solidFill>
              </a:rPr>
              <a:t>Дифференцировать с </a:t>
            </a:r>
            <a:r>
              <a:rPr lang="ru-RU" sz="2000" dirty="0" err="1">
                <a:solidFill>
                  <a:schemeClr val="accent3">
                    <a:lumMod val="10000"/>
                  </a:schemeClr>
                </a:solidFill>
              </a:rPr>
              <a:t>констриктивным</a:t>
            </a:r>
            <a:r>
              <a:rPr lang="ru-RU" sz="2000" dirty="0">
                <a:solidFill>
                  <a:schemeClr val="accent3">
                    <a:lumMod val="10000"/>
                  </a:schemeClr>
                </a:solidFill>
              </a:rPr>
              <a:t> перикардитом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116633"/>
            <a:ext cx="8652788" cy="10801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2600" b="1" dirty="0" smtClean="0">
                <a:solidFill>
                  <a:schemeClr val="accent3">
                    <a:lumMod val="10000"/>
                  </a:schemeClr>
                </a:solidFill>
              </a:rPr>
              <a:t>Рентгенограммы ОГК прямая и боковая проекции: </a:t>
            </a:r>
            <a:r>
              <a:rPr lang="ru-RU" sz="2600" b="1" u="sng" dirty="0" smtClean="0">
                <a:solidFill>
                  <a:schemeClr val="accent3">
                    <a:lumMod val="10000"/>
                  </a:schemeClr>
                </a:solidFill>
              </a:rPr>
              <a:t>кальцинаты </a:t>
            </a:r>
            <a:r>
              <a:rPr lang="ru-RU" sz="2600" b="1" u="sng" dirty="0">
                <a:solidFill>
                  <a:schemeClr val="accent3">
                    <a:lumMod val="10000"/>
                  </a:schemeClr>
                </a:solidFill>
              </a:rPr>
              <a:t>по контуру сердечной тени </a:t>
            </a:r>
          </a:p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43"/>
          <a:stretch/>
        </p:blipFill>
        <p:spPr bwMode="auto">
          <a:xfrm>
            <a:off x="373771" y="1354435"/>
            <a:ext cx="3810661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354435"/>
            <a:ext cx="3462337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8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332657"/>
            <a:ext cx="8520600" cy="792088"/>
          </a:xfrm>
        </p:spPr>
        <p:txBody>
          <a:bodyPr/>
          <a:lstStyle/>
          <a:p>
            <a:r>
              <a:rPr lang="ru-RU" dirty="0"/>
              <a:t>Скрытые области (4)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7449" y="116632"/>
            <a:ext cx="8364756" cy="792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2800" b="1" dirty="0" smtClean="0">
                <a:solidFill>
                  <a:schemeClr val="accent3">
                    <a:lumMod val="10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3">
                    <a:lumMod val="10000"/>
                  </a:schemeClr>
                </a:solidFill>
              </a:rPr>
              <a:t>Кальцинаты</a:t>
            </a:r>
            <a:r>
              <a:rPr lang="ru-RU" sz="2800" b="1" dirty="0" smtClean="0">
                <a:solidFill>
                  <a:schemeClr val="accent3">
                    <a:lumMod val="10000"/>
                  </a:schemeClr>
                </a:solidFill>
              </a:rPr>
              <a:t> в миокарде левого желудочка</a:t>
            </a:r>
            <a:endParaRPr lang="ru-RU" sz="28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89" r="580" b="1410"/>
          <a:stretch/>
        </p:blipFill>
        <p:spPr bwMode="auto">
          <a:xfrm>
            <a:off x="4745091" y="1052804"/>
            <a:ext cx="347442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0" y="1052737"/>
            <a:ext cx="359445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779" y="5062468"/>
            <a:ext cx="7895737" cy="1462876"/>
          </a:xfrm>
          <a:prstGeom prst="rect">
            <a:avLst/>
          </a:prstGeom>
          <a:solidFill>
            <a:schemeClr val="accent5"/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Рентгенограмма ОГК </a:t>
            </a: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боковая проекция: кальцинаты левого желудочка </a:t>
            </a:r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после </a:t>
            </a: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перенесенного инфаркта </a:t>
            </a: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миокарда ,что </a:t>
            </a: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подтверждается на</a:t>
            </a:r>
            <a:r>
              <a:rPr lang="en-US" sz="24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 </a:t>
            </a: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в КТ-аксиальной плоскости</a:t>
            </a:r>
            <a:endParaRPr lang="ru-RU" sz="2400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28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5" t="243" r="315" b="1692"/>
          <a:stretch/>
        </p:blipFill>
        <p:spPr bwMode="auto">
          <a:xfrm>
            <a:off x="5119928" y="1052736"/>
            <a:ext cx="3544591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2"/>
          <a:stretch/>
        </p:blipFill>
        <p:spPr bwMode="auto">
          <a:xfrm>
            <a:off x="455302" y="1052736"/>
            <a:ext cx="396181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4742" y="116632"/>
            <a:ext cx="8364756" cy="792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</a:rPr>
              <a:t>                 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Липома перикарда</a:t>
            </a:r>
            <a:endParaRPr lang="en-US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19928" y="5036482"/>
            <a:ext cx="3544592" cy="120032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КТ сердца в </a:t>
            </a:r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аксиальной плоскости </a:t>
            </a:r>
            <a:r>
              <a:rPr lang="ru-RU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визуализируется объемное образование жировой </a:t>
            </a:r>
            <a:r>
              <a:rPr lang="ru-RU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плотности</a:t>
            </a:r>
            <a:endParaRPr lang="ru-RU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917" y="5013176"/>
            <a:ext cx="3965201" cy="147732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На рентгенограмме ОГК в прямой в правом </a:t>
            </a:r>
            <a:r>
              <a:rPr lang="ru-RU" dirty="0" err="1">
                <a:solidFill>
                  <a:schemeClr val="accent3">
                    <a:lumMod val="10000"/>
                  </a:schemeClr>
                </a:solidFill>
                <a:latin typeface="Roboto"/>
              </a:rPr>
              <a:t>кардио</a:t>
            </a:r>
            <a:r>
              <a:rPr lang="ru-RU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-диафрагмальном </a:t>
            </a:r>
          </a:p>
          <a:p>
            <a:r>
              <a:rPr lang="ru-RU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углу определяется высокоинтенсивное </a:t>
            </a:r>
            <a:r>
              <a:rPr lang="ru-RU" dirty="0" err="1">
                <a:solidFill>
                  <a:schemeClr val="accent3">
                    <a:lumMod val="10000"/>
                  </a:schemeClr>
                </a:solidFill>
                <a:latin typeface="Roboto"/>
              </a:rPr>
              <a:t>гомогоненное</a:t>
            </a:r>
            <a:r>
              <a:rPr lang="ru-RU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 затенение с четким контуром</a:t>
            </a:r>
          </a:p>
        </p:txBody>
      </p:sp>
    </p:spTree>
    <p:extLst>
      <p:ext uri="{BB962C8B-B14F-4D97-AF65-F5344CB8AC3E}">
        <p14:creationId xmlns:p14="http://schemas.microsoft.com/office/powerpoint/2010/main" val="24265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97041"/>
            <a:ext cx="4161084" cy="401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08000" y="260648"/>
            <a:ext cx="8324300" cy="7920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3200" dirty="0" smtClean="0"/>
              <a:t>             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Рентгеноанатомия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</a:rPr>
              <a:t>сердца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28628" y="1297041"/>
            <a:ext cx="4263852" cy="452431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endParaRPr lang="ru-RU" u="sng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u="sng" dirty="0">
                <a:solidFill>
                  <a:srgbClr val="C00000"/>
                </a:solidFill>
                <a:latin typeface="Roboto"/>
              </a:rPr>
              <a:t>Левое </a:t>
            </a:r>
            <a:r>
              <a:rPr lang="ru-RU" sz="2400" u="sng" dirty="0" smtClean="0">
                <a:solidFill>
                  <a:srgbClr val="C00000"/>
                </a:solidFill>
                <a:latin typeface="Roboto"/>
              </a:rPr>
              <a:t>предсердие</a:t>
            </a:r>
            <a:r>
              <a:rPr lang="ru-RU" sz="2400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Roboto"/>
              </a:rPr>
              <a:t>            </a:t>
            </a: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прилежит </a:t>
            </a:r>
            <a:r>
              <a:rPr lang="ru-RU" sz="24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сзади к нисходящей аорте и </a:t>
            </a: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пищеводу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При увеличении размеров левого предсердия визуализируется дополнительная дуга справа</a:t>
            </a:r>
            <a:endParaRPr lang="ru-RU" sz="2400" dirty="0">
              <a:solidFill>
                <a:schemeClr val="accent3">
                  <a:lumMod val="10000"/>
                </a:schemeClr>
              </a:solidFill>
              <a:latin typeface="Roboto"/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ru-RU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ru-RU" dirty="0" smtClean="0">
              <a:solidFill>
                <a:schemeClr val="bg1">
                  <a:lumMod val="2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endParaRPr lang="ru-RU" dirty="0" smtClean="0">
              <a:solidFill>
                <a:schemeClr val="bg1">
                  <a:lumMod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312201"/>
            <a:ext cx="4161084" cy="5759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Рентгенограмма ОГК прямая проекция</a:t>
            </a:r>
            <a:endParaRPr lang="ru-RU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14924" y="4900449"/>
            <a:ext cx="3921572" cy="1716721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1900" dirty="0">
                <a:solidFill>
                  <a:schemeClr val="accent3">
                    <a:lumMod val="10000"/>
                  </a:schemeClr>
                </a:solidFill>
              </a:rPr>
              <a:t>КТ сердца в аксиальной </a:t>
            </a:r>
            <a:r>
              <a:rPr lang="ru-RU" sz="1900" dirty="0" smtClean="0">
                <a:solidFill>
                  <a:schemeClr val="accent3">
                    <a:lumMod val="10000"/>
                  </a:schemeClr>
                </a:solidFill>
              </a:rPr>
              <a:t>плоскости</a:t>
            </a:r>
          </a:p>
          <a:p>
            <a:pPr marL="114300" indent="0">
              <a:buNone/>
            </a:pPr>
            <a:r>
              <a:rPr lang="ru-RU" sz="1900" dirty="0" smtClean="0">
                <a:solidFill>
                  <a:schemeClr val="accent3">
                    <a:lumMod val="10000"/>
                  </a:schemeClr>
                </a:solidFill>
              </a:rPr>
              <a:t>визуализируется </a:t>
            </a:r>
            <a:r>
              <a:rPr lang="ru-RU" sz="1900" dirty="0">
                <a:solidFill>
                  <a:schemeClr val="accent3">
                    <a:lumMod val="10000"/>
                  </a:schemeClr>
                </a:solidFill>
              </a:rPr>
              <a:t>округлое образование перикарда с четкими контурами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8105" y="116632"/>
            <a:ext cx="8485320" cy="7200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kern="0" dirty="0" smtClean="0">
                <a:solidFill>
                  <a:schemeClr val="accent3">
                    <a:lumMod val="10000"/>
                  </a:schemeClr>
                </a:solidFill>
              </a:rPr>
              <a:t>                  </a:t>
            </a:r>
            <a:r>
              <a:rPr lang="ru-RU" b="1" kern="0" dirty="0" smtClean="0">
                <a:solidFill>
                  <a:schemeClr val="accent3">
                    <a:lumMod val="10000"/>
                  </a:schemeClr>
                </a:solidFill>
              </a:rPr>
              <a:t>Перикардиальная </a:t>
            </a:r>
            <a:r>
              <a:rPr lang="ru-RU" b="1" kern="0" dirty="0">
                <a:solidFill>
                  <a:schemeClr val="accent3">
                    <a:lumMod val="10000"/>
                  </a:schemeClr>
                </a:solidFill>
              </a:rPr>
              <a:t>киста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27"/>
          <a:stretch/>
        </p:blipFill>
        <p:spPr bwMode="auto">
          <a:xfrm>
            <a:off x="169825" y="928538"/>
            <a:ext cx="4417743" cy="397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4" r="72"/>
          <a:stretch/>
        </p:blipFill>
        <p:spPr bwMode="auto">
          <a:xfrm>
            <a:off x="5114924" y="944562"/>
            <a:ext cx="3762241" cy="395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383" y="4900449"/>
            <a:ext cx="4404186" cy="1846659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На рентгенограмме ОГК в </a:t>
            </a:r>
            <a:r>
              <a:rPr lang="ru-RU" sz="19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прямой</a:t>
            </a:r>
          </a:p>
          <a:p>
            <a:r>
              <a:rPr lang="ru-RU" sz="19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проекции </a:t>
            </a:r>
            <a:r>
              <a:rPr lang="ru-RU" sz="19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в </a:t>
            </a:r>
            <a:r>
              <a:rPr lang="ru-RU" sz="19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левом</a:t>
            </a:r>
          </a:p>
          <a:p>
            <a:r>
              <a:rPr lang="ru-RU" sz="1900" dirty="0" err="1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кардио</a:t>
            </a:r>
            <a:r>
              <a:rPr lang="ru-RU" sz="1900" dirty="0" smtClean="0">
                <a:solidFill>
                  <a:schemeClr val="accent3">
                    <a:lumMod val="10000"/>
                  </a:schemeClr>
                </a:solidFill>
                <a:latin typeface="Roboto"/>
              </a:rPr>
              <a:t>-диафрагмальном</a:t>
            </a:r>
            <a:r>
              <a:rPr lang="ru-RU" sz="19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 </a:t>
            </a:r>
          </a:p>
          <a:p>
            <a:r>
              <a:rPr lang="ru-RU" sz="1900" dirty="0">
                <a:solidFill>
                  <a:schemeClr val="accent3">
                    <a:lumMod val="10000"/>
                  </a:schemeClr>
                </a:solidFill>
                <a:latin typeface="Roboto"/>
              </a:rPr>
              <a:t>углу визуализируется тень высокой интенсивности с четким, округлым контуром</a:t>
            </a:r>
          </a:p>
        </p:txBody>
      </p:sp>
    </p:spTree>
    <p:extLst>
      <p:ext uri="{BB962C8B-B14F-4D97-AF65-F5344CB8AC3E}">
        <p14:creationId xmlns:p14="http://schemas.microsoft.com/office/powerpoint/2010/main" val="19856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639833"/>
            <a:ext cx="7344816" cy="200519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4000" dirty="0" smtClean="0"/>
              <a:t>           </a:t>
            </a:r>
          </a:p>
          <a:p>
            <a:pPr marL="11430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</a:t>
            </a:r>
            <a:r>
              <a:rPr lang="ru-RU" sz="4000" dirty="0"/>
              <a:t>Конец третьей части</a:t>
            </a:r>
          </a:p>
        </p:txBody>
      </p:sp>
    </p:spTree>
    <p:extLst>
      <p:ext uri="{BB962C8B-B14F-4D97-AF65-F5344CB8AC3E}">
        <p14:creationId xmlns:p14="http://schemas.microsoft.com/office/powerpoint/2010/main" val="16545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412777"/>
            <a:ext cx="5616624" cy="259228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4000" dirty="0" smtClean="0"/>
          </a:p>
          <a:p>
            <a:pPr marL="114300" indent="0">
              <a:buNone/>
            </a:pPr>
            <a:r>
              <a:rPr lang="ru-RU" sz="4000" dirty="0" smtClean="0"/>
              <a:t>Спасибо за внимание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058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60649"/>
            <a:ext cx="8520600" cy="79208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              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Рентгеноанатомия сердца</a:t>
            </a:r>
            <a:endParaRPr lang="ru-RU" b="1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1340768"/>
            <a:ext cx="4032448" cy="3744416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400" u="sng" dirty="0">
                <a:solidFill>
                  <a:srgbClr val="FF0000"/>
                </a:solidFill>
              </a:rPr>
              <a:t>Левый </a:t>
            </a:r>
            <a:r>
              <a:rPr lang="ru-RU" sz="2400" u="sng" dirty="0" smtClean="0">
                <a:solidFill>
                  <a:srgbClr val="FF0000"/>
                </a:solidFill>
              </a:rPr>
              <a:t>желудочек</a:t>
            </a:r>
          </a:p>
          <a:p>
            <a:pPr>
              <a:buFont typeface="Courier New" pitchFamily="49" charset="0"/>
              <a:buChar char="o"/>
            </a:pPr>
            <a:r>
              <a:rPr lang="ru-RU" sz="2300" dirty="0" smtClean="0">
                <a:solidFill>
                  <a:schemeClr val="accent3">
                    <a:lumMod val="10000"/>
                  </a:schemeClr>
                </a:solidFill>
              </a:rPr>
              <a:t>Расположен слева </a:t>
            </a:r>
            <a:r>
              <a:rPr lang="ru-RU" sz="2300" dirty="0">
                <a:solidFill>
                  <a:schemeClr val="accent3">
                    <a:lumMod val="10000"/>
                  </a:schemeClr>
                </a:solidFill>
              </a:rPr>
              <a:t>и кзади от правого </a:t>
            </a:r>
            <a:r>
              <a:rPr lang="ru-RU" sz="2300" dirty="0" smtClean="0">
                <a:solidFill>
                  <a:schemeClr val="accent3">
                    <a:lumMod val="10000"/>
                  </a:schemeClr>
                </a:solidFill>
              </a:rPr>
              <a:t>желудочка</a:t>
            </a:r>
          </a:p>
          <a:p>
            <a:pPr>
              <a:buFont typeface="Courier New" pitchFamily="49" charset="0"/>
              <a:buChar char="o"/>
            </a:pPr>
            <a:endParaRPr lang="ru-RU" sz="2300" dirty="0">
              <a:solidFill>
                <a:schemeClr val="accent3">
                  <a:lumMod val="1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2300" dirty="0" smtClean="0">
                <a:solidFill>
                  <a:schemeClr val="accent3">
                    <a:lumMod val="10000"/>
                  </a:schemeClr>
                </a:solidFill>
              </a:rPr>
              <a:t>При увеличение левого желудочка контур сердца смещается влево</a:t>
            </a:r>
          </a:p>
          <a:p>
            <a:pPr marL="114300" indent="0">
              <a:buNone/>
            </a:pPr>
            <a:endParaRPr lang="ru-RU" dirty="0" smtClean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96167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07" y="5085184"/>
            <a:ext cx="39814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88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60649"/>
            <a:ext cx="8520600" cy="79208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            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Рентгеноанатомия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</a:rPr>
              <a:t>сердца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1840301"/>
            <a:ext cx="4176464" cy="1840727"/>
          </a:xfrm>
          <a:solidFill>
            <a:schemeClr val="accent5"/>
          </a:solidFill>
          <a:ln>
            <a:noFill/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При увеличении </a:t>
            </a:r>
            <a:r>
              <a:rPr lang="ru-RU" sz="2400" u="sng" dirty="0" smtClean="0">
                <a:solidFill>
                  <a:srgbClr val="006C31"/>
                </a:solidFill>
              </a:rPr>
              <a:t>правого предсердия</a:t>
            </a:r>
            <a:r>
              <a:rPr lang="ru-RU" sz="2400" dirty="0" smtClean="0">
                <a:solidFill>
                  <a:srgbClr val="006C31"/>
                </a:solidFill>
              </a:rPr>
              <a:t>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контур сердца смещается  вправо</a:t>
            </a:r>
          </a:p>
          <a:p>
            <a:pPr marL="114300" indent="0">
              <a:buNone/>
            </a:pPr>
            <a:endParaRPr lang="ru-RU" sz="2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95512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5589240"/>
            <a:ext cx="3955127" cy="5759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Рентгенограмма ОГК прямая проекция</a:t>
            </a:r>
            <a:endParaRPr lang="ru-RU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60649"/>
            <a:ext cx="8520600" cy="79208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              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Рентгеноанатомия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</a:rPr>
              <a:t>сердца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1628800"/>
            <a:ext cx="4248472" cy="3528392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400" u="sng" dirty="0" smtClean="0">
                <a:solidFill>
                  <a:srgbClr val="0000FF"/>
                </a:solidFill>
              </a:rPr>
              <a:t>Правый желудочек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Расположен спереди и прилежит к грудине</a:t>
            </a:r>
          </a:p>
          <a:p>
            <a:pPr marL="114300" indent="0">
              <a:buNone/>
            </a:pPr>
            <a:r>
              <a:rPr lang="ru-RU" sz="2400" u="sng" dirty="0" smtClean="0">
                <a:solidFill>
                  <a:schemeClr val="bg1">
                    <a:lumMod val="25000"/>
                  </a:schemeClr>
                </a:solidFill>
              </a:rPr>
              <a:t>При увеличении ПЖ:</a:t>
            </a:r>
          </a:p>
          <a:p>
            <a:pPr marL="114300" indent="0">
              <a:buNone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удлинение и выбухание второй дуги левого контура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2" y="1628800"/>
            <a:ext cx="395512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6882" y="5449556"/>
            <a:ext cx="3955127" cy="5759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Рентгенограмма ОГК прямая проекция</a:t>
            </a:r>
            <a:endParaRPr lang="ru-RU" dirty="0">
              <a:solidFill>
                <a:schemeClr val="accent3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580780" cy="792088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txBody>
          <a:bodyPr/>
          <a:lstStyle/>
          <a:p>
            <a:r>
              <a:rPr lang="ru-RU" b="1" dirty="0" smtClean="0"/>
              <a:t>             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Рентгеноанатомия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</a:rPr>
              <a:t>сердца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3968" y="1223316"/>
            <a:ext cx="4680520" cy="4797972"/>
          </a:xfrm>
          <a:solidFill>
            <a:schemeClr val="accent5"/>
          </a:solidFill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ru-RU" sz="2000" dirty="0" smtClean="0">
                <a:solidFill>
                  <a:srgbClr val="E76F6F"/>
                </a:solidFill>
              </a:rPr>
              <a:t> </a:t>
            </a:r>
            <a:r>
              <a:rPr lang="ru-RU" sz="2600" u="sng" dirty="0" smtClean="0">
                <a:solidFill>
                  <a:srgbClr val="E15611"/>
                </a:solidFill>
              </a:rPr>
              <a:t>Левое предсердие </a:t>
            </a:r>
          </a:p>
          <a:p>
            <a:pPr>
              <a:buFont typeface="Courier New" pitchFamily="49" charset="0"/>
              <a:buChar char="o"/>
            </a:pPr>
            <a:r>
              <a:rPr lang="ru-RU" sz="2600" dirty="0" smtClean="0">
                <a:solidFill>
                  <a:schemeClr val="accent3">
                    <a:lumMod val="10000"/>
                  </a:schemeClr>
                </a:solidFill>
              </a:rPr>
              <a:t>Верхняя задняя </a:t>
            </a:r>
            <a:r>
              <a:rPr lang="ru-RU" sz="2600" dirty="0">
                <a:solidFill>
                  <a:schemeClr val="accent3">
                    <a:lumMod val="10000"/>
                  </a:schemeClr>
                </a:solidFill>
              </a:rPr>
              <a:t>поверхность </a:t>
            </a:r>
            <a:r>
              <a:rPr lang="ru-RU" sz="2600" dirty="0" smtClean="0">
                <a:solidFill>
                  <a:schemeClr val="accent3">
                    <a:lumMod val="10000"/>
                  </a:schemeClr>
                </a:solidFill>
              </a:rPr>
              <a:t>сердца</a:t>
            </a:r>
            <a:r>
              <a:rPr lang="en-US" sz="2600" dirty="0" smtClean="0">
                <a:solidFill>
                  <a:schemeClr val="accent3">
                    <a:lumMod val="10000"/>
                  </a:schemeClr>
                </a:solidFill>
              </a:rPr>
              <a:t> </a:t>
            </a:r>
            <a:r>
              <a:rPr lang="ru-RU" sz="2600" dirty="0" smtClean="0">
                <a:solidFill>
                  <a:schemeClr val="accent3">
                    <a:lumMod val="10000"/>
                  </a:schemeClr>
                </a:solidFill>
              </a:rPr>
              <a:t>образована </a:t>
            </a:r>
            <a:r>
              <a:rPr lang="ru-RU" sz="2600" dirty="0">
                <a:solidFill>
                  <a:schemeClr val="accent3">
                    <a:lumMod val="10000"/>
                  </a:schemeClr>
                </a:solidFill>
              </a:rPr>
              <a:t>преимущественно </a:t>
            </a:r>
            <a:r>
              <a:rPr lang="ru-RU" sz="2600" i="1" dirty="0">
                <a:solidFill>
                  <a:srgbClr val="FF0000"/>
                </a:solidFill>
              </a:rPr>
              <a:t>левым </a:t>
            </a:r>
            <a:r>
              <a:rPr lang="ru-RU" sz="2600" i="1" dirty="0" smtClean="0">
                <a:solidFill>
                  <a:srgbClr val="FF0000"/>
                </a:solidFill>
              </a:rPr>
              <a:t>предсердием</a:t>
            </a:r>
            <a:endParaRPr lang="ru-RU" sz="2600" i="1" dirty="0">
              <a:solidFill>
                <a:srgbClr val="FF000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ru-RU" sz="2600" dirty="0">
                <a:solidFill>
                  <a:schemeClr val="accent3">
                    <a:lumMod val="10000"/>
                  </a:schemeClr>
                </a:solidFill>
              </a:rPr>
              <a:t>Н</a:t>
            </a:r>
            <a:r>
              <a:rPr lang="ru-RU" sz="2600" dirty="0" smtClean="0">
                <a:solidFill>
                  <a:schemeClr val="accent3">
                    <a:lumMod val="10000"/>
                  </a:schemeClr>
                </a:solidFill>
              </a:rPr>
              <a:t>а боковой рентгенограмме  увеличение </a:t>
            </a:r>
            <a:r>
              <a:rPr lang="ru-RU" sz="2600" dirty="0" smtClean="0">
                <a:solidFill>
                  <a:srgbClr val="E15611"/>
                </a:solidFill>
              </a:rPr>
              <a:t>левого предсердия визуализируется </a:t>
            </a:r>
            <a:r>
              <a:rPr lang="ru-RU" sz="2600" dirty="0" smtClean="0">
                <a:solidFill>
                  <a:schemeClr val="accent3">
                    <a:lumMod val="10000"/>
                  </a:schemeClr>
                </a:solidFill>
              </a:rPr>
              <a:t>как выбухание направленное кзади</a:t>
            </a:r>
            <a:endParaRPr lang="ru-RU" sz="2600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6"/>
          <a:stretch/>
        </p:blipFill>
        <p:spPr bwMode="auto">
          <a:xfrm>
            <a:off x="475516" y="1179499"/>
            <a:ext cx="3448412" cy="462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75516" y="5805264"/>
            <a:ext cx="3448412" cy="6480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Рентгенограмма ОГК боковая проекция</a:t>
            </a:r>
          </a:p>
        </p:txBody>
      </p:sp>
    </p:spTree>
    <p:extLst>
      <p:ext uri="{BB962C8B-B14F-4D97-AF65-F5344CB8AC3E}">
        <p14:creationId xmlns:p14="http://schemas.microsoft.com/office/powerpoint/2010/main" val="13391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580780" cy="792088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chemeClr val="accent3">
                    <a:lumMod val="10000"/>
                  </a:schemeClr>
                </a:solidFill>
              </a:rPr>
              <a:t>Рентгеноанатомия </a:t>
            </a:r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сердца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55976" y="1310640"/>
            <a:ext cx="4536504" cy="4850586"/>
          </a:xfrm>
          <a:solidFill>
            <a:schemeClr val="accent5"/>
          </a:solidFill>
          <a:ln>
            <a:noFill/>
          </a:ln>
        </p:spPr>
        <p:txBody>
          <a:bodyPr>
            <a:normAutofit fontScale="85000" lnSpcReduction="20000"/>
          </a:bodyPr>
          <a:lstStyle/>
          <a:p>
            <a:pPr marL="114300" lvl="0" indent="0">
              <a:buClr>
                <a:srgbClr val="434343"/>
              </a:buClr>
              <a:buNone/>
            </a:pPr>
            <a:r>
              <a:rPr lang="ru-RU" sz="2800" u="sng" dirty="0">
                <a:solidFill>
                  <a:srgbClr val="FF0000"/>
                </a:solidFill>
              </a:rPr>
              <a:t>Левый желудочек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Формирует нижнюю заднюю границу сердца</a:t>
            </a:r>
          </a:p>
          <a:p>
            <a:pPr>
              <a:buFont typeface="Courier New" pitchFamily="49" charset="0"/>
              <a:buChar char="o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величение левого желудочка  смещает границу </a:t>
            </a:r>
            <a:r>
              <a:rPr lang="ru-RU" sz="2800" dirty="0" smtClean="0">
                <a:solidFill>
                  <a:schemeClr val="accent3">
                    <a:lumMod val="10000"/>
                  </a:schemeClr>
                </a:solidFill>
              </a:rPr>
              <a:t>сердца кзади</a:t>
            </a:r>
          </a:p>
          <a:p>
            <a:pPr marL="114300" indent="0">
              <a:buNone/>
            </a:pPr>
            <a:r>
              <a:rPr lang="ru-RU" sz="2800" u="sng" dirty="0" smtClean="0">
                <a:solidFill>
                  <a:schemeClr val="bg1">
                    <a:lumMod val="25000"/>
                  </a:schemeClr>
                </a:solidFill>
              </a:rPr>
              <a:t>Правый желудочек</a:t>
            </a:r>
          </a:p>
          <a:p>
            <a:pPr>
              <a:buFont typeface="Arial"/>
              <a:buChar char="•"/>
            </a:pPr>
            <a:r>
              <a:rPr lang="ru-RU" sz="2800" dirty="0" smtClean="0">
                <a:solidFill>
                  <a:srgbClr val="000000"/>
                </a:solidFill>
              </a:rPr>
              <a:t>Прилежит к грудине</a:t>
            </a:r>
          </a:p>
          <a:p>
            <a:pPr>
              <a:buFont typeface="Arial"/>
              <a:buChar char="•"/>
            </a:pPr>
            <a:r>
              <a:rPr lang="ru-RU" sz="2800" dirty="0" smtClean="0">
                <a:solidFill>
                  <a:srgbClr val="000000"/>
                </a:solidFill>
              </a:rPr>
              <a:t>При увеличении правый желудочек прилегает к грудине на более длинном участке</a:t>
            </a:r>
            <a:endParaRPr lang="ru-RU" sz="28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endParaRPr lang="ru-RU" sz="2000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14300" indent="0">
              <a:buNone/>
            </a:pPr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9" y="5657320"/>
            <a:ext cx="3248332" cy="5039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Рентгенограмма ОГК боковая проекция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7"/>
          <a:stretch/>
        </p:blipFill>
        <p:spPr bwMode="auto">
          <a:xfrm>
            <a:off x="329767" y="1305730"/>
            <a:ext cx="3242094" cy="435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0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5589240"/>
            <a:ext cx="9001000" cy="12687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ru-RU" sz="2200" dirty="0">
                <a:solidFill>
                  <a:schemeClr val="accent3">
                    <a:lumMod val="10000"/>
                  </a:schemeClr>
                </a:solidFill>
              </a:rPr>
              <a:t>П</a:t>
            </a:r>
            <a:r>
              <a:rPr lang="ru-RU" sz="2200" dirty="0" smtClean="0">
                <a:solidFill>
                  <a:schemeClr val="accent3">
                    <a:lumMod val="10000"/>
                  </a:schemeClr>
                </a:solidFill>
              </a:rPr>
              <a:t>ациент </a:t>
            </a:r>
            <a:r>
              <a:rPr lang="ru-RU" sz="2200" dirty="0">
                <a:solidFill>
                  <a:schemeClr val="accent3">
                    <a:lumMod val="10000"/>
                  </a:schemeClr>
                </a:solidFill>
              </a:rPr>
              <a:t>с </a:t>
            </a:r>
            <a:r>
              <a:rPr lang="ru-RU" sz="2200" dirty="0" smtClean="0">
                <a:solidFill>
                  <a:schemeClr val="accent3">
                    <a:lumMod val="10000"/>
                  </a:schemeClr>
                </a:solidFill>
              </a:rPr>
              <a:t>заменой </a:t>
            </a:r>
            <a:r>
              <a:rPr lang="ru-RU" sz="2200" dirty="0">
                <a:solidFill>
                  <a:schemeClr val="accent3">
                    <a:lumMod val="10000"/>
                  </a:schemeClr>
                </a:solidFill>
              </a:rPr>
              <a:t>митрального </a:t>
            </a:r>
            <a:r>
              <a:rPr lang="ru-RU" sz="2200" dirty="0" smtClean="0">
                <a:solidFill>
                  <a:schemeClr val="accent3">
                    <a:lumMod val="10000"/>
                  </a:schemeClr>
                </a:solidFill>
              </a:rPr>
              <a:t>клапана</a:t>
            </a:r>
          </a:p>
          <a:p>
            <a:r>
              <a:rPr lang="ru-RU" sz="2200" dirty="0" smtClean="0">
                <a:solidFill>
                  <a:schemeClr val="accent3">
                    <a:lumMod val="10000"/>
                  </a:schemeClr>
                </a:solidFill>
              </a:rPr>
              <a:t>Увеличение левого </a:t>
            </a:r>
            <a:r>
              <a:rPr lang="ru-RU" sz="2200" dirty="0">
                <a:solidFill>
                  <a:schemeClr val="accent3">
                    <a:lumMod val="10000"/>
                  </a:schemeClr>
                </a:solidFill>
              </a:rPr>
              <a:t>предсердия </a:t>
            </a:r>
            <a:r>
              <a:rPr lang="ru-RU" sz="2200" dirty="0" smtClean="0">
                <a:solidFill>
                  <a:schemeClr val="accent3">
                    <a:lumMod val="10000"/>
                  </a:schemeClr>
                </a:solidFill>
              </a:rPr>
              <a:t>привело </a:t>
            </a:r>
            <a:r>
              <a:rPr lang="ru-RU" sz="2200" dirty="0">
                <a:solidFill>
                  <a:schemeClr val="accent3">
                    <a:lumMod val="10000"/>
                  </a:schemeClr>
                </a:solidFill>
              </a:rPr>
              <a:t>к уменьшению </a:t>
            </a:r>
            <a:r>
              <a:rPr lang="ru-RU" sz="2200" dirty="0" err="1" smtClean="0">
                <a:solidFill>
                  <a:schemeClr val="accent3">
                    <a:lumMod val="10000"/>
                  </a:schemeClr>
                </a:solidFill>
              </a:rPr>
              <a:t>позадисердечного</a:t>
            </a:r>
            <a:r>
              <a:rPr lang="ru-RU" sz="2200" dirty="0" smtClean="0">
                <a:solidFill>
                  <a:schemeClr val="accent3">
                    <a:lumMod val="10000"/>
                  </a:schemeClr>
                </a:solidFill>
              </a:rPr>
              <a:t> пространства</a:t>
            </a:r>
            <a:endParaRPr lang="ru-RU" sz="2200" dirty="0">
              <a:solidFill>
                <a:schemeClr val="accent3">
                  <a:lumMod val="1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91373" y="188640"/>
            <a:ext cx="8580780" cy="792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Дилатация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</a:rPr>
              <a:t>левого предсердия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1373" y="4869160"/>
            <a:ext cx="3387617" cy="5039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Рентгенограмма ОГК прямая проекция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4821910"/>
            <a:ext cx="3024186" cy="5376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Рентгенограмма ОГК боковая проекция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1" t="6258" r="-104"/>
          <a:stretch/>
        </p:blipFill>
        <p:spPr bwMode="auto">
          <a:xfrm>
            <a:off x="5089128" y="1107468"/>
            <a:ext cx="3024186" cy="371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3" y="1107468"/>
            <a:ext cx="3387617" cy="37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4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7613" y="32213"/>
            <a:ext cx="8520600" cy="792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ru-RU" sz="3200" dirty="0" smtClean="0"/>
              <a:t>        </a:t>
            </a:r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</a:rPr>
              <a:t>Гипертрофия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</a:rPr>
              <a:t>правого желудочка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0" t="3749" r="88" b="-452"/>
          <a:stretch/>
        </p:blipFill>
        <p:spPr bwMode="auto">
          <a:xfrm>
            <a:off x="5292080" y="908720"/>
            <a:ext cx="3156782" cy="404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3" y="908720"/>
            <a:ext cx="4124462" cy="404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6291" y="4954109"/>
            <a:ext cx="4124462" cy="5376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Рентгенограмма ОГК прямая проекция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4954110"/>
            <a:ext cx="3156782" cy="5376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10000"/>
                  </a:schemeClr>
                </a:solidFill>
              </a:rPr>
              <a:t>Рентгенограмма ОГК боковая проекция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518689"/>
            <a:ext cx="9108504" cy="113877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Roboto"/>
              </a:rPr>
              <a:t>Сердечная тень  расширена в обе стороны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Roboto"/>
              </a:rPr>
              <a:t>Правый желудочек увеличен(желтая 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стрелка</a:t>
            </a:r>
            <a:r>
              <a:rPr lang="ru-RU" dirty="0" smtClean="0">
                <a:solidFill>
                  <a:prstClr val="black"/>
                </a:solidFill>
                <a:latin typeface="Roboto"/>
              </a:rPr>
              <a:t>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solidFill>
                  <a:prstClr val="black"/>
                </a:solidFill>
                <a:latin typeface="Roboto"/>
              </a:rPr>
              <a:t>Выбухает ствол легочной артерии и дуга аорты (красная стрелка, синяя </a:t>
            </a:r>
            <a:r>
              <a:rPr lang="ru-RU" dirty="0">
                <a:solidFill>
                  <a:prstClr val="black"/>
                </a:solidFill>
                <a:latin typeface="Roboto"/>
              </a:rPr>
              <a:t>стрелка</a:t>
            </a:r>
            <a:r>
              <a:rPr lang="ru-RU" dirty="0" smtClean="0">
                <a:solidFill>
                  <a:prstClr val="black"/>
                </a:solidFill>
                <a:latin typeface="Roboto"/>
              </a:rPr>
              <a:t>) </a:t>
            </a:r>
            <a:endParaRPr lang="ru-RU" dirty="0">
              <a:solidFill>
                <a:prstClr val="black"/>
              </a:solidFill>
              <a:latin typeface="Roboto"/>
            </a:endParaRPr>
          </a:p>
          <a:p>
            <a:pPr lvl="0"/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6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Другая 14">
      <a:dk1>
        <a:srgbClr val="2A3990"/>
      </a:dk1>
      <a:lt1>
        <a:srgbClr val="D6DBF3"/>
      </a:lt1>
      <a:dk2>
        <a:srgbClr val="434343"/>
      </a:dk2>
      <a:lt2>
        <a:srgbClr val="999999"/>
      </a:lt2>
      <a:accent1>
        <a:srgbClr val="2A3990"/>
      </a:accent1>
      <a:accent2>
        <a:srgbClr val="3949AB"/>
      </a:accent2>
      <a:accent3>
        <a:srgbClr val="F2F2F2"/>
      </a:accent3>
      <a:accent4>
        <a:srgbClr val="D8D8D8"/>
      </a:accent4>
      <a:accent5>
        <a:srgbClr val="FFFFFF"/>
      </a:accent5>
      <a:accent6>
        <a:srgbClr val="A9B3E5"/>
      </a:accent6>
      <a:hlink>
        <a:srgbClr val="F06292"/>
      </a:hlink>
      <a:folHlink>
        <a:srgbClr val="10163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20376</TotalTime>
  <Words>638</Words>
  <Application>Microsoft Office PowerPoint</Application>
  <PresentationFormat>Экран (4:3)</PresentationFormat>
  <Paragraphs>123</Paragraphs>
  <Slides>22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Geometric</vt:lpstr>
      <vt:lpstr>Рентгенография органов грудной клетки - базовая интерпретация  часть 3</vt:lpstr>
      <vt:lpstr>Презентация PowerPoint</vt:lpstr>
      <vt:lpstr>               Рентгеноанатомия сердца</vt:lpstr>
      <vt:lpstr>             Рентгеноанатомия сердца</vt:lpstr>
      <vt:lpstr>               Рентгеноанатомия сердца</vt:lpstr>
      <vt:lpstr>              Рентгеноанатомия сердца</vt:lpstr>
      <vt:lpstr>              Рентгеноанатомия сердца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Скрытые области (4)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Рентгенография органов грудной клетки - базовая интерпретация  часть 2</dc:title>
  <dc:creator>Артем Колотурский</dc:creator>
  <cp:lastModifiedBy>Артем Колотурский</cp:lastModifiedBy>
  <cp:revision>123</cp:revision>
  <dcterms:created xsi:type="dcterms:W3CDTF">2023-03-25T06:08:18Z</dcterms:created>
  <dcterms:modified xsi:type="dcterms:W3CDTF">2023-06-12T08:07:24Z</dcterms:modified>
</cp:coreProperties>
</file>