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308" y="4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05.06.2024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05.06.2024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05.06.2024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05.06.2024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05.06.2024</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1088" y="1522524"/>
            <a:ext cx="2595997" cy="1681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descr="Picture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4864" y="3623335"/>
            <a:ext cx="1450067" cy="145006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icture backgroun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1894" y="282709"/>
            <a:ext cx="1192947" cy="1192947"/>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4381" y="500643"/>
            <a:ext cx="5718876" cy="830997"/>
          </a:xfrm>
          <a:prstGeom prst="rect">
            <a:avLst/>
          </a:prstGeom>
          <a:solidFill>
            <a:schemeClr val="accent1">
              <a:alpha val="18000"/>
            </a:schemeClr>
          </a:solidFill>
        </p:spPr>
        <p:txBody>
          <a:bodyPr wrap="square">
            <a:spAutoFit/>
          </a:bodyPr>
          <a:lstStyle/>
          <a:p>
            <a:pPr algn="just"/>
            <a:r>
              <a:rPr lang="ru-RU" sz="1200" b="1" dirty="0">
                <a:latin typeface="Times New Roman" panose="02020603050405020304" pitchFamily="18" charset="0"/>
                <a:cs typeface="Times New Roman" panose="02020603050405020304" pitchFamily="18" charset="0"/>
              </a:rPr>
              <a:t>Ветряная оспа или ветрянка</a:t>
            </a:r>
            <a:r>
              <a:rPr lang="ru-RU" sz="1200" dirty="0">
                <a:latin typeface="Bahnschrift Light SemiCondensed" panose="020B0502040204020203" pitchFamily="34" charset="0"/>
              </a:rPr>
              <a:t> — это вирусное заболевание, сопровождающееся поражением кожи и слизистых оболочек в виде папулезно-везикулярной сыпи и выраженной интоксикацией всего организма. </a:t>
            </a:r>
            <a:r>
              <a:rPr lang="ru-RU" sz="1200" dirty="0" err="1">
                <a:latin typeface="Bahnschrift Light SemiCondensed" panose="020B0502040204020203" pitchFamily="34" charset="0"/>
              </a:rPr>
              <a:t>Varicella</a:t>
            </a:r>
            <a:r>
              <a:rPr lang="ru-RU" sz="1200" dirty="0">
                <a:latin typeface="Bahnschrift Light SemiCondensed" panose="020B0502040204020203" pitchFamily="34" charset="0"/>
              </a:rPr>
              <a:t> получила свое название от натуральной оспы, которую вызывали возбудители рода </a:t>
            </a:r>
            <a:r>
              <a:rPr lang="ru-RU" sz="1200" dirty="0" err="1">
                <a:latin typeface="Bahnschrift Light SemiCondensed" panose="020B0502040204020203" pitchFamily="34" charset="0"/>
              </a:rPr>
              <a:t>Varicellovirus</a:t>
            </a:r>
            <a:r>
              <a:rPr lang="ru-RU" sz="1200" dirty="0">
                <a:latin typeface="Bahnschrift Light SemiCondensed" panose="020B0502040204020203" pitchFamily="34" charset="0"/>
              </a:rPr>
              <a:t>. </a:t>
            </a:r>
            <a:endParaRPr lang="ru-RU" sz="1200" dirty="0">
              <a:latin typeface="Bahnschrift Light SemiCondensed" panose="020B0502040204020203" pitchFamily="34" charset="0"/>
            </a:endParaRPr>
          </a:p>
        </p:txBody>
      </p:sp>
      <p:sp>
        <p:nvSpPr>
          <p:cNvPr id="5" name="Прямоугольник 4"/>
          <p:cNvSpPr/>
          <p:nvPr/>
        </p:nvSpPr>
        <p:spPr>
          <a:xfrm>
            <a:off x="117773" y="3425096"/>
            <a:ext cx="2073852" cy="1938992"/>
          </a:xfrm>
          <a:prstGeom prst="rect">
            <a:avLst/>
          </a:prstGeom>
          <a:solidFill>
            <a:schemeClr val="accent6">
              <a:alpha val="16000"/>
            </a:schemeClr>
          </a:solidFill>
        </p:spPr>
        <p:txBody>
          <a:bodyPr wrap="square">
            <a:spAutoFit/>
          </a:bodyPr>
          <a:lstStyle/>
          <a:p>
            <a:pPr algn="just"/>
            <a:r>
              <a:rPr lang="ru-RU" sz="1200" b="1" dirty="0">
                <a:latin typeface="Times New Roman" panose="02020603050405020304" pitchFamily="18" charset="0"/>
                <a:cs typeface="Times New Roman" panose="02020603050405020304" pitchFamily="18" charset="0"/>
              </a:rPr>
              <a:t>Пути заражения</a:t>
            </a:r>
          </a:p>
          <a:p>
            <a:pPr algn="just"/>
            <a:r>
              <a:rPr lang="ru-RU" sz="1200" dirty="0">
                <a:latin typeface="Bahnschrift Light SemiCondensed" panose="020B0502040204020203" pitchFamily="34" charset="0"/>
              </a:rPr>
              <a:t>Механизм передачи воздушно-капельный (пути — аэрозольный, контактно-бытовой). Заболевание очень </a:t>
            </a:r>
            <a:r>
              <a:rPr lang="ru-RU" sz="1200" dirty="0" err="1">
                <a:latin typeface="Bahnschrift Light SemiCondensed" panose="020B0502040204020203" pitchFamily="34" charset="0"/>
              </a:rPr>
              <a:t>контагиозно</a:t>
            </a:r>
            <a:r>
              <a:rPr lang="ru-RU" sz="1200" dirty="0">
                <a:latin typeface="Bahnschrift Light SemiCondensed" panose="020B0502040204020203" pitchFamily="34" charset="0"/>
              </a:rPr>
              <a:t>, но для реализации заражения необходим тесный контакт больного и восприимчивого организма.</a:t>
            </a:r>
          </a:p>
        </p:txBody>
      </p:sp>
      <p:sp>
        <p:nvSpPr>
          <p:cNvPr id="6" name="Прямоугольник 5"/>
          <p:cNvSpPr/>
          <p:nvPr/>
        </p:nvSpPr>
        <p:spPr>
          <a:xfrm>
            <a:off x="14380" y="1403648"/>
            <a:ext cx="4062692" cy="1754326"/>
          </a:xfrm>
          <a:prstGeom prst="rect">
            <a:avLst/>
          </a:prstGeom>
          <a:solidFill>
            <a:schemeClr val="accent4">
              <a:alpha val="16000"/>
            </a:schemeClr>
          </a:solidFill>
        </p:spPr>
        <p:txBody>
          <a:bodyPr wrap="square">
            <a:spAutoFit/>
          </a:bodyPr>
          <a:lstStyle/>
          <a:p>
            <a:pPr algn="just"/>
            <a:r>
              <a:rPr lang="ru-RU" sz="1200" b="1" dirty="0">
                <a:latin typeface="Times New Roman" panose="02020603050405020304" pitchFamily="18" charset="0"/>
                <a:cs typeface="Times New Roman" panose="02020603050405020304" pitchFamily="18" charset="0"/>
              </a:rPr>
              <a:t>Патогенез</a:t>
            </a:r>
            <a:r>
              <a:rPr lang="ru-RU" sz="1200" b="1" dirty="0" smtClean="0">
                <a:latin typeface="Times New Roman" panose="02020603050405020304" pitchFamily="18" charset="0"/>
                <a:cs typeface="Times New Roman" panose="02020603050405020304" pitchFamily="18" charset="0"/>
              </a:rPr>
              <a:t>.</a:t>
            </a:r>
          </a:p>
          <a:p>
            <a:pPr algn="just"/>
            <a:r>
              <a:rPr lang="ru-RU" sz="1200" dirty="0" smtClean="0">
                <a:latin typeface="Bahnschrift Light SemiCondensed" panose="020B0502040204020203" pitchFamily="34" charset="0"/>
              </a:rPr>
              <a:t>Входными </a:t>
            </a:r>
            <a:r>
              <a:rPr lang="ru-RU" sz="1200" dirty="0">
                <a:latin typeface="Bahnschrift Light SemiCondensed" panose="020B0502040204020203" pitchFamily="34" charset="0"/>
              </a:rPr>
              <a:t>воротами инфекции служит слизистая оболочка верхних дыхательных путей. Вирус по лимфатическим путям проникает в кровяное русло и фиксируется преимущественно в эпителиальных клетках кожи и слизистых оболочек, образуя везикулы с серозным содержимым</a:t>
            </a:r>
            <a:r>
              <a:rPr lang="ru-RU" sz="1200" dirty="0" smtClean="0">
                <a:latin typeface="Bahnschrift Light SemiCondensed" panose="020B0502040204020203" pitchFamily="34" charset="0"/>
              </a:rPr>
              <a:t>.</a:t>
            </a:r>
          </a:p>
          <a:p>
            <a:pPr algn="just"/>
            <a:r>
              <a:rPr lang="ru-RU" sz="1200" dirty="0">
                <a:latin typeface="Bahnschrift Light SemiCondensed" panose="020B0502040204020203" pitchFamily="34" charset="0"/>
              </a:rPr>
              <a:t>Некроз эпителия поверхностный, поэтому поврежденный эпидермис восстанавливается без образования рубца. </a:t>
            </a:r>
            <a:endParaRPr lang="ru-RU" sz="1200" dirty="0" smtClean="0">
              <a:latin typeface="Bahnschrift Light SemiCondensed" panose="020B0502040204020203" pitchFamily="34" charset="0"/>
            </a:endParaRPr>
          </a:p>
          <a:p>
            <a:pPr algn="just"/>
            <a:endParaRPr lang="ru-RU" sz="1200" dirty="0">
              <a:latin typeface="Bahnschrift Light SemiCondensed" panose="020B0502040204020203" pitchFamily="34" charset="0"/>
            </a:endParaRPr>
          </a:p>
        </p:txBody>
      </p:sp>
      <p:sp>
        <p:nvSpPr>
          <p:cNvPr id="7" name="Прямоугольник 6"/>
          <p:cNvSpPr/>
          <p:nvPr/>
        </p:nvSpPr>
        <p:spPr>
          <a:xfrm>
            <a:off x="3645024" y="3425096"/>
            <a:ext cx="3172061" cy="1938992"/>
          </a:xfrm>
          <a:prstGeom prst="rect">
            <a:avLst/>
          </a:prstGeom>
          <a:solidFill>
            <a:srgbClr val="00B050">
              <a:alpha val="11000"/>
            </a:srgbClr>
          </a:solidFill>
        </p:spPr>
        <p:txBody>
          <a:bodyPr wrap="square">
            <a:spAutoFit/>
          </a:bodyPr>
          <a:lstStyle/>
          <a:p>
            <a:pPr algn="just"/>
            <a:r>
              <a:rPr lang="ru-RU" sz="1200" b="1" dirty="0" smtClean="0">
                <a:latin typeface="Times New Roman" panose="02020603050405020304" pitchFamily="18" charset="0"/>
                <a:cs typeface="Times New Roman" panose="02020603050405020304" pitchFamily="18" charset="0"/>
              </a:rPr>
              <a:t>профилактика</a:t>
            </a:r>
          </a:p>
          <a:p>
            <a:pPr algn="just"/>
            <a:r>
              <a:rPr lang="ru-RU" sz="1200" dirty="0" smtClean="0">
                <a:latin typeface="Bahnschrift Light SemiCondensed" panose="020B0502040204020203" pitchFamily="34" charset="0"/>
              </a:rPr>
              <a:t>Источники </a:t>
            </a:r>
            <a:r>
              <a:rPr lang="ru-RU" sz="1200" dirty="0">
                <a:latin typeface="Bahnschrift Light SemiCondensed" panose="020B0502040204020203" pitchFamily="34" charset="0"/>
              </a:rPr>
              <a:t>инфекции – ветряной оспой изолируются на 5 дней - с момента появления последнего свежего элемента </a:t>
            </a:r>
            <a:r>
              <a:rPr lang="ru-RU" sz="1200" dirty="0" smtClean="0">
                <a:latin typeface="Bahnschrift Light SemiCondensed" panose="020B0502040204020203" pitchFamily="34" charset="0"/>
              </a:rPr>
              <a:t>сыпи</a:t>
            </a:r>
          </a:p>
          <a:p>
            <a:pPr algn="just"/>
            <a:r>
              <a:rPr lang="ru-RU" sz="1200" dirty="0">
                <a:latin typeface="Bahnschrift Light SemiCondensed" panose="020B0502040204020203" pitchFamily="34" charset="0"/>
              </a:rPr>
              <a:t>Дети и взрослые, переболевшие ветряной оспой и двукратно привитые - разобщению не </a:t>
            </a:r>
            <a:r>
              <a:rPr lang="ru-RU" sz="1200" dirty="0" smtClean="0">
                <a:latin typeface="Bahnschrift Light SemiCondensed" panose="020B0502040204020203" pitchFamily="34" charset="0"/>
              </a:rPr>
              <a:t>подлежат. Дезинфекция </a:t>
            </a:r>
            <a:r>
              <a:rPr lang="ru-RU" sz="1200" dirty="0">
                <a:latin typeface="Bahnschrift Light SemiCondensed" panose="020B0502040204020203" pitchFamily="34" charset="0"/>
              </a:rPr>
              <a:t>в очаге не проводится. Вакцинация против ветряной оспы проводится лицам, контактировавшим в больным ветряной оспой или опоясывающим лишаем</a:t>
            </a:r>
          </a:p>
        </p:txBody>
      </p:sp>
      <p:sp>
        <p:nvSpPr>
          <p:cNvPr id="8" name="TextBox 7"/>
          <p:cNvSpPr txBox="1"/>
          <p:nvPr/>
        </p:nvSpPr>
        <p:spPr>
          <a:xfrm>
            <a:off x="114064" y="5435510"/>
            <a:ext cx="6699312" cy="3600986"/>
          </a:xfrm>
          <a:prstGeom prst="rect">
            <a:avLst/>
          </a:prstGeom>
          <a:solidFill>
            <a:srgbClr val="FF6699">
              <a:alpha val="16863"/>
            </a:srgbClr>
          </a:solidFill>
        </p:spPr>
        <p:txBody>
          <a:bodyPr wrap="square" rtlCol="0">
            <a:spAutoFit/>
          </a:bodyPr>
          <a:lstStyle/>
          <a:p>
            <a:pPr algn="just"/>
            <a:r>
              <a:rPr lang="ru-RU" sz="1200" b="1" dirty="0" smtClean="0">
                <a:latin typeface="Times New Roman" panose="02020603050405020304" pitchFamily="18" charset="0"/>
                <a:cs typeface="Times New Roman" panose="02020603050405020304" pitchFamily="18" charset="0"/>
              </a:rPr>
              <a:t>Уход за больным</a:t>
            </a:r>
          </a:p>
          <a:p>
            <a:pPr algn="just"/>
            <a:r>
              <a:rPr lang="ru-RU" sz="1200" dirty="0">
                <a:latin typeface="Bahnschrift Light SemiCondensed" panose="020B0502040204020203" pitchFamily="34" charset="0"/>
              </a:rPr>
              <a:t>Пузырьки для лучшего </a:t>
            </a:r>
            <a:r>
              <a:rPr lang="ru-RU" sz="1200" dirty="0" err="1">
                <a:latin typeface="Bahnschrift Light SemiCondensed" panose="020B0502040204020203" pitchFamily="34" charset="0"/>
              </a:rPr>
              <a:t>подсыхания</a:t>
            </a:r>
            <a:r>
              <a:rPr lang="ru-RU" sz="1200" dirty="0">
                <a:latin typeface="Bahnschrift Light SemiCondensed" panose="020B0502040204020203" pitchFamily="34" charset="0"/>
              </a:rPr>
              <a:t> смазывают 1% спиртовым раствором бриллиантового зеленого, 5% раствором </a:t>
            </a:r>
            <a:r>
              <a:rPr lang="ru-RU" sz="1200" dirty="0" smtClean="0">
                <a:latin typeface="Bahnschrift Light SemiCondensed" panose="020B0502040204020203" pitchFamily="34" charset="0"/>
              </a:rPr>
              <a:t>перманганата калия</a:t>
            </a:r>
          </a:p>
          <a:p>
            <a:pPr marL="1588" algn="just"/>
            <a:r>
              <a:rPr lang="ru-RU" sz="1200" dirty="0">
                <a:latin typeface="Bahnschrift Light SemiCondensed" panose="020B0502040204020203" pitchFamily="34" charset="0"/>
              </a:rPr>
              <a:t>При высыпаниях на слизистых оболочках полости рта проводятся полоскания раствором </a:t>
            </a:r>
            <a:r>
              <a:rPr lang="ru-RU" sz="1200" dirty="0" smtClean="0">
                <a:latin typeface="Bahnschrift Light SemiCondensed" panose="020B0502040204020203" pitchFamily="34" charset="0"/>
              </a:rPr>
              <a:t>фурацилина    </a:t>
            </a:r>
            <a:r>
              <a:rPr lang="ru-RU" sz="1200" dirty="0">
                <a:latin typeface="Bahnschrift Light SemiCondensed" panose="020B0502040204020203" pitchFamily="34" charset="0"/>
              </a:rPr>
              <a:t>(1 : 5000), орошения </a:t>
            </a:r>
            <a:r>
              <a:rPr lang="ru-RU" sz="1200" dirty="0" err="1">
                <a:latin typeface="Bahnschrift Light SemiCondensed" panose="020B0502040204020203" pitchFamily="34" charset="0"/>
              </a:rPr>
              <a:t>ингалиптом</a:t>
            </a:r>
            <a:r>
              <a:rPr lang="ru-RU" sz="1200" dirty="0">
                <a:latin typeface="Bahnschrift Light SemiCondensed" panose="020B0502040204020203" pitchFamily="34" charset="0"/>
              </a:rPr>
              <a:t> и </a:t>
            </a:r>
            <a:r>
              <a:rPr lang="ru-RU" sz="1200" dirty="0" smtClean="0">
                <a:latin typeface="Bahnschrift Light SemiCondensed" panose="020B0502040204020203" pitchFamily="34" charset="0"/>
              </a:rPr>
              <a:t>другими </a:t>
            </a:r>
            <a:r>
              <a:rPr lang="ru-RU" sz="1200" dirty="0">
                <a:latin typeface="Bahnschrift Light SemiCondensed" panose="020B0502040204020203" pitchFamily="34" charset="0"/>
              </a:rPr>
              <a:t>дезинфицирующими растворами. В период </a:t>
            </a:r>
            <a:r>
              <a:rPr lang="ru-RU" sz="1200" dirty="0" err="1">
                <a:latin typeface="Bahnschrift Light SemiCondensed" panose="020B0502040204020203" pitchFamily="34" charset="0"/>
              </a:rPr>
              <a:t>подсыхания</a:t>
            </a:r>
            <a:r>
              <a:rPr lang="ru-RU" sz="1200" dirty="0">
                <a:latin typeface="Bahnschrift Light SemiCondensed" panose="020B0502040204020203" pitchFamily="34" charset="0"/>
              </a:rPr>
              <a:t> корочек рекомендуются общие гигиенические ванны со слабым раствором калия перманганата</a:t>
            </a:r>
            <a:r>
              <a:rPr lang="ru-RU" sz="1200" dirty="0" smtClean="0">
                <a:latin typeface="Bahnschrift Light SemiCondensed" panose="020B0502040204020203" pitchFamily="34" charset="0"/>
              </a:rPr>
              <a:t>.</a:t>
            </a:r>
          </a:p>
          <a:p>
            <a:pPr marL="1588" algn="just"/>
            <a:r>
              <a:rPr lang="ru-RU" sz="1200" dirty="0">
                <a:latin typeface="Bahnschrift Light SemiCondensed" panose="020B0502040204020203" pitchFamily="34" charset="0"/>
              </a:rPr>
              <a:t>Госпитализацию больных осуществляют по клиническим и эпидемиологическим показаниям. Обычно больного изолируют на дому.  </a:t>
            </a:r>
            <a:r>
              <a:rPr lang="ru-RU" sz="1200" dirty="0" smtClean="0">
                <a:latin typeface="Bahnschrift Light SemiCondensed" panose="020B0502040204020203" pitchFamily="34" charset="0"/>
              </a:rPr>
              <a:t>Постельный режим следует соблюдать в течение всего лихорадочного периода.</a:t>
            </a:r>
          </a:p>
          <a:p>
            <a:pPr marL="2425700" algn="just"/>
            <a:r>
              <a:rPr lang="ru-RU" sz="1200" dirty="0">
                <a:latin typeface="Bahnschrift Light SemiCondensed" panose="020B0502040204020203" pitchFamily="34" charset="0"/>
              </a:rPr>
              <a:t>Необходимо следить за чистотой постельного и нательного белья, чаще его менять. Ногти ребенка должны быть коротко острижены. Следует контролировать чистоту рук больного. При сильном зуде во избежание расчесов детям раннего возраста бинтуют кисти рук или накладывают шинку или повязку на область локтевых суставов. Можно надеть ребенку матерчатые рукавички. Важное значение имеет уход за слизистыми оболочками полости рта и глаз</a:t>
            </a:r>
          </a:p>
          <a:p>
            <a:pPr algn="just"/>
            <a:endParaRPr lang="ru-RU" sz="1200" dirty="0" smtClean="0">
              <a:latin typeface="Bahnschrift Light SemiCondensed" panose="020B0502040204020203" pitchFamily="34" charset="0"/>
            </a:endParaRPr>
          </a:p>
          <a:p>
            <a:pPr algn="just"/>
            <a:endParaRPr lang="ru-RU" sz="1200" dirty="0" smtClean="0">
              <a:latin typeface="Bahnschrift Light SemiCondensed" panose="020B0502040204020203" pitchFamily="34" charset="0"/>
            </a:endParaRPr>
          </a:p>
        </p:txBody>
      </p:sp>
      <p:sp>
        <p:nvSpPr>
          <p:cNvPr id="9" name="TextBox 8"/>
          <p:cNvSpPr txBox="1"/>
          <p:nvPr/>
        </p:nvSpPr>
        <p:spPr>
          <a:xfrm>
            <a:off x="1681107" y="46009"/>
            <a:ext cx="3600400" cy="369332"/>
          </a:xfrm>
          <a:prstGeom prst="rect">
            <a:avLst/>
          </a:prstGeom>
          <a:noFill/>
        </p:spPr>
        <p:txBody>
          <a:bodyPr wrap="square" rtlCol="0">
            <a:spAutoFit/>
          </a:bodyPr>
          <a:lstStyle/>
          <a:p>
            <a:pPr algn="ctr"/>
            <a:r>
              <a:rPr lang="ru-RU" b="1" dirty="0" smtClean="0">
                <a:latin typeface="Times New Roman" panose="02020603050405020304" pitchFamily="18" charset="0"/>
                <a:cs typeface="Times New Roman" panose="02020603050405020304" pitchFamily="18" charset="0"/>
              </a:rPr>
              <a:t>Ветряная оспа</a:t>
            </a:r>
            <a:endParaRPr lang="ru-RU" b="1" dirty="0">
              <a:latin typeface="Times New Roman" panose="02020603050405020304" pitchFamily="18" charset="0"/>
              <a:cs typeface="Times New Roman" panose="02020603050405020304" pitchFamily="18" charset="0"/>
            </a:endParaRPr>
          </a:p>
        </p:txBody>
      </p:sp>
      <p:pic>
        <p:nvPicPr>
          <p:cNvPr id="1033" name="Picture 9" descr="Picture backgroun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680" y="7158963"/>
            <a:ext cx="1800281" cy="180028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085184" y="8748464"/>
            <a:ext cx="1872208" cy="276999"/>
          </a:xfrm>
          <a:prstGeom prst="rect">
            <a:avLst/>
          </a:prstGeom>
          <a:noFill/>
        </p:spPr>
        <p:txBody>
          <a:bodyPr wrap="square" rtlCol="0">
            <a:spAutoFit/>
          </a:bodyPr>
          <a:lstStyle/>
          <a:p>
            <a:r>
              <a:rPr lang="ru-RU" sz="1200" dirty="0" smtClean="0"/>
              <a:t>Медведева Е.Н 315</a:t>
            </a:r>
            <a:endParaRPr lang="ru-RU" sz="1200" dirty="0"/>
          </a:p>
        </p:txBody>
      </p:sp>
    </p:spTree>
    <p:extLst>
      <p:ext uri="{BB962C8B-B14F-4D97-AF65-F5344CB8AC3E}">
        <p14:creationId xmlns:p14="http://schemas.microsoft.com/office/powerpoint/2010/main" val="287268519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3109</TotalTime>
  <Words>284</Words>
  <Application>Microsoft Office PowerPoint</Application>
  <PresentationFormat>Экран (4:3)</PresentationFormat>
  <Paragraphs>16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5</cp:revision>
  <dcterms:created xsi:type="dcterms:W3CDTF">2024-03-10T23:35:34Z</dcterms:created>
  <dcterms:modified xsi:type="dcterms:W3CDTF">2024-06-07T17:50:47Z</dcterms:modified>
</cp:coreProperties>
</file>