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95" r:id="rId2"/>
    <p:sldId id="256" r:id="rId3"/>
    <p:sldId id="292" r:id="rId4"/>
    <p:sldId id="299" r:id="rId5"/>
    <p:sldId id="409" r:id="rId6"/>
    <p:sldId id="343" r:id="rId7"/>
    <p:sldId id="420" r:id="rId8"/>
    <p:sldId id="344" r:id="rId9"/>
    <p:sldId id="345" r:id="rId10"/>
    <p:sldId id="347" r:id="rId11"/>
    <p:sldId id="346" r:id="rId12"/>
    <p:sldId id="313" r:id="rId13"/>
    <p:sldId id="349" r:id="rId14"/>
    <p:sldId id="404" r:id="rId15"/>
    <p:sldId id="348" r:id="rId16"/>
    <p:sldId id="388" r:id="rId17"/>
    <p:sldId id="389" r:id="rId18"/>
    <p:sldId id="390" r:id="rId19"/>
    <p:sldId id="391" r:id="rId20"/>
    <p:sldId id="392" r:id="rId21"/>
    <p:sldId id="393" r:id="rId22"/>
    <p:sldId id="394" r:id="rId23"/>
    <p:sldId id="395" r:id="rId24"/>
    <p:sldId id="396" r:id="rId25"/>
    <p:sldId id="398" r:id="rId26"/>
    <p:sldId id="350" r:id="rId27"/>
    <p:sldId id="351" r:id="rId28"/>
    <p:sldId id="426" r:id="rId29"/>
    <p:sldId id="399" r:id="rId30"/>
    <p:sldId id="402" r:id="rId31"/>
    <p:sldId id="400" r:id="rId32"/>
    <p:sldId id="352" r:id="rId33"/>
    <p:sldId id="353" r:id="rId34"/>
    <p:sldId id="355" r:id="rId35"/>
    <p:sldId id="356" r:id="rId36"/>
    <p:sldId id="357" r:id="rId37"/>
    <p:sldId id="381" r:id="rId38"/>
    <p:sldId id="382" r:id="rId39"/>
    <p:sldId id="358" r:id="rId40"/>
    <p:sldId id="361" r:id="rId41"/>
    <p:sldId id="403" r:id="rId42"/>
    <p:sldId id="362" r:id="rId43"/>
    <p:sldId id="316" r:id="rId44"/>
    <p:sldId id="319" r:id="rId45"/>
    <p:sldId id="386" r:id="rId46"/>
    <p:sldId id="321" r:id="rId47"/>
    <p:sldId id="363" r:id="rId48"/>
    <p:sldId id="369" r:id="rId49"/>
    <p:sldId id="370" r:id="rId50"/>
    <p:sldId id="384" r:id="rId51"/>
    <p:sldId id="372" r:id="rId52"/>
    <p:sldId id="374" r:id="rId53"/>
    <p:sldId id="331" r:id="rId54"/>
    <p:sldId id="333" r:id="rId55"/>
    <p:sldId id="334" r:id="rId56"/>
    <p:sldId id="332" r:id="rId57"/>
    <p:sldId id="335" r:id="rId58"/>
    <p:sldId id="336" r:id="rId59"/>
    <p:sldId id="337" r:id="rId60"/>
    <p:sldId id="338" r:id="rId61"/>
    <p:sldId id="339" r:id="rId62"/>
    <p:sldId id="340" r:id="rId63"/>
    <p:sldId id="406" r:id="rId64"/>
    <p:sldId id="405" r:id="rId65"/>
    <p:sldId id="408" r:id="rId66"/>
    <p:sldId id="293" r:id="rId67"/>
    <p:sldId id="280" r:id="rId68"/>
    <p:sldId id="279"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220E-7FB2-45A6-B417-B9D3036762F6}" type="datetimeFigureOut">
              <a:rPr lang="ru-RU" smtClean="0"/>
              <a:t>01.04.2021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713C4-67B0-4B25-A41C-ED02C63B5F21}" type="slidenum">
              <a:rPr lang="ru-RU" smtClean="0"/>
              <a:t>‹#›</a:t>
            </a:fld>
            <a:endParaRPr lang="ru-RU"/>
          </a:p>
        </p:txBody>
      </p:sp>
    </p:spTree>
    <p:extLst>
      <p:ext uri="{BB962C8B-B14F-4D97-AF65-F5344CB8AC3E}">
        <p14:creationId xmlns:p14="http://schemas.microsoft.com/office/powerpoint/2010/main" val="158230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AB9E7744-CA41-42E9-B2EF-DBC620976D8A}" type="slidenum">
              <a:rPr lang="ru-RU" altLang="ru-RU">
                <a:solidFill>
                  <a:srgbClr val="000000"/>
                </a:solidFill>
                <a:latin typeface="Times New Roman" panose="02020603050405020304" pitchFamily="18" charset="0"/>
              </a:rPr>
              <a:pPr>
                <a:lnSpc>
                  <a:spcPct val="95000"/>
                </a:lnSpc>
                <a:buClrTx/>
                <a:buFontTx/>
                <a:buNone/>
              </a:pPr>
              <a:t>1</a:t>
            </a:fld>
            <a:endParaRPr lang="ru-RU" altLang="ru-RU">
              <a:solidFill>
                <a:srgbClr val="000000"/>
              </a:solidFill>
              <a:latin typeface="Times New Roman" panose="02020603050405020304" pitchFamily="18" charset="0"/>
            </a:endParaRPr>
          </a:p>
        </p:txBody>
      </p:sp>
      <p:sp>
        <p:nvSpPr>
          <p:cNvPr id="7171" name="Text Box 1"/>
          <p:cNvSpPr txBox="1">
            <a:spLocks noChangeArrowheads="1"/>
          </p:cNvSpPr>
          <p:nvPr/>
        </p:nvSpPr>
        <p:spPr bwMode="auto">
          <a:xfrm>
            <a:off x="4278313" y="10156825"/>
            <a:ext cx="3268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95000"/>
              </a:lnSpc>
              <a:buClrTx/>
              <a:buFontTx/>
              <a:buNone/>
            </a:pPr>
            <a:fld id="{DF272D0C-1991-4CCA-9FF7-F2772ADD3003}" type="slidenum">
              <a:rPr lang="ru-RU" altLang="ru-RU" sz="1400">
                <a:solidFill>
                  <a:srgbClr val="000000"/>
                </a:solidFill>
                <a:latin typeface="Times New Roman" panose="02020603050405020304" pitchFamily="18" charset="0"/>
              </a:rPr>
              <a:pPr algn="r" eaLnBrk="1" hangingPunct="1">
                <a:lnSpc>
                  <a:spcPct val="95000"/>
                </a:lnSpc>
                <a:buClrTx/>
                <a:buFontTx/>
                <a:buNone/>
              </a:pPr>
              <a:t>1</a:t>
            </a:fld>
            <a:endParaRPr lang="ru-RU" altLang="ru-RU" sz="1400">
              <a:solidFill>
                <a:srgbClr val="000000"/>
              </a:solidFill>
              <a:latin typeface="Times New Roman" panose="02020603050405020304" pitchFamily="18" charset="0"/>
            </a:endParaRPr>
          </a:p>
        </p:txBody>
      </p:sp>
      <p:sp>
        <p:nvSpPr>
          <p:cNvPr id="7172" name="Text Box 2"/>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95000"/>
              </a:lnSpc>
              <a:buClrTx/>
              <a:buFontTx/>
              <a:buNone/>
            </a:pPr>
            <a:fld id="{D5AF53AF-F4D1-466B-8BED-C628FB3B7AC3}" type="slidenum">
              <a:rPr lang="ru-RU" altLang="ru-RU" sz="1400">
                <a:solidFill>
                  <a:srgbClr val="000000"/>
                </a:solidFill>
                <a:latin typeface="Times New Roman" panose="02020603050405020304" pitchFamily="18" charset="0"/>
              </a:rPr>
              <a:pPr algn="r" eaLnBrk="1" hangingPunct="1">
                <a:lnSpc>
                  <a:spcPct val="95000"/>
                </a:lnSpc>
                <a:buClrTx/>
                <a:buFontTx/>
                <a:buNone/>
              </a:pPr>
              <a:t>1</a:t>
            </a:fld>
            <a:endParaRPr lang="ru-RU" altLang="ru-RU" sz="1400">
              <a:solidFill>
                <a:srgbClr val="000000"/>
              </a:solidFill>
              <a:latin typeface="Times New Roman" panose="02020603050405020304" pitchFamily="18" charset="0"/>
            </a:endParaRPr>
          </a:p>
        </p:txBody>
      </p:sp>
      <p:sp>
        <p:nvSpPr>
          <p:cNvPr id="7173" name="Rectangle 3"/>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4" name="Rectangle 4"/>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13084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D1584F7C-FDAA-494A-BC9E-B30B60A5E9C3}" type="slidenum">
              <a:rPr lang="ru-RU" altLang="ru-RU"/>
              <a:pPr/>
              <a:t>19</a:t>
            </a:fld>
            <a:endParaRPr lang="ru-RU" altLang="ru-RU"/>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01414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9FCB5FFF-8FB4-40D4-87E9-AA8183FAFFB5}" type="slidenum">
              <a:rPr lang="ru-RU" altLang="ru-RU"/>
              <a:pPr/>
              <a:t>20</a:t>
            </a:fld>
            <a:endParaRPr lang="ru-RU" altLang="ru-RU"/>
          </a:p>
        </p:txBody>
      </p:sp>
      <p:sp>
        <p:nvSpPr>
          <p:cNvPr id="51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47799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D0F3E650-F366-4228-9381-FB30E2855A27}" type="slidenum">
              <a:rPr lang="ru-RU" altLang="ru-RU"/>
              <a:pPr/>
              <a:t>21</a:t>
            </a:fld>
            <a:endParaRPr lang="ru-RU" altLang="ru-RU"/>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60197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E0C44A0B-E253-4B1B-9016-EF331A75D512}" type="slidenum">
              <a:rPr lang="ru-RU" altLang="ru-RU"/>
              <a:pPr/>
              <a:t>22</a:t>
            </a:fld>
            <a:endParaRPr lang="ru-RU" altLang="ru-RU"/>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06990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DE4EA7F4-FF69-4957-9EE5-4B146C623444}" type="slidenum">
              <a:rPr lang="ru-RU" altLang="ru-RU"/>
              <a:pPr/>
              <a:t>23</a:t>
            </a:fld>
            <a:endParaRPr lang="ru-RU" altLang="ru-RU"/>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59521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ldNum"/>
          </p:nvPr>
        </p:nvSpPr>
        <p:spPr>
          <a:ln/>
        </p:spPr>
        <p:txBody>
          <a:bodyPr/>
          <a:lstStyle/>
          <a:p>
            <a:fld id="{0F46C825-79B2-435E-B32E-67C3F8913CC5}" type="slidenum">
              <a:rPr lang="ru-RU" altLang="ru-RU"/>
              <a:pPr/>
              <a:t>24</a:t>
            </a:fld>
            <a:endParaRPr lang="ru-RU" altLang="ru-RU"/>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0085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9"/>
          <p:cNvSpPr>
            <a:spLocks noGrp="1" noChangeArrowheads="1"/>
          </p:cNvSpPr>
          <p:nvPr>
            <p:ph type="sldNum"/>
          </p:nvPr>
        </p:nvSpPr>
        <p:spPr>
          <a:ln/>
        </p:spPr>
        <p:txBody>
          <a:bodyPr/>
          <a:lstStyle/>
          <a:p>
            <a:fld id="{A9FB0823-8CD7-4C4C-BADF-6A41D5A17187}" type="slidenum">
              <a:rPr lang="ru-RU" altLang="ru-RU"/>
              <a:pPr/>
              <a:t>25</a:t>
            </a:fld>
            <a:endParaRPr lang="ru-RU" altLang="ru-RU"/>
          </a:p>
        </p:txBody>
      </p:sp>
      <p:sp>
        <p:nvSpPr>
          <p:cNvPr id="66561"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60321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62062578-6D87-417E-9BE0-0A044EB25D04}" type="slidenum">
              <a:rPr lang="ru-RU" altLang="ru-RU"/>
              <a:pPr/>
              <a:t>50</a:t>
            </a:fld>
            <a:endParaRPr lang="ru-RU" altLang="ru-RU"/>
          </a:p>
        </p:txBody>
      </p:sp>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52117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3AD716C8-077D-480C-8942-1C0A4398DB74}" type="slidenum">
              <a:rPr lang="ru-RU" altLang="ru-RU"/>
              <a:pPr/>
              <a:t>53</a:t>
            </a:fld>
            <a:endParaRPr lang="ru-RU" altLang="ru-RU"/>
          </a:p>
        </p:txBody>
      </p:sp>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897649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82260971-F43A-4114-80D5-D71303CDBF59}" type="slidenum">
              <a:rPr lang="ru-RU" altLang="ru-RU"/>
              <a:pPr/>
              <a:t>54</a:t>
            </a:fld>
            <a:endParaRPr lang="ru-RU" altLang="ru-RU"/>
          </a:p>
        </p:txBody>
      </p:sp>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73409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86348F94-0E54-4332-BC00-B22311171CBE}" type="slidenum">
              <a:rPr lang="ru-RU" altLang="ru-RU">
                <a:solidFill>
                  <a:srgbClr val="000000"/>
                </a:solidFill>
                <a:latin typeface="Times New Roman" panose="02020603050405020304" pitchFamily="18" charset="0"/>
              </a:rPr>
              <a:pPr/>
              <a:t>6</a:t>
            </a:fld>
            <a:endParaRPr lang="ru-RU" altLang="ru-RU">
              <a:solidFill>
                <a:srgbClr val="000000"/>
              </a:solidFill>
              <a:latin typeface="Times New Roman" panose="02020603050405020304" pitchFamily="18" charset="0"/>
            </a:endParaRPr>
          </a:p>
        </p:txBody>
      </p:sp>
      <p:sp>
        <p:nvSpPr>
          <p:cNvPr id="33795" name="Rectangle 1"/>
          <p:cNvSpPr>
            <a:spLocks noGrp="1" noRot="1" noChangeAspect="1" noChangeArrowheads="1" noTextEdit="1"/>
          </p:cNvSpPr>
          <p:nvPr>
            <p:ph type="sldImg"/>
          </p:nvPr>
        </p:nvSpPr>
        <p:spPr>
          <a:xfrm>
            <a:off x="1106488" y="812800"/>
            <a:ext cx="5345112" cy="40084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40222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1383E46E-CEE4-426D-80AB-1EE9133AD6D7}" type="slidenum">
              <a:rPr lang="ru-RU" altLang="ru-RU"/>
              <a:pPr/>
              <a:t>55</a:t>
            </a:fld>
            <a:endParaRPr lang="ru-RU" altLang="ru-RU"/>
          </a:p>
        </p:txBody>
      </p:sp>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85240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1CE28318-87D6-425C-A438-4718EEA232BF}" type="slidenum">
              <a:rPr lang="ru-RU" altLang="ru-RU"/>
              <a:pPr/>
              <a:t>56</a:t>
            </a:fld>
            <a:endParaRPr lang="ru-RU" altLang="ru-RU"/>
          </a:p>
        </p:txBody>
      </p:sp>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568773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BB7424E4-BD32-4A02-82DD-A93C14FE9FC4}" type="slidenum">
              <a:rPr lang="ru-RU" altLang="ru-RU"/>
              <a:pPr/>
              <a:t>57</a:t>
            </a:fld>
            <a:endParaRPr lang="ru-RU" altLang="ru-RU"/>
          </a:p>
        </p:txBody>
      </p:sp>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61581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2D0C5CDF-E7C1-4CDA-9A42-1A4098034039}" type="slidenum">
              <a:rPr lang="ru-RU" altLang="ru-RU"/>
              <a:pPr/>
              <a:t>58</a:t>
            </a:fld>
            <a:endParaRPr lang="ru-RU" altLang="ru-RU"/>
          </a:p>
        </p:txBody>
      </p:sp>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38913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08D0BB94-70E7-4866-9AA4-66D3B807DE95}" type="slidenum">
              <a:rPr lang="ru-RU" altLang="ru-RU"/>
              <a:pPr/>
              <a:t>59</a:t>
            </a:fld>
            <a:endParaRPr lang="ru-RU" altLang="ru-RU"/>
          </a:p>
        </p:txBody>
      </p:sp>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452340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E737BA4E-9181-4F4A-A744-7F6358854318}" type="slidenum">
              <a:rPr lang="ru-RU" altLang="ru-RU"/>
              <a:pPr/>
              <a:t>60</a:t>
            </a:fld>
            <a:endParaRPr lang="ru-RU" altLang="ru-RU"/>
          </a:p>
        </p:txBody>
      </p:sp>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52356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88115E6D-F6DA-4D2B-BD6F-3AB1F3627968}" type="slidenum">
              <a:rPr lang="ru-RU" altLang="ru-RU"/>
              <a:pPr/>
              <a:t>61</a:t>
            </a:fld>
            <a:endParaRPr lang="ru-RU" altLang="ru-RU"/>
          </a:p>
        </p:txBody>
      </p:sp>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64939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p:cNvSpPr>
            <a:spLocks noGrp="1" noChangeArrowheads="1"/>
          </p:cNvSpPr>
          <p:nvPr>
            <p:ph type="sldNum"/>
          </p:nvPr>
        </p:nvSpPr>
        <p:spPr>
          <a:ln/>
        </p:spPr>
        <p:txBody>
          <a:bodyPr/>
          <a:lstStyle/>
          <a:p>
            <a:fld id="{4A98B5C9-7744-4056-B244-F4B24C4F5EE4}" type="slidenum">
              <a:rPr lang="ru-RU" altLang="ru-RU"/>
              <a:pPr/>
              <a:t>62</a:t>
            </a:fld>
            <a:endParaRPr lang="ru-RU" altLang="ru-RU"/>
          </a:p>
        </p:txBody>
      </p:sp>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66426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B012E7CB-EA6B-4249-A6D9-D5A5171C84B0}" type="slidenum">
              <a:rPr lang="ru-RU" altLang="ru-RU">
                <a:solidFill>
                  <a:srgbClr val="000000"/>
                </a:solidFill>
                <a:latin typeface="Times New Roman" panose="02020603050405020304" pitchFamily="18" charset="0"/>
              </a:rPr>
              <a:pPr/>
              <a:t>8</a:t>
            </a:fld>
            <a:endParaRPr lang="ru-RU" altLang="ru-RU">
              <a:solidFill>
                <a:srgbClr val="000000"/>
              </a:solidFill>
              <a:latin typeface="Times New Roman" panose="02020603050405020304" pitchFamily="18" charset="0"/>
            </a:endParaRPr>
          </a:p>
        </p:txBody>
      </p:sp>
      <p:sp>
        <p:nvSpPr>
          <p:cNvPr id="34819"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685800" y="4343400"/>
            <a:ext cx="5478463" cy="41068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68993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656ECF33-583A-4BE8-9328-67720384C533}" type="slidenum">
              <a:rPr lang="ru-RU" altLang="ru-RU">
                <a:solidFill>
                  <a:srgbClr val="000000"/>
                </a:solidFill>
                <a:latin typeface="Times New Roman" panose="02020603050405020304" pitchFamily="18" charset="0"/>
              </a:rPr>
              <a:pPr/>
              <a:t>9</a:t>
            </a:fld>
            <a:endParaRPr lang="ru-RU" altLang="ru-RU">
              <a:solidFill>
                <a:srgbClr val="000000"/>
              </a:solidFill>
              <a:latin typeface="Times New Roman" panose="02020603050405020304" pitchFamily="18" charset="0"/>
            </a:endParaRPr>
          </a:p>
        </p:txBody>
      </p:sp>
      <p:sp>
        <p:nvSpPr>
          <p:cNvPr id="35843" name="Rectangle 1"/>
          <p:cNvSpPr>
            <a:spLocks noGrp="1" noRot="1" noChangeAspect="1" noChangeArrowheads="1" noTextEdit="1"/>
          </p:cNvSpPr>
          <p:nvPr>
            <p:ph type="sldImg"/>
          </p:nvPr>
        </p:nvSpPr>
        <p:spPr>
          <a:xfrm>
            <a:off x="1144588" y="685800"/>
            <a:ext cx="4560887" cy="34210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85800" y="4343400"/>
            <a:ext cx="5478463" cy="41068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73906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590ACF25-4615-4F2F-8FCA-2003C2D170D0}" type="slidenum">
              <a:rPr lang="ru-RU" altLang="ru-RU">
                <a:solidFill>
                  <a:srgbClr val="000000"/>
                </a:solidFill>
                <a:latin typeface="Times New Roman" panose="02020603050405020304" pitchFamily="18" charset="0"/>
              </a:rPr>
              <a:pPr/>
              <a:t>11</a:t>
            </a:fld>
            <a:endParaRPr lang="ru-RU" altLang="ru-RU">
              <a:solidFill>
                <a:srgbClr val="000000"/>
              </a:solidFill>
              <a:latin typeface="Times New Roman" panose="02020603050405020304" pitchFamily="18" charset="0"/>
            </a:endParaRPr>
          </a:p>
        </p:txBody>
      </p:sp>
      <p:sp>
        <p:nvSpPr>
          <p:cNvPr id="368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55200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3C993FBC-FA21-4452-BD18-A91BD106ED64}" type="slidenum">
              <a:rPr lang="ru-RU" altLang="ru-RU">
                <a:solidFill>
                  <a:srgbClr val="000000"/>
                </a:solidFill>
                <a:latin typeface="Times New Roman" panose="02020603050405020304" pitchFamily="18" charset="0"/>
              </a:rPr>
              <a:pPr/>
              <a:t>15</a:t>
            </a:fld>
            <a:endParaRPr lang="ru-RU" altLang="ru-RU">
              <a:solidFill>
                <a:srgbClr val="000000"/>
              </a:solidFill>
              <a:latin typeface="Times New Roman" panose="02020603050405020304" pitchFamily="18" charset="0"/>
            </a:endParaRPr>
          </a:p>
        </p:txBody>
      </p:sp>
      <p:sp>
        <p:nvSpPr>
          <p:cNvPr id="37891" name="Rectangle 1"/>
          <p:cNvSpPr>
            <a:spLocks noGrp="1" noRot="1" noChangeAspect="1" noChangeArrowheads="1" noTextEdit="1"/>
          </p:cNvSpPr>
          <p:nvPr>
            <p:ph type="sldImg"/>
          </p:nvPr>
        </p:nvSpPr>
        <p:spPr>
          <a:xfrm>
            <a:off x="1144588" y="68580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85800" y="4343400"/>
            <a:ext cx="5473700" cy="41021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413017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3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17145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fld id="{17321690-8ECD-4EFB-83DF-F8B40FA29187}" type="slidenum">
              <a:rPr lang="ru-RU" altLang="ru-RU">
                <a:solidFill>
                  <a:srgbClr val="000000"/>
                </a:solidFill>
                <a:latin typeface="Times New Roman" panose="02020603050405020304" pitchFamily="18" charset="0"/>
              </a:rPr>
              <a:pPr/>
              <a:t>16</a:t>
            </a:fld>
            <a:endParaRPr lang="ru-RU" altLang="ru-RU">
              <a:solidFill>
                <a:srgbClr val="000000"/>
              </a:solidFill>
              <a:latin typeface="Times New Roman" panose="02020603050405020304" pitchFamily="18" charset="0"/>
            </a:endParaRPr>
          </a:p>
        </p:txBody>
      </p:sp>
      <p:sp>
        <p:nvSpPr>
          <p:cNvPr id="389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0793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9"/>
          <p:cNvSpPr>
            <a:spLocks noGrp="1" noChangeArrowheads="1"/>
          </p:cNvSpPr>
          <p:nvPr>
            <p:ph type="sldNum"/>
          </p:nvPr>
        </p:nvSpPr>
        <p:spPr>
          <a:ln/>
        </p:spPr>
        <p:txBody>
          <a:bodyPr/>
          <a:lstStyle/>
          <a:p>
            <a:fld id="{2ECFC427-C245-4438-86A6-11EAFD1F1C60}" type="slidenum">
              <a:rPr lang="ru-RU" altLang="ru-RU"/>
              <a:pPr/>
              <a:t>17</a:t>
            </a:fld>
            <a:endParaRPr lang="ru-RU" altLang="ru-RU"/>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27851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9"/>
          <p:cNvSpPr>
            <a:spLocks noGrp="1" noChangeArrowheads="1"/>
          </p:cNvSpPr>
          <p:nvPr>
            <p:ph type="sldNum"/>
          </p:nvPr>
        </p:nvSpPr>
        <p:spPr>
          <a:ln/>
        </p:spPr>
        <p:txBody>
          <a:bodyPr/>
          <a:lstStyle/>
          <a:p>
            <a:fld id="{39A46661-B724-42AE-933F-737F05406A26}" type="slidenum">
              <a:rPr lang="ru-RU" altLang="ru-RU"/>
              <a:pPr/>
              <a:t>18</a:t>
            </a:fld>
            <a:endParaRPr lang="ru-RU" altLang="ru-RU"/>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2920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1244160" y="3525481"/>
            <a:ext cx="5806080" cy="1588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 name="Text Box 4"/>
          <p:cNvSpPr txBox="1">
            <a:spLocks noChangeArrowheads="1"/>
          </p:cNvSpPr>
          <p:nvPr/>
        </p:nvSpPr>
        <p:spPr bwMode="auto">
          <a:xfrm>
            <a:off x="1691679" y="1987065"/>
            <a:ext cx="6072435" cy="158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72821" rIns="81638" bIns="4081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lnSpc>
                <a:spcPct val="93000"/>
              </a:lnSpc>
              <a:buSzPct val="100000"/>
              <a:defRPr/>
            </a:pPr>
            <a:r>
              <a:rPr lang="ru-RU" altLang="ru-RU" sz="4400" b="1" dirty="0" smtClean="0">
                <a:solidFill>
                  <a:srgbClr val="000099"/>
                </a:solidFill>
                <a:effectLst>
                  <a:outerShdw blurRad="38100" dist="38100" dir="2700000" algn="tl">
                    <a:srgbClr val="C0C0C0"/>
                  </a:outerShdw>
                </a:effectLst>
                <a:latin typeface="Tw Cen MT" panose="020B0602020104020603" pitchFamily="34" charset="0"/>
                <a:cs typeface="Times New Roman" panose="02020603050405020304" pitchFamily="18" charset="0"/>
              </a:rPr>
              <a:t>Психические процессы: Эмоции</a:t>
            </a:r>
            <a:r>
              <a:rPr lang="ru-RU" altLang="ru-RU" sz="4400" b="1" dirty="0">
                <a:solidFill>
                  <a:srgbClr val="000099"/>
                </a:solidFill>
                <a:effectLst>
                  <a:outerShdw blurRad="38100" dist="38100" dir="2700000" algn="tl">
                    <a:srgbClr val="C0C0C0"/>
                  </a:outerShdw>
                </a:effectLst>
                <a:latin typeface="Tw Cen MT" panose="020B0602020104020603" pitchFamily="34" charset="0"/>
                <a:cs typeface="Times New Roman" panose="02020603050405020304" pitchFamily="18" charset="0"/>
              </a:rPr>
              <a:t> и Воля. </a:t>
            </a:r>
            <a:r>
              <a:rPr lang="ru-RU" altLang="ru-RU" sz="3200" b="1" dirty="0">
                <a:solidFill>
                  <a:srgbClr val="000099"/>
                </a:solidFill>
                <a:effectLst>
                  <a:outerShdw blurRad="38100" dist="38100" dir="2700000" algn="tl">
                    <a:srgbClr val="C0C0C0"/>
                  </a:outerShdw>
                </a:effectLst>
                <a:latin typeface="Tw Cen MT" panose="020B0602020104020603" pitchFamily="34" charset="0"/>
                <a:cs typeface="Times New Roman" panose="02020603050405020304" pitchFamily="18" charset="0"/>
              </a:rPr>
              <a:t>Часть 2.</a:t>
            </a:r>
            <a:r>
              <a:rPr lang="ru-RU" altLang="ru-RU" sz="4400" b="1" dirty="0">
                <a:solidFill>
                  <a:srgbClr val="000099"/>
                </a:solidFill>
                <a:effectLst>
                  <a:outerShdw blurRad="38100" dist="38100" dir="2700000" algn="tl">
                    <a:srgbClr val="C0C0C0"/>
                  </a:outerShdw>
                </a:effectLst>
                <a:latin typeface="Tw Cen MT" panose="020B0602020104020603" pitchFamily="34" charset="0"/>
                <a:cs typeface="Times New Roman" panose="02020603050405020304" pitchFamily="18" charset="0"/>
              </a:rPr>
              <a:t> </a:t>
            </a:r>
          </a:p>
          <a:p>
            <a:pPr algn="ctr">
              <a:lnSpc>
                <a:spcPct val="93000"/>
              </a:lnSpc>
              <a:buSzPct val="100000"/>
              <a:defRPr/>
            </a:pPr>
            <a:endParaRPr lang="ru-RU" altLang="ru-RU" sz="4400" b="1" dirty="0">
              <a:solidFill>
                <a:srgbClr val="000099"/>
              </a:solidFill>
              <a:effectLst>
                <a:outerShdw blurRad="38100" dist="38100" dir="2700000" algn="tl">
                  <a:srgbClr val="C0C0C0"/>
                </a:outerShdw>
              </a:effectLst>
              <a:latin typeface="Tw Cen MT" panose="020B0602020104020603" pitchFamily="34" charset="0"/>
              <a:cs typeface="Times New Roman" panose="02020603050405020304" pitchFamily="18" charset="0"/>
            </a:endParaRPr>
          </a:p>
        </p:txBody>
      </p:sp>
      <p:sp>
        <p:nvSpPr>
          <p:cNvPr id="6150" name="Text Box 5"/>
          <p:cNvSpPr txBox="1">
            <a:spLocks noChangeArrowheads="1"/>
          </p:cNvSpPr>
          <p:nvPr/>
        </p:nvSpPr>
        <p:spPr bwMode="auto">
          <a:xfrm rot="180000">
            <a:off x="6684481" y="3467881"/>
            <a:ext cx="2112480" cy="83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1" name="Text Box 6"/>
          <p:cNvSpPr txBox="1">
            <a:spLocks noChangeArrowheads="1"/>
          </p:cNvSpPr>
          <p:nvPr/>
        </p:nvSpPr>
        <p:spPr bwMode="auto">
          <a:xfrm>
            <a:off x="928266" y="3731837"/>
            <a:ext cx="7837920" cy="2473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342900" indent="-307975">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80000"/>
              </a:lnSpc>
              <a:buClrTx/>
              <a:buFontTx/>
              <a:buNone/>
            </a:pPr>
            <a:r>
              <a:rPr lang="ru-RU" altLang="ru-RU" sz="2903" b="1" dirty="0">
                <a:solidFill>
                  <a:srgbClr val="000000"/>
                </a:solidFill>
                <a:latin typeface="Calibri" panose="020F0502020204030204" pitchFamily="34" charset="0"/>
              </a:rPr>
              <a:t> Лекция </a:t>
            </a:r>
            <a:r>
              <a:rPr lang="ru-RU" altLang="ru-RU" sz="2177" b="1" dirty="0">
                <a:solidFill>
                  <a:srgbClr val="000000"/>
                </a:solidFill>
                <a:latin typeface="Calibri" panose="020F0502020204030204" pitchFamily="34" charset="0"/>
              </a:rPr>
              <a:t>№</a:t>
            </a:r>
            <a:r>
              <a:rPr lang="ru-RU" altLang="ru-RU" sz="2903" b="1" dirty="0">
                <a:solidFill>
                  <a:srgbClr val="000000"/>
                </a:solidFill>
                <a:latin typeface="Calibri" panose="020F0502020204030204" pitchFamily="34" charset="0"/>
              </a:rPr>
              <a:t> </a:t>
            </a:r>
            <a:r>
              <a:rPr lang="ru-RU" altLang="ru-RU" sz="2903" b="1" dirty="0" smtClean="0">
                <a:solidFill>
                  <a:srgbClr val="000000"/>
                </a:solidFill>
                <a:latin typeface="Calibri" panose="020F0502020204030204" pitchFamily="34" charset="0"/>
              </a:rPr>
              <a:t>4 </a:t>
            </a:r>
            <a:endParaRPr lang="ru-RU" altLang="ru-RU" sz="2903" b="1" dirty="0">
              <a:solidFill>
                <a:srgbClr val="000000"/>
              </a:solidFill>
              <a:latin typeface="Calibri" panose="020F0502020204030204" pitchFamily="34" charset="0"/>
            </a:endParaRPr>
          </a:p>
          <a:p>
            <a:pPr algn="r">
              <a:lnSpc>
                <a:spcPct val="80000"/>
              </a:lnSpc>
              <a:buClrTx/>
            </a:pPr>
            <a:r>
              <a:rPr lang="ru-RU" altLang="ru-RU" sz="2540" dirty="0">
                <a:solidFill>
                  <a:srgbClr val="000000"/>
                </a:solidFill>
                <a:latin typeface="Calibri" panose="020F0502020204030204" pitchFamily="34" charset="0"/>
              </a:rPr>
              <a:t> </a:t>
            </a:r>
            <a:r>
              <a:rPr lang="ru-RU" altLang="ru-RU" sz="2540" b="1" dirty="0">
                <a:solidFill>
                  <a:srgbClr val="000000"/>
                </a:solidFill>
                <a:latin typeface="Calibri" panose="020F0502020204030204" pitchFamily="34" charset="0"/>
                <a:cs typeface="Times New Roman" panose="02020603050405020304" pitchFamily="18" charset="0"/>
              </a:rPr>
              <a:t>для студентов 1-го курса специальности </a:t>
            </a:r>
          </a:p>
          <a:p>
            <a:pPr algn="r">
              <a:lnSpc>
                <a:spcPct val="80000"/>
              </a:lnSpc>
              <a:buClrTx/>
            </a:pPr>
            <a:r>
              <a:rPr lang="ru-RU" altLang="ru-RU" sz="2540" b="1" dirty="0">
                <a:solidFill>
                  <a:srgbClr val="000000"/>
                </a:solidFill>
                <a:latin typeface="Calibri" panose="020F0502020204030204" pitchFamily="34" charset="0"/>
                <a:cs typeface="Times New Roman" panose="02020603050405020304" pitchFamily="18" charset="0"/>
              </a:rPr>
              <a:t> 31.05.01 - Лечебное дело </a:t>
            </a:r>
          </a:p>
          <a:p>
            <a:pPr algn="r">
              <a:lnSpc>
                <a:spcPct val="80000"/>
              </a:lnSpc>
              <a:buClrTx/>
            </a:pPr>
            <a:r>
              <a:rPr lang="ru-RU" altLang="ru-RU" sz="2540" b="1" dirty="0">
                <a:solidFill>
                  <a:srgbClr val="000000"/>
                </a:solidFill>
                <a:latin typeface="Calibri" panose="020F0502020204030204" pitchFamily="34" charset="0"/>
                <a:cs typeface="Times New Roman" panose="02020603050405020304" pitchFamily="18" charset="0"/>
              </a:rPr>
              <a:t>(Очное, Высшее образование, 6.0)</a:t>
            </a:r>
          </a:p>
          <a:p>
            <a:pPr algn="r" eaLnBrk="1" hangingPunct="1">
              <a:lnSpc>
                <a:spcPct val="80000"/>
              </a:lnSpc>
              <a:buClrTx/>
              <a:buFontTx/>
              <a:buNone/>
            </a:pPr>
            <a:endParaRPr lang="ru-RU" altLang="ru-RU" b="1" dirty="0">
              <a:solidFill>
                <a:srgbClr val="000000"/>
              </a:solidFill>
              <a:latin typeface="Calibri" panose="020F0502020204030204" pitchFamily="34" charset="0"/>
            </a:endParaRPr>
          </a:p>
          <a:p>
            <a:pPr algn="r" eaLnBrk="1" hangingPunct="1">
              <a:lnSpc>
                <a:spcPct val="80000"/>
              </a:lnSpc>
              <a:buClrTx/>
              <a:buFontTx/>
              <a:buNone/>
            </a:pPr>
            <a:r>
              <a:rPr lang="ru-RU" altLang="ru-RU" sz="2800" dirty="0">
                <a:solidFill>
                  <a:srgbClr val="000000"/>
                </a:solidFill>
                <a:latin typeface="Calibri" panose="020F0502020204030204" pitchFamily="34" charset="0"/>
              </a:rPr>
              <a:t>Лектор</a:t>
            </a:r>
            <a:r>
              <a:rPr lang="ru-RU" altLang="ru-RU" sz="2800" b="1" dirty="0">
                <a:solidFill>
                  <a:srgbClr val="000000"/>
                </a:solidFill>
                <a:latin typeface="Calibri" panose="020F0502020204030204" pitchFamily="34" charset="0"/>
              </a:rPr>
              <a:t>:</a:t>
            </a:r>
            <a:r>
              <a:rPr lang="ru-RU" altLang="ru-RU" sz="2903" b="1" dirty="0">
                <a:solidFill>
                  <a:srgbClr val="000000"/>
                </a:solidFill>
                <a:latin typeface="Calibri" panose="020F0502020204030204" pitchFamily="34" charset="0"/>
              </a:rPr>
              <a:t> </a:t>
            </a:r>
            <a:r>
              <a:rPr lang="ru-RU" altLang="ru-RU" sz="2540" dirty="0">
                <a:solidFill>
                  <a:srgbClr val="000000"/>
                </a:solidFill>
                <a:latin typeface="Calibri" panose="020F0502020204030204" pitchFamily="34" charset="0"/>
              </a:rPr>
              <a:t>доцент  </a:t>
            </a:r>
          </a:p>
          <a:p>
            <a:pPr algn="r" eaLnBrk="1" hangingPunct="1">
              <a:lnSpc>
                <a:spcPct val="80000"/>
              </a:lnSpc>
              <a:buClrTx/>
              <a:buFontTx/>
              <a:buNone/>
            </a:pPr>
            <a:r>
              <a:rPr lang="ru-RU" altLang="ru-RU" sz="2903" dirty="0">
                <a:solidFill>
                  <a:srgbClr val="000000"/>
                </a:solidFill>
                <a:latin typeface="Calibri" panose="020F0502020204030204" pitchFamily="34" charset="0"/>
              </a:rPr>
              <a:t>Гуров Виктор Александрович</a:t>
            </a:r>
          </a:p>
        </p:txBody>
      </p:sp>
      <p:sp>
        <p:nvSpPr>
          <p:cNvPr id="6152" name="Text Box 7"/>
          <p:cNvSpPr txBox="1">
            <a:spLocks noChangeArrowheads="1"/>
          </p:cNvSpPr>
          <p:nvPr/>
        </p:nvSpPr>
        <p:spPr bwMode="auto">
          <a:xfrm>
            <a:off x="414721" y="297001"/>
            <a:ext cx="5659200" cy="103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2452" rIns="81638" bIns="42452"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FontTx/>
              <a:buNone/>
            </a:pPr>
            <a:r>
              <a:rPr lang="ru-RU" altLang="ru-RU" sz="1814">
                <a:solidFill>
                  <a:srgbClr val="000000"/>
                </a:solidFill>
              </a:rPr>
              <a:t>Кафедра педагогики и психологии</a:t>
            </a:r>
          </a:p>
          <a:p>
            <a:pPr algn="ctr" eaLnBrk="1" hangingPunct="1">
              <a:lnSpc>
                <a:spcPct val="100000"/>
              </a:lnSpc>
              <a:buClrTx/>
              <a:buFontTx/>
              <a:buNone/>
            </a:pPr>
            <a:r>
              <a:rPr lang="ru-RU" altLang="ru-RU" sz="1814">
                <a:solidFill>
                  <a:srgbClr val="000000"/>
                </a:solidFill>
              </a:rPr>
              <a:t> с курсом ПО</a:t>
            </a:r>
          </a:p>
        </p:txBody>
      </p:sp>
      <p:pic>
        <p:nvPicPr>
          <p:cNvPr id="61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27241"/>
            <a:ext cx="1893600" cy="1370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4" name="Text Box 9"/>
          <p:cNvSpPr txBox="1">
            <a:spLocks noChangeArrowheads="1"/>
          </p:cNvSpPr>
          <p:nvPr/>
        </p:nvSpPr>
        <p:spPr bwMode="auto">
          <a:xfrm>
            <a:off x="3228481" y="6270121"/>
            <a:ext cx="3055680" cy="52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1996" dirty="0">
                <a:solidFill>
                  <a:srgbClr val="000000"/>
                </a:solidFill>
              </a:rPr>
              <a:t>Красноярск </a:t>
            </a:r>
            <a:r>
              <a:rPr lang="ru-RU" altLang="ru-RU" sz="1996" dirty="0" smtClean="0">
                <a:solidFill>
                  <a:srgbClr val="000000"/>
                </a:solidFill>
              </a:rPr>
              <a:t>2021</a:t>
            </a:r>
            <a:endParaRPr lang="ru-RU" altLang="ru-RU" sz="1996" dirty="0">
              <a:solidFill>
                <a:srgbClr val="000000"/>
              </a:solidFill>
            </a:endParaRPr>
          </a:p>
        </p:txBody>
      </p:sp>
    </p:spTree>
    <p:extLst>
      <p:ext uri="{BB962C8B-B14F-4D97-AF65-F5344CB8AC3E}">
        <p14:creationId xmlns:p14="http://schemas.microsoft.com/office/powerpoint/2010/main" val="3769065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9428" y="116632"/>
            <a:ext cx="4115229" cy="717761"/>
          </a:xfrm>
          <a:prstGeom prst="rect">
            <a:avLst/>
          </a:prstGeom>
        </p:spPr>
        <p:txBody>
          <a:bodyPr wrap="none">
            <a:spAutoFit/>
          </a:bodyPr>
          <a:lstStyle/>
          <a:p>
            <a:pPr>
              <a:lnSpc>
                <a:spcPct val="107000"/>
              </a:lnSpc>
              <a:spcAft>
                <a:spcPts val="600"/>
              </a:spcAft>
            </a:pPr>
            <a:r>
              <a:rPr lang="ru-RU" sz="40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Функции эмоций</a:t>
            </a:r>
            <a:endParaRPr lang="ru-RU"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40948" y="856615"/>
            <a:ext cx="6983380" cy="3539430"/>
          </a:xfrm>
          <a:prstGeom prst="rect">
            <a:avLst/>
          </a:prstGeom>
        </p:spPr>
        <p:txBody>
          <a:bodyPr wrap="square">
            <a:spAutoFit/>
          </a:bodyPr>
          <a:lstStyle/>
          <a:p>
            <a:pPr marL="457200" indent="-457200">
              <a:buFont typeface="Arial" panose="020B0604020202020204" pitchFamily="34" charset="0"/>
              <a:buChar char="•"/>
            </a:pPr>
            <a:r>
              <a:rPr lang="ru-RU" sz="28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Экспрессивная</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Побуждающая (активирующая)</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Переключающая</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Синтезирующая</a:t>
            </a:r>
          </a:p>
          <a:p>
            <a:pPr marL="457200" indent="-457200">
              <a:buFont typeface="Arial" panose="020B0604020202020204" pitchFamily="34" charset="0"/>
              <a:buChar char="•"/>
            </a:pPr>
            <a:r>
              <a:rPr lang="ru-RU" sz="2800" dirty="0">
                <a:latin typeface="Arial" panose="020B0604020202020204" pitchFamily="34" charset="0"/>
                <a:cs typeface="Arial" panose="020B0604020202020204" pitchFamily="34" charset="0"/>
              </a:rPr>
              <a:t>Отражательно-оценочная</a:t>
            </a:r>
            <a:endParaRPr lang="ru-RU"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Компенсаторная </a:t>
            </a:r>
            <a:r>
              <a:rPr lang="ru-RU" sz="2800" dirty="0">
                <a:latin typeface="Arial" panose="020B0604020202020204" pitchFamily="34" charset="0"/>
                <a:cs typeface="Arial" panose="020B0604020202020204" pitchFamily="34" charset="0"/>
              </a:rPr>
              <a:t>(замещающая</a:t>
            </a:r>
            <a:r>
              <a:rPr lang="ru-RU"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Защитная</a:t>
            </a:r>
          </a:p>
          <a:p>
            <a:pPr marL="457200" indent="-45720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Коммуникативная...</a:t>
            </a:r>
            <a:endParaRPr lang="ru-RU" dirty="0"/>
          </a:p>
        </p:txBody>
      </p:sp>
      <p:sp>
        <p:nvSpPr>
          <p:cNvPr id="4" name="Прямоугольник 3"/>
          <p:cNvSpPr/>
          <p:nvPr/>
        </p:nvSpPr>
        <p:spPr>
          <a:xfrm>
            <a:off x="396932" y="4581128"/>
            <a:ext cx="8496944" cy="2048318"/>
          </a:xfrm>
          <a:prstGeom prst="rect">
            <a:avLst/>
          </a:prstGeom>
          <a:solidFill>
            <a:schemeClr val="accent5">
              <a:lumMod val="20000"/>
              <a:lumOff val="80000"/>
            </a:schemeClr>
          </a:solidFill>
        </p:spPr>
        <p:txBody>
          <a:bodyPr wrap="square">
            <a:spAutoFit/>
          </a:bodyPr>
          <a:lstStyle/>
          <a:p>
            <a:pPr>
              <a:lnSpc>
                <a:spcPct val="107000"/>
              </a:lnSpc>
              <a:spcAft>
                <a:spcPts val="600"/>
              </a:spcAft>
            </a:pPr>
            <a:r>
              <a:rPr lang="ru-RU"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Эмоции выполняют функции такой обработки первичной информации о </a:t>
            </a:r>
            <a:r>
              <a:rPr lang="ru-RU" sz="24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мире, </a:t>
            </a:r>
            <a:r>
              <a:rPr lang="ru-RU"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в результате которой мы оказываемся способными формировать свое мнение о </a:t>
            </a:r>
            <a:r>
              <a:rPr lang="ru-RU" sz="24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нем: </a:t>
            </a:r>
            <a:r>
              <a:rPr lang="ru-RU"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эмоциям принадлежит роль в определении ценности предметов и явлений.</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8074123" y="4077072"/>
            <a:ext cx="530325"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9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60363" y="503238"/>
            <a:ext cx="8697912"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127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625"/>
              </a:spcBef>
              <a:buSzPct val="70000"/>
            </a:pPr>
            <a:r>
              <a:rPr lang="ru-RU" altLang="ru-RU" sz="3400" b="1">
                <a:solidFill>
                  <a:srgbClr val="FF0000"/>
                </a:solidFill>
              </a:rPr>
              <a:t>Коммуникативная функция эмоций</a:t>
            </a:r>
            <a:r>
              <a:rPr lang="ru-RU" altLang="ru-RU" sz="3400">
                <a:solidFill>
                  <a:srgbClr val="000000"/>
                </a:solidFill>
              </a:rPr>
              <a:t> </a:t>
            </a:r>
            <a:r>
              <a:rPr lang="ru-RU" altLang="ru-RU" sz="2500">
                <a:solidFill>
                  <a:srgbClr val="000000"/>
                </a:solidFill>
              </a:rPr>
              <a:t>заключается в том, что мимика, жесты,  позы, выразительные вдохи, изменение интонации являются «языком человеческих чувств» и позволяют человеку передавать своим переживания другим людям информировать их о своём отношении к явлениям объектам и т.д.</a:t>
            </a:r>
          </a:p>
        </p:txBody>
      </p:sp>
      <p:sp>
        <p:nvSpPr>
          <p:cNvPr id="11267" name="Rectangle 2"/>
          <p:cNvSpPr>
            <a:spLocks noChangeArrowheads="1"/>
          </p:cNvSpPr>
          <p:nvPr/>
        </p:nvSpPr>
        <p:spPr bwMode="auto">
          <a:xfrm>
            <a:off x="276225" y="3414713"/>
            <a:ext cx="83629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127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450"/>
              </a:spcBef>
              <a:buSzPct val="100000"/>
            </a:pPr>
            <a:r>
              <a:rPr lang="ru-RU" altLang="ru-RU">
                <a:solidFill>
                  <a:srgbClr val="000000"/>
                </a:solidFill>
              </a:rPr>
              <a:t>  </a:t>
            </a:r>
            <a:r>
              <a:rPr lang="ru-RU" altLang="ru-RU" sz="2000">
                <a:solidFill>
                  <a:srgbClr val="000000"/>
                </a:solidFill>
              </a:rPr>
              <a:t>    </a:t>
            </a:r>
            <a:r>
              <a:rPr lang="ru-RU" altLang="ru-RU" sz="2000">
                <a:solidFill>
                  <a:srgbClr val="7E0021"/>
                </a:solidFill>
              </a:rPr>
              <a:t>Известно, что эмоции обладают «заразительностью». «Заражение» эмоциональным состоянием происходит именно потому, что люди могут понять и примерить на себя переживания другого человека</a:t>
            </a:r>
            <a:r>
              <a:rPr lang="ru-RU" altLang="ru-RU">
                <a:solidFill>
                  <a:srgbClr val="7E0021"/>
                </a:solidFill>
              </a:rPr>
              <a:t>.</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4751388"/>
            <a:ext cx="1627187" cy="192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588" y="4679950"/>
            <a:ext cx="1477962"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788" y="4608513"/>
            <a:ext cx="1497012" cy="195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4535488"/>
            <a:ext cx="1695450" cy="224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9313" y="4679950"/>
            <a:ext cx="1871662" cy="194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319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Алексей\Desktop\виды эмоц.jpg"/>
          <p:cNvPicPr>
            <a:picLocks noChangeAspect="1" noChangeArrowheads="1"/>
          </p:cNvPicPr>
          <p:nvPr/>
        </p:nvPicPr>
        <p:blipFill>
          <a:blip r:embed="rId2"/>
          <a:srcRect/>
          <a:stretch>
            <a:fillRect/>
          </a:stretch>
        </p:blipFill>
        <p:spPr bwMode="auto">
          <a:xfrm>
            <a:off x="234035" y="692696"/>
            <a:ext cx="8675927" cy="5112568"/>
          </a:xfrm>
          <a:prstGeom prst="rect">
            <a:avLst/>
          </a:prstGeom>
          <a:noFill/>
        </p:spPr>
      </p:pic>
      <p:sp>
        <p:nvSpPr>
          <p:cNvPr id="2" name="Прямоугольник 1"/>
          <p:cNvSpPr/>
          <p:nvPr/>
        </p:nvSpPr>
        <p:spPr>
          <a:xfrm>
            <a:off x="3205149" y="6165304"/>
            <a:ext cx="2733697" cy="388696"/>
          </a:xfrm>
          <a:prstGeom prst="rect">
            <a:avLst/>
          </a:prstGeom>
        </p:spPr>
        <p:txBody>
          <a:bodyPr wrap="none">
            <a:spAutoFit/>
          </a:bodyPr>
          <a:lstStyle/>
          <a:p>
            <a:pPr>
              <a:lnSpc>
                <a:spcPct val="107000"/>
              </a:lnSpc>
              <a:spcAft>
                <a:spcPts val="600"/>
              </a:spcAft>
            </a:pPr>
            <a:r>
              <a:rPr lang="ru-RU" dirty="0">
                <a:solidFill>
                  <a:srgbClr val="343434"/>
                </a:solidFill>
                <a:latin typeface="Arial" panose="020B0604020202020204" pitchFamily="34" charset="0"/>
                <a:ea typeface="Times New Roman" panose="02020603050405020304" pitchFamily="18" charset="0"/>
                <a:cs typeface="Times New Roman" panose="02020603050405020304" pitchFamily="18" charset="0"/>
              </a:rPr>
              <a:t>Классификация эмоций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53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ард Кэррол"/>
          <p:cNvPicPr/>
          <p:nvPr/>
        </p:nvPicPr>
        <p:blipFill>
          <a:blip r:embed="rId2">
            <a:extLst>
              <a:ext uri="{28A0092B-C50C-407E-A947-70E740481C1C}">
                <a14:useLocalDpi xmlns:a14="http://schemas.microsoft.com/office/drawing/2010/main" val="0"/>
              </a:ext>
            </a:extLst>
          </a:blip>
          <a:srcRect/>
          <a:stretch>
            <a:fillRect/>
          </a:stretch>
        </p:blipFill>
        <p:spPr bwMode="auto">
          <a:xfrm>
            <a:off x="378820" y="250911"/>
            <a:ext cx="1944216" cy="2097969"/>
          </a:xfrm>
          <a:prstGeom prst="rect">
            <a:avLst/>
          </a:prstGeom>
          <a:noFill/>
          <a:ln>
            <a:noFill/>
          </a:ln>
        </p:spPr>
      </p:pic>
      <p:sp>
        <p:nvSpPr>
          <p:cNvPr id="5" name="Прямоугольник 4"/>
          <p:cNvSpPr/>
          <p:nvPr/>
        </p:nvSpPr>
        <p:spPr>
          <a:xfrm>
            <a:off x="589341" y="2469558"/>
            <a:ext cx="1523174" cy="707886"/>
          </a:xfrm>
          <a:prstGeom prst="rect">
            <a:avLst/>
          </a:prstGeom>
        </p:spPr>
        <p:txBody>
          <a:bodyPr wrap="none">
            <a:spAutoFit/>
          </a:bodyPr>
          <a:lstStyle/>
          <a:p>
            <a:r>
              <a:rPr lang="en-US" sz="2000" dirty="0">
                <a:solidFill>
                  <a:srgbClr val="000000"/>
                </a:solidFill>
                <a:latin typeface="Arial" panose="020B0604020202020204" pitchFamily="34" charset="0"/>
              </a:rPr>
              <a:t>Carrol </a:t>
            </a:r>
            <a:r>
              <a:rPr lang="en-US" sz="2000" dirty="0" smtClean="0">
                <a:solidFill>
                  <a:srgbClr val="000000"/>
                </a:solidFill>
                <a:latin typeface="Arial" panose="020B0604020202020204" pitchFamily="34" charset="0"/>
              </a:rPr>
              <a:t>Izard</a:t>
            </a:r>
            <a:endParaRPr lang="ru-RU" sz="2000" dirty="0" smtClean="0">
              <a:solidFill>
                <a:srgbClr val="000000"/>
              </a:solidFill>
              <a:latin typeface="Arial" panose="020B0604020202020204" pitchFamily="34" charset="0"/>
            </a:endParaRPr>
          </a:p>
          <a:p>
            <a:r>
              <a:rPr lang="ru-RU" sz="2000" dirty="0" smtClean="0">
                <a:solidFill>
                  <a:srgbClr val="000000"/>
                </a:solidFill>
                <a:latin typeface="Arial" panose="020B0604020202020204" pitchFamily="34" charset="0"/>
              </a:rPr>
              <a:t>1923-2017</a:t>
            </a:r>
            <a:endParaRPr lang="ru-RU" sz="2000" dirty="0"/>
          </a:p>
        </p:txBody>
      </p:sp>
      <p:sp>
        <p:nvSpPr>
          <p:cNvPr id="6" name="Rectangle 3"/>
          <p:cNvSpPr txBox="1">
            <a:spLocks noChangeArrowheads="1"/>
          </p:cNvSpPr>
          <p:nvPr/>
        </p:nvSpPr>
        <p:spPr>
          <a:xfrm>
            <a:off x="4345069" y="1496216"/>
            <a:ext cx="4474840" cy="4321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ru-RU" sz="2800" dirty="0" smtClean="0">
                <a:effectLst>
                  <a:outerShdw blurRad="38100" dist="38100" dir="2700000" algn="tl">
                    <a:srgbClr val="C0C0C0"/>
                  </a:outerShdw>
                </a:effectLst>
              </a:rPr>
              <a:t>Радость</a:t>
            </a:r>
          </a:p>
          <a:p>
            <a:pPr>
              <a:lnSpc>
                <a:spcPct val="80000"/>
              </a:lnSpc>
              <a:defRPr/>
            </a:pPr>
            <a:r>
              <a:rPr lang="ru-RU" sz="2800" dirty="0" smtClean="0">
                <a:effectLst>
                  <a:outerShdw blurRad="38100" dist="38100" dir="2700000" algn="tl">
                    <a:srgbClr val="C0C0C0"/>
                  </a:outerShdw>
                </a:effectLst>
              </a:rPr>
              <a:t>Удивление</a:t>
            </a:r>
          </a:p>
          <a:p>
            <a:pPr>
              <a:lnSpc>
                <a:spcPct val="80000"/>
              </a:lnSpc>
              <a:defRPr/>
            </a:pPr>
            <a:r>
              <a:rPr lang="ru-RU" sz="2800" dirty="0" smtClean="0">
                <a:effectLst>
                  <a:outerShdw blurRad="38100" dist="38100" dir="2700000" algn="tl">
                    <a:srgbClr val="C0C0C0"/>
                  </a:outerShdw>
                </a:effectLst>
              </a:rPr>
              <a:t>Печаль</a:t>
            </a:r>
          </a:p>
          <a:p>
            <a:pPr>
              <a:lnSpc>
                <a:spcPct val="80000"/>
              </a:lnSpc>
              <a:defRPr/>
            </a:pPr>
            <a:r>
              <a:rPr lang="ru-RU" sz="2800" dirty="0" smtClean="0">
                <a:effectLst>
                  <a:outerShdw blurRad="38100" dist="38100" dir="2700000" algn="tl">
                    <a:srgbClr val="C0C0C0"/>
                  </a:outerShdw>
                </a:effectLst>
              </a:rPr>
              <a:t>Гнев</a:t>
            </a:r>
          </a:p>
          <a:p>
            <a:pPr>
              <a:lnSpc>
                <a:spcPct val="80000"/>
              </a:lnSpc>
              <a:defRPr/>
            </a:pPr>
            <a:r>
              <a:rPr lang="ru-RU" sz="2800" dirty="0" smtClean="0">
                <a:effectLst>
                  <a:outerShdw blurRad="38100" dist="38100" dir="2700000" algn="tl">
                    <a:srgbClr val="C0C0C0"/>
                  </a:outerShdw>
                </a:effectLst>
              </a:rPr>
              <a:t>Отвращение</a:t>
            </a:r>
          </a:p>
          <a:p>
            <a:pPr>
              <a:lnSpc>
                <a:spcPct val="80000"/>
              </a:lnSpc>
              <a:defRPr/>
            </a:pPr>
            <a:r>
              <a:rPr lang="ru-RU" sz="2800" dirty="0" smtClean="0">
                <a:effectLst>
                  <a:outerShdw blurRad="38100" dist="38100" dir="2700000" algn="tl">
                    <a:srgbClr val="C0C0C0"/>
                  </a:outerShdw>
                </a:effectLst>
              </a:rPr>
              <a:t>Презрение</a:t>
            </a:r>
          </a:p>
          <a:p>
            <a:pPr>
              <a:lnSpc>
                <a:spcPct val="80000"/>
              </a:lnSpc>
              <a:defRPr/>
            </a:pPr>
            <a:r>
              <a:rPr lang="ru-RU" sz="2800" dirty="0" smtClean="0">
                <a:effectLst>
                  <a:outerShdw blurRad="38100" dist="38100" dir="2700000" algn="tl">
                    <a:srgbClr val="C0C0C0"/>
                  </a:outerShdw>
                </a:effectLst>
              </a:rPr>
              <a:t>Страх</a:t>
            </a:r>
          </a:p>
          <a:p>
            <a:pPr>
              <a:lnSpc>
                <a:spcPct val="80000"/>
              </a:lnSpc>
              <a:defRPr/>
            </a:pPr>
            <a:r>
              <a:rPr lang="ru-RU" sz="2800" dirty="0" smtClean="0">
                <a:effectLst>
                  <a:outerShdw blurRad="38100" dist="38100" dir="2700000" algn="tl">
                    <a:srgbClr val="C0C0C0"/>
                  </a:outerShdw>
                </a:effectLst>
              </a:rPr>
              <a:t>Стыд</a:t>
            </a:r>
          </a:p>
          <a:p>
            <a:pPr>
              <a:lnSpc>
                <a:spcPct val="80000"/>
              </a:lnSpc>
              <a:defRPr/>
            </a:pPr>
            <a:r>
              <a:rPr lang="ru-RU" sz="2800" dirty="0" smtClean="0">
                <a:effectLst>
                  <a:outerShdw blurRad="38100" dist="38100" dir="2700000" algn="tl">
                    <a:srgbClr val="C0C0C0"/>
                  </a:outerShdw>
                </a:effectLst>
              </a:rPr>
              <a:t>Интерес</a:t>
            </a:r>
          </a:p>
          <a:p>
            <a:pPr>
              <a:lnSpc>
                <a:spcPct val="80000"/>
              </a:lnSpc>
              <a:defRPr/>
            </a:pPr>
            <a:r>
              <a:rPr lang="ru-RU" sz="2800" dirty="0" smtClean="0">
                <a:effectLst>
                  <a:outerShdw blurRad="38100" dist="38100" dir="2700000" algn="tl">
                    <a:srgbClr val="C0C0C0"/>
                  </a:outerShdw>
                </a:effectLst>
              </a:rPr>
              <a:t>Вина</a:t>
            </a:r>
          </a:p>
        </p:txBody>
      </p:sp>
      <p:sp>
        <p:nvSpPr>
          <p:cNvPr id="7" name="Rectangle 2"/>
          <p:cNvSpPr txBox="1">
            <a:spLocks noChangeArrowheads="1"/>
          </p:cNvSpPr>
          <p:nvPr/>
        </p:nvSpPr>
        <p:spPr>
          <a:xfrm>
            <a:off x="2339752" y="250911"/>
            <a:ext cx="6480720" cy="1584785"/>
          </a:xfrm>
          <a:prstGeom prst="rect">
            <a:avLst/>
          </a:prstGeom>
        </p:spPr>
        <p:txBody>
          <a:bodyPr vert="horz" lIns="91440" tIns="45720" rIns="91440" bIns="45720" rtlCol="0" anchor="ctr" anchorCtr="1">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4100" dirty="0" smtClean="0">
                <a:effectLst>
                  <a:outerShdw blurRad="38100" dist="38100" dir="2700000" algn="tl">
                    <a:srgbClr val="C0C0C0"/>
                  </a:outerShdw>
                </a:effectLst>
                <a:latin typeface="Arial" panose="020B0604020202020204" pitchFamily="34" charset="0"/>
                <a:cs typeface="Arial" panose="020B0604020202020204" pitchFamily="34" charset="0"/>
              </a:rPr>
              <a:t>К. </a:t>
            </a:r>
            <a:r>
              <a:rPr lang="ru-RU" sz="4100" dirty="0" err="1" smtClean="0">
                <a:effectLst>
                  <a:outerShdw blurRad="38100" dist="38100" dir="2700000" algn="tl">
                    <a:srgbClr val="C0C0C0"/>
                  </a:outerShdw>
                </a:effectLst>
                <a:latin typeface="Arial" panose="020B0604020202020204" pitchFamily="34" charset="0"/>
                <a:cs typeface="Arial" panose="020B0604020202020204" pitchFamily="34" charset="0"/>
              </a:rPr>
              <a:t>Изард</a:t>
            </a:r>
            <a:r>
              <a:rPr lang="ru-RU" sz="4100" dirty="0" smtClean="0">
                <a:effectLst>
                  <a:outerShdw blurRad="38100" dist="38100" dir="2700000" algn="tl">
                    <a:srgbClr val="C0C0C0"/>
                  </a:outerShdw>
                </a:effectLst>
                <a:latin typeface="Arial" panose="020B0604020202020204" pitchFamily="34" charset="0"/>
                <a:cs typeface="Arial" panose="020B0604020202020204" pitchFamily="34" charset="0"/>
              </a:rPr>
              <a:t> выделяет 10 основных (базовых) эмоций  </a:t>
            </a:r>
            <a:r>
              <a:rPr lang="ru-RU" sz="3200" dirty="0" smtClean="0">
                <a:effectLst>
                  <a:outerShdw blurRad="38100" dist="38100" dir="2700000" algn="tl">
                    <a:srgbClr val="C0C0C0"/>
                  </a:outerShdw>
                </a:effectLst>
              </a:rPr>
              <a:t/>
            </a:r>
            <a:br>
              <a:rPr lang="ru-RU" sz="3200" dirty="0" smtClean="0">
                <a:effectLst>
                  <a:outerShdw blurRad="38100" dist="38100" dir="2700000" algn="tl">
                    <a:srgbClr val="C0C0C0"/>
                  </a:outerShdw>
                </a:effectLst>
              </a:rPr>
            </a:br>
            <a:endParaRPr lang="ru-RU" sz="3200" dirty="0" smtClean="0">
              <a:effectLst>
                <a:outerShdw blurRad="38100" dist="38100" dir="2700000" algn="tl">
                  <a:srgbClr val="C0C0C0"/>
                </a:outerShdw>
              </a:effectLst>
            </a:endParaRPr>
          </a:p>
        </p:txBody>
      </p:sp>
      <p:sp>
        <p:nvSpPr>
          <p:cNvPr id="10" name="Прямоугольник 9"/>
          <p:cNvSpPr/>
          <p:nvPr/>
        </p:nvSpPr>
        <p:spPr>
          <a:xfrm>
            <a:off x="5203534" y="5949280"/>
            <a:ext cx="3616375" cy="400110"/>
          </a:xfrm>
          <a:prstGeom prst="rect">
            <a:avLst/>
          </a:prstGeom>
        </p:spPr>
        <p:txBody>
          <a:bodyPr wrap="none">
            <a:spAutoFit/>
          </a:bodyPr>
          <a:lstStyle/>
          <a:p>
            <a:r>
              <a:rPr lang="ru-RU" sz="2000" dirty="0" err="1" smtClean="0">
                <a:effectLst>
                  <a:outerShdw blurRad="38100" dist="38100" dir="2700000" algn="tl">
                    <a:srgbClr val="C0C0C0"/>
                  </a:outerShdw>
                </a:effectLst>
                <a:latin typeface="Arial" panose="020B0604020202020204" pitchFamily="34" charset="0"/>
                <a:cs typeface="Arial" panose="020B0604020202020204" pitchFamily="34" charset="0"/>
              </a:rPr>
              <a:t>Изард</a:t>
            </a:r>
            <a:r>
              <a:rPr lang="ru-RU" sz="2000" dirty="0" smtClean="0">
                <a:effectLst>
                  <a:outerShdw blurRad="38100" dist="38100" dir="2700000" algn="tl">
                    <a:srgbClr val="C0C0C0"/>
                  </a:outerShdw>
                </a:effectLst>
                <a:latin typeface="Arial" panose="020B0604020202020204" pitchFamily="34" charset="0"/>
                <a:cs typeface="Arial" panose="020B0604020202020204" pitchFamily="34" charset="0"/>
              </a:rPr>
              <a:t> К. Психология эмоций</a:t>
            </a:r>
            <a:endParaRPr lang="ru-RU" sz="2000" dirty="0"/>
          </a:p>
        </p:txBody>
      </p:sp>
      <p:pic>
        <p:nvPicPr>
          <p:cNvPr id="2050" name="Picture 2" descr="таблица чувств и эмоций человека 12 шагов: 11 тыс изображени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79" y="3298123"/>
            <a:ext cx="3401987" cy="340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8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ексей\Desktop\slide_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98042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33338"/>
            <a:ext cx="6937375" cy="2054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1346200" y="1582738"/>
            <a:ext cx="7653338" cy="527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1150" indent="-31115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1pPr>
            <a:lvl2pP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2pPr>
            <a:lvl3pP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3pPr>
            <a:lvl4pP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4pPr>
            <a:lvl5pP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defRPr>
                <a:solidFill>
                  <a:srgbClr val="000000"/>
                </a:solidFill>
                <a:latin typeface="Arial" panose="020B0604020202020204" pitchFamily="34" charset="0"/>
                <a:ea typeface="Microsoft YaHei" panose="020B0503020204020204" pitchFamily="34" charset="-122"/>
              </a:defRPr>
            </a:lvl9pPr>
          </a:lstStyle>
          <a:p>
            <a:pPr>
              <a:spcBef>
                <a:spcPts val="725"/>
              </a:spcBef>
              <a:buClr>
                <a:srgbClr val="006666"/>
              </a:buClr>
              <a:buSzPct val="70000"/>
              <a:buFont typeface="Wingdings" panose="05000000000000000000" pitchFamily="2" charset="2"/>
              <a:buChar char=""/>
              <a:defRPr/>
            </a:pPr>
            <a:r>
              <a:rPr lang="ru-RU" altLang="ru-RU" sz="3200" dirty="0" smtClean="0">
                <a:latin typeface="Verdana" panose="020B0604030504040204" pitchFamily="34" charset="0"/>
                <a:cs typeface="Arial" panose="020B0604020202020204" pitchFamily="34" charset="0"/>
              </a:rPr>
              <a:t>жесты (движения рук);</a:t>
            </a:r>
          </a:p>
          <a:p>
            <a:pPr>
              <a:spcBef>
                <a:spcPts val="725"/>
              </a:spcBef>
              <a:buClr>
                <a:srgbClr val="006666"/>
              </a:buClr>
              <a:buSzPct val="70000"/>
              <a:buFont typeface="Wingdings" panose="05000000000000000000" pitchFamily="2" charset="2"/>
              <a:buChar char=""/>
              <a:defRPr/>
            </a:pPr>
            <a:r>
              <a:rPr lang="ru-RU" altLang="ru-RU" sz="3200" b="1" dirty="0" smtClean="0">
                <a:latin typeface="Verdana" panose="020B0604030504040204" pitchFamily="34" charset="0"/>
                <a:cs typeface="Arial" panose="020B0604020202020204" pitchFamily="34" charset="0"/>
              </a:rPr>
              <a:t>мимика</a:t>
            </a:r>
            <a:r>
              <a:rPr lang="ru-RU" altLang="ru-RU" sz="3200" dirty="0" smtClean="0">
                <a:latin typeface="Verdana" panose="020B0604030504040204" pitchFamily="34" charset="0"/>
                <a:cs typeface="Arial" panose="020B0604020202020204" pitchFamily="34" charset="0"/>
              </a:rPr>
              <a:t> (движения мышц лица);</a:t>
            </a:r>
          </a:p>
          <a:p>
            <a:pPr>
              <a:spcBef>
                <a:spcPts val="725"/>
              </a:spcBef>
              <a:buClr>
                <a:srgbClr val="006666"/>
              </a:buClr>
              <a:buSzPct val="70000"/>
              <a:buFont typeface="Wingdings" panose="05000000000000000000" pitchFamily="2" charset="2"/>
              <a:buChar char=""/>
              <a:defRPr/>
            </a:pPr>
            <a:r>
              <a:rPr lang="ru-RU" altLang="ru-RU" sz="3200" dirty="0" smtClean="0">
                <a:latin typeface="Verdana" panose="020B0604030504040204" pitchFamily="34" charset="0"/>
                <a:cs typeface="Arial" panose="020B0604020202020204" pitchFamily="34" charset="0"/>
              </a:rPr>
              <a:t>пантомимика (движения всего тела);</a:t>
            </a:r>
          </a:p>
          <a:p>
            <a:pPr>
              <a:spcBef>
                <a:spcPts val="725"/>
              </a:spcBef>
              <a:buClr>
                <a:srgbClr val="006666"/>
              </a:buClr>
              <a:buSzPct val="70000"/>
              <a:buFont typeface="Wingdings" panose="05000000000000000000" pitchFamily="2" charset="2"/>
              <a:buChar char=""/>
              <a:defRPr/>
            </a:pPr>
            <a:r>
              <a:rPr lang="ru-RU" altLang="ru-RU" sz="2800" dirty="0" smtClean="0">
                <a:latin typeface="Verdana" panose="020B0604030504040204" pitchFamily="34" charset="0"/>
                <a:cs typeface="Arial" panose="020B0604020202020204" pitchFamily="34" charset="0"/>
              </a:rPr>
              <a:t>эмоциональные компоненты речи (сила и тембр, интонации голоса);</a:t>
            </a:r>
          </a:p>
          <a:p>
            <a:pPr>
              <a:spcBef>
                <a:spcPts val="725"/>
              </a:spcBef>
              <a:buClr>
                <a:srgbClr val="006666"/>
              </a:buClr>
              <a:buSzPct val="70000"/>
              <a:buFont typeface="Wingdings" panose="05000000000000000000" pitchFamily="2" charset="2"/>
              <a:buChar char=""/>
              <a:defRPr/>
            </a:pPr>
            <a:r>
              <a:rPr lang="ru-RU" altLang="ru-RU" sz="2800" dirty="0" smtClean="0">
                <a:latin typeface="Verdana" panose="020B0604030504040204" pitchFamily="34" charset="0"/>
                <a:cs typeface="Arial" panose="020B0604020202020204" pitchFamily="34" charset="0"/>
              </a:rPr>
              <a:t>вегетативные изменения (покраснение, побледнение, потоотделение).</a:t>
            </a:r>
          </a:p>
          <a:p>
            <a:pPr marL="330200">
              <a:spcBef>
                <a:spcPts val="725"/>
              </a:spcBef>
              <a:buSzPct val="70000"/>
              <a:defRPr/>
            </a:pPr>
            <a:endParaRPr lang="ru-RU" altLang="ru-RU" sz="2800" dirty="0" smtClean="0">
              <a:latin typeface="Verdana" panose="020B0604030504040204" pitchFamily="34" charset="0"/>
              <a:cs typeface="Arial" panose="020B0604020202020204" pitchFamily="34" charset="0"/>
            </a:endParaRPr>
          </a:p>
        </p:txBody>
      </p:sp>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32" y="1412776"/>
            <a:ext cx="1038225" cy="435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73615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39688"/>
            <a:ext cx="6962775" cy="204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628775"/>
            <a:ext cx="5976937" cy="496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6276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66750"/>
            <a:ext cx="8566150" cy="619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1475656" y="414337"/>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dirty="0">
                <a:solidFill>
                  <a:srgbClr val="7E0021"/>
                </a:solidFill>
              </a:rPr>
              <a:t>Эмоциональные мимические реакции</a:t>
            </a:r>
          </a:p>
        </p:txBody>
      </p:sp>
    </p:spTree>
    <p:extLst>
      <p:ext uri="{BB962C8B-B14F-4D97-AF65-F5344CB8AC3E}">
        <p14:creationId xmlns:p14="http://schemas.microsoft.com/office/powerpoint/2010/main" val="12709005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43325"/>
            <a:ext cx="2095500" cy="305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2366963"/>
            <a:ext cx="2095500" cy="310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185863"/>
            <a:ext cx="2095500" cy="301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263" y="120650"/>
            <a:ext cx="2095500" cy="301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5"/>
          <p:cNvSpPr txBox="1">
            <a:spLocks noChangeArrowheads="1"/>
          </p:cNvSpPr>
          <p:nvPr/>
        </p:nvSpPr>
        <p:spPr bwMode="auto">
          <a:xfrm>
            <a:off x="792163" y="557213"/>
            <a:ext cx="331152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388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200"/>
              </a:spcBef>
              <a:spcAft>
                <a:spcPts val="1000"/>
              </a:spcAft>
              <a:buClrTx/>
              <a:buFontTx/>
              <a:buNone/>
            </a:pPr>
            <a:r>
              <a:rPr lang="ru-RU" altLang="ru-RU" sz="4400" b="1" i="1">
                <a:solidFill>
                  <a:srgbClr val="7E0021"/>
                </a:solidFill>
              </a:rPr>
              <a:t>Удивление</a:t>
            </a:r>
          </a:p>
          <a:p>
            <a:pPr>
              <a:lnSpc>
                <a:spcPct val="93000"/>
              </a:lnSpc>
              <a:spcBef>
                <a:spcPts val="1200"/>
              </a:spcBef>
              <a:spcAft>
                <a:spcPts val="1000"/>
              </a:spcAft>
              <a:buClrTx/>
              <a:buFontTx/>
              <a:buNone/>
            </a:pPr>
            <a:endParaRPr lang="ru-RU" altLang="ru-RU" sz="4400" b="1" i="1">
              <a:solidFill>
                <a:srgbClr val="7E0021"/>
              </a:solidFill>
            </a:endParaRPr>
          </a:p>
        </p:txBody>
      </p:sp>
      <p:sp>
        <p:nvSpPr>
          <p:cNvPr id="20486" name="Text Box 6"/>
          <p:cNvSpPr txBox="1">
            <a:spLocks noChangeArrowheads="1"/>
          </p:cNvSpPr>
          <p:nvPr/>
        </p:nvSpPr>
        <p:spPr bwMode="auto">
          <a:xfrm>
            <a:off x="2447925" y="5956300"/>
            <a:ext cx="53276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buClrTx/>
              <a:buFontTx/>
              <a:buNone/>
            </a:pPr>
            <a:r>
              <a:rPr lang="ru-RU" altLang="ru-RU" sz="2000" b="1"/>
              <a:t>Вопросительное удивление</a:t>
            </a:r>
          </a:p>
          <a:p>
            <a:pPr>
              <a:lnSpc>
                <a:spcPct val="93000"/>
              </a:lnSpc>
              <a:buClrTx/>
              <a:buFontTx/>
              <a:buNone/>
            </a:pPr>
            <a:r>
              <a:rPr lang="ru-RU" altLang="ru-RU" sz="2000"/>
              <a:t>«</a:t>
            </a:r>
            <a:r>
              <a:rPr lang="ru-RU" altLang="ru-RU" sz="2000" i="1"/>
              <a:t>Это так?</a:t>
            </a:r>
            <a:r>
              <a:rPr lang="ru-RU" altLang="ru-RU" sz="2000"/>
              <a:t>» или: «</a:t>
            </a:r>
            <a:r>
              <a:rPr lang="ru-RU" altLang="ru-RU" sz="2000" i="1"/>
              <a:t>О, в самом деле?</a:t>
            </a:r>
            <a:r>
              <a:rPr lang="ru-RU" altLang="ru-RU" sz="2000"/>
              <a:t>»</a:t>
            </a:r>
          </a:p>
          <a:p>
            <a:pPr>
              <a:lnSpc>
                <a:spcPct val="93000"/>
              </a:lnSpc>
              <a:buClrTx/>
              <a:buFontTx/>
              <a:buNone/>
            </a:pPr>
            <a:endParaRPr lang="ru-RU" altLang="ru-RU" sz="2000"/>
          </a:p>
        </p:txBody>
      </p:sp>
      <p:sp>
        <p:nvSpPr>
          <p:cNvPr id="20487" name="Text Box 7"/>
          <p:cNvSpPr txBox="1">
            <a:spLocks noChangeArrowheads="1"/>
          </p:cNvSpPr>
          <p:nvPr/>
        </p:nvSpPr>
        <p:spPr bwMode="auto">
          <a:xfrm>
            <a:off x="4392613" y="4787900"/>
            <a:ext cx="2376487"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buClrTx/>
              <a:buFontTx/>
              <a:buNone/>
            </a:pPr>
            <a:r>
              <a:rPr lang="ru-RU" altLang="ru-RU" sz="2000" b="1"/>
              <a:t>Изумление </a:t>
            </a:r>
          </a:p>
          <a:p>
            <a:pPr>
              <a:lnSpc>
                <a:spcPct val="93000"/>
              </a:lnSpc>
              <a:buClrTx/>
              <a:buFontTx/>
              <a:buNone/>
            </a:pPr>
            <a:r>
              <a:rPr lang="ru-RU" altLang="ru-RU" sz="2000" i="1"/>
              <a:t>«Что?», «Ах!»..</a:t>
            </a:r>
            <a:r>
              <a:rPr lang="ru-RU" altLang="ru-RU" sz="1100" i="1"/>
              <a:t>.</a:t>
            </a:r>
          </a:p>
          <a:p>
            <a:pPr>
              <a:lnSpc>
                <a:spcPct val="93000"/>
              </a:lnSpc>
              <a:buClrTx/>
              <a:buFontTx/>
              <a:buNone/>
            </a:pPr>
            <a:endParaRPr lang="ru-RU" altLang="ru-RU" sz="1100" i="1"/>
          </a:p>
        </p:txBody>
      </p:sp>
      <p:sp>
        <p:nvSpPr>
          <p:cNvPr id="20488" name="Text Box 8"/>
          <p:cNvSpPr txBox="1">
            <a:spLocks noChangeArrowheads="1"/>
          </p:cNvSpPr>
          <p:nvPr/>
        </p:nvSpPr>
        <p:spPr bwMode="auto">
          <a:xfrm>
            <a:off x="6916738" y="3743325"/>
            <a:ext cx="2084387"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200"/>
              </a:spcBef>
              <a:spcAft>
                <a:spcPts val="1000"/>
              </a:spcAft>
              <a:buClrTx/>
              <a:buFontTx/>
              <a:buNone/>
            </a:pPr>
            <a:r>
              <a:rPr lang="ru-RU" altLang="ru-RU" sz="2000" b="1"/>
              <a:t>Ошеломление</a:t>
            </a:r>
          </a:p>
          <a:p>
            <a:pPr>
              <a:lnSpc>
                <a:spcPct val="93000"/>
              </a:lnSpc>
              <a:spcBef>
                <a:spcPts val="1200"/>
              </a:spcBef>
              <a:spcAft>
                <a:spcPts val="1000"/>
              </a:spcAft>
              <a:buClrTx/>
              <a:buFontTx/>
              <a:buNone/>
            </a:pPr>
            <a:endParaRPr lang="ru-RU" altLang="ru-RU" sz="2000" b="1"/>
          </a:p>
        </p:txBody>
      </p:sp>
    </p:spTree>
    <p:extLst>
      <p:ext uri="{BB962C8B-B14F-4D97-AF65-F5344CB8AC3E}">
        <p14:creationId xmlns:p14="http://schemas.microsoft.com/office/powerpoint/2010/main" val="40043455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7"/>
            <a:ext cx="9720263" cy="676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2"/>
          <p:cNvSpPr txBox="1">
            <a:spLocks noChangeArrowheads="1"/>
          </p:cNvSpPr>
          <p:nvPr/>
        </p:nvSpPr>
        <p:spPr bwMode="auto">
          <a:xfrm>
            <a:off x="1475656" y="161924"/>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dirty="0">
                <a:solidFill>
                  <a:srgbClr val="7E0021"/>
                </a:solidFill>
              </a:rPr>
              <a:t>Эмоциональные мимические реакции</a:t>
            </a:r>
          </a:p>
        </p:txBody>
      </p:sp>
    </p:spTree>
    <p:extLst>
      <p:ext uri="{BB962C8B-B14F-4D97-AF65-F5344CB8AC3E}">
        <p14:creationId xmlns:p14="http://schemas.microsoft.com/office/powerpoint/2010/main" val="6992342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idx="1"/>
          </p:nvPr>
        </p:nvSpPr>
        <p:spPr>
          <a:xfrm>
            <a:off x="457200" y="260648"/>
            <a:ext cx="8435280" cy="6336703"/>
          </a:xfrm>
        </p:spPr>
        <p:txBody>
          <a:bodyPr>
            <a:normAutofit fontScale="85000" lnSpcReduction="20000"/>
          </a:bodyPr>
          <a:lstStyle/>
          <a:p>
            <a:pPr marL="514350" indent="-514350" algn="ctr" eaLnBrk="1" hangingPunct="1">
              <a:buNone/>
            </a:pPr>
            <a:r>
              <a:rPr lang="ru-RU" b="1" dirty="0" smtClean="0">
                <a:latin typeface="Times New Roman" pitchFamily="18" charset="0"/>
                <a:cs typeface="Times New Roman" pitchFamily="18" charset="0"/>
              </a:rPr>
              <a:t>План</a:t>
            </a:r>
          </a:p>
          <a:p>
            <a:pPr marL="514350" indent="-514350" algn="ctr" eaLnBrk="1" hangingPunct="1">
              <a:buNone/>
            </a:pPr>
            <a:r>
              <a:rPr lang="ru-RU" b="1" dirty="0" smtClean="0">
                <a:latin typeface="Times New Roman" pitchFamily="18" charset="0"/>
                <a:cs typeface="Times New Roman" pitchFamily="18" charset="0"/>
              </a:rPr>
              <a:t>Психические процессы</a:t>
            </a:r>
          </a:p>
          <a:p>
            <a:pPr marL="514350" indent="-514350" algn="ctr">
              <a:buNone/>
            </a:pPr>
            <a:r>
              <a:rPr lang="ru-RU" b="1" dirty="0" smtClean="0"/>
              <a:t>Часть 1. </a:t>
            </a:r>
          </a:p>
          <a:p>
            <a:pPr marL="514350" indent="-514350" algn="just">
              <a:buAutoNum type="arabicPeriod"/>
            </a:pPr>
            <a:r>
              <a:rPr lang="ru-RU" dirty="0" smtClean="0"/>
              <a:t>Познавательные процессы. Общая характеристика ощущения, восприятия. Основные нарушения. </a:t>
            </a:r>
          </a:p>
          <a:p>
            <a:pPr marL="514350" indent="-514350" algn="just">
              <a:buAutoNum type="arabicPeriod"/>
            </a:pPr>
            <a:r>
              <a:rPr lang="ru-RU" dirty="0" smtClean="0"/>
              <a:t>Память: виды, функции, свойства. Основные нарушения. </a:t>
            </a:r>
          </a:p>
          <a:p>
            <a:pPr marL="514350" indent="-514350" algn="just">
              <a:buAutoNum type="arabicPeriod"/>
            </a:pPr>
            <a:r>
              <a:rPr lang="ru-RU" dirty="0" smtClean="0"/>
              <a:t>Характеристика внимания. Основные нарушения.</a:t>
            </a:r>
            <a:r>
              <a:rPr lang="ru-RU" dirty="0"/>
              <a:t> Характеристика мышления и воображения. Основные нарушения. </a:t>
            </a:r>
          </a:p>
          <a:p>
            <a:pPr marL="514350" indent="-514350" algn="just">
              <a:buAutoNum type="arabicPeriod"/>
            </a:pPr>
            <a:r>
              <a:rPr lang="ru-RU" dirty="0"/>
              <a:t>Интеллект человека: виды, структура. Основные нарушения.</a:t>
            </a:r>
          </a:p>
          <a:p>
            <a:pPr marL="514350" indent="-514350" algn="ctr">
              <a:buNone/>
            </a:pPr>
            <a:r>
              <a:rPr lang="ru-RU" b="1" dirty="0" smtClean="0"/>
              <a:t>Часть 2. </a:t>
            </a:r>
          </a:p>
          <a:p>
            <a:pPr marL="514350" indent="-514350" algn="just">
              <a:buAutoNum type="arabicPeriod"/>
            </a:pPr>
            <a:r>
              <a:rPr lang="ru-RU" b="1" dirty="0" smtClean="0"/>
              <a:t>Эмоционально-волевые </a:t>
            </a:r>
            <a:r>
              <a:rPr lang="ru-RU" b="1" dirty="0"/>
              <a:t>психические состояния и их нарушения в развитии человека. </a:t>
            </a:r>
            <a:endParaRPr lang="ru-RU" b="1" dirty="0" smtClean="0"/>
          </a:p>
          <a:p>
            <a:pPr marL="514350" indent="-514350" algn="just">
              <a:buAutoNum type="arabicPeriod"/>
            </a:pPr>
            <a:r>
              <a:rPr lang="ru-RU" b="1" dirty="0" smtClean="0"/>
              <a:t>Эмоции </a:t>
            </a:r>
            <a:r>
              <a:rPr lang="ru-RU" b="1" dirty="0"/>
              <a:t>и </a:t>
            </a:r>
            <a:r>
              <a:rPr lang="ru-RU" b="1" dirty="0" smtClean="0"/>
              <a:t>воля в </a:t>
            </a:r>
            <a:r>
              <a:rPr lang="ru-RU" b="1" dirty="0"/>
              <a:t>работе </a:t>
            </a:r>
            <a:r>
              <a:rPr lang="ru-RU" b="1" dirty="0" smtClean="0"/>
              <a:t>врача.</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06388"/>
            <a:ext cx="8928100" cy="6551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p:cNvSpPr txBox="1">
            <a:spLocks noChangeArrowheads="1"/>
          </p:cNvSpPr>
          <p:nvPr/>
        </p:nvSpPr>
        <p:spPr bwMode="auto">
          <a:xfrm>
            <a:off x="1475656" y="188640"/>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a:solidFill>
                  <a:srgbClr val="7E0021"/>
                </a:solidFill>
              </a:rPr>
              <a:t>Эмоциональные мимические реакции</a:t>
            </a:r>
          </a:p>
        </p:txBody>
      </p:sp>
    </p:spTree>
    <p:extLst>
      <p:ext uri="{BB962C8B-B14F-4D97-AF65-F5344CB8AC3E}">
        <p14:creationId xmlns:p14="http://schemas.microsoft.com/office/powerpoint/2010/main" val="34081441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338"/>
            <a:ext cx="8999538"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1403648" y="188640"/>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a:solidFill>
                  <a:srgbClr val="7E0021"/>
                </a:solidFill>
              </a:rPr>
              <a:t>Эмоциональные мимические реакции</a:t>
            </a:r>
          </a:p>
        </p:txBody>
      </p:sp>
    </p:spTree>
    <p:extLst>
      <p:ext uri="{BB962C8B-B14F-4D97-AF65-F5344CB8AC3E}">
        <p14:creationId xmlns:p14="http://schemas.microsoft.com/office/powerpoint/2010/main" val="39501956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87338"/>
            <a:ext cx="8710612" cy="626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Text Box 2"/>
          <p:cNvSpPr txBox="1">
            <a:spLocks noChangeArrowheads="1"/>
          </p:cNvSpPr>
          <p:nvPr/>
        </p:nvSpPr>
        <p:spPr bwMode="auto">
          <a:xfrm>
            <a:off x="1439863" y="71438"/>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a:solidFill>
                  <a:srgbClr val="7E0021"/>
                </a:solidFill>
              </a:rPr>
              <a:t>Эмоциональные мимические реакции</a:t>
            </a:r>
          </a:p>
        </p:txBody>
      </p:sp>
    </p:spTree>
    <p:extLst>
      <p:ext uri="{BB962C8B-B14F-4D97-AF65-F5344CB8AC3E}">
        <p14:creationId xmlns:p14="http://schemas.microsoft.com/office/powerpoint/2010/main" val="3335710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363"/>
            <a:ext cx="8856663" cy="626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1439863" y="71438"/>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a:solidFill>
                  <a:srgbClr val="7E0021"/>
                </a:solidFill>
              </a:rPr>
              <a:t>Эмоциональные мимические реакции</a:t>
            </a:r>
          </a:p>
        </p:txBody>
      </p:sp>
    </p:spTree>
    <p:extLst>
      <p:ext uri="{BB962C8B-B14F-4D97-AF65-F5344CB8AC3E}">
        <p14:creationId xmlns:p14="http://schemas.microsoft.com/office/powerpoint/2010/main" val="42408404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87338"/>
            <a:ext cx="9215438"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0" name="Text Box 2"/>
          <p:cNvSpPr txBox="1">
            <a:spLocks noChangeArrowheads="1"/>
          </p:cNvSpPr>
          <p:nvPr/>
        </p:nvSpPr>
        <p:spPr bwMode="auto">
          <a:xfrm>
            <a:off x="1439863" y="71438"/>
            <a:ext cx="70564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Bef>
                <a:spcPts val="1200"/>
              </a:spcBef>
              <a:spcAft>
                <a:spcPts val="1000"/>
              </a:spcAft>
              <a:buClrTx/>
              <a:buFontTx/>
              <a:buNone/>
            </a:pPr>
            <a:r>
              <a:rPr lang="ru-RU" altLang="ru-RU" sz="2400" b="1">
                <a:solidFill>
                  <a:srgbClr val="7E0021"/>
                </a:solidFill>
              </a:rPr>
              <a:t>Эмоциональные мимические реакции</a:t>
            </a:r>
          </a:p>
        </p:txBody>
      </p:sp>
    </p:spTree>
    <p:extLst>
      <p:ext uri="{BB962C8B-B14F-4D97-AF65-F5344CB8AC3E}">
        <p14:creationId xmlns:p14="http://schemas.microsoft.com/office/powerpoint/2010/main" val="34184252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043608" y="746101"/>
            <a:ext cx="7056438"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Aft>
                <a:spcPts val="425"/>
              </a:spcAft>
              <a:buClrTx/>
              <a:buFontTx/>
              <a:buNone/>
            </a:pPr>
            <a:r>
              <a:rPr lang="ru-RU" altLang="ru-RU" sz="2800" b="1" dirty="0">
                <a:solidFill>
                  <a:srgbClr val="C00000"/>
                </a:solidFill>
              </a:rPr>
              <a:t>Эмоциональные мимические реакции</a:t>
            </a:r>
          </a:p>
          <a:p>
            <a:pPr algn="ctr">
              <a:spcAft>
                <a:spcPts val="425"/>
              </a:spcAft>
              <a:buClrTx/>
              <a:buFontTx/>
              <a:buNone/>
            </a:pPr>
            <a:endParaRPr lang="ru-RU" altLang="ru-RU" sz="2800" b="1"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511300"/>
            <a:ext cx="2303463"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215900" y="4608513"/>
            <a:ext cx="3095625"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Aft>
                <a:spcPts val="425"/>
              </a:spcAft>
              <a:buClrTx/>
              <a:buFontTx/>
              <a:buNone/>
            </a:pPr>
            <a:r>
              <a:rPr lang="ru-RU" altLang="ru-RU" sz="2800" b="1">
                <a:solidFill>
                  <a:srgbClr val="7E0021"/>
                </a:solidFill>
              </a:rPr>
              <a:t>Злость</a:t>
            </a:r>
          </a:p>
          <a:p>
            <a:pPr algn="ctr">
              <a:spcAft>
                <a:spcPts val="425"/>
              </a:spcAft>
              <a:buClrTx/>
              <a:buFontTx/>
              <a:buNone/>
            </a:pPr>
            <a:r>
              <a:rPr lang="ru-RU" altLang="ru-RU" sz="2800" b="1">
                <a:solidFill>
                  <a:srgbClr val="7E0021"/>
                </a:solidFill>
              </a:rPr>
              <a:t> (гнев)</a:t>
            </a:r>
          </a:p>
        </p:txBody>
      </p:sp>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863" y="1391341"/>
            <a:ext cx="2303463" cy="338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5"/>
          <p:cNvSpPr txBox="1">
            <a:spLocks noChangeArrowheads="1"/>
          </p:cNvSpPr>
          <p:nvPr/>
        </p:nvSpPr>
        <p:spPr bwMode="auto">
          <a:xfrm>
            <a:off x="3600450" y="4751388"/>
            <a:ext cx="24479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2800" b="1">
                <a:solidFill>
                  <a:srgbClr val="7E0021"/>
                </a:solidFill>
              </a:rPr>
              <a:t>Печаль</a:t>
            </a:r>
          </a:p>
          <a:p>
            <a:pPr algn="ctr">
              <a:buClrTx/>
              <a:buFontTx/>
              <a:buNone/>
            </a:pPr>
            <a:r>
              <a:rPr lang="ru-RU" altLang="ru-RU" sz="2800" b="1">
                <a:solidFill>
                  <a:srgbClr val="7E0021"/>
                </a:solidFill>
              </a:rPr>
              <a:t> (грусть)</a:t>
            </a:r>
          </a:p>
        </p:txBody>
      </p:sp>
      <p:pic>
        <p:nvPicPr>
          <p:cNvPr id="184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613" y="1655763"/>
            <a:ext cx="2274887"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9" name="Text Box 7"/>
          <p:cNvSpPr txBox="1">
            <a:spLocks noChangeArrowheads="1"/>
          </p:cNvSpPr>
          <p:nvPr/>
        </p:nvSpPr>
        <p:spPr bwMode="auto">
          <a:xfrm>
            <a:off x="6335713" y="4751388"/>
            <a:ext cx="24907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spcAft>
                <a:spcPts val="425"/>
              </a:spcAft>
              <a:buClrTx/>
              <a:buFontTx/>
              <a:buNone/>
            </a:pPr>
            <a:r>
              <a:rPr lang="ru-RU" altLang="ru-RU" sz="2800" b="1">
                <a:solidFill>
                  <a:srgbClr val="7E0021"/>
                </a:solidFill>
              </a:rPr>
              <a:t>Радость</a:t>
            </a:r>
          </a:p>
        </p:txBody>
      </p:sp>
      <p:sp>
        <p:nvSpPr>
          <p:cNvPr id="9" name="Прямоугольник 8"/>
          <p:cNvSpPr/>
          <p:nvPr/>
        </p:nvSpPr>
        <p:spPr>
          <a:xfrm>
            <a:off x="5292080" y="6093296"/>
            <a:ext cx="3675045" cy="470000"/>
          </a:xfrm>
          <a:prstGeom prst="rect">
            <a:avLst/>
          </a:prstGeom>
        </p:spPr>
        <p:txBody>
          <a:bodyPr wrap="none">
            <a:spAutoFit/>
          </a:bodyPr>
          <a:lstStyle/>
          <a:p>
            <a:pPr>
              <a:lnSpc>
                <a:spcPct val="107000"/>
              </a:lnSpc>
              <a:spcAft>
                <a:spcPts val="800"/>
              </a:spcAft>
            </a:pPr>
            <a:r>
              <a:rPr lang="ru-RU"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Выражение эмоций Видео</a:t>
            </a:r>
          </a:p>
        </p:txBody>
      </p:sp>
    </p:spTree>
    <p:extLst>
      <p:ext uri="{BB962C8B-B14F-4D97-AF65-F5344CB8AC3E}">
        <p14:creationId xmlns:p14="http://schemas.microsoft.com/office/powerpoint/2010/main" val="1702242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1">
            <a:normAutofit fontScale="90000"/>
          </a:bodyPr>
          <a:lstStyle/>
          <a:p>
            <a:pPr eaLnBrk="1" hangingPunct="1">
              <a:defRPr/>
            </a:pPr>
            <a:r>
              <a:rPr lang="ru-RU" sz="3600" b="1" dirty="0" smtClean="0">
                <a:solidFill>
                  <a:schemeClr val="tx2">
                    <a:lumMod val="75000"/>
                  </a:schemeClr>
                </a:solidFill>
                <a:effectLst>
                  <a:outerShdw blurRad="38100" dist="38100" dir="2700000" algn="tl">
                    <a:srgbClr val="C0C0C0"/>
                  </a:outerShdw>
                </a:effectLst>
              </a:rPr>
              <a:t>Формы проявления эмоциональных состояний</a:t>
            </a:r>
          </a:p>
        </p:txBody>
      </p:sp>
      <p:sp>
        <p:nvSpPr>
          <p:cNvPr id="94211" name="Rectangle 3"/>
          <p:cNvSpPr>
            <a:spLocks noGrp="1" noChangeArrowheads="1"/>
          </p:cNvSpPr>
          <p:nvPr>
            <p:ph type="body" idx="4294967295"/>
          </p:nvPr>
        </p:nvSpPr>
        <p:spPr>
          <a:xfrm>
            <a:off x="1187624" y="1600200"/>
            <a:ext cx="7499176" cy="4525963"/>
          </a:xfrm>
        </p:spPr>
        <p:txBody>
          <a:bodyPr/>
          <a:lstStyle/>
          <a:p>
            <a:pPr eaLnBrk="1" hangingPunct="1">
              <a:defRPr/>
            </a:pPr>
            <a:r>
              <a:rPr lang="ru-RU" dirty="0" smtClean="0">
                <a:effectLst>
                  <a:outerShdw blurRad="38100" dist="38100" dir="2700000" algn="tl">
                    <a:srgbClr val="C0C0C0"/>
                  </a:outerShdw>
                </a:effectLst>
              </a:rPr>
              <a:t>Аффект</a:t>
            </a:r>
          </a:p>
          <a:p>
            <a:pPr eaLnBrk="1" hangingPunct="1">
              <a:defRPr/>
            </a:pPr>
            <a:r>
              <a:rPr lang="ru-RU" dirty="0" smtClean="0">
                <a:effectLst>
                  <a:outerShdw blurRad="38100" dist="38100" dir="2700000" algn="tl">
                    <a:srgbClr val="C0C0C0"/>
                  </a:outerShdw>
                </a:effectLst>
              </a:rPr>
              <a:t>Страсть</a:t>
            </a:r>
          </a:p>
          <a:p>
            <a:pPr eaLnBrk="1" hangingPunct="1">
              <a:defRPr/>
            </a:pPr>
            <a:r>
              <a:rPr lang="ru-RU" dirty="0" smtClean="0">
                <a:effectLst>
                  <a:outerShdw blurRad="38100" dist="38100" dir="2700000" algn="tl">
                    <a:srgbClr val="C0C0C0"/>
                  </a:outerShdw>
                </a:effectLst>
              </a:rPr>
              <a:t>Настроение</a:t>
            </a:r>
          </a:p>
          <a:p>
            <a:pPr eaLnBrk="1" hangingPunct="1">
              <a:defRPr/>
            </a:pPr>
            <a:r>
              <a:rPr lang="ru-RU" dirty="0" smtClean="0">
                <a:effectLst>
                  <a:outerShdw blurRad="38100" dist="38100" dir="2700000" algn="tl">
                    <a:srgbClr val="C0C0C0"/>
                  </a:outerShdw>
                </a:effectLst>
              </a:rPr>
              <a:t>Эмоции (в узком смысле)</a:t>
            </a:r>
          </a:p>
          <a:p>
            <a:pPr eaLnBrk="1" hangingPunct="1">
              <a:defRPr/>
            </a:pPr>
            <a:r>
              <a:rPr lang="ru-RU" dirty="0" smtClean="0">
                <a:effectLst>
                  <a:outerShdw blurRad="38100" dist="38100" dir="2700000" algn="tl">
                    <a:srgbClr val="C0C0C0"/>
                  </a:outerShdw>
                </a:effectLst>
              </a:rPr>
              <a:t>Чувства</a:t>
            </a:r>
          </a:p>
          <a:p>
            <a:pPr eaLnBrk="1" hangingPunct="1">
              <a:buFont typeface="Wingdings" panose="05000000000000000000" pitchFamily="2" charset="2"/>
              <a:buNone/>
              <a:defRPr/>
            </a:pPr>
            <a:endParaRPr lang="ru-RU" dirty="0" smtClean="0">
              <a:effectLst>
                <a:outerShdw blurRad="38100" dist="38100" dir="2700000" algn="tl">
                  <a:srgbClr val="C0C0C0"/>
                </a:outerShdw>
              </a:effectLst>
            </a:endParaRPr>
          </a:p>
          <a:p>
            <a:pPr eaLnBrk="1" hangingPunct="1">
              <a:defRPr/>
            </a:pPr>
            <a:endParaRPr lang="ru-RU"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874768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Rot="1" noChangeArrowheads="1"/>
          </p:cNvSpPr>
          <p:nvPr>
            <p:ph type="body" idx="4294967295"/>
          </p:nvPr>
        </p:nvSpPr>
        <p:spPr>
          <a:xfrm>
            <a:off x="2843808" y="620688"/>
            <a:ext cx="6048672" cy="3240360"/>
          </a:xfrm>
        </p:spPr>
        <p:txBody>
          <a:bodyPr>
            <a:normAutofit/>
          </a:bodyPr>
          <a:lstStyle/>
          <a:p>
            <a:pPr eaLnBrk="1" hangingPunct="1">
              <a:lnSpc>
                <a:spcPts val="2600"/>
              </a:lnSpc>
              <a:spcBef>
                <a:spcPts val="0"/>
              </a:spcBef>
              <a:defRPr/>
            </a:pPr>
            <a:r>
              <a:rPr lang="ru-RU" sz="2800" b="1" dirty="0" smtClean="0">
                <a:effectLst>
                  <a:outerShdw blurRad="38100" dist="38100" dir="2700000" algn="tl">
                    <a:srgbClr val="C0C0C0"/>
                  </a:outerShdw>
                </a:effectLst>
                <a:latin typeface="Arial" panose="020B0604020202020204" pitchFamily="34" charset="0"/>
                <a:cs typeface="Arial" panose="020B0604020202020204" pitchFamily="34" charset="0"/>
              </a:rPr>
              <a:t>Аффект</a:t>
            </a:r>
            <a:r>
              <a:rPr lang="en-US" sz="28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ru-RU" sz="28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бурная</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кратковременная</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эмоция</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возникающая</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как</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правило</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в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ответ</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на</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сильный</a:t>
            </a:r>
            <a:r>
              <a:rPr lang="en-US" sz="2800" i="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i="1" dirty="0" err="1" smtClean="0">
                <a:effectLst>
                  <a:outerShdw blurRad="38100" dist="38100" dir="2700000" algn="tl">
                    <a:srgbClr val="C0C0C0"/>
                  </a:outerShdw>
                </a:effectLst>
                <a:latin typeface="Arial" panose="020B0604020202020204" pitchFamily="34" charset="0"/>
                <a:cs typeface="Arial" panose="020B0604020202020204" pitchFamily="34" charset="0"/>
              </a:rPr>
              <a:t>раздражитель</a:t>
            </a:r>
            <a:r>
              <a:rPr lang="ru-RU" sz="2800" i="1" dirty="0" smtClean="0">
                <a:effectLst>
                  <a:outerShdw blurRad="38100" dist="38100" dir="2700000" algn="tl">
                    <a:srgbClr val="C0C0C0"/>
                  </a:outerShdw>
                </a:effectLst>
                <a:latin typeface="Arial" panose="020B0604020202020204" pitchFamily="34" charset="0"/>
                <a:cs typeface="Arial" panose="020B0604020202020204" pitchFamily="34" charset="0"/>
              </a:rPr>
              <a:t> и полностью подчиняющая сознание и волю человека.</a:t>
            </a:r>
            <a:r>
              <a:rPr lang="ru-RU" sz="28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(сильный гнев,</a:t>
            </a:r>
            <a:r>
              <a:rPr lang="ru-RU" sz="2400" b="1" dirty="0" smtClean="0">
                <a:latin typeface="Arial" panose="020B0604020202020204" pitchFamily="34" charset="0"/>
                <a:cs typeface="Arial" panose="020B0604020202020204" pitchFamily="34" charset="0"/>
              </a:rPr>
              <a:t> ярость,</a:t>
            </a:r>
            <a:r>
              <a:rPr lang="ru-RU" sz="2400" dirty="0" smtClean="0">
                <a:latin typeface="Arial" panose="020B0604020202020204" pitchFamily="34" charset="0"/>
                <a:cs typeface="Arial" panose="020B0604020202020204" pitchFamily="34" charset="0"/>
              </a:rPr>
              <a:t> ужас, бурная радость, глубокое горе, отчаяние).</a:t>
            </a:r>
            <a:r>
              <a:rPr lang="ru-RU" dirty="0" smtClean="0">
                <a:latin typeface="Arial" panose="020B0604020202020204" pitchFamily="34" charset="0"/>
                <a:cs typeface="Arial" panose="020B0604020202020204" pitchFamily="34" charset="0"/>
              </a:rPr>
              <a:t> </a:t>
            </a:r>
            <a:endParaRPr lang="ru-RU" i="1" dirty="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575556" y="4005064"/>
            <a:ext cx="7869560" cy="2246769"/>
          </a:xfrm>
          <a:prstGeom prst="rect">
            <a:avLst/>
          </a:prstGeom>
          <a:ln w="38100">
            <a:solidFill>
              <a:schemeClr val="tx1"/>
            </a:solidFill>
          </a:ln>
        </p:spPr>
        <p:txBody>
          <a:bodyPr wrap="square">
            <a:spAutoFit/>
          </a:bodyPr>
          <a:lstStyle/>
          <a:p>
            <a:r>
              <a:rPr lang="ru-RU" sz="2800" dirty="0" smtClean="0"/>
              <a:t>Число </a:t>
            </a:r>
            <a:r>
              <a:rPr lang="ru-RU" sz="2800" dirty="0"/>
              <a:t>убийств, совершенных в состоянии </a:t>
            </a:r>
            <a:r>
              <a:rPr lang="ru-RU" sz="2800" dirty="0" smtClean="0"/>
              <a:t>аффекта - «сильного </a:t>
            </a:r>
            <a:r>
              <a:rPr lang="ru-RU" sz="2800" dirty="0"/>
              <a:t>душевного волнения» </a:t>
            </a:r>
            <a:r>
              <a:rPr lang="ru-RU" sz="2800" dirty="0" smtClean="0"/>
              <a:t>быстро увеличивается </a:t>
            </a:r>
            <a:r>
              <a:rPr lang="ru-RU" sz="2800" dirty="0"/>
              <a:t>в последние </a:t>
            </a:r>
            <a:r>
              <a:rPr lang="ru-RU" sz="2800" dirty="0" smtClean="0"/>
              <a:t>годы, </a:t>
            </a:r>
            <a:r>
              <a:rPr lang="ru-RU" sz="2800" dirty="0"/>
              <a:t>и связывают это с ростом противозаконных посягательств на правомерно ведущих себя граждан</a:t>
            </a:r>
          </a:p>
        </p:txBody>
      </p:sp>
      <p:pic>
        <p:nvPicPr>
          <p:cNvPr id="4" name="Picture 2" descr="Что такое состояние аффекта и можно ли его контролироват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30" y="760986"/>
            <a:ext cx="2264578" cy="226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740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8482" y="0"/>
            <a:ext cx="5523678" cy="1143000"/>
          </a:xfrm>
        </p:spPr>
        <p:txBody>
          <a:bodyPr/>
          <a:lstStyle/>
          <a:p>
            <a:pPr eaLnBrk="1" hangingPunct="1"/>
            <a:r>
              <a:rPr lang="ru-RU" altLang="ru-RU" b="1" i="1" dirty="0" smtClean="0"/>
              <a:t>Аффект</a:t>
            </a:r>
          </a:p>
        </p:txBody>
      </p:sp>
      <p:sp>
        <p:nvSpPr>
          <p:cNvPr id="37891" name="Rectangle 3"/>
          <p:cNvSpPr>
            <a:spLocks noGrp="1" noChangeArrowheads="1"/>
          </p:cNvSpPr>
          <p:nvPr>
            <p:ph type="body" idx="1"/>
          </p:nvPr>
        </p:nvSpPr>
        <p:spPr>
          <a:xfrm>
            <a:off x="457200" y="980728"/>
            <a:ext cx="8229600" cy="5145435"/>
          </a:xfrm>
        </p:spPr>
        <p:txBody>
          <a:bodyPr>
            <a:noAutofit/>
          </a:bodyPr>
          <a:lstStyle/>
          <a:p>
            <a:pPr marL="533400" indent="-533400" eaLnBrk="1" hangingPunct="1">
              <a:lnSpc>
                <a:spcPts val="3000"/>
              </a:lnSpc>
              <a:spcBef>
                <a:spcPts val="0"/>
              </a:spcBef>
              <a:buFont typeface="Wingdings" panose="05000000000000000000" pitchFamily="2" charset="2"/>
              <a:buNone/>
            </a:pPr>
            <a:r>
              <a:rPr lang="ru-RU" altLang="ru-RU" sz="2800" b="1" dirty="0" smtClean="0"/>
              <a:t>Отличительные особенности:</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Значительная интенсивность</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Быстрое возникновение </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Кратковременность</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Бурное выражение ( резкое повышение эмоционального возбуждения)</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Безотчетность (снижение сознательного контроля за своими действиями)</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«Сужение сознания» - внимание фиксируется на одном объекте или мысли, которые вызвали аффект ( при патологическом аффекте).</a:t>
            </a:r>
          </a:p>
          <a:p>
            <a:pPr marL="533400" indent="-533400" eaLnBrk="1" hangingPunct="1">
              <a:lnSpc>
                <a:spcPts val="3000"/>
              </a:lnSpc>
              <a:spcBef>
                <a:spcPts val="0"/>
              </a:spcBef>
              <a:buFont typeface="Wingdings" panose="05000000000000000000" pitchFamily="2" charset="2"/>
              <a:buAutoNum type="arabicPeriod"/>
            </a:pPr>
            <a:r>
              <a:rPr lang="ru-RU" altLang="ru-RU" sz="2800" dirty="0" smtClean="0"/>
              <a:t>Наличие аффективного шока – упадок сил, апатия, раскаяние в содеянном, амнезия ( при патологическом аффекте)</a:t>
            </a:r>
          </a:p>
        </p:txBody>
      </p:sp>
      <p:pic>
        <p:nvPicPr>
          <p:cNvPr id="2" name="Рисунок 1"/>
          <p:cNvPicPr>
            <a:picLocks noChangeAspect="1"/>
          </p:cNvPicPr>
          <p:nvPr/>
        </p:nvPicPr>
        <p:blipFill>
          <a:blip r:embed="rId2"/>
          <a:stretch>
            <a:fillRect/>
          </a:stretch>
        </p:blipFill>
        <p:spPr>
          <a:xfrm>
            <a:off x="5567426" y="166152"/>
            <a:ext cx="3432380" cy="2182727"/>
          </a:xfrm>
          <a:prstGeom prst="rect">
            <a:avLst/>
          </a:prstGeom>
        </p:spPr>
      </p:pic>
    </p:spTree>
    <p:extLst>
      <p:ext uri="{BB962C8B-B14F-4D97-AF65-F5344CB8AC3E}">
        <p14:creationId xmlns:p14="http://schemas.microsoft.com/office/powerpoint/2010/main" val="3235310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869560" cy="2677656"/>
          </a:xfrm>
          <a:prstGeom prst="rect">
            <a:avLst/>
          </a:prstGeom>
        </p:spPr>
        <p:txBody>
          <a:bodyPr wrap="square">
            <a:spAutoFit/>
          </a:bodyPr>
          <a:lstStyle/>
          <a:p>
            <a:r>
              <a:rPr lang="ru-RU" sz="2800" b="1" dirty="0" smtClean="0">
                <a:latin typeface="Arial" panose="020B0604020202020204" pitchFamily="34" charset="0"/>
                <a:ea typeface="Times New Roman" panose="02020603050405020304" pitchFamily="18" charset="0"/>
                <a:cs typeface="Arial" panose="020B0604020202020204" pitchFamily="34" charset="0"/>
              </a:rPr>
              <a:t>Отличие аффектов от эмоций </a:t>
            </a:r>
            <a:r>
              <a:rPr lang="ru-RU" sz="2800" dirty="0" smtClean="0">
                <a:latin typeface="Arial" panose="020B0604020202020204" pitchFamily="34" charset="0"/>
                <a:ea typeface="Times New Roman" panose="02020603050405020304" pitchFamily="18" charset="0"/>
                <a:cs typeface="Arial" panose="020B0604020202020204" pitchFamily="34" charset="0"/>
              </a:rPr>
              <a:t>не столько количественное, сколько качественное - если эмоции воспринимаются субъектом как состояния своего Я, аффекты - это состояния, возникающие помимо воли человека</a:t>
            </a:r>
          </a:p>
        </p:txBody>
      </p:sp>
      <p:pic>
        <p:nvPicPr>
          <p:cNvPr id="4" name="Рисунок 3" descr="https://www.preocentr.com.ua/wp-content/uploads/2020/12/images-1.jpg"/>
          <p:cNvPicPr/>
          <p:nvPr/>
        </p:nvPicPr>
        <p:blipFill>
          <a:blip r:embed="rId2">
            <a:extLst>
              <a:ext uri="{28A0092B-C50C-407E-A947-70E740481C1C}">
                <a14:useLocalDpi xmlns:a14="http://schemas.microsoft.com/office/drawing/2010/main" val="0"/>
              </a:ext>
            </a:extLst>
          </a:blip>
          <a:srcRect/>
          <a:stretch>
            <a:fillRect/>
          </a:stretch>
        </p:blipFill>
        <p:spPr bwMode="auto">
          <a:xfrm>
            <a:off x="4237449" y="4291709"/>
            <a:ext cx="4392488" cy="2245221"/>
          </a:xfrm>
          <a:prstGeom prst="rect">
            <a:avLst/>
          </a:prstGeom>
          <a:noFill/>
          <a:ln>
            <a:noFill/>
          </a:ln>
        </p:spPr>
      </p:pic>
      <p:pic>
        <p:nvPicPr>
          <p:cNvPr id="1028" name="Picture 4" descr="Как доказать состояние аффекта в уголовных делах, как оно влияет на  ответственность - Правовой щи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1709"/>
            <a:ext cx="3479775" cy="23162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12032" y="3213776"/>
            <a:ext cx="7913104" cy="877163"/>
          </a:xfrm>
          <a:prstGeom prst="rect">
            <a:avLst/>
          </a:prstGeom>
        </p:spPr>
        <p:txBody>
          <a:bodyPr wrap="square">
            <a:spAutoFit/>
          </a:bodyPr>
          <a:lstStyle/>
          <a:p>
            <a:r>
              <a:rPr lang="ru-RU" sz="2600" b="1" dirty="0">
                <a:latin typeface="Arial" panose="020B0604020202020204" pitchFamily="34" charset="0"/>
                <a:cs typeface="Arial" panose="020B0604020202020204" pitchFamily="34" charset="0"/>
              </a:rPr>
              <a:t>Аффект </a:t>
            </a:r>
            <a:r>
              <a:rPr lang="ru-RU" sz="2600" dirty="0">
                <a:latin typeface="Arial" panose="020B0604020202020204" pitchFamily="34" charset="0"/>
                <a:cs typeface="Arial" panose="020B0604020202020204" pitchFamily="34" charset="0"/>
              </a:rPr>
              <a:t>- </a:t>
            </a:r>
            <a:r>
              <a:rPr lang="ru-RU" sz="2500" dirty="0">
                <a:latin typeface="Arial" panose="020B0604020202020204" pitchFamily="34" charset="0"/>
                <a:cs typeface="Arial" panose="020B0604020202020204" pitchFamily="34" charset="0"/>
              </a:rPr>
              <a:t>это нарушение сознательного волевого контроля собственных действий</a:t>
            </a:r>
          </a:p>
        </p:txBody>
      </p:sp>
    </p:spTree>
    <p:extLst>
      <p:ext uri="{BB962C8B-B14F-4D97-AF65-F5344CB8AC3E}">
        <p14:creationId xmlns:p14="http://schemas.microsoft.com/office/powerpoint/2010/main" val="167297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pPr>
              <a:defRPr/>
            </a:pPr>
            <a:r>
              <a:rPr lang="ru-RU" dirty="0" smtClean="0">
                <a:latin typeface="Times New Roman" panose="02020603050405020304" pitchFamily="18" charset="0"/>
                <a:cs typeface="Times New Roman" panose="02020603050405020304" pitchFamily="18" charset="0"/>
              </a:rPr>
              <a:t>Актуальность темы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772816"/>
            <a:ext cx="8229600" cy="4824536"/>
          </a:xfrm>
        </p:spPr>
        <p:txBody>
          <a:bodyPr>
            <a:normAutofit/>
          </a:bodyPr>
          <a:lstStyle/>
          <a:p>
            <a:pPr marL="457200" indent="-457200" algn="just">
              <a:lnSpc>
                <a:spcPts val="2400"/>
              </a:lnSpc>
              <a:spcBef>
                <a:spcPts val="1200"/>
              </a:spcBef>
              <a:buFont typeface="Arial" charset="0"/>
              <a:buAutoNum type="arabicParenR"/>
              <a:defRPr/>
            </a:pPr>
            <a:r>
              <a:rPr lang="ru-RU" sz="2600" dirty="0"/>
              <a:t>Когнитивные и эмоциональные процессы задействованы в любой момент жизни человека, то есть любой психический процесс имеет когнитивный и эмоциональный аспекты.</a:t>
            </a:r>
          </a:p>
          <a:p>
            <a:pPr marL="457200" indent="-457200" algn="just">
              <a:lnSpc>
                <a:spcPts val="2400"/>
              </a:lnSpc>
              <a:spcBef>
                <a:spcPts val="1200"/>
              </a:spcBef>
              <a:buFont typeface="Arial" charset="0"/>
              <a:buAutoNum type="arabicParenR"/>
              <a:defRPr/>
            </a:pPr>
            <a:r>
              <a:rPr lang="ru-RU" sz="2600" dirty="0" smtClean="0"/>
              <a:t>Для </a:t>
            </a:r>
            <a:r>
              <a:rPr lang="ru-RU" sz="2600" dirty="0"/>
              <a:t>будущей профессиональной деятельности необходимо понимать особенности этих базовых познавательных процессов, т.к. в </a:t>
            </a:r>
            <a:r>
              <a:rPr lang="ru-RU" sz="2600" dirty="0" err="1"/>
              <a:t>профессиограмме</a:t>
            </a:r>
            <a:r>
              <a:rPr lang="ru-RU" sz="2600" dirty="0"/>
              <a:t> </a:t>
            </a:r>
            <a:r>
              <a:rPr lang="ru-RU" sz="2600" dirty="0" smtClean="0"/>
              <a:t>врача </a:t>
            </a:r>
            <a:r>
              <a:rPr lang="ru-RU" sz="2600" dirty="0"/>
              <a:t>к организации познавательных процессов предъявляются особые требования. </a:t>
            </a:r>
            <a:endParaRPr lang="ru-RU" sz="2600" dirty="0" smtClean="0"/>
          </a:p>
          <a:p>
            <a:pPr marL="457200" indent="-457200" algn="just">
              <a:lnSpc>
                <a:spcPts val="2400"/>
              </a:lnSpc>
              <a:spcBef>
                <a:spcPts val="1200"/>
              </a:spcBef>
              <a:buFont typeface="Arial" charset="0"/>
              <a:buAutoNum type="arabicParenR"/>
              <a:defRPr/>
            </a:pPr>
            <a:r>
              <a:rPr lang="ru-RU" sz="2600" dirty="0" smtClean="0"/>
              <a:t>Работая </a:t>
            </a:r>
            <a:r>
              <a:rPr lang="ru-RU" sz="2600" dirty="0"/>
              <a:t>с </a:t>
            </a:r>
            <a:r>
              <a:rPr lang="ru-RU" sz="2600" dirty="0" smtClean="0"/>
              <a:t>больными </a:t>
            </a:r>
            <a:r>
              <a:rPr lang="ru-RU" sz="2600" dirty="0"/>
              <a:t>из разных нозологических групп, </a:t>
            </a:r>
            <a:r>
              <a:rPr lang="ru-RU" sz="2600" dirty="0" smtClean="0"/>
              <a:t>медицинские работники должны </a:t>
            </a:r>
            <a:r>
              <a:rPr lang="ru-RU" sz="2600" dirty="0"/>
              <a:t>ориентироваться в </a:t>
            </a:r>
            <a:r>
              <a:rPr lang="ru-RU" sz="2600" dirty="0" smtClean="0"/>
              <a:t>особенностях их познавательных процессов. Учитывать состояние эмоционально-волевой сферы.</a:t>
            </a:r>
          </a:p>
        </p:txBody>
      </p:sp>
    </p:spTree>
    <p:extLst>
      <p:ext uri="{BB962C8B-B14F-4D97-AF65-F5344CB8AC3E}">
        <p14:creationId xmlns:p14="http://schemas.microsoft.com/office/powerpoint/2010/main" val="152444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8064896" cy="5832366"/>
          </a:xfrm>
          <a:prstGeom prst="rect">
            <a:avLst/>
          </a:prstGeom>
        </p:spPr>
        <p:txBody>
          <a:bodyPr wrap="square">
            <a:spAutoFit/>
          </a:bodyPr>
          <a:lstStyle/>
          <a:p>
            <a:pPr>
              <a:spcBef>
                <a:spcPts val="600"/>
              </a:spcBef>
            </a:pPr>
            <a:r>
              <a:rPr lang="ru-RU" sz="2600" b="1" dirty="0" smtClean="0">
                <a:latin typeface="Arial" panose="020B0604020202020204" pitchFamily="34" charset="0"/>
                <a:ea typeface="Times New Roman" panose="02020603050405020304" pitchFamily="18" charset="0"/>
                <a:cs typeface="Arial" panose="020B0604020202020204" pitchFamily="34" charset="0"/>
              </a:rPr>
              <a:t>Склонность к аффекту зависит от индивидуально-психологических особенностей личности</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smtClean="0">
                <a:latin typeface="Arial" panose="020B0604020202020204" pitchFamily="34" charset="0"/>
                <a:ea typeface="Times New Roman" panose="02020603050405020304" pitchFamily="18" charset="0"/>
                <a:cs typeface="Arial" panose="020B0604020202020204" pitchFamily="34" charset="0"/>
              </a:rPr>
              <a:t>исходный низкий уровень </a:t>
            </a:r>
            <a:r>
              <a:rPr lang="ru-RU" sz="2600" dirty="0" smtClean="0">
                <a:latin typeface="Arial" panose="020B0604020202020204" pitchFamily="34" charset="0"/>
                <a:ea typeface="Times New Roman" panose="02020603050405020304" pitchFamily="18" charset="0"/>
                <a:cs typeface="Arial" panose="020B0604020202020204" pitchFamily="34" charset="0"/>
              </a:rPr>
              <a:t>эмоциональной </a:t>
            </a:r>
            <a:r>
              <a:rPr lang="ru-RU" sz="2600" dirty="0" smtClean="0">
                <a:latin typeface="Arial" panose="020B0604020202020204" pitchFamily="34" charset="0"/>
                <a:ea typeface="Times New Roman" panose="02020603050405020304" pitchFamily="18" charset="0"/>
                <a:cs typeface="Arial" panose="020B0604020202020204" pitchFamily="34" charset="0"/>
              </a:rPr>
              <a:t>устойчивости,</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smtClean="0">
                <a:latin typeface="Arial" panose="020B0604020202020204" pitchFamily="34" charset="0"/>
                <a:ea typeface="Times New Roman" panose="02020603050405020304" pitchFamily="18" charset="0"/>
                <a:cs typeface="Arial" panose="020B0604020202020204" pitchFamily="34" charset="0"/>
              </a:rPr>
              <a:t>пониженный порог фрустрации,</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err="1" smtClean="0">
                <a:latin typeface="Arial" panose="020B0604020202020204" pitchFamily="34" charset="0"/>
                <a:ea typeface="Times New Roman" panose="02020603050405020304" pitchFamily="18" charset="0"/>
                <a:cs typeface="Arial" panose="020B0604020202020204" pitchFamily="34" charset="0"/>
              </a:rPr>
              <a:t>нетипичность</a:t>
            </a:r>
            <a:r>
              <a:rPr lang="ru-RU" sz="2600" dirty="0" smtClean="0">
                <a:latin typeface="Arial" panose="020B0604020202020204" pitchFamily="34" charset="0"/>
                <a:ea typeface="Times New Roman" panose="02020603050405020304" pitchFamily="18" charset="0"/>
                <a:cs typeface="Arial" panose="020B0604020202020204" pitchFamily="34" charset="0"/>
              </a:rPr>
              <a:t> внешне обвиняющих форм реагирования в конфликтных ситуациях,</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smtClean="0">
                <a:latin typeface="Arial" panose="020B0604020202020204" pitchFamily="34" charset="0"/>
                <a:ea typeface="Times New Roman" panose="02020603050405020304" pitchFamily="18" charset="0"/>
                <a:cs typeface="Arial" panose="020B0604020202020204" pitchFamily="34" charset="0"/>
              </a:rPr>
              <a:t>робость</a:t>
            </a:r>
            <a:r>
              <a:rPr lang="ru-RU" sz="2600" dirty="0" smtClean="0">
                <a:latin typeface="Arial" panose="020B0604020202020204" pitchFamily="34" charset="0"/>
                <a:ea typeface="Times New Roman" panose="02020603050405020304" pitchFamily="18" charset="0"/>
                <a:cs typeface="Arial" panose="020B0604020202020204" pitchFamily="34" charset="0"/>
              </a:rPr>
              <a:t>,</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smtClean="0">
                <a:latin typeface="Arial" panose="020B0604020202020204" pitchFamily="34" charset="0"/>
                <a:ea typeface="Times New Roman" panose="02020603050405020304" pitchFamily="18" charset="0"/>
                <a:cs typeface="Arial" panose="020B0604020202020204" pitchFamily="34" charset="0"/>
              </a:rPr>
              <a:t>нерешительность,</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err="1" smtClean="0">
                <a:latin typeface="Arial" panose="020B0604020202020204" pitchFamily="34" charset="0"/>
                <a:ea typeface="Times New Roman" panose="02020603050405020304" pitchFamily="18" charset="0"/>
                <a:cs typeface="Arial" panose="020B0604020202020204" pitchFamily="34" charset="0"/>
              </a:rPr>
              <a:t>сенситивность</a:t>
            </a:r>
            <a:r>
              <a:rPr lang="ru-RU" sz="2600" dirty="0" smtClean="0">
                <a:latin typeface="Arial" panose="020B0604020202020204" pitchFamily="34" charset="0"/>
                <a:ea typeface="Times New Roman" panose="02020603050405020304" pitchFamily="18" charset="0"/>
                <a:cs typeface="Arial" panose="020B0604020202020204" pitchFamily="34" charset="0"/>
              </a:rPr>
              <a:t>,</a:t>
            </a:r>
            <a:endParaRPr lang="ru-RU" sz="26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ru-RU" sz="2600" dirty="0" smtClean="0">
                <a:latin typeface="Arial" panose="020B0604020202020204" pitchFamily="34" charset="0"/>
                <a:ea typeface="Times New Roman" panose="02020603050405020304" pitchFamily="18" charset="0"/>
                <a:cs typeface="Arial" panose="020B0604020202020204" pitchFamily="34" charset="0"/>
              </a:rPr>
              <a:t>склонность выражать агрессию (когда это необходимо) в социально допустимой форме.</a:t>
            </a:r>
            <a:endParaRPr lang="ru-RU"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31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0664" y="332656"/>
            <a:ext cx="7704856" cy="1815882"/>
          </a:xfrm>
          <a:prstGeom prst="rect">
            <a:avLst/>
          </a:prstGeom>
        </p:spPr>
        <p:txBody>
          <a:bodyPr wrap="square">
            <a:spAutoFit/>
          </a:bodyPr>
          <a:lstStyle/>
          <a:p>
            <a:r>
              <a:rPr lang="ru-RU" sz="2800" b="1" dirty="0" smtClean="0">
                <a:solidFill>
                  <a:srgbClr val="777777"/>
                </a:solidFill>
                <a:latin typeface="Arial" panose="020B0604020202020204" pitchFamily="34" charset="0"/>
                <a:ea typeface="Times New Roman" panose="02020603050405020304" pitchFamily="18" charset="0"/>
                <a:cs typeface="Arial" panose="020B0604020202020204" pitchFamily="34" charset="0"/>
              </a:rPr>
              <a:t>     </a:t>
            </a:r>
            <a:r>
              <a:rPr lang="ru-RU" sz="28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Виды аффекта</a:t>
            </a:r>
            <a:r>
              <a:rPr lang="ru-RU" sz="2800" b="1" dirty="0" smtClean="0">
                <a:solidFill>
                  <a:srgbClr val="777777"/>
                </a:solidFill>
                <a:latin typeface="Arial" panose="020B0604020202020204" pitchFamily="34" charset="0"/>
                <a:ea typeface="Times New Roman" panose="02020603050405020304" pitchFamily="18" charset="0"/>
                <a:cs typeface="Arial" panose="020B0604020202020204" pitchFamily="34" charset="0"/>
              </a:rPr>
              <a:t>:</a:t>
            </a:r>
            <a:endParaRPr lang="ru-RU" sz="2400" b="1" dirty="0">
              <a:latin typeface="Arial" panose="020B0604020202020204" pitchFamily="34" charset="0"/>
              <a:ea typeface="Calibri" panose="020F0502020204030204" pitchFamily="34" charset="0"/>
              <a:cs typeface="Arial" panose="020B0604020202020204" pitchFamily="34" charset="0"/>
            </a:endParaRPr>
          </a:p>
          <a:p>
            <a:pPr marL="457200" lvl="0" indent="-457200">
              <a:buSzPts val="1000"/>
              <a:buFont typeface="Wingdings" panose="05000000000000000000" pitchFamily="2" charset="2"/>
              <a:buChar char="Ø"/>
              <a:tabLst>
                <a:tab pos="457200" algn="l"/>
              </a:tabLst>
            </a:pPr>
            <a:r>
              <a:rPr lang="ru-RU" sz="2800" dirty="0">
                <a:latin typeface="Arial" panose="020B0604020202020204" pitchFamily="34" charset="0"/>
                <a:ea typeface="Times New Roman" panose="02020603050405020304" pitchFamily="18" charset="0"/>
                <a:cs typeface="Arial" panose="020B0604020202020204" pitchFamily="34" charset="0"/>
              </a:rPr>
              <a:t>Классический физиологический аффект</a:t>
            </a:r>
            <a:endParaRPr lang="ru-RU" sz="2400" dirty="0">
              <a:latin typeface="Arial" panose="020B0604020202020204" pitchFamily="34" charset="0"/>
              <a:ea typeface="Calibri" panose="020F0502020204030204" pitchFamily="34" charset="0"/>
              <a:cs typeface="Arial" panose="020B0604020202020204" pitchFamily="34" charset="0"/>
            </a:endParaRPr>
          </a:p>
          <a:p>
            <a:pPr marL="457200" lvl="0" indent="-457200">
              <a:buSzPts val="1000"/>
              <a:buFont typeface="Wingdings" panose="05000000000000000000" pitchFamily="2" charset="2"/>
              <a:buChar char="Ø"/>
              <a:tabLst>
                <a:tab pos="457200" algn="l"/>
              </a:tabLst>
            </a:pPr>
            <a:r>
              <a:rPr lang="ru-RU" sz="2800" dirty="0">
                <a:latin typeface="Arial" panose="020B0604020202020204" pitchFamily="34" charset="0"/>
                <a:ea typeface="Times New Roman" panose="02020603050405020304" pitchFamily="18" charset="0"/>
                <a:cs typeface="Arial" panose="020B0604020202020204" pitchFamily="34" charset="0"/>
              </a:rPr>
              <a:t>Кумулятивный аффект</a:t>
            </a:r>
            <a:endParaRPr lang="ru-RU" sz="2400" dirty="0">
              <a:latin typeface="Arial" panose="020B0604020202020204" pitchFamily="34" charset="0"/>
              <a:ea typeface="Calibri" panose="020F0502020204030204" pitchFamily="34" charset="0"/>
              <a:cs typeface="Arial" panose="020B0604020202020204" pitchFamily="34" charset="0"/>
            </a:endParaRPr>
          </a:p>
          <a:p>
            <a:pPr marL="457200" lvl="0" indent="-457200">
              <a:buSzPts val="1000"/>
              <a:buFont typeface="Wingdings" panose="05000000000000000000" pitchFamily="2" charset="2"/>
              <a:buChar char="Ø"/>
              <a:tabLst>
                <a:tab pos="457200" algn="l"/>
              </a:tabLst>
            </a:pPr>
            <a:r>
              <a:rPr lang="ru-RU" sz="2800" dirty="0">
                <a:latin typeface="Arial" panose="020B0604020202020204" pitchFamily="34" charset="0"/>
                <a:ea typeface="Times New Roman" panose="02020603050405020304" pitchFamily="18" charset="0"/>
                <a:cs typeface="Arial" panose="020B0604020202020204" pitchFamily="34" charset="0"/>
              </a:rPr>
              <a:t>Аффект на фоне алкогольного опьянения</a:t>
            </a:r>
            <a:endParaRPr lang="ru-RU"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347057" y="2420888"/>
            <a:ext cx="8652070" cy="4154984"/>
          </a:xfrm>
          <a:prstGeom prst="rect">
            <a:avLst/>
          </a:prstGeom>
          <a:ln w="28575">
            <a:solidFill>
              <a:schemeClr val="tx1"/>
            </a:solidFill>
          </a:ln>
        </p:spPr>
        <p:txBody>
          <a:bodyPr wrap="square">
            <a:spAutoFit/>
          </a:bodyPr>
          <a:lstStyle/>
          <a:p>
            <a:pPr algn="ctr"/>
            <a:r>
              <a:rPr lang="ru-RU" sz="2400" b="1" dirty="0" smtClean="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Уголовный кодекс РФ</a:t>
            </a:r>
          </a:p>
          <a:p>
            <a:r>
              <a:rPr lang="ru-RU" sz="2400" b="1" dirty="0" smtClean="0">
                <a:solidFill>
                  <a:srgbClr val="777777"/>
                </a:solidFill>
                <a:latin typeface="Arial" panose="020B0604020202020204" pitchFamily="34" charset="0"/>
                <a:ea typeface="Times New Roman" panose="02020603050405020304" pitchFamily="18" charset="0"/>
                <a:cs typeface="Times New Roman" panose="02020603050405020304" pitchFamily="18" charset="0"/>
              </a:rPr>
              <a:t>Статья </a:t>
            </a:r>
            <a:r>
              <a:rPr lang="ru-RU" sz="2400" b="1" dirty="0">
                <a:solidFill>
                  <a:srgbClr val="777777"/>
                </a:solidFill>
                <a:latin typeface="Arial" panose="020B0604020202020204" pitchFamily="34" charset="0"/>
                <a:ea typeface="Times New Roman" panose="02020603050405020304" pitchFamily="18" charset="0"/>
                <a:cs typeface="Times New Roman" panose="02020603050405020304" pitchFamily="18" charset="0"/>
              </a:rPr>
              <a:t>107. </a:t>
            </a:r>
            <a:r>
              <a:rPr lang="ru-RU" sz="2400" dirty="0">
                <a:solidFill>
                  <a:srgbClr val="777777"/>
                </a:solidFill>
                <a:latin typeface="Arial" panose="020B0604020202020204" pitchFamily="34" charset="0"/>
                <a:ea typeface="Times New Roman" panose="02020603050405020304" pitchFamily="18" charset="0"/>
                <a:cs typeface="Times New Roman" panose="02020603050405020304" pitchFamily="18" charset="0"/>
              </a:rPr>
              <a:t>Убийство, совершенное в состоянии аффекта наказывается ограничением свободы на срок до трех лет или лишением свободы на тот же </a:t>
            </a:r>
            <a:r>
              <a:rPr lang="ru-RU" sz="2400" dirty="0" smtClean="0">
                <a:solidFill>
                  <a:srgbClr val="777777"/>
                </a:solidFill>
                <a:latin typeface="Arial" panose="020B0604020202020204" pitchFamily="34" charset="0"/>
                <a:ea typeface="Times New Roman" panose="02020603050405020304" pitchFamily="18" charset="0"/>
                <a:cs typeface="Times New Roman" panose="02020603050405020304" pitchFamily="18" charset="0"/>
              </a:rPr>
              <a:t>срок</a:t>
            </a:r>
          </a:p>
          <a:p>
            <a:r>
              <a:rPr lang="ru-RU" sz="2400" dirty="0">
                <a:solidFill>
                  <a:srgbClr val="777777"/>
                </a:solidFill>
                <a:latin typeface="Arial" panose="020B0604020202020204" pitchFamily="34" charset="0"/>
                <a:ea typeface="Times New Roman" panose="02020603050405020304" pitchFamily="18" charset="0"/>
                <a:cs typeface="Times New Roman" panose="02020603050405020304" pitchFamily="18" charset="0"/>
              </a:rPr>
              <a:t>Убийство двух или более лиц, совершенное в состоянии аффекта, - наказывается лишением свободы на срок до пяти </a:t>
            </a:r>
            <a:r>
              <a:rPr lang="ru-RU" sz="2400" dirty="0" smtClean="0">
                <a:solidFill>
                  <a:srgbClr val="777777"/>
                </a:solidFill>
                <a:latin typeface="Arial" panose="020B0604020202020204" pitchFamily="34" charset="0"/>
                <a:ea typeface="Times New Roman" panose="02020603050405020304" pitchFamily="18" charset="0"/>
                <a:cs typeface="Times New Roman" panose="02020603050405020304" pitchFamily="18" charset="0"/>
              </a:rPr>
              <a:t>лет</a:t>
            </a:r>
          </a:p>
          <a:p>
            <a:r>
              <a:rPr lang="ru-RU" sz="2400" b="1" dirty="0">
                <a:solidFill>
                  <a:srgbClr val="777777"/>
                </a:solidFill>
                <a:latin typeface="Arial" panose="020B0604020202020204" pitchFamily="34" charset="0"/>
                <a:ea typeface="Times New Roman" panose="02020603050405020304" pitchFamily="18" charset="0"/>
                <a:cs typeface="Times New Roman" panose="02020603050405020304" pitchFamily="18" charset="0"/>
              </a:rPr>
              <a:t>Статья 113. </a:t>
            </a:r>
            <a:r>
              <a:rPr lang="ru-RU" sz="2400" dirty="0">
                <a:solidFill>
                  <a:srgbClr val="777777"/>
                </a:solidFill>
                <a:latin typeface="Arial" panose="020B0604020202020204" pitchFamily="34" charset="0"/>
                <a:ea typeface="Times New Roman" panose="02020603050405020304" pitchFamily="18" charset="0"/>
                <a:cs typeface="Times New Roman" panose="02020603050405020304" pitchFamily="18" charset="0"/>
              </a:rPr>
              <a:t>Причинение тяжкого или средней тяжести вреда здоровью в состоянии аффекта наказывается ограничением свободы на срок до двух лет или лишением свободы на тот же </a:t>
            </a:r>
            <a:r>
              <a:rPr lang="ru-RU" sz="2400" dirty="0" smtClean="0">
                <a:solidFill>
                  <a:srgbClr val="777777"/>
                </a:solidFill>
                <a:latin typeface="Arial" panose="020B0604020202020204" pitchFamily="34" charset="0"/>
                <a:ea typeface="Times New Roman" panose="02020603050405020304" pitchFamily="18" charset="0"/>
                <a:cs typeface="Times New Roman" panose="02020603050405020304" pitchFamily="18" charset="0"/>
              </a:rPr>
              <a:t>срок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8074123" y="6154136"/>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968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Rot="1" noChangeArrowheads="1"/>
          </p:cNvSpPr>
          <p:nvPr>
            <p:ph type="body" idx="4294967295"/>
          </p:nvPr>
        </p:nvSpPr>
        <p:spPr>
          <a:xfrm>
            <a:off x="451272" y="3212976"/>
            <a:ext cx="8229600" cy="3230488"/>
          </a:xfrm>
        </p:spPr>
        <p:txBody>
          <a:bodyPr>
            <a:normAutofit fontScale="92500"/>
          </a:bodyPr>
          <a:lstStyle/>
          <a:p>
            <a:pPr eaLnBrk="1" hangingPunct="1">
              <a:lnSpc>
                <a:spcPct val="90000"/>
              </a:lnSpc>
              <a:defRPr/>
            </a:pPr>
            <a:r>
              <a:rPr lang="ru-RU" b="1" dirty="0" smtClean="0">
                <a:solidFill>
                  <a:srgbClr val="C00000"/>
                </a:solidFill>
              </a:rPr>
              <a:t>Настроение</a:t>
            </a:r>
            <a:r>
              <a:rPr lang="ru-RU" dirty="0" smtClean="0"/>
              <a:t> — </a:t>
            </a:r>
            <a:r>
              <a:rPr lang="ru-RU" i="1" dirty="0" smtClean="0"/>
              <a:t>самое длительное эмоциональное состояние, окрашивающее поведение человека. </a:t>
            </a:r>
          </a:p>
          <a:p>
            <a:pPr eaLnBrk="1" hangingPunct="1">
              <a:lnSpc>
                <a:spcPct val="90000"/>
              </a:lnSpc>
              <a:buFont typeface="Wingdings" panose="05000000000000000000" pitchFamily="2" charset="2"/>
              <a:buNone/>
              <a:defRPr/>
            </a:pPr>
            <a:r>
              <a:rPr lang="ru-RU" sz="2800" dirty="0" smtClean="0"/>
              <a:t>    Настроение определяет общий тонус жизни человека. Настроение зависит от тех влияний, которые затрагивают личностные стороны человека, его основные ценности. Не всегда причина того или иного настроения осознается, но она всегда есть.</a:t>
            </a:r>
          </a:p>
        </p:txBody>
      </p:sp>
      <p:sp>
        <p:nvSpPr>
          <p:cNvPr id="2" name="Прямоугольник 1"/>
          <p:cNvSpPr/>
          <p:nvPr/>
        </p:nvSpPr>
        <p:spPr>
          <a:xfrm>
            <a:off x="827584" y="548680"/>
            <a:ext cx="7859216" cy="2308324"/>
          </a:xfrm>
          <a:prstGeom prst="rect">
            <a:avLst/>
          </a:prstGeom>
        </p:spPr>
        <p:txBody>
          <a:bodyPr wrap="square">
            <a:spAutoFit/>
          </a:bodyPr>
          <a:lstStyle/>
          <a:p>
            <a:pPr>
              <a:lnSpc>
                <a:spcPct val="90000"/>
              </a:lnSpc>
              <a:defRPr/>
            </a:pPr>
            <a:r>
              <a:rPr lang="ru-RU" sz="28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Страсть</a:t>
            </a:r>
            <a:r>
              <a:rPr lang="ru-RU" sz="28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ru-RU" sz="2800" dirty="0">
                <a:effectLst>
                  <a:outerShdw blurRad="38100" dist="38100" dir="2700000" algn="tl">
                    <a:srgbClr val="C0C0C0"/>
                  </a:outerShdw>
                </a:effectLst>
                <a:latin typeface="Arial" panose="020B0604020202020204" pitchFamily="34" charset="0"/>
                <a:cs typeface="Arial" panose="020B0604020202020204" pitchFamily="34" charset="0"/>
              </a:rPr>
              <a:t>— </a:t>
            </a:r>
            <a:r>
              <a:rPr lang="ru-RU" sz="2800" i="1" dirty="0">
                <a:effectLst>
                  <a:outerShdw blurRad="38100" dist="38100" dir="2700000" algn="tl">
                    <a:srgbClr val="C0C0C0"/>
                  </a:outerShdw>
                </a:effectLst>
                <a:latin typeface="Arial" panose="020B0604020202020204" pitchFamily="34" charset="0"/>
                <a:cs typeface="Arial" panose="020B0604020202020204" pitchFamily="34" charset="0"/>
              </a:rPr>
              <a:t>сильное, стойкое, доминирующее над другими, чувство человека, характеризующееся энтузиазмом или сильным влечением к объекту страсти </a:t>
            </a:r>
            <a:r>
              <a:rPr lang="ru-RU" sz="2400" i="1" dirty="0">
                <a:effectLst>
                  <a:outerShdw blurRad="38100" dist="38100" dir="2700000" algn="tl">
                    <a:srgbClr val="C0C0C0"/>
                  </a:outerShdw>
                </a:effectLst>
                <a:latin typeface="Arial" panose="020B0604020202020204" pitchFamily="34" charset="0"/>
                <a:cs typeface="Arial" panose="020B0604020202020204" pitchFamily="34" charset="0"/>
              </a:rPr>
              <a:t>(люди, предметы, идеи) (страстный болельщик, филателист, любитель поэзии)</a:t>
            </a:r>
            <a:endParaRPr lang="ru-RU" sz="2800" i="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1275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571500" y="254422"/>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ru-RU" altLang="ru-RU" sz="2400" b="1" dirty="0"/>
              <a:t>Чувства</a:t>
            </a:r>
            <a:r>
              <a:rPr lang="ru-RU" altLang="ru-RU" sz="2400" dirty="0"/>
              <a:t> - наиболее </a:t>
            </a:r>
            <a:r>
              <a:rPr lang="ru-RU" altLang="ru-RU" sz="2400" b="1" dirty="0">
                <a:solidFill>
                  <a:srgbClr val="C00000"/>
                </a:solidFill>
              </a:rPr>
              <a:t>устойчивые</a:t>
            </a:r>
            <a:r>
              <a:rPr lang="ru-RU" altLang="ru-RU" sz="2400" dirty="0"/>
              <a:t> эмоциональные состояния носят </a:t>
            </a:r>
            <a:r>
              <a:rPr lang="ru-RU" altLang="ru-RU" sz="2400" b="1" dirty="0">
                <a:solidFill>
                  <a:srgbClr val="C00000"/>
                </a:solidFill>
              </a:rPr>
              <a:t>предметный характер</a:t>
            </a:r>
            <a:r>
              <a:rPr lang="ru-RU" altLang="ru-RU" sz="2400" b="1" dirty="0">
                <a:solidFill>
                  <a:srgbClr val="FF0000"/>
                </a:solidFill>
              </a:rPr>
              <a:t>. </a:t>
            </a:r>
            <a:r>
              <a:rPr lang="ru-RU" altLang="ru-RU" sz="2400" dirty="0"/>
              <a:t>Это всегда чувство к чему-то, к </a:t>
            </a:r>
            <a:r>
              <a:rPr lang="ru-RU" altLang="ru-RU" sz="2400" dirty="0" smtClean="0"/>
              <a:t>кому-то. </a:t>
            </a:r>
            <a:r>
              <a:rPr lang="ru-RU" altLang="ru-RU" sz="2400" dirty="0"/>
              <a:t>И</a:t>
            </a:r>
            <a:r>
              <a:rPr lang="ru-RU" altLang="ru-RU" sz="2400" dirty="0" smtClean="0"/>
              <a:t>х </a:t>
            </a:r>
            <a:r>
              <a:rPr lang="ru-RU" altLang="ru-RU" sz="2400" dirty="0"/>
              <a:t>называют "высшими" эмоциями, поскольку возникают при  удовлетворении потребностей более высокого порядка</a:t>
            </a:r>
          </a:p>
        </p:txBody>
      </p:sp>
      <p:pic>
        <p:nvPicPr>
          <p:cNvPr id="29699" name="Picture 8" descr="http://www.psylive.ru/artlib/userpic/psyliveru/love/0_4ed4_2558c72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97968"/>
            <a:ext cx="2259732" cy="225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descr="http://www.mol-pol43.ru/thumbs/db4c0e3d73f39916e930217e21b8d0f8_624_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647252"/>
            <a:ext cx="3042742" cy="203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http://24warez.ru/uploads/posts/1304832379_sunset_love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172680"/>
            <a:ext cx="3473152" cy="21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4" descr="http://img.gazeta.ru/files3/493/4770493/veruypushie-pic4-452x302-19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929" y="4457700"/>
            <a:ext cx="330817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337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1052736"/>
          </a:xfrm>
          <a:solidFill>
            <a:schemeClr val="accent5">
              <a:lumMod val="20000"/>
              <a:lumOff val="80000"/>
            </a:schemeClr>
          </a:solidFill>
        </p:spPr>
        <p:txBody>
          <a:bodyPr/>
          <a:lstStyle/>
          <a:p>
            <a:pPr eaLnBrk="1" hangingPunct="1"/>
            <a:r>
              <a:rPr lang="ru-RU" altLang="ru-RU" sz="3800" dirty="0" smtClean="0"/>
              <a:t>Эмоциональные свойства личности</a:t>
            </a:r>
          </a:p>
        </p:txBody>
      </p:sp>
      <p:sp>
        <p:nvSpPr>
          <p:cNvPr id="78851" name="Rectangle 3"/>
          <p:cNvSpPr>
            <a:spLocks noGrp="1" noChangeArrowheads="1"/>
          </p:cNvSpPr>
          <p:nvPr>
            <p:ph type="body" idx="1"/>
          </p:nvPr>
        </p:nvSpPr>
        <p:spPr>
          <a:xfrm>
            <a:off x="457200" y="1196752"/>
            <a:ext cx="8507288" cy="5400600"/>
          </a:xfrm>
        </p:spPr>
        <p:txBody>
          <a:bodyPr>
            <a:noAutofit/>
          </a:bodyPr>
          <a:lstStyle/>
          <a:p>
            <a:pPr>
              <a:buNone/>
            </a:pPr>
            <a:r>
              <a:rPr lang="ru-RU" altLang="ru-RU" sz="2800" b="1" dirty="0" smtClean="0">
                <a:solidFill>
                  <a:srgbClr val="C00000"/>
                </a:solidFill>
                <a:latin typeface="Arial" panose="020B0604020202020204" pitchFamily="34" charset="0"/>
                <a:cs typeface="Arial" panose="020B0604020202020204" pitchFamily="34" charset="0"/>
              </a:rPr>
              <a:t>1. Эмоциональная </a:t>
            </a:r>
            <a:r>
              <a:rPr lang="ru-RU" altLang="ru-RU" sz="2800" b="1" dirty="0">
                <a:solidFill>
                  <a:srgbClr val="C00000"/>
                </a:solidFill>
                <a:latin typeface="Arial" panose="020B0604020202020204" pitchFamily="34" charset="0"/>
                <a:cs typeface="Arial" panose="020B0604020202020204" pitchFamily="34" charset="0"/>
              </a:rPr>
              <a:t>возбудимость </a:t>
            </a:r>
            <a:r>
              <a:rPr lang="ru-RU" altLang="ru-RU" sz="2800" dirty="0">
                <a:latin typeface="Arial" panose="020B0604020202020204" pitchFamily="34" charset="0"/>
                <a:cs typeface="Arial" panose="020B0604020202020204" pitchFamily="34" charset="0"/>
              </a:rPr>
              <a:t>– готовность эмоционально реагировать на значимые для человека раздражители;</a:t>
            </a:r>
          </a:p>
          <a:p>
            <a:pPr>
              <a:buNone/>
            </a:pPr>
            <a:r>
              <a:rPr lang="ru-RU" altLang="ru-RU" sz="2800" dirty="0" smtClean="0">
                <a:latin typeface="Arial" panose="020B0604020202020204" pitchFamily="34" charset="0"/>
                <a:cs typeface="Arial" panose="020B0604020202020204" pitchFamily="34" charset="0"/>
              </a:rPr>
              <a:t>   Проявляется </a:t>
            </a:r>
            <a:r>
              <a:rPr lang="ru-RU" altLang="ru-RU" sz="2800" dirty="0">
                <a:latin typeface="Arial" panose="020B0604020202020204" pitchFamily="34" charset="0"/>
                <a:cs typeface="Arial" panose="020B0604020202020204" pitchFamily="34" charset="0"/>
              </a:rPr>
              <a:t>во вспыльчивости, впечатлительности</a:t>
            </a:r>
          </a:p>
          <a:p>
            <a:pPr>
              <a:buNone/>
            </a:pPr>
            <a:endParaRPr lang="ru-RU" altLang="ru-RU" sz="800" dirty="0">
              <a:latin typeface="Arial" panose="020B0604020202020204" pitchFamily="34" charset="0"/>
              <a:cs typeface="Arial" panose="020B0604020202020204" pitchFamily="34" charset="0"/>
            </a:endParaRPr>
          </a:p>
          <a:p>
            <a:pPr>
              <a:buNone/>
            </a:pPr>
            <a:r>
              <a:rPr lang="ru-RU" altLang="ru-RU" sz="2800" b="1" dirty="0">
                <a:solidFill>
                  <a:srgbClr val="C00000"/>
                </a:solidFill>
                <a:latin typeface="Arial" panose="020B0604020202020204" pitchFamily="34" charset="0"/>
                <a:cs typeface="Arial" panose="020B0604020202020204" pitchFamily="34" charset="0"/>
              </a:rPr>
              <a:t>2. Эмоциональная глубина </a:t>
            </a:r>
            <a:r>
              <a:rPr lang="ru-RU" altLang="ru-RU" sz="2800" dirty="0">
                <a:latin typeface="Arial" panose="020B0604020202020204" pitchFamily="34" charset="0"/>
                <a:cs typeface="Arial" panose="020B0604020202020204" pitchFamily="34" charset="0"/>
              </a:rPr>
              <a:t>– интенсивность переживаемой эмоции</a:t>
            </a:r>
          </a:p>
          <a:p>
            <a:pPr eaLnBrk="1" hangingPunct="1">
              <a:buFont typeface="Wingdings" panose="05000000000000000000" pitchFamily="2" charset="2"/>
              <a:buNone/>
            </a:pPr>
            <a:endParaRPr lang="ru-RU" altLang="ru-RU" sz="10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u-RU" altLang="ru-RU" sz="2800" dirty="0" smtClean="0">
                <a:solidFill>
                  <a:srgbClr val="C00000"/>
                </a:solidFill>
                <a:latin typeface="Arial" panose="020B0604020202020204" pitchFamily="34" charset="0"/>
                <a:cs typeface="Arial" panose="020B0604020202020204" pitchFamily="34" charset="0"/>
              </a:rPr>
              <a:t>3. </a:t>
            </a:r>
            <a:r>
              <a:rPr lang="ru-RU" altLang="ru-RU" sz="2800" b="1" dirty="0" smtClean="0">
                <a:solidFill>
                  <a:srgbClr val="C00000"/>
                </a:solidFill>
                <a:latin typeface="Arial" panose="020B0604020202020204" pitchFamily="34" charset="0"/>
                <a:cs typeface="Arial" panose="020B0604020202020204" pitchFamily="34" charset="0"/>
              </a:rPr>
              <a:t>Эмоциональная ригидность-лабильность </a:t>
            </a:r>
          </a:p>
          <a:p>
            <a:pPr eaLnBrk="1" hangingPunct="1">
              <a:buFont typeface="Wingdings" panose="05000000000000000000" pitchFamily="2" charset="2"/>
              <a:buNone/>
            </a:pPr>
            <a:r>
              <a:rPr lang="ru-RU" altLang="ru-RU" sz="2800" dirty="0" smtClean="0">
                <a:latin typeface="Arial" panose="020B0604020202020204" pitchFamily="34" charset="0"/>
                <a:cs typeface="Arial" panose="020B0604020202020204" pitchFamily="34" charset="0"/>
              </a:rPr>
              <a:t>   Э. ригидность </a:t>
            </a:r>
            <a:r>
              <a:rPr lang="ru-RU" altLang="ru-RU" sz="2800" b="1" dirty="0" smtClean="0">
                <a:latin typeface="Arial" panose="020B0604020202020204" pitchFamily="34" charset="0"/>
                <a:cs typeface="Arial" panose="020B0604020202020204" pitchFamily="34" charset="0"/>
              </a:rPr>
              <a:t>– </a:t>
            </a:r>
            <a:r>
              <a:rPr lang="ru-RU" altLang="ru-RU" sz="2800" dirty="0" smtClean="0">
                <a:latin typeface="Arial" panose="020B0604020202020204" pitchFamily="34" charset="0"/>
                <a:cs typeface="Arial" panose="020B0604020202020204" pitchFamily="34" charset="0"/>
              </a:rPr>
              <a:t>эмоция остается длительное время несмотря на изменение обстоятельств («вязкость» эмоций)</a:t>
            </a:r>
          </a:p>
          <a:p>
            <a:pPr eaLnBrk="1" hangingPunct="1">
              <a:buFont typeface="Wingdings" panose="05000000000000000000" pitchFamily="2" charset="2"/>
              <a:buNone/>
            </a:pPr>
            <a:endParaRPr lang="ru-RU" altLang="ru-RU" sz="28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u-RU" altLang="ru-RU" sz="2800" b="1" dirty="0" smtClean="0">
                <a:latin typeface="Arial" panose="020B0604020202020204" pitchFamily="34" charset="0"/>
                <a:cs typeface="Arial" panose="020B0604020202020204" pitchFamily="34" charset="0"/>
              </a:rPr>
              <a:t>Э. лабильность – </a:t>
            </a:r>
            <a:r>
              <a:rPr lang="ru-RU" altLang="ru-RU" sz="2800" dirty="0" smtClean="0">
                <a:latin typeface="Arial" panose="020B0604020202020204" pitchFamily="34" charset="0"/>
                <a:cs typeface="Arial" panose="020B0604020202020204" pitchFamily="34" charset="0"/>
              </a:rPr>
              <a:t>это быстрая смена эмоций и настроений</a:t>
            </a:r>
            <a:endParaRPr lang="ru-RU" altLang="ru-RU"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12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611286" y="1467860"/>
            <a:ext cx="8353201" cy="2032577"/>
          </a:xfrm>
        </p:spPr>
        <p:txBody>
          <a:bodyPr>
            <a:normAutofit/>
          </a:bodyPr>
          <a:lstStyle/>
          <a:p>
            <a:pPr eaLnBrk="1" hangingPunct="1">
              <a:buFont typeface="Wingdings" panose="05000000000000000000" pitchFamily="2" charset="2"/>
              <a:buNone/>
            </a:pPr>
            <a:r>
              <a:rPr lang="ru-RU" altLang="ru-RU" sz="3000" dirty="0" smtClean="0"/>
              <a:t>4. </a:t>
            </a:r>
            <a:r>
              <a:rPr lang="ru-RU" altLang="ru-RU" sz="3000" b="1" dirty="0" smtClean="0"/>
              <a:t>Эмоциональная устойчивость</a:t>
            </a:r>
            <a:r>
              <a:rPr lang="ru-RU" altLang="ru-RU" sz="3000" dirty="0" smtClean="0"/>
              <a:t> – способность подавлять эмоциональные реакции (терпеливость, самоконтроль).</a:t>
            </a:r>
          </a:p>
          <a:p>
            <a:pPr eaLnBrk="1" hangingPunct="1">
              <a:buFont typeface="Wingdings" panose="05000000000000000000" pitchFamily="2" charset="2"/>
              <a:buNone/>
            </a:pPr>
            <a:r>
              <a:rPr lang="ru-RU" altLang="ru-RU" sz="3000" dirty="0" smtClean="0"/>
              <a:t>5. </a:t>
            </a:r>
            <a:r>
              <a:rPr lang="ru-RU" altLang="ru-RU" sz="3000" b="1" dirty="0" smtClean="0"/>
              <a:t>Экспрессивность</a:t>
            </a:r>
            <a:r>
              <a:rPr lang="ru-RU" altLang="ru-RU" sz="3000" dirty="0" smtClean="0"/>
              <a:t> – степень выражения эмоций </a:t>
            </a:r>
          </a:p>
        </p:txBody>
      </p:sp>
      <p:sp>
        <p:nvSpPr>
          <p:cNvPr id="79876" name="Rectangle 4"/>
          <p:cNvSpPr>
            <a:spLocks noChangeArrowheads="1"/>
          </p:cNvSpPr>
          <p:nvPr/>
        </p:nvSpPr>
        <p:spPr bwMode="auto">
          <a:xfrm>
            <a:off x="6300192" y="4508653"/>
            <a:ext cx="1799927" cy="1151408"/>
          </a:xfrm>
          <a:prstGeom prst="rect">
            <a:avLst/>
          </a:prstGeom>
          <a:solidFill>
            <a:schemeClr val="accent5">
              <a:lumMod val="20000"/>
              <a:lumOff val="80000"/>
            </a:schemeClr>
          </a:solidFill>
          <a:ln w="9525" algn="ctr">
            <a:solidFill>
              <a:schemeClr val="tx1"/>
            </a:solidFill>
            <a:miter lim="800000"/>
            <a:headEnd/>
            <a:tailEnd/>
          </a:ln>
          <a:effectLs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400" dirty="0" err="1"/>
              <a:t>Гипомимия</a:t>
            </a:r>
            <a:endParaRPr lang="ru-RU" altLang="ru-RU" sz="2400" dirty="0"/>
          </a:p>
        </p:txBody>
      </p:sp>
      <p:sp>
        <p:nvSpPr>
          <p:cNvPr id="79877" name="Rectangle 5"/>
          <p:cNvSpPr>
            <a:spLocks noChangeArrowheads="1"/>
          </p:cNvSpPr>
          <p:nvPr/>
        </p:nvSpPr>
        <p:spPr bwMode="auto">
          <a:xfrm>
            <a:off x="2235613" y="3896743"/>
            <a:ext cx="1872753" cy="987425"/>
          </a:xfrm>
          <a:prstGeom prst="rect">
            <a:avLst/>
          </a:prstGeom>
          <a:solidFill>
            <a:schemeClr val="accent5">
              <a:lumMod val="20000"/>
              <a:lumOff val="80000"/>
            </a:schemeClr>
          </a:solidFill>
          <a:ln w="9525" algn="ctr">
            <a:solidFill>
              <a:schemeClr val="tx1"/>
            </a:solidFill>
            <a:miter lim="800000"/>
            <a:headEnd/>
            <a:tailEnd/>
          </a:ln>
          <a:effectLs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400" dirty="0" err="1"/>
              <a:t>Гипермимия</a:t>
            </a:r>
            <a:endParaRPr lang="ru-RU" altLang="ru-RU" sz="2400" dirty="0"/>
          </a:p>
        </p:txBody>
      </p:sp>
      <p:sp>
        <p:nvSpPr>
          <p:cNvPr id="79878" name="Line 6"/>
          <p:cNvSpPr>
            <a:spLocks noChangeShapeType="1"/>
          </p:cNvSpPr>
          <p:nvPr/>
        </p:nvSpPr>
        <p:spPr bwMode="auto">
          <a:xfrm flipH="1">
            <a:off x="3171990" y="3500437"/>
            <a:ext cx="607921" cy="310396"/>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endParaRPr lang="ru-RU"/>
          </a:p>
        </p:txBody>
      </p:sp>
      <p:sp>
        <p:nvSpPr>
          <p:cNvPr id="79879" name="Line 7"/>
          <p:cNvSpPr>
            <a:spLocks noChangeShapeType="1"/>
          </p:cNvSpPr>
          <p:nvPr/>
        </p:nvSpPr>
        <p:spPr bwMode="auto">
          <a:xfrm>
            <a:off x="5292080" y="3571978"/>
            <a:ext cx="1008112" cy="865134"/>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endParaRPr lang="ru-RU"/>
          </a:p>
        </p:txBody>
      </p:sp>
      <p:pic>
        <p:nvPicPr>
          <p:cNvPr id="79880" name="Picture 8" descr="Джи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185920"/>
            <a:ext cx="1244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02-ker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417" y="5161211"/>
            <a:ext cx="12969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92855" y="343583"/>
            <a:ext cx="8229600" cy="1052736"/>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800" smtClean="0"/>
              <a:t>Эмоциональные свойства личности</a:t>
            </a:r>
            <a:endParaRPr lang="ru-RU" altLang="ru-RU" sz="3800" dirty="0" smtClean="0"/>
          </a:p>
        </p:txBody>
      </p:sp>
      <p:sp>
        <p:nvSpPr>
          <p:cNvPr id="11" name="Line 6"/>
          <p:cNvSpPr>
            <a:spLocks noChangeShapeType="1"/>
          </p:cNvSpPr>
          <p:nvPr/>
        </p:nvSpPr>
        <p:spPr bwMode="auto">
          <a:xfrm>
            <a:off x="7700200" y="5897120"/>
            <a:ext cx="760231" cy="268184"/>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endParaRPr lang="ru-RU"/>
          </a:p>
        </p:txBody>
      </p:sp>
    </p:spTree>
    <p:extLst>
      <p:ext uri="{BB962C8B-B14F-4D97-AF65-F5344CB8AC3E}">
        <p14:creationId xmlns:p14="http://schemas.microsoft.com/office/powerpoint/2010/main" val="3739873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7544" y="27856"/>
            <a:ext cx="8229600" cy="806324"/>
          </a:xfrm>
        </p:spPr>
        <p:txBody>
          <a:bodyPr/>
          <a:lstStyle/>
          <a:p>
            <a:pPr eaLnBrk="1" hangingPunct="1"/>
            <a:r>
              <a:rPr lang="ru-RU" altLang="ru-RU" dirty="0" err="1" smtClean="0"/>
              <a:t>Гипомимия</a:t>
            </a:r>
            <a:endParaRPr lang="ru-RU" altLang="ru-RU" dirty="0" smtClean="0"/>
          </a:p>
        </p:txBody>
      </p:sp>
      <p:pic>
        <p:nvPicPr>
          <p:cNvPr id="80899" name="Picture 4" descr="shor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84026" y="834180"/>
            <a:ext cx="6328334" cy="5907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3593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457200" y="274638"/>
            <a:ext cx="7467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dirty="0" smtClean="0"/>
              <a:t>Но!  </a:t>
            </a:r>
            <a:r>
              <a:rPr lang="ru-RU" sz="4800" dirty="0" err="1" smtClean="0"/>
              <a:t>Гипотимия</a:t>
            </a:r>
            <a:r>
              <a:rPr lang="ru-RU" sz="4800" dirty="0" smtClean="0"/>
              <a:t> </a:t>
            </a:r>
            <a:endParaRPr lang="en-US" sz="4800" dirty="0" smtClean="0"/>
          </a:p>
        </p:txBody>
      </p:sp>
      <p:sp>
        <p:nvSpPr>
          <p:cNvPr id="3" name="Содержимое 1"/>
          <p:cNvSpPr txBox="1">
            <a:spLocks/>
          </p:cNvSpPr>
          <p:nvPr/>
        </p:nvSpPr>
        <p:spPr>
          <a:xfrm>
            <a:off x="284195" y="1174307"/>
            <a:ext cx="8524870" cy="279404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0624" indent="-384048">
              <a:buFont typeface="Wingdings 2"/>
              <a:buNone/>
              <a:defRPr/>
            </a:pPr>
            <a:r>
              <a:rPr lang="ru-RU" b="1" dirty="0" err="1" smtClean="0"/>
              <a:t>Гипотими́я</a:t>
            </a:r>
            <a:r>
              <a:rPr lang="ru-RU" dirty="0" smtClean="0"/>
              <a:t>— сборная группа понижения настроения:</a:t>
            </a:r>
          </a:p>
          <a:p>
            <a:pPr marL="419100" indent="-55563">
              <a:buFont typeface="Wingdings 2"/>
              <a:buChar char=""/>
              <a:tabLst>
                <a:tab pos="812800" algn="l"/>
              </a:tabLst>
              <a:defRPr/>
            </a:pPr>
            <a:r>
              <a:rPr lang="ru-RU" dirty="0" smtClean="0"/>
              <a:t> Депрессия</a:t>
            </a:r>
            <a:endParaRPr lang="en-US" dirty="0" smtClean="0"/>
          </a:p>
          <a:p>
            <a:pPr marL="419100" indent="-55563">
              <a:buFont typeface="Wingdings 2"/>
              <a:buChar char=""/>
              <a:tabLst>
                <a:tab pos="812800" algn="l"/>
              </a:tabLst>
              <a:defRPr/>
            </a:pPr>
            <a:r>
              <a:rPr lang="ru-RU" dirty="0" smtClean="0"/>
              <a:t> Тревога </a:t>
            </a:r>
            <a:endParaRPr lang="en-US" dirty="0" smtClean="0"/>
          </a:p>
          <a:p>
            <a:pPr marL="419100" indent="-55563">
              <a:buFont typeface="Wingdings 2"/>
              <a:buChar char=""/>
              <a:tabLst>
                <a:tab pos="812800" algn="l"/>
              </a:tabLst>
              <a:defRPr/>
            </a:pPr>
            <a:r>
              <a:rPr lang="ru-RU" dirty="0" smtClean="0"/>
              <a:t> Страх </a:t>
            </a:r>
            <a:endParaRPr lang="en-US" dirty="0" smtClean="0"/>
          </a:p>
          <a:p>
            <a:pPr marL="419100" indent="-55563">
              <a:buFont typeface="Wingdings 2"/>
              <a:buChar char=""/>
              <a:tabLst>
                <a:tab pos="812800" algn="l"/>
              </a:tabLst>
              <a:defRPr/>
            </a:pPr>
            <a:r>
              <a:rPr lang="ru-RU" dirty="0" smtClean="0"/>
              <a:t> Растерянность </a:t>
            </a:r>
            <a:endParaRPr lang="en-US" dirty="0" smtClean="0"/>
          </a:p>
          <a:p>
            <a:pPr marL="419100" indent="-55563">
              <a:buFont typeface="Wingdings 2"/>
              <a:buChar char=""/>
              <a:tabLst>
                <a:tab pos="812800" algn="l"/>
              </a:tabLst>
              <a:defRPr/>
            </a:pPr>
            <a:r>
              <a:rPr lang="ru-RU" dirty="0" smtClean="0"/>
              <a:t> Дисфория</a:t>
            </a:r>
            <a:endParaRPr lang="en-US" dirty="0"/>
          </a:p>
        </p:txBody>
      </p:sp>
      <p:pic>
        <p:nvPicPr>
          <p:cNvPr id="45058" name="Picture 2" descr="http://mtdata.ru/u9/photoE22F/20338231427-0/original.jpg"/>
          <p:cNvPicPr>
            <a:picLocks noChangeAspect="1" noChangeArrowheads="1"/>
          </p:cNvPicPr>
          <p:nvPr/>
        </p:nvPicPr>
        <p:blipFill>
          <a:blip r:embed="rId2"/>
          <a:srcRect/>
          <a:stretch>
            <a:fillRect/>
          </a:stretch>
        </p:blipFill>
        <p:spPr bwMode="auto">
          <a:xfrm>
            <a:off x="3857620" y="2643182"/>
            <a:ext cx="4953000" cy="4214818"/>
          </a:xfrm>
          <a:prstGeom prst="rect">
            <a:avLst/>
          </a:prstGeom>
          <a:noFill/>
        </p:spPr>
      </p:pic>
      <p:pic>
        <p:nvPicPr>
          <p:cNvPr id="5" name="Рисунок 4"/>
          <p:cNvPicPr>
            <a:picLocks noChangeAspect="1"/>
          </p:cNvPicPr>
          <p:nvPr/>
        </p:nvPicPr>
        <p:blipFill>
          <a:blip r:embed="rId3"/>
          <a:stretch>
            <a:fillRect/>
          </a:stretch>
        </p:blipFill>
        <p:spPr>
          <a:xfrm>
            <a:off x="809625" y="4581128"/>
            <a:ext cx="1990725" cy="1752600"/>
          </a:xfrm>
          <a:prstGeom prst="rect">
            <a:avLst/>
          </a:prstGeom>
        </p:spPr>
      </p:pic>
    </p:spTree>
    <p:extLst>
      <p:ext uri="{BB962C8B-B14F-4D97-AF65-F5344CB8AC3E}">
        <p14:creationId xmlns:p14="http://schemas.microsoft.com/office/powerpoint/2010/main" val="114189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500"/>
                                        <p:tgtEl>
                                          <p:spTgt spid="3">
                                            <p:txEl>
                                              <p:pRg st="3" end="3"/>
                                            </p:txEl>
                                          </p:spTgt>
                                        </p:tgtEl>
                                      </p:cBhvr>
                                    </p:animEffect>
                                  </p:childTnLst>
                                </p:cTn>
                              </p:par>
                            </p:childTnLst>
                          </p:cTn>
                        </p:par>
                        <p:par>
                          <p:cTn id="33" fill="hold">
                            <p:stCondLst>
                              <p:cond delay="2500"/>
                            </p:stCondLst>
                            <p:childTnLst>
                              <p:par>
                                <p:cTn id="34" presetID="55"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7"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500"/>
                                        <p:tgtEl>
                                          <p:spTgt spid="3">
                                            <p:txEl>
                                              <p:pRg st="4" end="4"/>
                                            </p:txEl>
                                          </p:spTgt>
                                        </p:tgtEl>
                                      </p:cBhvr>
                                    </p:animEffect>
                                  </p:childTnLst>
                                </p:cTn>
                              </p:par>
                            </p:childTnLst>
                          </p:cTn>
                        </p:par>
                        <p:par>
                          <p:cTn id="39" fill="hold">
                            <p:stCondLst>
                              <p:cond delay="3000"/>
                            </p:stCondLst>
                            <p:childTnLst>
                              <p:par>
                                <p:cTn id="40" presetID="55"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7467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dirty="0" err="1" smtClean="0"/>
              <a:t>Гипертимии</a:t>
            </a:r>
            <a:r>
              <a:rPr lang="ru-RU" dirty="0" smtClean="0"/>
              <a:t> </a:t>
            </a:r>
            <a:endParaRPr lang="en-US" dirty="0" smtClean="0"/>
          </a:p>
        </p:txBody>
      </p:sp>
      <p:sp>
        <p:nvSpPr>
          <p:cNvPr id="3" name="Содержимое 2"/>
          <p:cNvSpPr txBox="1">
            <a:spLocks/>
          </p:cNvSpPr>
          <p:nvPr/>
        </p:nvSpPr>
        <p:spPr>
          <a:xfrm>
            <a:off x="457200" y="1392373"/>
            <a:ext cx="8686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2" pitchFamily="18" charset="2"/>
              <a:buNone/>
            </a:pPr>
            <a:r>
              <a:rPr lang="ru-RU" b="1" dirty="0" smtClean="0"/>
              <a:t> </a:t>
            </a:r>
            <a:r>
              <a:rPr lang="ru-RU" b="1" dirty="0" err="1" smtClean="0"/>
              <a:t>Гипертимии</a:t>
            </a:r>
            <a:r>
              <a:rPr lang="ru-RU" b="1" dirty="0" smtClean="0"/>
              <a:t> </a:t>
            </a:r>
            <a:r>
              <a:rPr lang="ru-RU" dirty="0" smtClean="0"/>
              <a:t>— сборная группа повышения настроения</a:t>
            </a:r>
          </a:p>
          <a:p>
            <a:pPr indent="280988"/>
            <a:r>
              <a:rPr lang="ru-RU" dirty="0" smtClean="0"/>
              <a:t>Мания </a:t>
            </a:r>
            <a:endParaRPr lang="en-US" dirty="0" smtClean="0"/>
          </a:p>
          <a:p>
            <a:pPr indent="280988"/>
            <a:r>
              <a:rPr lang="ru-RU" dirty="0" smtClean="0"/>
              <a:t>Эйфория</a:t>
            </a:r>
            <a:endParaRPr lang="en-US" dirty="0" smtClean="0"/>
          </a:p>
          <a:p>
            <a:pPr indent="280988"/>
            <a:r>
              <a:rPr lang="ru-RU" dirty="0" smtClean="0"/>
              <a:t>Благодушие </a:t>
            </a:r>
            <a:endParaRPr lang="en-US" dirty="0" smtClean="0"/>
          </a:p>
          <a:p>
            <a:pPr indent="280988"/>
            <a:r>
              <a:rPr lang="ru-RU" dirty="0" smtClean="0"/>
              <a:t>Экстаз</a:t>
            </a:r>
            <a:endParaRPr lang="en-US" dirty="0" smtClean="0"/>
          </a:p>
          <a:p>
            <a:pPr indent="280988"/>
            <a:r>
              <a:rPr lang="ru-RU" dirty="0" smtClean="0"/>
              <a:t>Гневливость</a:t>
            </a:r>
            <a:endParaRPr lang="en-US" dirty="0" smtClean="0"/>
          </a:p>
          <a:p>
            <a:endParaRPr lang="en-US" dirty="0" smtClean="0"/>
          </a:p>
        </p:txBody>
      </p:sp>
      <p:pic>
        <p:nvPicPr>
          <p:cNvPr id="39938" name="Picture 2" descr="http://www.psyclinic.ru/images/05gipo.jpg"/>
          <p:cNvPicPr>
            <a:picLocks noChangeAspect="1" noChangeArrowheads="1"/>
          </p:cNvPicPr>
          <p:nvPr/>
        </p:nvPicPr>
        <p:blipFill>
          <a:blip r:embed="rId2"/>
          <a:srcRect/>
          <a:stretch>
            <a:fillRect/>
          </a:stretch>
        </p:blipFill>
        <p:spPr bwMode="auto">
          <a:xfrm>
            <a:off x="3923928" y="2660325"/>
            <a:ext cx="4786303" cy="3000923"/>
          </a:xfrm>
          <a:prstGeom prst="rect">
            <a:avLst/>
          </a:prstGeom>
          <a:noFill/>
        </p:spPr>
      </p:pic>
    </p:spTree>
    <p:extLst>
      <p:ext uri="{BB962C8B-B14F-4D97-AF65-F5344CB8AC3E}">
        <p14:creationId xmlns:p14="http://schemas.microsoft.com/office/powerpoint/2010/main" val="33945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upRight)">
                                      <p:cBhvr>
                                        <p:cTn id="16" dur="500"/>
                                        <p:tgtEl>
                                          <p:spTgt spid="3">
                                            <p:txEl>
                                              <p:pRg st="1" end="1"/>
                                            </p:txEl>
                                          </p:spTgt>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upRight)">
                                      <p:cBhvr>
                                        <p:cTn id="20" dur="500"/>
                                        <p:tgtEl>
                                          <p:spTgt spid="3">
                                            <p:txEl>
                                              <p:pRg st="2" end="2"/>
                                            </p:txEl>
                                          </p:spTgt>
                                        </p:tgtEl>
                                      </p:cBhvr>
                                    </p:animEffect>
                                  </p:childTnLst>
                                </p:cTn>
                              </p:par>
                            </p:childTnLst>
                          </p:cTn>
                        </p:par>
                        <p:par>
                          <p:cTn id="21" fill="hold">
                            <p:stCondLst>
                              <p:cond delay="2000"/>
                            </p:stCondLst>
                            <p:childTnLst>
                              <p:par>
                                <p:cTn id="22" presetID="18" presetClass="entr" presetSubtype="3"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upRight)">
                                      <p:cBhvr>
                                        <p:cTn id="24" dur="500"/>
                                        <p:tgtEl>
                                          <p:spTgt spid="3">
                                            <p:txEl>
                                              <p:pRg st="3" end="3"/>
                                            </p:txEl>
                                          </p:spTgt>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upRight)">
                                      <p:cBhvr>
                                        <p:cTn id="28" dur="500"/>
                                        <p:tgtEl>
                                          <p:spTgt spid="3">
                                            <p:txEl>
                                              <p:pRg st="4" end="4"/>
                                            </p:txEl>
                                          </p:spTgt>
                                        </p:tgtEl>
                                      </p:cBhvr>
                                    </p:animEffect>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up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p:txBody>
          <a:bodyPr/>
          <a:lstStyle/>
          <a:p>
            <a:pPr algn="ctr"/>
            <a:r>
              <a:rPr lang="ru-RU" altLang="ru-RU" b="1" smtClean="0"/>
              <a:t>Алекситимия</a:t>
            </a:r>
          </a:p>
        </p:txBody>
      </p:sp>
      <p:sp>
        <p:nvSpPr>
          <p:cNvPr id="81923" name="Объект 2"/>
          <p:cNvSpPr>
            <a:spLocks noGrp="1"/>
          </p:cNvSpPr>
          <p:nvPr>
            <p:ph idx="1"/>
          </p:nvPr>
        </p:nvSpPr>
        <p:spPr>
          <a:xfrm>
            <a:off x="539750" y="1420813"/>
            <a:ext cx="8496300" cy="4710112"/>
          </a:xfrm>
        </p:spPr>
        <p:txBody>
          <a:bodyPr>
            <a:normAutofit fontScale="92500" lnSpcReduction="20000"/>
          </a:bodyPr>
          <a:lstStyle/>
          <a:p>
            <a:pPr marL="0" indent="0">
              <a:buFont typeface="Wingdings" panose="05000000000000000000" pitchFamily="2" charset="2"/>
              <a:buNone/>
            </a:pPr>
            <a:r>
              <a:rPr lang="ru-RU" altLang="ru-RU" smtClean="0"/>
              <a:t>Одним из проявлений эмоциональных свойств является </a:t>
            </a:r>
            <a:r>
              <a:rPr lang="ru-RU" altLang="ru-RU" b="1" i="1" smtClean="0"/>
              <a:t>алекситимия</a:t>
            </a:r>
            <a:r>
              <a:rPr lang="ru-RU" altLang="ru-RU" i="1" smtClean="0"/>
              <a:t> — </a:t>
            </a:r>
            <a:r>
              <a:rPr lang="ru-RU" altLang="ru-RU" smtClean="0"/>
              <a:t>сниженная способность или затрудненность в вербализации эмоциональных состояний. </a:t>
            </a:r>
          </a:p>
          <a:p>
            <a:pPr marL="0" indent="0">
              <a:buFont typeface="Wingdings" panose="05000000000000000000" pitchFamily="2" charset="2"/>
              <a:buNone/>
            </a:pPr>
            <a:r>
              <a:rPr lang="ru-RU" altLang="ru-RU" smtClean="0"/>
              <a:t>Алекситимия характеризуется трудностью в определении и описании собственных эмоциональных состояний, переживаний; затруднениями в проведении различий между чувствами и телесными ощущениями; снижением способности к символизации; фокусированности личности в большей мере на внешних событиях, чем на внутренних переживаниях.</a:t>
            </a:r>
          </a:p>
        </p:txBody>
      </p:sp>
      <p:sp>
        <p:nvSpPr>
          <p:cNvPr id="4" name="Прямоугольник 3"/>
          <p:cNvSpPr/>
          <p:nvPr/>
        </p:nvSpPr>
        <p:spPr>
          <a:xfrm>
            <a:off x="8074123" y="6154136"/>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5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1746" name="Picture 2" descr="C:\Users\Алексей\Desktop\img6.jpg"/>
          <p:cNvPicPr>
            <a:picLocks noChangeAspect="1" noChangeArrowheads="1"/>
          </p:cNvPicPr>
          <p:nvPr/>
        </p:nvPicPr>
        <p:blipFill>
          <a:blip r:embed="rId2"/>
          <a:srcRect/>
          <a:stretch>
            <a:fillRect/>
          </a:stretch>
        </p:blipFill>
        <p:spPr bwMode="auto">
          <a:xfrm>
            <a:off x="-2" y="0"/>
            <a:ext cx="9144002" cy="6858000"/>
          </a:xfrm>
          <a:prstGeom prst="rect">
            <a:avLst/>
          </a:prstGeom>
          <a:noFill/>
        </p:spPr>
      </p:pic>
    </p:spTree>
    <p:extLst>
      <p:ext uri="{BB962C8B-B14F-4D97-AF65-F5344CB8AC3E}">
        <p14:creationId xmlns:p14="http://schemas.microsoft.com/office/powerpoint/2010/main" val="172739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4704"/>
            <a:ext cx="8229600" cy="1368152"/>
          </a:xfrm>
          <a:solidFill>
            <a:schemeClr val="accent5">
              <a:lumMod val="20000"/>
              <a:lumOff val="80000"/>
            </a:schemeClr>
          </a:solidFill>
        </p:spPr>
        <p:txBody>
          <a:bodyPr>
            <a:normAutofit/>
          </a:bodyPr>
          <a:lstStyle/>
          <a:p>
            <a:r>
              <a:rPr lang="ru-RU" altLang="ru-RU" dirty="0" smtClean="0"/>
              <a:t>Эмоциональный </a:t>
            </a:r>
            <a:r>
              <a:rPr lang="ru-RU" altLang="ru-RU" dirty="0"/>
              <a:t>интеллект</a:t>
            </a:r>
            <a:br>
              <a:rPr lang="ru-RU" altLang="ru-RU" dirty="0"/>
            </a:br>
            <a:r>
              <a:rPr lang="ru-RU" altLang="ru-RU" sz="2800" dirty="0" smtClean="0"/>
              <a:t>(П</a:t>
            </a:r>
            <a:r>
              <a:rPr lang="ru-RU" altLang="ru-RU" sz="2800" dirty="0"/>
              <a:t>. </a:t>
            </a:r>
            <a:r>
              <a:rPr lang="ru-RU" altLang="ru-RU" sz="2800" dirty="0" err="1"/>
              <a:t>Сэловей</a:t>
            </a:r>
            <a:r>
              <a:rPr lang="ru-RU" altLang="ru-RU" sz="2800" dirty="0"/>
              <a:t> и Дж </a:t>
            </a:r>
            <a:r>
              <a:rPr lang="ru-RU" altLang="ru-RU" sz="2800" dirty="0" smtClean="0"/>
              <a:t>Мейер, 1990 </a:t>
            </a:r>
            <a:r>
              <a:rPr lang="ru-RU" altLang="ru-RU" sz="2800" dirty="0"/>
              <a:t>г</a:t>
            </a:r>
            <a:r>
              <a:rPr lang="ru-RU" altLang="ru-RU" sz="2800" dirty="0" smtClean="0"/>
              <a:t>.)</a:t>
            </a:r>
          </a:p>
        </p:txBody>
      </p:sp>
      <p:sp>
        <p:nvSpPr>
          <p:cNvPr id="84995" name="Rectangle 3"/>
          <p:cNvSpPr>
            <a:spLocks noGrp="1" noChangeArrowheads="1"/>
          </p:cNvSpPr>
          <p:nvPr>
            <p:ph type="body" idx="1"/>
          </p:nvPr>
        </p:nvSpPr>
        <p:spPr>
          <a:xfrm>
            <a:off x="476785" y="2564904"/>
            <a:ext cx="8229600" cy="3345235"/>
          </a:xfrm>
        </p:spPr>
        <p:txBody>
          <a:bodyPr/>
          <a:lstStyle/>
          <a:p>
            <a:pPr eaLnBrk="1" hangingPunct="1">
              <a:buFont typeface="Wingdings" panose="05000000000000000000" pitchFamily="2" charset="2"/>
              <a:buNone/>
            </a:pPr>
            <a:r>
              <a:rPr lang="ru-RU" altLang="ru-RU" dirty="0" smtClean="0"/>
              <a:t>Комплекс индивидуальных способностей, отвечающих за то, насколько влияние эмоциональных явлений окажется конструктивным или деструктивным для поведения человека</a:t>
            </a:r>
          </a:p>
        </p:txBody>
      </p:sp>
    </p:spTree>
    <p:extLst>
      <p:ext uri="{BB962C8B-B14F-4D97-AF65-F5344CB8AC3E}">
        <p14:creationId xmlns:p14="http://schemas.microsoft.com/office/powerpoint/2010/main" val="2891984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6215" y="1772816"/>
            <a:ext cx="8229600" cy="4824536"/>
          </a:xfrm>
        </p:spPr>
        <p:txBody>
          <a:bodyPr>
            <a:normAutofit fontScale="85000" lnSpcReduction="10000"/>
          </a:bodyPr>
          <a:lstStyle/>
          <a:p>
            <a:pPr marL="0" indent="0">
              <a:buNone/>
            </a:pPr>
            <a:r>
              <a:rPr lang="ru-RU" dirty="0"/>
              <a:t>Эмоциональный интеллект в самом широком понимании объединяет в себе способность личности к эффективному общению за счет понимания эмоций окружающих и умения подстраиваться под их эмоциональное состояние. </a:t>
            </a:r>
            <a:endParaRPr lang="ru-RU" dirty="0" smtClean="0"/>
          </a:p>
          <a:p>
            <a:pPr marL="0" indent="0">
              <a:buNone/>
            </a:pPr>
            <a:r>
              <a:rPr lang="ru-RU" dirty="0" smtClean="0"/>
              <a:t>Такое </a:t>
            </a:r>
            <a:r>
              <a:rPr lang="ru-RU" dirty="0"/>
              <a:t>умение владеть собой и грамотно организовывать взаимодействие оказывается незаменимым, если речь идет о профессиональной деятельности в системе «человек-человек», что является основным в работе врача, педагога, психолога, руководителя любого направления и уровня</a:t>
            </a:r>
          </a:p>
        </p:txBody>
      </p:sp>
      <p:sp>
        <p:nvSpPr>
          <p:cNvPr id="4" name="Rectangle 2"/>
          <p:cNvSpPr txBox="1">
            <a:spLocks noChangeArrowheads="1"/>
          </p:cNvSpPr>
          <p:nvPr/>
        </p:nvSpPr>
        <p:spPr>
          <a:xfrm>
            <a:off x="431552" y="260648"/>
            <a:ext cx="8229600" cy="1368152"/>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dirty="0" smtClean="0"/>
              <a:t>Эмоциональный интеллект</a:t>
            </a:r>
            <a:br>
              <a:rPr lang="ru-RU" altLang="ru-RU" dirty="0" smtClean="0"/>
            </a:br>
            <a:r>
              <a:rPr lang="ru-RU" altLang="ru-RU" sz="3200" dirty="0" smtClean="0"/>
              <a:t>(Д.В. Люсин, 2004 г.)</a:t>
            </a:r>
          </a:p>
        </p:txBody>
      </p:sp>
      <p:sp>
        <p:nvSpPr>
          <p:cNvPr id="5" name="Прямоугольник 4"/>
          <p:cNvSpPr/>
          <p:nvPr/>
        </p:nvSpPr>
        <p:spPr>
          <a:xfrm>
            <a:off x="8074123" y="6154136"/>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94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ru-RU" altLang="ru-RU" smtClean="0"/>
              <a:t>Эмоциональный интеллект</a:t>
            </a:r>
          </a:p>
        </p:txBody>
      </p:sp>
      <p:sp>
        <p:nvSpPr>
          <p:cNvPr id="86019" name="Rectangle 3"/>
          <p:cNvSpPr>
            <a:spLocks noGrp="1" noChangeArrowheads="1"/>
          </p:cNvSpPr>
          <p:nvPr>
            <p:ph type="body" idx="1"/>
          </p:nvPr>
        </p:nvSpPr>
        <p:spPr/>
        <p:txBody>
          <a:bodyPr/>
          <a:lstStyle/>
          <a:p>
            <a:pPr marL="533400" indent="-533400" algn="ctr" eaLnBrk="1" hangingPunct="1">
              <a:buFont typeface="Wingdings" panose="05000000000000000000" pitchFamily="2" charset="2"/>
              <a:buNone/>
            </a:pPr>
            <a:r>
              <a:rPr lang="ru-RU" altLang="ru-RU" b="1" i="1" dirty="0" smtClean="0"/>
              <a:t>Структура Э.И.</a:t>
            </a:r>
          </a:p>
          <a:p>
            <a:pPr marL="533400" indent="-533400" eaLnBrk="1" hangingPunct="1">
              <a:buFont typeface="Wingdings" panose="05000000000000000000" pitchFamily="2" charset="2"/>
              <a:buAutoNum type="arabicPeriod"/>
            </a:pPr>
            <a:r>
              <a:rPr lang="ru-RU" altLang="ru-RU" dirty="0" smtClean="0"/>
              <a:t>Восприятие и выражение эмоций</a:t>
            </a:r>
          </a:p>
          <a:p>
            <a:pPr marL="533400" indent="-533400" eaLnBrk="1" hangingPunct="1">
              <a:buFont typeface="Wingdings" panose="05000000000000000000" pitchFamily="2" charset="2"/>
              <a:buAutoNum type="arabicPeriod"/>
            </a:pPr>
            <a:r>
              <a:rPr lang="ru-RU" altLang="ru-RU" dirty="0" smtClean="0"/>
              <a:t>Управление эмоциями: собственные и эмоции других людей</a:t>
            </a:r>
          </a:p>
          <a:p>
            <a:pPr marL="533400" indent="-533400" eaLnBrk="1" hangingPunct="1">
              <a:buFont typeface="Wingdings" panose="05000000000000000000" pitchFamily="2" charset="2"/>
              <a:buAutoNum type="arabicPeriod"/>
            </a:pPr>
            <a:r>
              <a:rPr lang="ru-RU" altLang="ru-RU" dirty="0" smtClean="0"/>
              <a:t>Использование эмоций в планировании, мышлении</a:t>
            </a:r>
          </a:p>
        </p:txBody>
      </p:sp>
    </p:spTree>
    <p:extLst>
      <p:ext uri="{BB962C8B-B14F-4D97-AF65-F5344CB8AC3E}">
        <p14:creationId xmlns:p14="http://schemas.microsoft.com/office/powerpoint/2010/main" val="2393404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C:\Users\Алексей\Desktop\Slide7.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extLst>
      <p:ext uri="{BB962C8B-B14F-4D97-AF65-F5344CB8AC3E}">
        <p14:creationId xmlns:p14="http://schemas.microsoft.com/office/powerpoint/2010/main" val="1749959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Алексей\Desktop\эмоц сост.png"/>
          <p:cNvPicPr>
            <a:picLocks noChangeAspect="1" noChangeArrowheads="1"/>
          </p:cNvPicPr>
          <p:nvPr/>
        </p:nvPicPr>
        <p:blipFill>
          <a:blip r:embed="rId2"/>
          <a:srcRect/>
          <a:stretch>
            <a:fillRect/>
          </a:stretch>
        </p:blipFill>
        <p:spPr bwMode="auto">
          <a:xfrm>
            <a:off x="429770" y="357166"/>
            <a:ext cx="8428510" cy="6330053"/>
          </a:xfrm>
          <a:prstGeom prst="rect">
            <a:avLst/>
          </a:prstGeom>
          <a:noFill/>
        </p:spPr>
      </p:pic>
    </p:spTree>
    <p:extLst>
      <p:ext uri="{BB962C8B-B14F-4D97-AF65-F5344CB8AC3E}">
        <p14:creationId xmlns:p14="http://schemas.microsoft.com/office/powerpoint/2010/main" val="3723325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ексей\Desktop\Slide14.jpg"/>
          <p:cNvPicPr>
            <a:picLocks noChangeAspect="1" noChangeArrowheads="1"/>
          </p:cNvPicPr>
          <p:nvPr/>
        </p:nvPicPr>
        <p:blipFill>
          <a:blip r:embed="rId2"/>
          <a:srcRect/>
          <a:stretch>
            <a:fillRect/>
          </a:stretch>
        </p:blipFill>
        <p:spPr bwMode="auto">
          <a:xfrm>
            <a:off x="0" y="0"/>
            <a:ext cx="9144000" cy="6965097"/>
          </a:xfrm>
          <a:prstGeom prst="rect">
            <a:avLst/>
          </a:prstGeom>
          <a:noFill/>
        </p:spPr>
      </p:pic>
    </p:spTree>
    <p:extLst>
      <p:ext uri="{BB962C8B-B14F-4D97-AF65-F5344CB8AC3E}">
        <p14:creationId xmlns:p14="http://schemas.microsoft.com/office/powerpoint/2010/main" val="1033534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154567"/>
            <a:ext cx="8568952" cy="6604363"/>
          </a:xfrm>
          <a:prstGeom prst="rect">
            <a:avLst/>
          </a:prstGeom>
        </p:spPr>
      </p:pic>
    </p:spTree>
    <p:extLst>
      <p:ext uri="{BB962C8B-B14F-4D97-AF65-F5344CB8AC3E}">
        <p14:creationId xmlns:p14="http://schemas.microsoft.com/office/powerpoint/2010/main" val="179655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131840" y="274638"/>
            <a:ext cx="5554960" cy="1143000"/>
          </a:xfrm>
        </p:spPr>
        <p:txBody>
          <a:bodyPr/>
          <a:lstStyle/>
          <a:p>
            <a:pPr eaLnBrk="1" hangingPunct="1"/>
            <a:r>
              <a:rPr lang="ru-RU" altLang="ru-RU" dirty="0" smtClean="0">
                <a:solidFill>
                  <a:srgbClr val="C00000"/>
                </a:solidFill>
              </a:rPr>
              <a:t>Психология воли</a:t>
            </a:r>
          </a:p>
        </p:txBody>
      </p:sp>
      <p:sp>
        <p:nvSpPr>
          <p:cNvPr id="91139" name="Rectangle 3"/>
          <p:cNvSpPr>
            <a:spLocks noGrp="1" noChangeArrowheads="1"/>
          </p:cNvSpPr>
          <p:nvPr>
            <p:ph type="body" idx="1"/>
          </p:nvPr>
        </p:nvSpPr>
        <p:spPr>
          <a:xfrm>
            <a:off x="457200" y="1772817"/>
            <a:ext cx="8229600" cy="3024336"/>
          </a:xfrm>
        </p:spPr>
        <p:txBody>
          <a:bodyPr/>
          <a:lstStyle/>
          <a:p>
            <a:pPr eaLnBrk="1" hangingPunct="1">
              <a:spcBef>
                <a:spcPts val="0"/>
              </a:spcBef>
              <a:buFont typeface="Wingdings" panose="05000000000000000000" pitchFamily="2" charset="2"/>
              <a:buNone/>
            </a:pPr>
            <a:r>
              <a:rPr lang="ru-RU" altLang="ru-RU" b="1" i="1" dirty="0" smtClean="0"/>
              <a:t>Воля </a:t>
            </a:r>
            <a:r>
              <a:rPr lang="ru-RU" altLang="ru-RU" dirty="0" smtClean="0"/>
              <a:t>– </a:t>
            </a:r>
          </a:p>
          <a:p>
            <a:pPr eaLnBrk="1" hangingPunct="1">
              <a:spcBef>
                <a:spcPts val="0"/>
              </a:spcBef>
              <a:buFont typeface="Wingdings" panose="05000000000000000000" pitchFamily="2" charset="2"/>
              <a:buNone/>
            </a:pPr>
            <a:r>
              <a:rPr lang="ru-RU" altLang="ru-RU" dirty="0" smtClean="0"/>
              <a:t>процесс сознательного регулирования </a:t>
            </a:r>
          </a:p>
          <a:p>
            <a:pPr eaLnBrk="1" hangingPunct="1">
              <a:spcBef>
                <a:spcPts val="0"/>
              </a:spcBef>
              <a:buFont typeface="Wingdings" panose="05000000000000000000" pitchFamily="2" charset="2"/>
              <a:buNone/>
            </a:pPr>
            <a:r>
              <a:rPr lang="ru-RU" altLang="ru-RU" dirty="0" smtClean="0"/>
              <a:t>человеком своего поведения и </a:t>
            </a:r>
          </a:p>
          <a:p>
            <a:pPr eaLnBrk="1" hangingPunct="1">
              <a:spcBef>
                <a:spcPts val="0"/>
              </a:spcBef>
              <a:buFont typeface="Wingdings" panose="05000000000000000000" pitchFamily="2" charset="2"/>
              <a:buNone/>
            </a:pPr>
            <a:r>
              <a:rPr lang="ru-RU" altLang="ru-RU" dirty="0" smtClean="0"/>
              <a:t>деятельности, которое проявляется в </a:t>
            </a:r>
          </a:p>
          <a:p>
            <a:pPr eaLnBrk="1" hangingPunct="1">
              <a:spcBef>
                <a:spcPts val="0"/>
              </a:spcBef>
              <a:buFont typeface="Wingdings" panose="05000000000000000000" pitchFamily="2" charset="2"/>
              <a:buNone/>
            </a:pPr>
            <a:r>
              <a:rPr lang="ru-RU" altLang="ru-RU" dirty="0" smtClean="0"/>
              <a:t>умении преодолевать внутренние и внешние </a:t>
            </a:r>
          </a:p>
          <a:p>
            <a:pPr eaLnBrk="1" hangingPunct="1">
              <a:spcBef>
                <a:spcPts val="0"/>
              </a:spcBef>
              <a:buFont typeface="Wingdings" panose="05000000000000000000" pitchFamily="2" charset="2"/>
              <a:buNone/>
            </a:pPr>
            <a:r>
              <a:rPr lang="ru-RU" altLang="ru-RU" dirty="0" smtClean="0"/>
              <a:t>трудности для достижения цели.</a:t>
            </a:r>
          </a:p>
        </p:txBody>
      </p:sp>
      <p:sp>
        <p:nvSpPr>
          <p:cNvPr id="2" name="Прямоугольник 1"/>
          <p:cNvSpPr/>
          <p:nvPr/>
        </p:nvSpPr>
        <p:spPr>
          <a:xfrm>
            <a:off x="457200" y="5373216"/>
            <a:ext cx="8507288" cy="867930"/>
          </a:xfrm>
          <a:prstGeom prst="rect">
            <a:avLst/>
          </a:prstGeom>
          <a:solidFill>
            <a:schemeClr val="accent5">
              <a:lumMod val="20000"/>
              <a:lumOff val="80000"/>
            </a:schemeClr>
          </a:solidFill>
        </p:spPr>
        <p:txBody>
          <a:bodyPr wrap="square">
            <a:spAutoFit/>
          </a:bodyPr>
          <a:lstStyle/>
          <a:p>
            <a:pPr algn="ctr">
              <a:lnSpc>
                <a:spcPct val="90000"/>
              </a:lnSpc>
            </a:pPr>
            <a:r>
              <a:rPr lang="ru-RU" altLang="ru-RU" sz="2800" dirty="0" smtClean="0">
                <a:latin typeface="Arial" panose="020B0604020202020204" pitchFamily="34" charset="0"/>
                <a:cs typeface="Arial" panose="020B0604020202020204" pitchFamily="34" charset="0"/>
              </a:rPr>
              <a:t>Современное </a:t>
            </a:r>
            <a:r>
              <a:rPr lang="ru-RU" altLang="ru-RU" sz="2800" dirty="0">
                <a:latin typeface="Arial" panose="020B0604020202020204" pitchFamily="34" charset="0"/>
                <a:cs typeface="Arial" panose="020B0604020202020204" pitchFamily="34" charset="0"/>
              </a:rPr>
              <a:t>понимание воли </a:t>
            </a:r>
            <a:r>
              <a:rPr lang="ru-RU" altLang="ru-RU" sz="2800" dirty="0" smtClean="0">
                <a:latin typeface="Arial" panose="020B0604020202020204" pitchFamily="34" charset="0"/>
                <a:cs typeface="Arial" panose="020B0604020202020204" pitchFamily="34" charset="0"/>
              </a:rPr>
              <a:t>как самостоятельного </a:t>
            </a:r>
            <a:r>
              <a:rPr lang="ru-RU" altLang="ru-RU" sz="2800" dirty="0">
                <a:latin typeface="Arial" panose="020B0604020202020204" pitchFamily="34" charset="0"/>
                <a:cs typeface="Arial" panose="020B0604020202020204" pitchFamily="34" charset="0"/>
              </a:rPr>
              <a:t>психического процесса.</a:t>
            </a:r>
          </a:p>
        </p:txBody>
      </p:sp>
    </p:spTree>
    <p:extLst>
      <p:ext uri="{BB962C8B-B14F-4D97-AF65-F5344CB8AC3E}">
        <p14:creationId xmlns:p14="http://schemas.microsoft.com/office/powerpoint/2010/main" val="2402615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419872" y="274638"/>
            <a:ext cx="5266928" cy="778098"/>
          </a:xfrm>
        </p:spPr>
        <p:txBody>
          <a:bodyPr/>
          <a:lstStyle/>
          <a:p>
            <a:pPr eaLnBrk="1" hangingPunct="1"/>
            <a:r>
              <a:rPr lang="ru-RU" altLang="ru-RU" dirty="0" smtClean="0">
                <a:solidFill>
                  <a:srgbClr val="C00000"/>
                </a:solidFill>
              </a:rPr>
              <a:t>Психология воли</a:t>
            </a:r>
          </a:p>
        </p:txBody>
      </p:sp>
      <p:sp>
        <p:nvSpPr>
          <p:cNvPr id="97283" name="Rectangle 3"/>
          <p:cNvSpPr>
            <a:spLocks noGrp="1" noChangeArrowheads="1"/>
          </p:cNvSpPr>
          <p:nvPr>
            <p:ph type="body" idx="1"/>
          </p:nvPr>
        </p:nvSpPr>
        <p:spPr>
          <a:xfrm>
            <a:off x="457200" y="1144017"/>
            <a:ext cx="8229600" cy="1532675"/>
          </a:xfrm>
        </p:spPr>
        <p:txBody>
          <a:bodyPr>
            <a:normAutofit lnSpcReduction="10000"/>
          </a:bodyPr>
          <a:lstStyle/>
          <a:p>
            <a:pPr eaLnBrk="1" hangingPunct="1">
              <a:spcBef>
                <a:spcPts val="0"/>
              </a:spcBef>
              <a:buFont typeface="Wingdings" panose="05000000000000000000" pitchFamily="2" charset="2"/>
              <a:buNone/>
            </a:pPr>
            <a:r>
              <a:rPr lang="ru-RU" altLang="ru-RU" b="1" dirty="0" smtClean="0"/>
              <a:t>Волевые действия</a:t>
            </a:r>
            <a:r>
              <a:rPr lang="ru-RU" altLang="ru-RU" dirty="0" smtClean="0"/>
              <a:t> – </a:t>
            </a:r>
          </a:p>
          <a:p>
            <a:pPr eaLnBrk="1" hangingPunct="1">
              <a:spcBef>
                <a:spcPts val="0"/>
              </a:spcBef>
              <a:buFont typeface="Wingdings" panose="05000000000000000000" pitchFamily="2" charset="2"/>
              <a:buNone/>
            </a:pPr>
            <a:r>
              <a:rPr lang="ru-RU" altLang="ru-RU" dirty="0" smtClean="0"/>
              <a:t>это вид произвольных действий, которые </a:t>
            </a:r>
          </a:p>
          <a:p>
            <a:pPr eaLnBrk="1" hangingPunct="1">
              <a:spcBef>
                <a:spcPts val="0"/>
              </a:spcBef>
              <a:buFont typeface="Wingdings" panose="05000000000000000000" pitchFamily="2" charset="2"/>
              <a:buNone/>
            </a:pPr>
            <a:r>
              <a:rPr lang="ru-RU" altLang="ru-RU" dirty="0" smtClean="0"/>
              <a:t>связаны с преодолением затруднений</a:t>
            </a:r>
          </a:p>
        </p:txBody>
      </p:sp>
      <p:sp>
        <p:nvSpPr>
          <p:cNvPr id="97284" name="Rectangle 4"/>
          <p:cNvSpPr>
            <a:spLocks noChangeArrowheads="1"/>
          </p:cNvSpPr>
          <p:nvPr/>
        </p:nvSpPr>
        <p:spPr bwMode="auto">
          <a:xfrm>
            <a:off x="2942999" y="2694948"/>
            <a:ext cx="1979984" cy="936625"/>
          </a:xfrm>
          <a:prstGeom prst="rect">
            <a:avLst/>
          </a:prstGeom>
          <a:solidFill>
            <a:schemeClr val="accent5">
              <a:lumMod val="20000"/>
              <a:lumOff val="80000"/>
            </a:schemeClr>
          </a:solidFill>
          <a:ln w="9525" algn="ctr">
            <a:solidFill>
              <a:schemeClr val="tx1"/>
            </a:solidFill>
            <a:miter lim="800000"/>
            <a:headEnd/>
            <a:tailEnd/>
          </a:ln>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000" dirty="0"/>
              <a:t>Произвольные </a:t>
            </a:r>
          </a:p>
          <a:p>
            <a:pPr algn="ctr" eaLnBrk="1" hangingPunct="1">
              <a:spcBef>
                <a:spcPct val="0"/>
              </a:spcBef>
              <a:buClrTx/>
              <a:buSzTx/>
              <a:buFontTx/>
              <a:buNone/>
            </a:pPr>
            <a:r>
              <a:rPr lang="ru-RU" altLang="ru-RU" sz="2000" dirty="0"/>
              <a:t>действия</a:t>
            </a:r>
          </a:p>
        </p:txBody>
      </p:sp>
      <p:sp>
        <p:nvSpPr>
          <p:cNvPr id="97285" name="Rectangle 5"/>
          <p:cNvSpPr>
            <a:spLocks noChangeArrowheads="1"/>
          </p:cNvSpPr>
          <p:nvPr/>
        </p:nvSpPr>
        <p:spPr bwMode="auto">
          <a:xfrm>
            <a:off x="457200" y="4256428"/>
            <a:ext cx="2908074" cy="1225550"/>
          </a:xfrm>
          <a:prstGeom prst="rect">
            <a:avLst/>
          </a:prstGeom>
          <a:solidFill>
            <a:schemeClr val="accent5">
              <a:lumMod val="20000"/>
              <a:lumOff val="80000"/>
            </a:schemeClr>
          </a:solidFill>
          <a:ln w="9525" algn="ctr">
            <a:solidFill>
              <a:schemeClr val="tx1"/>
            </a:solidFill>
            <a:miter lim="800000"/>
            <a:headEnd/>
            <a:tailEnd/>
          </a:ln>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000" dirty="0"/>
              <a:t>Преднамеренные:</a:t>
            </a:r>
          </a:p>
          <a:p>
            <a:pPr algn="ctr" eaLnBrk="1" hangingPunct="1">
              <a:spcBef>
                <a:spcPct val="0"/>
              </a:spcBef>
              <a:buClrTx/>
              <a:buSzTx/>
              <a:buFontTx/>
              <a:buNone/>
            </a:pPr>
            <a:r>
              <a:rPr lang="ru-RU" altLang="ru-RU" sz="2000" dirty="0"/>
              <a:t>в соответствии </a:t>
            </a:r>
          </a:p>
          <a:p>
            <a:pPr algn="ctr" eaLnBrk="1" hangingPunct="1">
              <a:spcBef>
                <a:spcPct val="0"/>
              </a:spcBef>
              <a:buClrTx/>
              <a:buSzTx/>
              <a:buFontTx/>
              <a:buNone/>
            </a:pPr>
            <a:r>
              <a:rPr lang="ru-RU" altLang="ru-RU" sz="2000" dirty="0"/>
              <a:t>со своими желаниями </a:t>
            </a:r>
          </a:p>
        </p:txBody>
      </p:sp>
      <p:sp>
        <p:nvSpPr>
          <p:cNvPr id="97286" name="Rectangle 6"/>
          <p:cNvSpPr>
            <a:spLocks noChangeArrowheads="1"/>
          </p:cNvSpPr>
          <p:nvPr/>
        </p:nvSpPr>
        <p:spPr bwMode="auto">
          <a:xfrm>
            <a:off x="4283968" y="4419642"/>
            <a:ext cx="3816424" cy="1081088"/>
          </a:xfrm>
          <a:prstGeom prst="rect">
            <a:avLst/>
          </a:prstGeom>
          <a:solidFill>
            <a:schemeClr val="accent5">
              <a:lumMod val="20000"/>
              <a:lumOff val="80000"/>
            </a:schemeClr>
          </a:solidFill>
          <a:ln w="9525" algn="ctr">
            <a:solidFill>
              <a:schemeClr val="tx1"/>
            </a:solidFill>
            <a:miter lim="800000"/>
            <a:headEnd/>
            <a:tailEnd/>
          </a:ln>
          <a:effec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000" dirty="0"/>
              <a:t>Волевые:</a:t>
            </a:r>
          </a:p>
          <a:p>
            <a:pPr algn="ctr" eaLnBrk="1" hangingPunct="1">
              <a:spcBef>
                <a:spcPct val="0"/>
              </a:spcBef>
              <a:buClrTx/>
              <a:buSzTx/>
              <a:buFontTx/>
              <a:buNone/>
            </a:pPr>
            <a:r>
              <a:rPr lang="ru-RU" altLang="ru-RU" sz="2000" dirty="0"/>
              <a:t>связаны </a:t>
            </a:r>
            <a:r>
              <a:rPr lang="ru-RU" altLang="ru-RU" sz="2000" dirty="0" smtClean="0"/>
              <a:t> с </a:t>
            </a:r>
            <a:r>
              <a:rPr lang="ru-RU" altLang="ru-RU" sz="2000" dirty="0"/>
              <a:t>преодолением</a:t>
            </a:r>
          </a:p>
        </p:txBody>
      </p:sp>
      <p:sp>
        <p:nvSpPr>
          <p:cNvPr id="97287" name="AutoShape 7"/>
          <p:cNvSpPr>
            <a:spLocks noChangeArrowheads="1"/>
          </p:cNvSpPr>
          <p:nvPr/>
        </p:nvSpPr>
        <p:spPr bwMode="auto">
          <a:xfrm>
            <a:off x="5814436" y="2530559"/>
            <a:ext cx="2881312" cy="1584325"/>
          </a:xfrm>
          <a:prstGeom prst="cloudCallout">
            <a:avLst>
              <a:gd name="adj1" fmla="val -84819"/>
              <a:gd name="adj2" fmla="val 17032"/>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800" dirty="0"/>
              <a:t>Сознательное управление человеком психикой</a:t>
            </a:r>
          </a:p>
        </p:txBody>
      </p:sp>
      <p:sp>
        <p:nvSpPr>
          <p:cNvPr id="97288" name="Line 8"/>
          <p:cNvSpPr>
            <a:spLocks noChangeShapeType="1"/>
          </p:cNvSpPr>
          <p:nvPr/>
        </p:nvSpPr>
        <p:spPr bwMode="auto">
          <a:xfrm flipH="1">
            <a:off x="2788814" y="3671103"/>
            <a:ext cx="631058" cy="5457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7289" name="Line 9"/>
          <p:cNvSpPr>
            <a:spLocks noChangeShapeType="1"/>
          </p:cNvSpPr>
          <p:nvPr/>
        </p:nvSpPr>
        <p:spPr bwMode="auto">
          <a:xfrm>
            <a:off x="4139953" y="3705989"/>
            <a:ext cx="936104" cy="7311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7290" name="AutoShape 10"/>
          <p:cNvSpPr>
            <a:spLocks noChangeArrowheads="1"/>
          </p:cNvSpPr>
          <p:nvPr/>
        </p:nvSpPr>
        <p:spPr bwMode="auto">
          <a:xfrm>
            <a:off x="1043608" y="5592707"/>
            <a:ext cx="7344816" cy="1052512"/>
          </a:xfrm>
          <a:prstGeom prst="horizontalScroll">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400" dirty="0"/>
              <a:t>Воля – это высший уровень регуляции  психики </a:t>
            </a:r>
          </a:p>
          <a:p>
            <a:pPr algn="ctr" eaLnBrk="1" hangingPunct="1">
              <a:spcBef>
                <a:spcPct val="0"/>
              </a:spcBef>
              <a:buClrTx/>
              <a:buSzTx/>
              <a:buFontTx/>
              <a:buNone/>
            </a:pPr>
            <a:r>
              <a:rPr lang="ru-RU" altLang="ru-RU" sz="2400" dirty="0"/>
              <a:t>по сравнению с мотивацией и эмоциями</a:t>
            </a:r>
          </a:p>
        </p:txBody>
      </p:sp>
    </p:spTree>
    <p:extLst>
      <p:ext uri="{BB962C8B-B14F-4D97-AF65-F5344CB8AC3E}">
        <p14:creationId xmlns:p14="http://schemas.microsoft.com/office/powerpoint/2010/main" val="1775634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61707" y="1331640"/>
            <a:ext cx="8229600" cy="4525963"/>
          </a:xfrm>
        </p:spPr>
        <p:txBody>
          <a:bodyPr>
            <a:normAutofit fontScale="92500"/>
          </a:bodyPr>
          <a:lstStyle/>
          <a:p>
            <a:pPr marL="533400" indent="-533400" eaLnBrk="1" hangingPunct="1">
              <a:buFont typeface="Wingdings" panose="05000000000000000000" pitchFamily="2" charset="2"/>
              <a:buNone/>
            </a:pPr>
            <a:r>
              <a:rPr lang="ru-RU" altLang="ru-RU" sz="2800" b="1" i="1" dirty="0" smtClean="0">
                <a:latin typeface="Arial" panose="020B0604020202020204" pitchFamily="34" charset="0"/>
                <a:cs typeface="Arial" panose="020B0604020202020204" pitchFamily="34" charset="0"/>
              </a:rPr>
              <a:t>Функции  воли</a:t>
            </a:r>
            <a:r>
              <a:rPr lang="ru-RU" altLang="ru-RU" sz="2800" dirty="0" smtClean="0">
                <a:latin typeface="Arial" panose="020B0604020202020204" pitchFamily="34" charset="0"/>
                <a:cs typeface="Arial" panose="020B0604020202020204" pitchFamily="34" charset="0"/>
              </a:rPr>
              <a:t>:</a:t>
            </a:r>
          </a:p>
          <a:p>
            <a:pPr marL="533400" indent="-533400" eaLnBrk="1" hangingPunct="1">
              <a:buFont typeface="Wingdings" panose="05000000000000000000" pitchFamily="2" charset="2"/>
              <a:buAutoNum type="arabicPeriod"/>
            </a:pPr>
            <a:r>
              <a:rPr lang="ru-RU" altLang="ru-RU" sz="2800" b="1" dirty="0" smtClean="0">
                <a:latin typeface="Arial" panose="020B0604020202020204" pitchFamily="34" charset="0"/>
                <a:cs typeface="Arial" panose="020B0604020202020204" pitchFamily="34" charset="0"/>
              </a:rPr>
              <a:t>Инициирующая</a:t>
            </a:r>
            <a:r>
              <a:rPr lang="ru-RU" altLang="ru-RU" sz="2800" dirty="0" smtClean="0">
                <a:latin typeface="Arial" panose="020B0604020202020204" pitchFamily="34" charset="0"/>
                <a:cs typeface="Arial" panose="020B0604020202020204" pitchFamily="34" charset="0"/>
              </a:rPr>
              <a:t> (побудительная)-  восполнение дефицита побуждения к действию</a:t>
            </a:r>
          </a:p>
          <a:p>
            <a:pPr marL="533400" indent="-533400" eaLnBrk="1" hangingPunct="1">
              <a:buFont typeface="Wingdings" panose="05000000000000000000" pitchFamily="2" charset="2"/>
              <a:buAutoNum type="arabicPeriod"/>
            </a:pPr>
            <a:r>
              <a:rPr lang="ru-RU" altLang="ru-RU" sz="2800" b="1" dirty="0" smtClean="0">
                <a:latin typeface="Arial" panose="020B0604020202020204" pitchFamily="34" charset="0"/>
                <a:cs typeface="Arial" panose="020B0604020202020204" pitchFamily="34" charset="0"/>
              </a:rPr>
              <a:t>Тормозящая</a:t>
            </a:r>
            <a:r>
              <a:rPr lang="ru-RU" altLang="ru-RU" sz="2800" dirty="0" smtClean="0">
                <a:latin typeface="Arial" panose="020B0604020202020204" pitchFamily="34" charset="0"/>
                <a:cs typeface="Arial" panose="020B0604020202020204" pitchFamily="34" charset="0"/>
              </a:rPr>
              <a:t> – ослабление избыточной мотивации при нежелательности действия</a:t>
            </a:r>
          </a:p>
          <a:p>
            <a:pPr marL="533400" indent="-533400" eaLnBrk="1" hangingPunct="1">
              <a:buFont typeface="Wingdings" panose="05000000000000000000" pitchFamily="2" charset="2"/>
              <a:buAutoNum type="arabicPeriod"/>
            </a:pPr>
            <a:r>
              <a:rPr lang="ru-RU" altLang="ru-RU" sz="2800" b="1" dirty="0" smtClean="0">
                <a:latin typeface="Arial" panose="020B0604020202020204" pitchFamily="34" charset="0"/>
                <a:cs typeface="Arial" panose="020B0604020202020204" pitchFamily="34" charset="0"/>
              </a:rPr>
              <a:t>Селективная </a:t>
            </a:r>
            <a:r>
              <a:rPr lang="ru-RU" altLang="ru-RU" sz="2800" dirty="0" smtClean="0">
                <a:latin typeface="Arial" panose="020B0604020202020204" pitchFamily="34" charset="0"/>
                <a:cs typeface="Arial" panose="020B0604020202020204" pitchFamily="34" charset="0"/>
              </a:rPr>
              <a:t>– выбор мотивов при их конфликте</a:t>
            </a:r>
          </a:p>
          <a:p>
            <a:pPr marL="533400" indent="-533400" eaLnBrk="1" hangingPunct="1">
              <a:buFont typeface="Wingdings" panose="05000000000000000000" pitchFamily="2" charset="2"/>
              <a:buAutoNum type="arabicPeriod"/>
            </a:pPr>
            <a:r>
              <a:rPr lang="ru-RU" altLang="ru-RU" sz="2800" b="1" dirty="0" smtClean="0">
                <a:latin typeface="Arial" panose="020B0604020202020204" pitchFamily="34" charset="0"/>
                <a:cs typeface="Arial" panose="020B0604020202020204" pitchFamily="34" charset="0"/>
              </a:rPr>
              <a:t>Стабилизирующая</a:t>
            </a:r>
            <a:r>
              <a:rPr lang="ru-RU" altLang="ru-RU" sz="2800" dirty="0" smtClean="0">
                <a:latin typeface="Arial" panose="020B0604020202020204" pitchFamily="34" charset="0"/>
                <a:cs typeface="Arial" panose="020B0604020202020204" pitchFamily="34" charset="0"/>
              </a:rPr>
              <a:t> – поддержание выбранного уровня выполнения действия при наличии помех.</a:t>
            </a:r>
          </a:p>
        </p:txBody>
      </p:sp>
      <p:sp>
        <p:nvSpPr>
          <p:cNvPr id="4" name="Rectangle 2"/>
          <p:cNvSpPr txBox="1">
            <a:spLocks noChangeArrowheads="1"/>
          </p:cNvSpPr>
          <p:nvPr/>
        </p:nvSpPr>
        <p:spPr>
          <a:xfrm>
            <a:off x="3779912" y="274638"/>
            <a:ext cx="4906888" cy="850106"/>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600" smtClean="0">
                <a:solidFill>
                  <a:srgbClr val="C00000"/>
                </a:solidFill>
              </a:rPr>
              <a:t>Психология воли</a:t>
            </a:r>
            <a:endParaRPr lang="ru-RU" altLang="ru-RU" sz="3600" dirty="0" smtClean="0">
              <a:solidFill>
                <a:srgbClr val="C00000"/>
              </a:solidFill>
            </a:endParaRPr>
          </a:p>
        </p:txBody>
      </p:sp>
    </p:spTree>
    <p:extLst>
      <p:ext uri="{BB962C8B-B14F-4D97-AF65-F5344CB8AC3E}">
        <p14:creationId xmlns:p14="http://schemas.microsoft.com/office/powerpoint/2010/main" val="143110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Алексей\Desktop\38997_html_m78304097.jpg"/>
          <p:cNvPicPr>
            <a:picLocks noChangeAspect="1" noChangeArrowheads="1"/>
          </p:cNvPicPr>
          <p:nvPr/>
        </p:nvPicPr>
        <p:blipFill>
          <a:blip r:embed="rId2"/>
          <a:srcRect/>
          <a:stretch>
            <a:fillRect/>
          </a:stretch>
        </p:blipFill>
        <p:spPr bwMode="auto">
          <a:xfrm>
            <a:off x="147805" y="1643050"/>
            <a:ext cx="8876513" cy="3028952"/>
          </a:xfrm>
          <a:prstGeom prst="rect">
            <a:avLst/>
          </a:prstGeom>
          <a:noFill/>
        </p:spPr>
      </p:pic>
    </p:spTree>
    <p:extLst>
      <p:ext uri="{BB962C8B-B14F-4D97-AF65-F5344CB8AC3E}">
        <p14:creationId xmlns:p14="http://schemas.microsoft.com/office/powerpoint/2010/main" val="306977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71438"/>
            <a:ext cx="6983413" cy="6786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Прямоугольник 2"/>
          <p:cNvSpPr/>
          <p:nvPr/>
        </p:nvSpPr>
        <p:spPr>
          <a:xfrm>
            <a:off x="8351838" y="5877272"/>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4596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eaLnBrk="1" hangingPunct="1">
              <a:buFont typeface="Wingdings" panose="05000000000000000000" pitchFamily="2" charset="2"/>
              <a:buNone/>
            </a:pPr>
            <a:r>
              <a:rPr lang="ru-RU" altLang="ru-RU" b="1" dirty="0" smtClean="0"/>
              <a:t>Волевые качества личности </a:t>
            </a:r>
            <a:r>
              <a:rPr lang="ru-RU" altLang="ru-RU" dirty="0" smtClean="0"/>
              <a:t>– </a:t>
            </a:r>
          </a:p>
          <a:p>
            <a:pPr eaLnBrk="1" hangingPunct="1">
              <a:buFont typeface="Wingdings" panose="05000000000000000000" pitchFamily="2" charset="2"/>
              <a:buNone/>
            </a:pPr>
            <a:r>
              <a:rPr lang="ru-RU" altLang="ru-RU" dirty="0" smtClean="0"/>
              <a:t>устойчивые образования, </a:t>
            </a:r>
          </a:p>
          <a:p>
            <a:pPr eaLnBrk="1" hangingPunct="1">
              <a:buFont typeface="Wingdings" panose="05000000000000000000" pitchFamily="2" charset="2"/>
              <a:buNone/>
            </a:pPr>
            <a:r>
              <a:rPr lang="ru-RU" altLang="ru-RU" dirty="0" smtClean="0"/>
              <a:t>характеризующие личность.</a:t>
            </a:r>
          </a:p>
          <a:p>
            <a:pPr eaLnBrk="1" hangingPunct="1">
              <a:buFont typeface="Wingdings" panose="05000000000000000000" pitchFamily="2" charset="2"/>
              <a:buNone/>
            </a:pPr>
            <a:endParaRPr lang="ru-RU" altLang="ru-RU" dirty="0" smtClean="0"/>
          </a:p>
          <a:p>
            <a:pPr eaLnBrk="1" hangingPunct="1">
              <a:buFont typeface="Wingdings" panose="05000000000000000000" pitchFamily="2" charset="2"/>
              <a:buNone/>
            </a:pPr>
            <a:r>
              <a:rPr lang="ru-RU" altLang="ru-RU" i="1" u="sng" dirty="0" smtClean="0"/>
              <a:t>Целеустремленность, настойчивость,</a:t>
            </a:r>
          </a:p>
          <a:p>
            <a:pPr eaLnBrk="1" hangingPunct="1">
              <a:buFont typeface="Wingdings" panose="05000000000000000000" pitchFamily="2" charset="2"/>
              <a:buNone/>
            </a:pPr>
            <a:r>
              <a:rPr lang="ru-RU" altLang="ru-RU" i="1" u="sng" dirty="0" smtClean="0"/>
              <a:t>выдержка, самостоятельность, смелость, </a:t>
            </a:r>
          </a:p>
          <a:p>
            <a:pPr eaLnBrk="1" hangingPunct="1">
              <a:buFont typeface="Wingdings" panose="05000000000000000000" pitchFamily="2" charset="2"/>
              <a:buNone/>
            </a:pPr>
            <a:r>
              <a:rPr lang="ru-RU" altLang="ru-RU" i="1" u="sng" dirty="0" smtClean="0"/>
              <a:t>решительность, упорство</a:t>
            </a:r>
          </a:p>
          <a:p>
            <a:pPr eaLnBrk="1" hangingPunct="1">
              <a:buFont typeface="Wingdings" panose="05000000000000000000" pitchFamily="2" charset="2"/>
              <a:buNone/>
            </a:pPr>
            <a:endParaRPr lang="ru-RU" altLang="ru-RU" i="1" u="sng" dirty="0" smtClean="0"/>
          </a:p>
          <a:p>
            <a:pPr eaLnBrk="1" hangingPunct="1">
              <a:buFont typeface="Wingdings" panose="05000000000000000000" pitchFamily="2" charset="2"/>
              <a:buNone/>
            </a:pPr>
            <a:endParaRPr lang="ru-RU" altLang="ru-RU" i="1" u="sng" dirty="0" smtClean="0"/>
          </a:p>
        </p:txBody>
      </p:sp>
      <p:sp>
        <p:nvSpPr>
          <p:cNvPr id="100356" name="Rectangle 4"/>
          <p:cNvSpPr>
            <a:spLocks noChangeArrowheads="1"/>
          </p:cNvSpPr>
          <p:nvPr/>
        </p:nvSpPr>
        <p:spPr bwMode="auto">
          <a:xfrm>
            <a:off x="5452269" y="5668963"/>
            <a:ext cx="2879725" cy="914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3200"/>
              <a:t>Упрямство</a:t>
            </a:r>
          </a:p>
        </p:txBody>
      </p:sp>
      <p:sp>
        <p:nvSpPr>
          <p:cNvPr id="100357" name="Line 5"/>
          <p:cNvSpPr>
            <a:spLocks noChangeShapeType="1"/>
          </p:cNvSpPr>
          <p:nvPr/>
        </p:nvSpPr>
        <p:spPr bwMode="auto">
          <a:xfrm flipV="1">
            <a:off x="3132138" y="4868863"/>
            <a:ext cx="338455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050" name="Picture 2" descr="Как развивать силу воли / Хаб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422" y="1429493"/>
            <a:ext cx="2777579" cy="24155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779912" y="258632"/>
            <a:ext cx="4906888" cy="850106"/>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200" dirty="0" smtClean="0">
                <a:solidFill>
                  <a:srgbClr val="C00000"/>
                </a:solidFill>
              </a:rPr>
              <a:t>Психология воли</a:t>
            </a:r>
          </a:p>
        </p:txBody>
      </p:sp>
      <p:sp>
        <p:nvSpPr>
          <p:cNvPr id="8" name="Прямоугольник 7"/>
          <p:cNvSpPr/>
          <p:nvPr/>
        </p:nvSpPr>
        <p:spPr>
          <a:xfrm>
            <a:off x="8444920" y="5908174"/>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91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323528" y="1600200"/>
            <a:ext cx="8363272" cy="4525963"/>
          </a:xfrm>
        </p:spPr>
        <p:txBody>
          <a:bodyPr>
            <a:normAutofit/>
          </a:bodyPr>
          <a:lstStyle/>
          <a:p>
            <a:pPr marL="533400" indent="-533400" algn="ctr" eaLnBrk="1" hangingPunct="1">
              <a:buFont typeface="Wingdings" panose="05000000000000000000" pitchFamily="2" charset="2"/>
              <a:buNone/>
            </a:pPr>
            <a:r>
              <a:rPr lang="ru-RU" altLang="ru-RU" b="1" i="1" dirty="0" smtClean="0">
                <a:solidFill>
                  <a:schemeClr val="tx2">
                    <a:lumMod val="75000"/>
                  </a:schemeClr>
                </a:solidFill>
              </a:rPr>
              <a:t>Свойства волевых качеств</a:t>
            </a:r>
            <a:r>
              <a:rPr lang="ru-RU" altLang="ru-RU" dirty="0" smtClean="0">
                <a:solidFill>
                  <a:schemeClr val="tx2">
                    <a:lumMod val="75000"/>
                  </a:schemeClr>
                </a:solidFill>
              </a:rPr>
              <a:t> </a:t>
            </a:r>
          </a:p>
          <a:p>
            <a:pPr marL="533400" indent="-533400" algn="ctr" eaLnBrk="1" hangingPunct="1">
              <a:buFont typeface="Wingdings" panose="05000000000000000000" pitchFamily="2" charset="2"/>
              <a:buNone/>
            </a:pPr>
            <a:r>
              <a:rPr lang="ru-RU" altLang="ru-RU" sz="2800" dirty="0" smtClean="0"/>
              <a:t>(В.И. Селиванов)</a:t>
            </a:r>
          </a:p>
          <a:p>
            <a:pPr marL="533400" indent="-533400" algn="ctr" eaLnBrk="1" hangingPunct="1">
              <a:buFont typeface="Wingdings" panose="05000000000000000000" pitchFamily="2" charset="2"/>
              <a:buNone/>
            </a:pPr>
            <a:r>
              <a:rPr lang="ru-RU" altLang="ru-RU" dirty="0" smtClean="0"/>
              <a:t>1. </a:t>
            </a:r>
            <a:r>
              <a:rPr lang="ru-RU" altLang="ru-RU" b="1" dirty="0" smtClean="0"/>
              <a:t>Сила</a:t>
            </a:r>
            <a:r>
              <a:rPr lang="ru-RU" altLang="ru-RU" dirty="0" smtClean="0"/>
              <a:t> – уровень проявления волевого усилия</a:t>
            </a:r>
          </a:p>
          <a:p>
            <a:pPr marL="533400" indent="-533400" eaLnBrk="1" hangingPunct="1">
              <a:buFont typeface="Wingdings" panose="05000000000000000000" pitchFamily="2" charset="2"/>
              <a:buNone/>
            </a:pPr>
            <a:r>
              <a:rPr lang="ru-RU" altLang="ru-RU" dirty="0" smtClean="0"/>
              <a:t> 2. </a:t>
            </a:r>
            <a:r>
              <a:rPr lang="ru-RU" altLang="ru-RU" b="1" dirty="0" smtClean="0"/>
              <a:t>Широта</a:t>
            </a:r>
            <a:r>
              <a:rPr lang="ru-RU" altLang="ru-RU" dirty="0" smtClean="0"/>
              <a:t> – количество деятельностей, в которых проявляется качество</a:t>
            </a:r>
          </a:p>
          <a:p>
            <a:pPr marL="533400" indent="-533400" eaLnBrk="1" hangingPunct="1">
              <a:buFont typeface="Wingdings" panose="05000000000000000000" pitchFamily="2" charset="2"/>
              <a:buNone/>
            </a:pPr>
            <a:r>
              <a:rPr lang="ru-RU" altLang="ru-RU" dirty="0" smtClean="0"/>
              <a:t> 3. </a:t>
            </a:r>
            <a:r>
              <a:rPr lang="ru-RU" altLang="ru-RU" b="1" dirty="0" smtClean="0"/>
              <a:t>Устойчивость</a:t>
            </a:r>
            <a:r>
              <a:rPr lang="ru-RU" altLang="ru-RU" dirty="0" smtClean="0"/>
              <a:t> – степень постоянства проявления волевых усилий в однотипных ситуациях</a:t>
            </a:r>
          </a:p>
        </p:txBody>
      </p:sp>
      <p:sp>
        <p:nvSpPr>
          <p:cNvPr id="4" name="Rectangle 2"/>
          <p:cNvSpPr txBox="1">
            <a:spLocks noChangeArrowheads="1"/>
          </p:cNvSpPr>
          <p:nvPr/>
        </p:nvSpPr>
        <p:spPr>
          <a:xfrm>
            <a:off x="3635896" y="323800"/>
            <a:ext cx="4906888" cy="850106"/>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3600" dirty="0" smtClean="0">
                <a:solidFill>
                  <a:srgbClr val="C00000"/>
                </a:solidFill>
              </a:rPr>
              <a:t>Психология воли</a:t>
            </a:r>
          </a:p>
        </p:txBody>
      </p:sp>
    </p:spTree>
    <p:extLst>
      <p:ext uri="{BB962C8B-B14F-4D97-AF65-F5344CB8AC3E}">
        <p14:creationId xmlns:p14="http://schemas.microsoft.com/office/powerpoint/2010/main" val="2616407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22130" y="319899"/>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lnSpc>
                <a:spcPts val="4500"/>
              </a:lnSpc>
              <a:buClrTx/>
              <a:buFontTx/>
              <a:buNone/>
            </a:pPr>
            <a:r>
              <a:rPr lang="ru-RU" altLang="ru-RU" sz="4800" b="1" dirty="0">
                <a:solidFill>
                  <a:srgbClr val="04617B"/>
                </a:solidFill>
                <a:latin typeface="Calibri" panose="020F0502020204030204" pitchFamily="34" charset="0"/>
              </a:rPr>
              <a:t>Основные волевые </a:t>
            </a:r>
            <a:r>
              <a:rPr lang="ru-RU" altLang="ru-RU" sz="4800" b="1" dirty="0" smtClean="0">
                <a:solidFill>
                  <a:srgbClr val="04617B"/>
                </a:solidFill>
                <a:latin typeface="Calibri" panose="020F0502020204030204" pitchFamily="34" charset="0"/>
              </a:rPr>
              <a:t>качества личности</a:t>
            </a:r>
            <a:endParaRPr lang="ru-RU" altLang="ru-RU" sz="4800" b="1" dirty="0">
              <a:solidFill>
                <a:srgbClr val="04617B"/>
              </a:solidFill>
              <a:latin typeface="Calibri" panose="020F0502020204030204" pitchFamily="34" charset="0"/>
            </a:endParaRPr>
          </a:p>
        </p:txBody>
      </p:sp>
      <p:sp>
        <p:nvSpPr>
          <p:cNvPr id="11266" name="Text Box 2"/>
          <p:cNvSpPr txBox="1">
            <a:spLocks noChangeArrowheads="1"/>
          </p:cNvSpPr>
          <p:nvPr/>
        </p:nvSpPr>
        <p:spPr bwMode="auto">
          <a:xfrm>
            <a:off x="1045861" y="1700808"/>
            <a:ext cx="7708123" cy="489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2725" indent="142875">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1pPr>
            <a:lvl2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2pPr>
            <a:lvl3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3pPr>
            <a:lvl4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4pPr>
            <a:lvl5pPr>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2725" algn="l"/>
                <a:tab pos="660400" algn="l"/>
                <a:tab pos="1109663" algn="l"/>
                <a:tab pos="1558925" algn="l"/>
                <a:tab pos="2008188" algn="l"/>
                <a:tab pos="2457450" algn="l"/>
                <a:tab pos="2906713" algn="l"/>
                <a:tab pos="3355975" algn="l"/>
                <a:tab pos="3805238" algn="l"/>
                <a:tab pos="4254500" algn="l"/>
                <a:tab pos="4703763" algn="l"/>
                <a:tab pos="5153025" algn="l"/>
                <a:tab pos="5602288" algn="l"/>
                <a:tab pos="6051550" algn="l"/>
                <a:tab pos="6500813" algn="l"/>
                <a:tab pos="6950075" algn="l"/>
                <a:tab pos="7399338" algn="l"/>
                <a:tab pos="7848600" algn="l"/>
                <a:tab pos="8297863" algn="l"/>
                <a:tab pos="8747125" algn="l"/>
                <a:tab pos="9196388" algn="l"/>
              </a:tabLst>
              <a:defRPr>
                <a:solidFill>
                  <a:srgbClr val="000000"/>
                </a:solidFill>
                <a:latin typeface="Arial" panose="020B0604020202020204" pitchFamily="34" charset="0"/>
                <a:ea typeface="Microsoft YaHei" panose="020B0503020204020204" pitchFamily="34" charset="-122"/>
              </a:defRPr>
            </a:lvl9pPr>
          </a:lstStyle>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Самостоятельность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Решительность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Импульсивность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Энергичность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Настойчивость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Организованность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Дисциплинированность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Самоконтроль</a:t>
            </a:r>
            <a:endParaRPr lang="ru-RU" altLang="ru-RU" sz="2800" dirty="0">
              <a:latin typeface="Constantia" panose="02030602050306030303" pitchFamily="18" charset="0"/>
            </a:endParaRPr>
          </a:p>
          <a:p>
            <a:pPr>
              <a:spcBef>
                <a:spcPts val="650"/>
              </a:spcBef>
              <a:buSzPct val="76000"/>
              <a:buFont typeface="Wingdings" panose="05000000000000000000" pitchFamily="2" charset="2"/>
              <a:buChar char=""/>
            </a:pPr>
            <a:r>
              <a:rPr lang="ru-RU" altLang="ru-RU" sz="2800" dirty="0" smtClean="0">
                <a:latin typeface="Constantia" panose="02030602050306030303" pitchFamily="18" charset="0"/>
              </a:rPr>
              <a:t> Целеустремленность</a:t>
            </a:r>
            <a:endParaRPr lang="ru-RU" altLang="ru-RU" sz="2800" dirty="0">
              <a:latin typeface="Constantia" panose="02030602050306030303" pitchFamily="18" charset="0"/>
            </a:endParaRPr>
          </a:p>
        </p:txBody>
      </p:sp>
    </p:spTree>
    <p:extLst>
      <p:ext uri="{BB962C8B-B14F-4D97-AF65-F5344CB8AC3E}">
        <p14:creationId xmlns:p14="http://schemas.microsoft.com/office/powerpoint/2010/main" val="3116732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03660"/>
            <a:ext cx="4895850" cy="53543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1728788"/>
            <a:ext cx="3213100" cy="3429000"/>
          </a:xfrm>
          <a:prstGeom prst="rect">
            <a:avLst/>
          </a:prstGeom>
          <a:noFill/>
          <a:ln>
            <a:noFill/>
          </a:ln>
          <a:effectLst>
            <a:outerShdw dist="50912"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1036470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1710"/>
            <a:ext cx="4788098" cy="532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56792"/>
            <a:ext cx="3490913" cy="4081463"/>
          </a:xfrm>
          <a:prstGeom prst="rect">
            <a:avLst/>
          </a:prstGeom>
          <a:noFill/>
          <a:ln>
            <a:noFill/>
          </a:ln>
          <a:effectLst>
            <a:outerShdw dist="38184" dir="2700000" algn="ctr" rotWithShape="0">
              <a:srgbClr val="000000">
                <a:alpha val="43031"/>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6" name="Прямоугольник 5"/>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8000421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152525"/>
            <a:ext cx="4408487" cy="5357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2359025"/>
            <a:ext cx="4492625" cy="3365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3343098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295400"/>
            <a:ext cx="4979987" cy="5568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439863"/>
            <a:ext cx="3600450" cy="4424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33388984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439863"/>
            <a:ext cx="5543550" cy="542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1944688"/>
            <a:ext cx="2667000"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42792983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420813"/>
            <a:ext cx="4772025"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1463675"/>
            <a:ext cx="3756025" cy="4851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13200024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38138" y="287338"/>
            <a:ext cx="8554342" cy="251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Aft>
                <a:spcPts val="288"/>
              </a:spcAft>
              <a:buSzPct val="100000"/>
            </a:pPr>
            <a:r>
              <a:rPr lang="ru-RU" altLang="ru-RU" sz="2600" b="1" i="1" dirty="0">
                <a:solidFill>
                  <a:srgbClr val="000000"/>
                </a:solidFill>
                <a:latin typeface="Georgia" panose="02040502050405020303" pitchFamily="18" charset="0"/>
              </a:rPr>
              <a:t>   </a:t>
            </a:r>
            <a:r>
              <a:rPr lang="ru-RU" altLang="ru-RU" sz="2600" b="1" i="1" dirty="0">
                <a:solidFill>
                  <a:srgbClr val="000000"/>
                </a:solidFill>
              </a:rPr>
              <a:t>Эмоции  </a:t>
            </a:r>
            <a:r>
              <a:rPr lang="ru-RU" altLang="ru-RU" sz="2600" dirty="0">
                <a:solidFill>
                  <a:srgbClr val="000000"/>
                </a:solidFill>
              </a:rPr>
              <a:t>- процесс отражения субъективного отношения человека к объектам и явлениям окружающего мира, другим людям и самому себе в форме непосредственного переживания.</a:t>
            </a:r>
          </a:p>
          <a:p>
            <a:pPr eaLnBrk="1" hangingPunct="1">
              <a:spcAft>
                <a:spcPts val="288"/>
              </a:spcAft>
              <a:buSzPct val="100000"/>
            </a:pPr>
            <a:r>
              <a:rPr lang="ru-RU" altLang="ru-RU" sz="2600" dirty="0">
                <a:solidFill>
                  <a:srgbClr val="000000"/>
                </a:solidFill>
              </a:rPr>
              <a:t> </a:t>
            </a:r>
            <a:r>
              <a:rPr lang="ru-RU" altLang="ru-RU" sz="2600" dirty="0" smtClean="0">
                <a:solidFill>
                  <a:srgbClr val="000000"/>
                </a:solidFill>
              </a:rPr>
              <a:t>  </a:t>
            </a:r>
            <a:r>
              <a:rPr lang="ru-RU" altLang="ru-RU" sz="2600" dirty="0">
                <a:solidFill>
                  <a:srgbClr val="000000"/>
                </a:solidFill>
              </a:rPr>
              <a:t>Эмоции выражают состояние субъекта и его отношение к объекту. </a:t>
            </a:r>
          </a:p>
          <a:p>
            <a:pPr eaLnBrk="1" hangingPunct="1">
              <a:spcBef>
                <a:spcPts val="300"/>
              </a:spcBef>
              <a:spcAft>
                <a:spcPts val="1425"/>
              </a:spcAft>
              <a:buSzPct val="100000"/>
            </a:pPr>
            <a:endParaRPr lang="ru-RU" altLang="ru-RU" sz="2600" dirty="0">
              <a:solidFill>
                <a:srgbClr val="000000"/>
              </a:solidFill>
            </a:endParaRP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3095625"/>
            <a:ext cx="5832475" cy="341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Прямоугольник 3"/>
          <p:cNvSpPr/>
          <p:nvPr/>
        </p:nvSpPr>
        <p:spPr>
          <a:xfrm>
            <a:off x="8074123" y="6154136"/>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181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079500"/>
            <a:ext cx="5472112" cy="597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1728788"/>
            <a:ext cx="3048000" cy="3973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Прямоугольник 3"/>
          <p:cNvSpPr/>
          <p:nvPr/>
        </p:nvSpPr>
        <p:spPr>
          <a:xfrm>
            <a:off x="1763688" y="37623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14431549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777447" y="1556792"/>
            <a:ext cx="8229600"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908721"/>
            <a:ext cx="5108575" cy="5144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483" y="1340768"/>
            <a:ext cx="2971800" cy="3962400"/>
          </a:xfrm>
          <a:prstGeom prst="rect">
            <a:avLst/>
          </a:prstGeom>
          <a:noFill/>
          <a:ln>
            <a:noFill/>
          </a:ln>
          <a:effectLst>
            <a:outerShdw dist="38184" dir="2700000" algn="ctr" rotWithShape="0">
              <a:srgbClr val="000000">
                <a:alpha val="43031"/>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32665946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556792" y="1556792"/>
            <a:ext cx="8229600"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4591050" cy="5224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7" y="1556792"/>
            <a:ext cx="4449763" cy="334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1675005" y="260648"/>
            <a:ext cx="6152765" cy="619913"/>
          </a:xfrm>
          <a:prstGeom prst="rect">
            <a:avLst/>
          </a:prstGeom>
        </p:spPr>
        <p:txBody>
          <a:bodyPr wrap="square">
            <a:spAutoFit/>
          </a:bodyPr>
          <a:lstStyle/>
          <a:p>
            <a:pPr algn="ctr">
              <a:lnSpc>
                <a:spcPts val="4500"/>
              </a:lnSpc>
              <a:buClrTx/>
              <a:buFontTx/>
              <a:buNone/>
            </a:pPr>
            <a:r>
              <a:rPr lang="ru-RU" altLang="ru-RU" sz="2800" b="1" dirty="0">
                <a:solidFill>
                  <a:srgbClr val="C00000"/>
                </a:solidFill>
                <a:latin typeface="Calibri" panose="020F0502020204030204" pitchFamily="34" charset="0"/>
              </a:rPr>
              <a:t>Основные волевые качества личности</a:t>
            </a:r>
          </a:p>
        </p:txBody>
      </p:sp>
    </p:spTree>
    <p:extLst>
      <p:ext uri="{BB962C8B-B14F-4D97-AF65-F5344CB8AC3E}">
        <p14:creationId xmlns:p14="http://schemas.microsoft.com/office/powerpoint/2010/main" val="3518493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4547901" y="620688"/>
            <a:ext cx="3970784" cy="5040560"/>
          </a:xfrm>
        </p:spPr>
        <p:txBody>
          <a:bodyPr>
            <a:normAutofit fontScale="92500" lnSpcReduction="20000"/>
          </a:bodyPr>
          <a:lstStyle/>
          <a:p>
            <a:pPr eaLnBrk="1" hangingPunct="1">
              <a:buFont typeface="Wingdings" panose="05000000000000000000" pitchFamily="2" charset="2"/>
              <a:buNone/>
            </a:pPr>
            <a:endParaRPr lang="ru-RU" altLang="ru-RU" dirty="0" smtClean="0"/>
          </a:p>
          <a:p>
            <a:pPr algn="ctr" eaLnBrk="1" hangingPunct="1">
              <a:buFont typeface="Wingdings" panose="05000000000000000000" pitchFamily="2" charset="2"/>
              <a:buNone/>
            </a:pPr>
            <a:r>
              <a:rPr lang="ru-RU" altLang="ru-RU" sz="3500" dirty="0" smtClean="0"/>
              <a:t>Формирование побуждения к волевому действию достигается </a:t>
            </a:r>
          </a:p>
          <a:p>
            <a:pPr algn="ctr" eaLnBrk="1" hangingPunct="1">
              <a:buFont typeface="Wingdings" panose="05000000000000000000" pitchFamily="2" charset="2"/>
              <a:buNone/>
            </a:pPr>
            <a:r>
              <a:rPr lang="ru-RU" altLang="ru-RU" sz="3500" i="1" dirty="0" smtClean="0">
                <a:solidFill>
                  <a:schemeClr val="accent2"/>
                </a:solidFill>
              </a:rPr>
              <a:t>через изменение или создание определенного смысла</a:t>
            </a:r>
          </a:p>
          <a:p>
            <a:pPr algn="r" eaLnBrk="1" hangingPunct="1">
              <a:buFont typeface="Wingdings" panose="05000000000000000000" pitchFamily="2" charset="2"/>
              <a:buNone/>
            </a:pPr>
            <a:r>
              <a:rPr lang="ru-RU" altLang="ru-RU" sz="3500" dirty="0" smtClean="0"/>
              <a:t>В.А. Иванников</a:t>
            </a:r>
          </a:p>
          <a:p>
            <a:pPr algn="r" eaLnBrk="1" hangingPunct="1">
              <a:buFont typeface="Wingdings" panose="05000000000000000000" pitchFamily="2" charset="2"/>
              <a:buNone/>
            </a:pPr>
            <a:endParaRPr lang="ru-RU" altLang="ru-RU" dirty="0" smtClean="0">
              <a:solidFill>
                <a:schemeClr val="accent2"/>
              </a:solidFill>
            </a:endParaRPr>
          </a:p>
        </p:txBody>
      </p:sp>
      <p:pic>
        <p:nvPicPr>
          <p:cNvPr id="4" name="Picture 2" descr="C:\Users\1071\Desktop\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3"/>
            <a:ext cx="4296381" cy="394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876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ru-RU" altLang="ru-RU" dirty="0" smtClean="0">
                <a:solidFill>
                  <a:srgbClr val="C00000"/>
                </a:solidFill>
              </a:rPr>
              <a:t>Приемы самовоспитания воли</a:t>
            </a:r>
          </a:p>
        </p:txBody>
      </p:sp>
      <p:sp>
        <p:nvSpPr>
          <p:cNvPr id="107523" name="Rectangle 3"/>
          <p:cNvSpPr>
            <a:spLocks noGrp="1" noChangeArrowheads="1"/>
          </p:cNvSpPr>
          <p:nvPr>
            <p:ph type="body" idx="1"/>
          </p:nvPr>
        </p:nvSpPr>
        <p:spPr/>
        <p:txBody>
          <a:bodyPr>
            <a:normAutofit lnSpcReduction="10000"/>
          </a:bodyPr>
          <a:lstStyle/>
          <a:p>
            <a:pPr eaLnBrk="1" hangingPunct="1">
              <a:buFont typeface="Wingdings" panose="05000000000000000000" pitchFamily="2" charset="2"/>
              <a:buNone/>
            </a:pPr>
            <a:r>
              <a:rPr lang="ru-RU" altLang="ru-RU" dirty="0" smtClean="0"/>
              <a:t>1. Приобретение привычки систематически преодолевать незначительные трудности.</a:t>
            </a:r>
          </a:p>
          <a:p>
            <a:pPr eaLnBrk="1" hangingPunct="1">
              <a:buFont typeface="Wingdings" panose="05000000000000000000" pitchFamily="2" charset="2"/>
              <a:buNone/>
            </a:pPr>
            <a:r>
              <a:rPr lang="ru-RU" altLang="ru-RU" dirty="0" smtClean="0"/>
              <a:t>2. Умение соблюдать режим дня</a:t>
            </a:r>
          </a:p>
          <a:p>
            <a:pPr eaLnBrk="1" hangingPunct="1">
              <a:buFont typeface="Wingdings" panose="05000000000000000000" pitchFamily="2" charset="2"/>
              <a:buNone/>
            </a:pPr>
            <a:r>
              <a:rPr lang="ru-RU" altLang="ru-RU" dirty="0" smtClean="0"/>
              <a:t>3. Доведение начатого дела до конца.</a:t>
            </a:r>
          </a:p>
          <a:p>
            <a:pPr eaLnBrk="1" hangingPunct="1">
              <a:buFont typeface="Wingdings" panose="05000000000000000000" pitchFamily="2" charset="2"/>
              <a:buNone/>
            </a:pPr>
            <a:r>
              <a:rPr lang="ru-RU" altLang="ru-RU" dirty="0" smtClean="0"/>
              <a:t>4. Видение этапов достижения цели и понимание ближайшей перспективы.</a:t>
            </a:r>
          </a:p>
          <a:p>
            <a:pPr eaLnBrk="1" hangingPunct="1">
              <a:buFont typeface="Wingdings" panose="05000000000000000000" pitchFamily="2" charset="2"/>
              <a:buNone/>
            </a:pPr>
            <a:r>
              <a:rPr lang="ru-RU" altLang="ru-RU" dirty="0" smtClean="0"/>
              <a:t>5. Понимание смысла действий ( связано с формирование высших ценностей и мотивов). </a:t>
            </a:r>
          </a:p>
        </p:txBody>
      </p:sp>
    </p:spTree>
    <p:extLst>
      <p:ext uri="{BB962C8B-B14F-4D97-AF65-F5344CB8AC3E}">
        <p14:creationId xmlns:p14="http://schemas.microsoft.com/office/powerpoint/2010/main" val="299274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467544" y="314799"/>
            <a:ext cx="8424936" cy="1015663"/>
          </a:xfrm>
          <a:prstGeom prst="rect">
            <a:avLst/>
          </a:prstGeom>
          <a:solidFill>
            <a:schemeClr val="accent6">
              <a:lumMod val="20000"/>
              <a:lumOff val="80000"/>
            </a:schemeClr>
          </a:solidFill>
          <a:ln w="19050">
            <a:solidFill>
              <a:srgbClr val="8D339F"/>
            </a:solidFill>
            <a:miter lim="800000"/>
            <a:headEnd/>
            <a:tailEnd/>
          </a:ln>
          <a:effectLst/>
        </p:spPr>
        <p:txBody>
          <a:bodyPr wrap="square">
            <a:spAutoFit/>
          </a:bodyPr>
          <a:lstStyle/>
          <a:p>
            <a:pPr algn="ctr"/>
            <a:r>
              <a:rPr lang="ru-RU" altLang="ru-RU" sz="3200" b="1" dirty="0">
                <a:solidFill>
                  <a:srgbClr val="660066"/>
                </a:solidFill>
              </a:rPr>
              <a:t>Воля</a:t>
            </a:r>
            <a:r>
              <a:rPr lang="ru-RU" altLang="ru-RU" sz="3200" dirty="0"/>
              <a:t> </a:t>
            </a:r>
            <a:r>
              <a:rPr lang="ru-RU" altLang="ru-RU" sz="2800" dirty="0"/>
              <a:t>- способность к активной, сознательной и целенаправленной </a:t>
            </a:r>
            <a:r>
              <a:rPr lang="ru-RU" altLang="ru-RU" sz="2800" dirty="0" smtClean="0"/>
              <a:t>деятельности</a:t>
            </a:r>
            <a:endParaRPr lang="ru-RU" altLang="ru-RU" sz="2800" dirty="0"/>
          </a:p>
        </p:txBody>
      </p:sp>
      <p:sp>
        <p:nvSpPr>
          <p:cNvPr id="22534" name="Rectangle 6"/>
          <p:cNvSpPr>
            <a:spLocks noChangeArrowheads="1"/>
          </p:cNvSpPr>
          <p:nvPr/>
        </p:nvSpPr>
        <p:spPr bwMode="auto">
          <a:xfrm>
            <a:off x="467544" y="1726059"/>
            <a:ext cx="3528392" cy="1920888"/>
          </a:xfrm>
          <a:prstGeom prst="rect">
            <a:avLst/>
          </a:prstGeom>
          <a:solidFill>
            <a:srgbClr val="FFFFCC"/>
          </a:solidFill>
          <a:ln w="38100" cmpd="dbl">
            <a:solidFill>
              <a:srgbClr val="8D33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800" b="1" dirty="0"/>
              <a:t>Абулия</a:t>
            </a:r>
          </a:p>
          <a:p>
            <a:pPr algn="ctr"/>
            <a:r>
              <a:rPr lang="ru-RU" altLang="ru-RU" i="1" dirty="0"/>
              <a:t>(«отсутствие» волевых</a:t>
            </a:r>
          </a:p>
          <a:p>
            <a:pPr algn="ctr"/>
            <a:r>
              <a:rPr lang="ru-RU" altLang="ru-RU" i="1" dirty="0"/>
              <a:t>побуждений)</a:t>
            </a:r>
          </a:p>
          <a:p>
            <a:pPr algn="ctr"/>
            <a:r>
              <a:rPr lang="ru-RU" altLang="ru-RU" dirty="0"/>
              <a:t>встречается при шизофреническом</a:t>
            </a:r>
          </a:p>
          <a:p>
            <a:pPr algn="ctr"/>
            <a:r>
              <a:rPr lang="ru-RU" altLang="ru-RU" dirty="0"/>
              <a:t>дефекте, органическом поражении</a:t>
            </a:r>
          </a:p>
          <a:p>
            <a:pPr algn="ctr"/>
            <a:r>
              <a:rPr lang="ru-RU" altLang="ru-RU" dirty="0"/>
              <a:t>лобных долей головного мозга</a:t>
            </a:r>
          </a:p>
        </p:txBody>
      </p:sp>
      <p:sp>
        <p:nvSpPr>
          <p:cNvPr id="22535" name="Rectangle 7"/>
          <p:cNvSpPr>
            <a:spLocks noChangeArrowheads="1"/>
          </p:cNvSpPr>
          <p:nvPr/>
        </p:nvSpPr>
        <p:spPr bwMode="auto">
          <a:xfrm>
            <a:off x="651474" y="4879879"/>
            <a:ext cx="3200446" cy="1717473"/>
          </a:xfrm>
          <a:prstGeom prst="rect">
            <a:avLst/>
          </a:prstGeom>
          <a:solidFill>
            <a:srgbClr val="FFFFCC"/>
          </a:solidFill>
          <a:ln w="38100" cmpd="dbl">
            <a:solidFill>
              <a:srgbClr val="8D33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b="1" dirty="0" err="1"/>
              <a:t>Гипербулия</a:t>
            </a:r>
            <a:endParaRPr lang="ru-RU" altLang="ru-RU" sz="2400" b="1" dirty="0"/>
          </a:p>
          <a:p>
            <a:pPr algn="ctr"/>
            <a:r>
              <a:rPr lang="ru-RU" altLang="ru-RU" sz="1600" i="1" dirty="0"/>
              <a:t>(болезненное повышение</a:t>
            </a:r>
          </a:p>
          <a:p>
            <a:pPr algn="ctr"/>
            <a:r>
              <a:rPr lang="ru-RU" altLang="ru-RU" sz="1600" i="1" dirty="0"/>
              <a:t>волевых побуждений)</a:t>
            </a:r>
          </a:p>
          <a:p>
            <a:pPr algn="ctr"/>
            <a:r>
              <a:rPr lang="ru-RU" altLang="ru-RU" sz="1600" dirty="0"/>
              <a:t>характерна для наркомании,</a:t>
            </a:r>
          </a:p>
          <a:p>
            <a:pPr algn="ctr"/>
            <a:r>
              <a:rPr lang="ru-RU" altLang="ru-RU" sz="1600" dirty="0"/>
              <a:t>паранойяльного, маниакального</a:t>
            </a:r>
          </a:p>
          <a:p>
            <a:pPr algn="ctr"/>
            <a:r>
              <a:rPr lang="ru-RU" altLang="ru-RU" sz="1600" dirty="0"/>
              <a:t>синдромов</a:t>
            </a:r>
            <a:endParaRPr lang="ru-RU" altLang="ru-RU" sz="2000" b="1" dirty="0"/>
          </a:p>
        </p:txBody>
      </p:sp>
      <p:sp>
        <p:nvSpPr>
          <p:cNvPr id="22536" name="Rectangle 8"/>
          <p:cNvSpPr>
            <a:spLocks noChangeArrowheads="1"/>
          </p:cNvSpPr>
          <p:nvPr/>
        </p:nvSpPr>
        <p:spPr bwMode="auto">
          <a:xfrm>
            <a:off x="5076056" y="1733890"/>
            <a:ext cx="3255640" cy="1851240"/>
          </a:xfrm>
          <a:prstGeom prst="rect">
            <a:avLst/>
          </a:prstGeom>
          <a:solidFill>
            <a:srgbClr val="FFFFCC"/>
          </a:solidFill>
          <a:ln w="38100" cmpd="dbl">
            <a:solidFill>
              <a:srgbClr val="8D33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800" b="1" dirty="0"/>
              <a:t>Гипобулия</a:t>
            </a:r>
          </a:p>
          <a:p>
            <a:pPr algn="ctr"/>
            <a:r>
              <a:rPr lang="ru-RU" altLang="ru-RU" i="1" dirty="0"/>
              <a:t>(снижение волевых</a:t>
            </a:r>
          </a:p>
          <a:p>
            <a:pPr algn="ctr"/>
            <a:r>
              <a:rPr lang="ru-RU" altLang="ru-RU" i="1" dirty="0"/>
              <a:t>побуждений)</a:t>
            </a:r>
          </a:p>
          <a:p>
            <a:pPr algn="ctr"/>
            <a:r>
              <a:rPr lang="ru-RU" altLang="ru-RU" dirty="0"/>
              <a:t>отмечается при депрессивных</a:t>
            </a:r>
          </a:p>
          <a:p>
            <a:pPr algn="ctr"/>
            <a:r>
              <a:rPr lang="ru-RU" altLang="ru-RU" dirty="0"/>
              <a:t>астенических состояниях</a:t>
            </a:r>
            <a:endParaRPr lang="ru-RU" altLang="ru-RU" sz="2400" b="1" dirty="0"/>
          </a:p>
        </p:txBody>
      </p:sp>
      <p:sp>
        <p:nvSpPr>
          <p:cNvPr id="22537" name="Rectangle 9"/>
          <p:cNvSpPr>
            <a:spLocks noChangeArrowheads="1"/>
          </p:cNvSpPr>
          <p:nvPr/>
        </p:nvSpPr>
        <p:spPr bwMode="auto">
          <a:xfrm>
            <a:off x="5076056" y="4879878"/>
            <a:ext cx="3183632" cy="1585817"/>
          </a:xfrm>
          <a:prstGeom prst="rect">
            <a:avLst/>
          </a:prstGeom>
          <a:solidFill>
            <a:srgbClr val="FFFFCC"/>
          </a:solidFill>
          <a:ln w="38100" cmpd="dbl">
            <a:solidFill>
              <a:srgbClr val="8D33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b="1" dirty="0" err="1" smtClean="0"/>
              <a:t>Парабулия</a:t>
            </a:r>
            <a:endParaRPr lang="ru-RU" altLang="ru-RU" sz="2400" b="1" dirty="0" smtClean="0"/>
          </a:p>
          <a:p>
            <a:pPr algn="ctr"/>
            <a:r>
              <a:rPr lang="ru-RU" altLang="ru-RU" sz="1600" i="1" dirty="0" smtClean="0"/>
              <a:t>качественное извращение волевых</a:t>
            </a:r>
          </a:p>
          <a:p>
            <a:pPr algn="ctr"/>
            <a:r>
              <a:rPr lang="ru-RU" altLang="ru-RU" sz="1600" i="1" dirty="0" smtClean="0"/>
              <a:t>побуждений)</a:t>
            </a:r>
          </a:p>
          <a:p>
            <a:pPr algn="ctr"/>
            <a:r>
              <a:rPr lang="ru-RU" altLang="ru-RU" sz="1600" dirty="0" smtClean="0"/>
              <a:t>выявляется при шизофрении,</a:t>
            </a:r>
          </a:p>
          <a:p>
            <a:pPr algn="ctr"/>
            <a:r>
              <a:rPr lang="ru-RU" altLang="ru-RU" sz="1600" dirty="0" smtClean="0"/>
              <a:t>психопатиях</a:t>
            </a:r>
            <a:endParaRPr lang="ru-RU" altLang="ru-RU" sz="2000" b="1" dirty="0"/>
          </a:p>
        </p:txBody>
      </p:sp>
      <p:sp>
        <p:nvSpPr>
          <p:cNvPr id="22538" name="AutoShape 10"/>
          <p:cNvSpPr>
            <a:spLocks noChangeArrowheads="1"/>
          </p:cNvSpPr>
          <p:nvPr/>
        </p:nvSpPr>
        <p:spPr bwMode="auto">
          <a:xfrm>
            <a:off x="2411760" y="3883092"/>
            <a:ext cx="4248472" cy="698036"/>
          </a:xfrm>
          <a:prstGeom prst="roundRect">
            <a:avLst>
              <a:gd name="adj" fmla="val 16667"/>
            </a:avLst>
          </a:prstGeom>
          <a:solidFill>
            <a:schemeClr val="accent5">
              <a:lumMod val="20000"/>
              <a:lumOff val="80000"/>
            </a:schemeClr>
          </a:solidFill>
          <a:ln w="38100" cmpd="dbl">
            <a:solidFill>
              <a:srgbClr val="8D339F"/>
            </a:solidFill>
            <a:round/>
            <a:headEnd/>
            <a:tailEnd/>
          </a:ln>
          <a:effectLst/>
        </p:spPr>
        <p:txBody>
          <a:bodyPr wrap="none" anchor="ctr"/>
          <a:lstStyle/>
          <a:p>
            <a:pPr algn="ctr"/>
            <a:r>
              <a:rPr lang="ru-RU" altLang="ru-RU" sz="2800" b="1" dirty="0">
                <a:solidFill>
                  <a:schemeClr val="tx2"/>
                </a:solidFill>
                <a:latin typeface="Arial" panose="020B0604020202020204" pitchFamily="34" charset="0"/>
                <a:cs typeface="Arial" panose="020B0604020202020204" pitchFamily="34" charset="0"/>
              </a:rPr>
              <a:t>РАССТРОЙСТВА ВОЛИ</a:t>
            </a:r>
            <a:endParaRPr lang="ru-RU" altLang="ru-RU" sz="2800" dirty="0">
              <a:solidFill>
                <a:srgbClr val="FFFF00"/>
              </a:solidFill>
              <a:latin typeface="Arial" panose="020B0604020202020204" pitchFamily="34" charset="0"/>
              <a:cs typeface="Arial" panose="020B0604020202020204" pitchFamily="34" charset="0"/>
            </a:endParaRPr>
          </a:p>
        </p:txBody>
      </p:sp>
      <p:sp>
        <p:nvSpPr>
          <p:cNvPr id="8" name="Прямоугольник 7"/>
          <p:cNvSpPr/>
          <p:nvPr/>
        </p:nvSpPr>
        <p:spPr>
          <a:xfrm>
            <a:off x="8351838" y="5877272"/>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689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pPr>
              <a:defRPr/>
            </a:pPr>
            <a:r>
              <a:rPr lang="ru-RU" dirty="0" smtClean="0"/>
              <a:t>Заключение</a:t>
            </a:r>
            <a:endParaRPr lang="ru-RU" dirty="0"/>
          </a:p>
        </p:txBody>
      </p:sp>
      <p:sp>
        <p:nvSpPr>
          <p:cNvPr id="34819" name="Объект 2"/>
          <p:cNvSpPr>
            <a:spLocks noGrp="1"/>
          </p:cNvSpPr>
          <p:nvPr>
            <p:ph idx="1"/>
          </p:nvPr>
        </p:nvSpPr>
        <p:spPr>
          <a:xfrm>
            <a:off x="457200" y="1340768"/>
            <a:ext cx="8229600" cy="4785395"/>
          </a:xfrm>
        </p:spPr>
        <p:txBody>
          <a:bodyPr>
            <a:normAutofit/>
          </a:bodyPr>
          <a:lstStyle/>
          <a:p>
            <a:pPr marL="514350" indent="-514350" algn="just">
              <a:buFont typeface="Arial" charset="0"/>
              <a:buAutoNum type="arabicPeriod"/>
            </a:pPr>
            <a:r>
              <a:rPr lang="ru-RU" sz="2800" dirty="0" smtClean="0"/>
              <a:t>Теоретические знания по психологии и педагогике создают основу для психолого-педагогической подготовки обучающегося как будущего врача.</a:t>
            </a:r>
          </a:p>
          <a:p>
            <a:pPr marL="514350" indent="-514350" algn="just">
              <a:buFont typeface="Arial" charset="0"/>
              <a:buAutoNum type="arabicPeriod"/>
            </a:pPr>
            <a:r>
              <a:rPr lang="ru-RU" sz="2800" dirty="0" smtClean="0"/>
              <a:t>Познавательные процессы создают основу интеллекта. </a:t>
            </a:r>
          </a:p>
          <a:p>
            <a:pPr marL="514350" indent="-514350" algn="just">
              <a:buFont typeface="Arial" charset="0"/>
              <a:buAutoNum type="arabicPeriod"/>
            </a:pPr>
            <a:r>
              <a:rPr lang="ru-RU" sz="2800" dirty="0" smtClean="0"/>
              <a:t>Знание познавательных процессов позволит грамотно выстраивать линию саморазвития с целью эффективного выполнения трудовых функций.</a:t>
            </a:r>
          </a:p>
          <a:p>
            <a:pPr marL="514350" indent="-514350" algn="just">
              <a:buFont typeface="Arial" charset="0"/>
              <a:buAutoNum type="arabicPeriod"/>
            </a:pPr>
            <a:endParaRPr lang="ru-RU" sz="2800" dirty="0" smtClean="0"/>
          </a:p>
        </p:txBody>
      </p:sp>
    </p:spTree>
    <p:extLst>
      <p:ext uri="{BB962C8B-B14F-4D97-AF65-F5344CB8AC3E}">
        <p14:creationId xmlns:p14="http://schemas.microsoft.com/office/powerpoint/2010/main" val="4749057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550068" y="27856"/>
            <a:ext cx="8043863" cy="796925"/>
          </a:xfrm>
        </p:spPr>
        <p:txBody>
          <a:bodyPr>
            <a:normAutofit/>
          </a:bodyPr>
          <a:lstStyle/>
          <a:p>
            <a:pPr eaLnBrk="1" hangingPunct="1"/>
            <a:r>
              <a:rPr lang="ru-RU" sz="3600" dirty="0" smtClean="0">
                <a:latin typeface="Times New Roman" pitchFamily="18" charset="0"/>
                <a:cs typeface="Times New Roman" pitchFamily="18" charset="0"/>
              </a:rPr>
              <a:t>Литература</a:t>
            </a:r>
          </a:p>
        </p:txBody>
      </p:sp>
      <p:sp>
        <p:nvSpPr>
          <p:cNvPr id="3" name="Содержимое 2"/>
          <p:cNvSpPr>
            <a:spLocks noGrp="1"/>
          </p:cNvSpPr>
          <p:nvPr>
            <p:ph idx="1"/>
          </p:nvPr>
        </p:nvSpPr>
        <p:spPr>
          <a:xfrm>
            <a:off x="533435" y="807733"/>
            <a:ext cx="8507289" cy="6011561"/>
          </a:xfrm>
        </p:spPr>
        <p:txBody>
          <a:bodyPr rtlCol="0">
            <a:noAutofit/>
          </a:bodyPr>
          <a:lstStyle/>
          <a:p>
            <a:pPr marL="0" indent="0" algn="ctr" eaLnBrk="1" fontAlgn="auto" hangingPunct="1">
              <a:lnSpc>
                <a:spcPts val="1800"/>
              </a:lnSpc>
              <a:spcBef>
                <a:spcPts val="0"/>
              </a:spcBef>
              <a:spcAft>
                <a:spcPts val="600"/>
              </a:spcAft>
              <a:buNone/>
              <a:defRPr/>
            </a:pPr>
            <a:r>
              <a:rPr lang="ru-RU" sz="2000" b="1" dirty="0" smtClean="0">
                <a:latin typeface="Times New Roman" pitchFamily="18" charset="0"/>
                <a:cs typeface="Times New Roman" pitchFamily="18" charset="0"/>
              </a:rPr>
              <a:t>Основная:</a:t>
            </a:r>
          </a:p>
          <a:p>
            <a:pPr eaLnBrk="1" fontAlgn="auto" hangingPunct="1">
              <a:lnSpc>
                <a:spcPts val="1800"/>
              </a:lnSpc>
              <a:spcBef>
                <a:spcPts val="0"/>
              </a:spcBef>
              <a:spcAft>
                <a:spcPts val="600"/>
              </a:spcAft>
              <a:buFont typeface="Arial" pitchFamily="34" charset="0"/>
              <a:buNone/>
              <a:defRPr/>
            </a:pPr>
            <a:r>
              <a:rPr lang="ru-RU" sz="2000" dirty="0" err="1" smtClean="0">
                <a:latin typeface="Times New Roman" pitchFamily="18" charset="0"/>
                <a:cs typeface="Times New Roman" pitchFamily="18" charset="0"/>
              </a:rPr>
              <a:t>Бордовская</a:t>
            </a:r>
            <a:r>
              <a:rPr lang="ru-RU" sz="2000" dirty="0" smtClean="0">
                <a:latin typeface="Times New Roman" pitchFamily="18" charset="0"/>
                <a:cs typeface="Times New Roman" pitchFamily="18" charset="0"/>
              </a:rPr>
              <a:t>, Н. В. </a:t>
            </a:r>
            <a:r>
              <a:rPr lang="ru-RU" sz="2000" b="1" dirty="0" smtClean="0">
                <a:latin typeface="Times New Roman" pitchFamily="18" charset="0"/>
                <a:cs typeface="Times New Roman" pitchFamily="18" charset="0"/>
              </a:rPr>
              <a:t>Психология и педагогика</a:t>
            </a:r>
            <a:r>
              <a:rPr lang="ru-RU" sz="2000" dirty="0" smtClean="0">
                <a:latin typeface="Times New Roman" pitchFamily="18" charset="0"/>
                <a:cs typeface="Times New Roman" pitchFamily="18" charset="0"/>
              </a:rPr>
              <a:t> [Электронный ресурс] : учеб. для вузов / Н. В. </a:t>
            </a:r>
            <a:r>
              <a:rPr lang="ru-RU" sz="2000" dirty="0" err="1" smtClean="0">
                <a:latin typeface="Times New Roman" pitchFamily="18" charset="0"/>
                <a:cs typeface="Times New Roman" pitchFamily="18" charset="0"/>
              </a:rPr>
              <a:t>Бордовская</a:t>
            </a:r>
            <a:r>
              <a:rPr lang="ru-RU" sz="2000" dirty="0" smtClean="0">
                <a:latin typeface="Times New Roman" pitchFamily="18" charset="0"/>
                <a:cs typeface="Times New Roman" pitchFamily="18" charset="0"/>
              </a:rPr>
              <a:t>, С. И. Розум. - СПб. : Питер, 2014. - 624 с.</a:t>
            </a:r>
          </a:p>
          <a:p>
            <a:pPr>
              <a:lnSpc>
                <a:spcPts val="1800"/>
              </a:lnSpc>
              <a:spcBef>
                <a:spcPts val="0"/>
              </a:spcBef>
              <a:spcAft>
                <a:spcPts val="600"/>
              </a:spcAft>
              <a:buNone/>
              <a:defRPr/>
            </a:pPr>
            <a:r>
              <a:rPr lang="ru-RU" sz="2000" b="1" dirty="0">
                <a:latin typeface="Times New Roman" pitchFamily="18" charset="0"/>
                <a:cs typeface="Times New Roman" pitchFamily="18" charset="0"/>
              </a:rPr>
              <a:t>Психология и педагогика в медицинском образовании</a:t>
            </a:r>
            <a:r>
              <a:rPr lang="ru-RU" sz="2000" dirty="0">
                <a:latin typeface="Times New Roman" pitchFamily="18" charset="0"/>
                <a:cs typeface="Times New Roman" pitchFamily="18" charset="0"/>
              </a:rPr>
              <a:t> : учебник / Н. В. Кудрявая, К. В. Зорин, Н. Б. Смирнова [и др.] ; ред. Н. В. Кудрявая. - М. : КНОРУС, 2016. - 318 с.</a:t>
            </a:r>
            <a:endParaRPr lang="ru-RU" sz="2000" dirty="0" smtClean="0">
              <a:latin typeface="Times New Roman" pitchFamily="18" charset="0"/>
              <a:cs typeface="Times New Roman" pitchFamily="18" charset="0"/>
            </a:endParaRPr>
          </a:p>
          <a:p>
            <a:pPr marL="0" indent="0" algn="ctr" eaLnBrk="1" fontAlgn="auto" hangingPunct="1">
              <a:lnSpc>
                <a:spcPts val="1800"/>
              </a:lnSpc>
              <a:spcBef>
                <a:spcPts val="0"/>
              </a:spcBef>
              <a:spcAft>
                <a:spcPts val="600"/>
              </a:spcAft>
              <a:buNone/>
              <a:defRPr/>
            </a:pPr>
            <a:r>
              <a:rPr lang="ru-RU" sz="2000" b="1" dirty="0" smtClean="0">
                <a:latin typeface="Times New Roman" pitchFamily="18" charset="0"/>
                <a:cs typeface="Times New Roman" pitchFamily="18" charset="0"/>
              </a:rPr>
              <a:t>Дополнительная:</a:t>
            </a:r>
          </a:p>
          <a:p>
            <a:pPr marL="0" indent="0" eaLnBrk="1" fontAlgn="auto" hangingPunct="1">
              <a:lnSpc>
                <a:spcPts val="1800"/>
              </a:lnSpc>
              <a:spcBef>
                <a:spcPts val="0"/>
              </a:spcBef>
              <a:spcAft>
                <a:spcPts val="600"/>
              </a:spcAft>
              <a:buNone/>
              <a:defRPr/>
            </a:pPr>
            <a:r>
              <a:rPr lang="ru-RU" sz="2000" dirty="0" smtClean="0">
                <a:latin typeface="Times New Roman" pitchFamily="18" charset="0"/>
                <a:cs typeface="Times New Roman" pitchFamily="18" charset="0"/>
              </a:rPr>
              <a:t>Маклаков А.Г. </a:t>
            </a:r>
            <a:r>
              <a:rPr lang="ru-RU" sz="2000" b="1" dirty="0" smtClean="0">
                <a:latin typeface="Times New Roman" pitchFamily="18" charset="0"/>
                <a:cs typeface="Times New Roman" pitchFamily="18" charset="0"/>
              </a:rPr>
              <a:t>Общая психология</a:t>
            </a:r>
            <a:r>
              <a:rPr lang="ru-RU" sz="2000" dirty="0" smtClean="0">
                <a:latin typeface="Times New Roman" pitchFamily="18" charset="0"/>
                <a:cs typeface="Times New Roman" pitchFamily="18" charset="0"/>
              </a:rPr>
              <a:t> [Электронный ресурс] : учеб. для вузов. - СПб. : Питер, 2012. - 583 с. </a:t>
            </a:r>
          </a:p>
          <a:p>
            <a:pPr marL="0" indent="0">
              <a:lnSpc>
                <a:spcPts val="1800"/>
              </a:lnSpc>
              <a:spcBef>
                <a:spcPts val="0"/>
              </a:spcBef>
              <a:spcAft>
                <a:spcPts val="600"/>
              </a:spcAft>
              <a:buNone/>
              <a:defRPr/>
            </a:pPr>
            <a:r>
              <a:rPr lang="ru-RU" sz="2000" b="1" dirty="0">
                <a:latin typeface="Times New Roman" pitchFamily="18" charset="0"/>
                <a:cs typeface="Times New Roman" pitchFamily="18" charset="0"/>
              </a:rPr>
              <a:t>Психология и педагогика</a:t>
            </a:r>
            <a:r>
              <a:rPr lang="ru-RU" sz="2000" dirty="0">
                <a:latin typeface="Times New Roman" pitchFamily="18" charset="0"/>
                <a:cs typeface="Times New Roman" pitchFamily="18" charset="0"/>
              </a:rPr>
              <a:t> [Электронный ресурс] : учеб. для бакалавров. Электронная копия / ред. П. И. </a:t>
            </a:r>
            <a:r>
              <a:rPr lang="ru-RU" sz="2000" dirty="0" err="1">
                <a:latin typeface="Times New Roman" pitchFamily="18" charset="0"/>
                <a:cs typeface="Times New Roman" pitchFamily="18" charset="0"/>
              </a:rPr>
              <a:t>Пидкасистый</a:t>
            </a:r>
            <a:r>
              <a:rPr lang="ru-RU" sz="2000" dirty="0">
                <a:latin typeface="Times New Roman" pitchFamily="18" charset="0"/>
                <a:cs typeface="Times New Roman" pitchFamily="18" charset="0"/>
              </a:rPr>
              <a:t>. - 3-е изд., </a:t>
            </a:r>
            <a:r>
              <a:rPr lang="ru-RU" sz="2000" dirty="0" err="1">
                <a:latin typeface="Times New Roman" pitchFamily="18" charset="0"/>
                <a:cs typeface="Times New Roman" pitchFamily="18" charset="0"/>
              </a:rPr>
              <a:t>перераб</a:t>
            </a:r>
            <a:r>
              <a:rPr lang="ru-RU" sz="2000" dirty="0">
                <a:latin typeface="Times New Roman" pitchFamily="18" charset="0"/>
                <a:cs typeface="Times New Roman" pitchFamily="18" charset="0"/>
              </a:rPr>
              <a:t>. и доп. - М. : </a:t>
            </a:r>
            <a:r>
              <a:rPr lang="ru-RU" sz="2000" dirty="0" err="1">
                <a:latin typeface="Times New Roman" pitchFamily="18" charset="0"/>
                <a:cs typeface="Times New Roman" pitchFamily="18" charset="0"/>
              </a:rPr>
              <a:t>Юрайт</a:t>
            </a:r>
            <a:r>
              <a:rPr lang="ru-RU" sz="2000" dirty="0">
                <a:latin typeface="Times New Roman" pitchFamily="18" charset="0"/>
                <a:cs typeface="Times New Roman" pitchFamily="18" charset="0"/>
              </a:rPr>
              <a:t>, 2012. - (CD-ROM). - 724 с</a:t>
            </a:r>
            <a:r>
              <a:rPr lang="ru-RU" sz="2000" dirty="0" smtClean="0">
                <a:latin typeface="Times New Roman" pitchFamily="18" charset="0"/>
                <a:cs typeface="Times New Roman" pitchFamily="18" charset="0"/>
              </a:rPr>
              <a:t>.</a:t>
            </a:r>
          </a:p>
          <a:p>
            <a:pPr marL="0" indent="0">
              <a:lnSpc>
                <a:spcPts val="1800"/>
              </a:lnSpc>
              <a:spcBef>
                <a:spcPts val="0"/>
              </a:spcBef>
              <a:spcAft>
                <a:spcPts val="600"/>
              </a:spcAft>
              <a:buNone/>
              <a:defRPr/>
            </a:pPr>
            <a:r>
              <a:rPr lang="ru-RU" sz="2000" dirty="0" smtClean="0">
                <a:latin typeface="Times New Roman" pitchFamily="18" charset="0"/>
                <a:cs typeface="Times New Roman" pitchFamily="18" charset="0"/>
              </a:rPr>
              <a:t>Столяренко Л.Д</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b="1" dirty="0">
                <a:latin typeface="Times New Roman" pitchFamily="18" charset="0"/>
                <a:cs typeface="Times New Roman" pitchFamily="18" charset="0"/>
              </a:rPr>
              <a:t>Психология и педагогика</a:t>
            </a:r>
            <a:r>
              <a:rPr lang="ru-RU" sz="2000" dirty="0">
                <a:latin typeface="Times New Roman" pitchFamily="18" charset="0"/>
                <a:cs typeface="Times New Roman" pitchFamily="18" charset="0"/>
              </a:rPr>
              <a:t> [Электронный ресурс</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- 4-е изд., </a:t>
            </a:r>
            <a:r>
              <a:rPr lang="ru-RU" sz="2000" dirty="0" err="1">
                <a:latin typeface="Times New Roman" pitchFamily="18" charset="0"/>
                <a:cs typeface="Times New Roman" pitchFamily="18" charset="0"/>
              </a:rPr>
              <a:t>перераб</a:t>
            </a:r>
            <a:r>
              <a:rPr lang="ru-RU" sz="2000" dirty="0">
                <a:latin typeface="Times New Roman" pitchFamily="18" charset="0"/>
                <a:cs typeface="Times New Roman" pitchFamily="18" charset="0"/>
              </a:rPr>
              <a:t>. и доп. - М. : </a:t>
            </a:r>
            <a:r>
              <a:rPr lang="ru-RU" sz="2000" dirty="0" err="1">
                <a:latin typeface="Times New Roman" pitchFamily="18" charset="0"/>
                <a:cs typeface="Times New Roman" pitchFamily="18" charset="0"/>
              </a:rPr>
              <a:t>Юрайт</a:t>
            </a:r>
            <a:r>
              <a:rPr lang="ru-RU" sz="2000" dirty="0">
                <a:latin typeface="Times New Roman" pitchFamily="18" charset="0"/>
                <a:cs typeface="Times New Roman" pitchFamily="18" charset="0"/>
              </a:rPr>
              <a:t>, 2016</a:t>
            </a:r>
            <a:r>
              <a:rPr lang="ru-RU" sz="2000" dirty="0" smtClean="0">
                <a:latin typeface="Times New Roman" pitchFamily="18" charset="0"/>
                <a:cs typeface="Times New Roman" pitchFamily="18" charset="0"/>
              </a:rPr>
              <a:t>.</a:t>
            </a:r>
          </a:p>
          <a:p>
            <a:pPr marL="0" indent="0">
              <a:lnSpc>
                <a:spcPts val="1800"/>
              </a:lnSpc>
              <a:spcBef>
                <a:spcPts val="0"/>
              </a:spcBef>
              <a:spcAft>
                <a:spcPts val="600"/>
              </a:spcAft>
              <a:buNone/>
              <a:defRPr/>
            </a:pPr>
            <a:r>
              <a:rPr lang="ru-RU" sz="2000" b="1" dirty="0">
                <a:latin typeface="Times New Roman" pitchFamily="18" charset="0"/>
                <a:cs typeface="Times New Roman" pitchFamily="18" charset="0"/>
              </a:rPr>
              <a:t>Общая психология</a:t>
            </a:r>
            <a:r>
              <a:rPr lang="ru-RU" sz="2000" dirty="0">
                <a:latin typeface="Times New Roman" pitchFamily="18" charset="0"/>
                <a:cs typeface="Times New Roman" pitchFamily="18" charset="0"/>
              </a:rPr>
              <a:t> [Электронный ресурс] : хрестоматия / сост. Л. Б. </a:t>
            </a:r>
            <a:r>
              <a:rPr lang="ru-RU" sz="2000" dirty="0" err="1">
                <a:latin typeface="Times New Roman" pitchFamily="18" charset="0"/>
                <a:cs typeface="Times New Roman" pitchFamily="18" charset="0"/>
              </a:rPr>
              <a:t>Бровина</a:t>
            </a:r>
            <a:r>
              <a:rPr lang="ru-RU" sz="2000" dirty="0">
                <a:latin typeface="Times New Roman" pitchFamily="18" charset="0"/>
                <a:cs typeface="Times New Roman" pitchFamily="18" charset="0"/>
              </a:rPr>
              <a:t>, Т. А. Сергеева. - 3-е изд., стер. - М. : Флинта , 2015.</a:t>
            </a:r>
          </a:p>
          <a:p>
            <a:pPr marL="1524000" indent="0" eaLnBrk="1" fontAlgn="auto" hangingPunct="1">
              <a:lnSpc>
                <a:spcPts val="1800"/>
              </a:lnSpc>
              <a:spcBef>
                <a:spcPts val="0"/>
              </a:spcBef>
              <a:spcAft>
                <a:spcPts val="600"/>
              </a:spcAft>
              <a:buNone/>
              <a:defRPr/>
            </a:pPr>
            <a:r>
              <a:rPr lang="ru-RU" sz="2000" b="1" dirty="0" smtClean="0">
                <a:latin typeface="Times New Roman" pitchFamily="18" charset="0"/>
                <a:cs typeface="Times New Roman" pitchFamily="18" charset="0"/>
              </a:rPr>
              <a:t>     Электронные ресурсы:</a:t>
            </a:r>
          </a:p>
          <a:p>
            <a:pPr marL="1973263" indent="-609600" eaLnBrk="1" fontAlgn="auto" hangingPunct="1">
              <a:lnSpc>
                <a:spcPts val="1800"/>
              </a:lnSpc>
              <a:spcBef>
                <a:spcPts val="0"/>
              </a:spcBef>
              <a:spcAft>
                <a:spcPts val="600"/>
              </a:spcAft>
              <a:buFont typeface="Wingdings" pitchFamily="2" charset="2"/>
              <a:buNone/>
              <a:defRPr/>
            </a:pPr>
            <a:r>
              <a:rPr lang="ru-RU" sz="2000" dirty="0" smtClean="0">
                <a:latin typeface="Times New Roman" pitchFamily="18" charset="0"/>
                <a:cs typeface="Times New Roman" pitchFamily="18" charset="0"/>
              </a:rPr>
              <a:t>        1. Электронный каталог </a:t>
            </a:r>
            <a:r>
              <a:rPr lang="ru-RU" sz="2000" dirty="0" err="1" smtClean="0">
                <a:latin typeface="Times New Roman" pitchFamily="18" charset="0"/>
                <a:cs typeface="Times New Roman" pitchFamily="18" charset="0"/>
              </a:rPr>
              <a:t>КрасГМУ</a:t>
            </a:r>
            <a:r>
              <a:rPr lang="ru-RU" sz="2000" dirty="0" smtClean="0">
                <a:latin typeface="Times New Roman" pitchFamily="18" charset="0"/>
                <a:cs typeface="Times New Roman" pitchFamily="18" charset="0"/>
              </a:rPr>
              <a:t>.</a:t>
            </a:r>
          </a:p>
          <a:p>
            <a:pPr marL="1973263" indent="-609600" eaLnBrk="1" fontAlgn="auto" hangingPunct="1">
              <a:lnSpc>
                <a:spcPts val="1800"/>
              </a:lnSpc>
              <a:spcBef>
                <a:spcPts val="0"/>
              </a:spcBef>
              <a:spcAft>
                <a:spcPts val="600"/>
              </a:spcAft>
              <a:buFont typeface="Wingdings" pitchFamily="2" charset="2"/>
              <a:buNone/>
              <a:defRPr/>
            </a:pPr>
            <a:r>
              <a:rPr lang="ru-RU" sz="2000" dirty="0" smtClean="0">
                <a:latin typeface="Times New Roman" pitchFamily="18" charset="0"/>
                <a:cs typeface="Times New Roman" pitchFamily="18" charset="0"/>
              </a:rPr>
              <a:t>        2. Электронная библиотека </a:t>
            </a:r>
            <a:r>
              <a:rPr lang="en-US" sz="2000" dirty="0" err="1" smtClean="0">
                <a:latin typeface="Times New Roman" pitchFamily="18" charset="0"/>
                <a:cs typeface="Times New Roman" pitchFamily="18" charset="0"/>
              </a:rPr>
              <a:t>Absotheue</a:t>
            </a:r>
            <a:r>
              <a:rPr lang="ru-RU" sz="2000" dirty="0" smtClean="0">
                <a:latin typeface="Times New Roman" pitchFamily="18" charset="0"/>
                <a:cs typeface="Times New Roman" pitchFamily="18" charset="0"/>
              </a:rPr>
              <a:t>.</a:t>
            </a:r>
          </a:p>
          <a:p>
            <a:pPr marL="1973263" indent="-609600" eaLnBrk="1" fontAlgn="auto" hangingPunct="1">
              <a:lnSpc>
                <a:spcPts val="1800"/>
              </a:lnSpc>
              <a:spcBef>
                <a:spcPts val="0"/>
              </a:spcBef>
              <a:spcAft>
                <a:spcPts val="600"/>
              </a:spcAft>
              <a:buFont typeface="Wingdings" pitchFamily="2" charset="2"/>
              <a:buNone/>
              <a:defRPr/>
            </a:pPr>
            <a:r>
              <a:rPr lang="ru-RU" sz="2000" dirty="0" smtClean="0">
                <a:latin typeface="Times New Roman" pitchFamily="18" charset="0"/>
                <a:cs typeface="Times New Roman" pitchFamily="18" charset="0"/>
              </a:rPr>
              <a:t>        3. БД </a:t>
            </a:r>
            <a:r>
              <a:rPr lang="ru-RU" sz="2000" dirty="0" err="1" smtClean="0">
                <a:latin typeface="Times New Roman" pitchFamily="18" charset="0"/>
                <a:cs typeface="Times New Roman" pitchFamily="18" charset="0"/>
              </a:rPr>
              <a:t>МедАрт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lstStyle/>
          <a:p>
            <a:r>
              <a:rPr lang="ru-RU" dirty="0" smtClean="0">
                <a:solidFill>
                  <a:srgbClr val="C00000"/>
                </a:solidFill>
              </a:rPr>
              <a:t>Спасибо за внимание!</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315" y="404664"/>
            <a:ext cx="8507288" cy="1143000"/>
          </a:xfrm>
        </p:spPr>
        <p:txBody>
          <a:bodyPr>
            <a:normAutofit fontScale="90000"/>
          </a:bodyPr>
          <a:lstStyle/>
          <a:p>
            <a:pPr>
              <a:lnSpc>
                <a:spcPts val="3300"/>
              </a:lnSpc>
            </a:pPr>
            <a:r>
              <a:rPr lang="ru-RU" sz="3600" b="1" dirty="0"/>
              <a:t>Эмоции - сложный психический процесс, который включает в себя три основных компонента</a:t>
            </a:r>
            <a:r>
              <a:rPr lang="ru-RU" sz="3600" b="1" dirty="0" smtClean="0"/>
              <a:t>.</a:t>
            </a:r>
            <a:endParaRPr lang="ru-RU" b="1" dirty="0"/>
          </a:p>
        </p:txBody>
      </p:sp>
      <p:sp>
        <p:nvSpPr>
          <p:cNvPr id="3" name="Объект 2"/>
          <p:cNvSpPr>
            <a:spLocks noGrp="1"/>
          </p:cNvSpPr>
          <p:nvPr>
            <p:ph idx="1"/>
          </p:nvPr>
        </p:nvSpPr>
        <p:spPr>
          <a:xfrm>
            <a:off x="596044" y="1700808"/>
            <a:ext cx="8229600" cy="4525963"/>
          </a:xfrm>
        </p:spPr>
        <p:txBody>
          <a:bodyPr>
            <a:normAutofit fontScale="92500" lnSpcReduction="20000"/>
          </a:bodyPr>
          <a:lstStyle/>
          <a:p>
            <a:pPr marL="0" indent="0">
              <a:buNone/>
            </a:pPr>
            <a:r>
              <a:rPr lang="ru-RU" b="1" dirty="0" smtClean="0"/>
              <a:t>1</a:t>
            </a:r>
            <a:r>
              <a:rPr lang="ru-RU" b="1" dirty="0"/>
              <a:t>. Физиологический </a:t>
            </a:r>
            <a:r>
              <a:rPr lang="ru-RU" dirty="0"/>
              <a:t>- представляет изменения физиологических систем, возникающие при эмоциях (изменение ЧСС, АД, частоты дыхания, сдвиги в обменных процессах, гормональные и др.).</a:t>
            </a:r>
          </a:p>
          <a:p>
            <a:pPr marL="0" indent="0">
              <a:buNone/>
            </a:pPr>
            <a:r>
              <a:rPr lang="ru-RU" b="1" dirty="0"/>
              <a:t>2. Психологический </a:t>
            </a:r>
            <a:r>
              <a:rPr lang="ru-RU" dirty="0"/>
              <a:t>— собственно переживание: субъективно приятные (положительные - радость) или неприятные  (отрицательные - горе, страх) переживания  </a:t>
            </a:r>
          </a:p>
          <a:p>
            <a:pPr marL="0" indent="0">
              <a:buNone/>
            </a:pPr>
            <a:r>
              <a:rPr lang="ru-RU" b="1" dirty="0"/>
              <a:t>3. Поведенческий </a:t>
            </a:r>
            <a:r>
              <a:rPr lang="ru-RU" dirty="0"/>
              <a:t>- экспрессия (мимика, жесты) и различные действия (бегство, борьба и пр.).</a:t>
            </a:r>
          </a:p>
          <a:p>
            <a:pPr marL="0" indent="0">
              <a:buNone/>
            </a:pPr>
            <a:endParaRPr lang="ru-RU" dirty="0"/>
          </a:p>
        </p:txBody>
      </p:sp>
    </p:spTree>
    <p:extLst>
      <p:ext uri="{BB962C8B-B14F-4D97-AF65-F5344CB8AC3E}">
        <p14:creationId xmlns:p14="http://schemas.microsoft.com/office/powerpoint/2010/main" val="132796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55576" y="548680"/>
            <a:ext cx="8136260" cy="3069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spcBef>
                <a:spcPts val="1200"/>
              </a:spcBef>
              <a:spcAft>
                <a:spcPts val="1000"/>
              </a:spcAft>
              <a:buSzPct val="100000"/>
              <a:defRPr/>
            </a:pPr>
            <a:r>
              <a:rPr lang="ru-RU" altLang="ru-RU" sz="2600" b="1" dirty="0" smtClean="0"/>
              <a:t>Эмоции представлены в психике человека в виде четырех основных феноменов: </a:t>
            </a:r>
          </a:p>
          <a:p>
            <a:pPr marL="211138" indent="-206375" eaLnBrk="1" hangingPunct="1">
              <a:buClr>
                <a:srgbClr val="000000"/>
              </a:buClr>
              <a:buSzPct val="45000"/>
              <a:buFont typeface="Wingdings" panose="05000000000000000000" pitchFamily="2" charset="2"/>
              <a:buChar char=""/>
              <a:defRPr/>
            </a:pPr>
            <a:r>
              <a:rPr lang="ru-RU" altLang="ru-RU" sz="2800" dirty="0" smtClean="0"/>
              <a:t>эмоциональные реакции, </a:t>
            </a:r>
          </a:p>
          <a:p>
            <a:pPr marL="211138" indent="-206375" eaLnBrk="1" hangingPunct="1">
              <a:buClr>
                <a:srgbClr val="000000"/>
              </a:buClr>
              <a:buSzPct val="45000"/>
              <a:buFont typeface="Wingdings" panose="05000000000000000000" pitchFamily="2" charset="2"/>
              <a:buChar char=""/>
              <a:defRPr/>
            </a:pPr>
            <a:r>
              <a:rPr lang="ru-RU" altLang="ru-RU" sz="2800" dirty="0" smtClean="0"/>
              <a:t>чувства, </a:t>
            </a:r>
          </a:p>
          <a:p>
            <a:pPr marL="211138" indent="-206375" eaLnBrk="1" hangingPunct="1">
              <a:buClr>
                <a:srgbClr val="000000"/>
              </a:buClr>
              <a:buSzPct val="45000"/>
              <a:buFont typeface="Wingdings" panose="05000000000000000000" pitchFamily="2" charset="2"/>
              <a:buChar char=""/>
              <a:defRPr/>
            </a:pPr>
            <a:r>
              <a:rPr lang="ru-RU" altLang="ru-RU" sz="2800" dirty="0" smtClean="0"/>
              <a:t>эмоциональные состояния, </a:t>
            </a:r>
          </a:p>
          <a:p>
            <a:pPr marL="211138" indent="-206375" eaLnBrk="1" hangingPunct="1">
              <a:buClr>
                <a:srgbClr val="000000"/>
              </a:buClr>
              <a:buSzPct val="45000"/>
              <a:buFont typeface="Wingdings" panose="05000000000000000000" pitchFamily="2" charset="2"/>
              <a:buChar char=""/>
              <a:defRPr/>
            </a:pPr>
            <a:r>
              <a:rPr lang="ru-RU" altLang="ru-RU" sz="2800" dirty="0" smtClean="0"/>
              <a:t>эмоциональные свойства</a:t>
            </a:r>
            <a:r>
              <a:rPr lang="ru-RU" altLang="ru-RU" sz="2600" dirty="0" smtClean="0"/>
              <a:t>.</a:t>
            </a:r>
          </a:p>
          <a:p>
            <a:pPr eaLnBrk="1" hangingPunct="1">
              <a:spcBef>
                <a:spcPts val="1200"/>
              </a:spcBef>
              <a:spcAft>
                <a:spcPts val="1000"/>
              </a:spcAft>
              <a:buSzPct val="100000"/>
              <a:defRPr/>
            </a:pPr>
            <a:endParaRPr lang="ru-RU" altLang="ru-RU" sz="2600" b="1" dirty="0" smtClean="0"/>
          </a:p>
          <a:p>
            <a:pPr eaLnBrk="1" hangingPunct="1">
              <a:spcBef>
                <a:spcPts val="1200"/>
              </a:spcBef>
              <a:spcAft>
                <a:spcPts val="1000"/>
              </a:spcAft>
              <a:buSzPct val="100000"/>
              <a:defRPr/>
            </a:pPr>
            <a:endParaRPr lang="ru-RU" altLang="ru-RU" sz="2600" dirty="0" smtClean="0"/>
          </a:p>
        </p:txBody>
      </p:sp>
      <p:pic>
        <p:nvPicPr>
          <p:cNvPr id="1026" name="Picture 2" descr="Основные чувства и эмоции. | КИНОТЕРАПИЯ И КИНОТРЕНИН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617888"/>
            <a:ext cx="3718147"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074123" y="6154136"/>
            <a:ext cx="483759"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6149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77825" y="395288"/>
            <a:ext cx="8694738" cy="582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Aft>
                <a:spcPts val="1000"/>
              </a:spcAft>
              <a:buSzPct val="100000"/>
            </a:pPr>
            <a:r>
              <a:rPr lang="ru-RU" altLang="ru-RU" sz="2600" b="1" dirty="0" smtClean="0">
                <a:solidFill>
                  <a:schemeClr val="tx1"/>
                </a:solidFill>
              </a:rPr>
              <a:t>1. </a:t>
            </a:r>
            <a:r>
              <a:rPr lang="ru-RU" altLang="ru-RU" sz="2600" b="1" dirty="0">
                <a:solidFill>
                  <a:schemeClr val="tx1"/>
                </a:solidFill>
              </a:rPr>
              <a:t>Эмоциональные реакции —</a:t>
            </a:r>
            <a:r>
              <a:rPr lang="ru-RU" altLang="ru-RU" sz="2600" dirty="0">
                <a:solidFill>
                  <a:schemeClr val="tx1"/>
                </a:solidFill>
              </a:rPr>
              <a:t> непосредственное кратковременное  переживание, протекание какой-либо эмоции (Испуг, радость..). </a:t>
            </a:r>
          </a:p>
          <a:p>
            <a:pPr eaLnBrk="1" hangingPunct="1">
              <a:spcAft>
                <a:spcPts val="1000"/>
              </a:spcAft>
              <a:buSzPct val="100000"/>
            </a:pPr>
            <a:r>
              <a:rPr lang="ru-RU" altLang="ru-RU" sz="2600" b="1" dirty="0" smtClean="0">
                <a:solidFill>
                  <a:srgbClr val="000000"/>
                </a:solidFill>
              </a:rPr>
              <a:t>2. Чувства </a:t>
            </a:r>
            <a:r>
              <a:rPr lang="ru-RU" altLang="ru-RU" sz="2600" dirty="0">
                <a:solidFill>
                  <a:srgbClr val="000000"/>
                </a:solidFill>
              </a:rPr>
              <a:t>– эмоциональные состояния, более длительные, чем эмоции, психические состояния, имеющие предметный характер (любовь к Родине). </a:t>
            </a:r>
          </a:p>
          <a:p>
            <a:pPr eaLnBrk="1" hangingPunct="1">
              <a:spcAft>
                <a:spcPts val="1000"/>
              </a:spcAft>
              <a:buSzPct val="100000"/>
            </a:pPr>
            <a:r>
              <a:rPr lang="ru-RU" altLang="ru-RU" sz="2600" b="1" dirty="0" smtClean="0">
                <a:solidFill>
                  <a:srgbClr val="000000"/>
                </a:solidFill>
              </a:rPr>
              <a:t>3. Эмоциональные </a:t>
            </a:r>
            <a:r>
              <a:rPr lang="ru-RU" altLang="ru-RU" sz="2600" b="1" dirty="0">
                <a:solidFill>
                  <a:srgbClr val="000000"/>
                </a:solidFill>
              </a:rPr>
              <a:t>состояния</a:t>
            </a:r>
            <a:r>
              <a:rPr lang="ru-RU" altLang="ru-RU" sz="2600" dirty="0">
                <a:solidFill>
                  <a:srgbClr val="000000"/>
                </a:solidFill>
              </a:rPr>
              <a:t> более длительны и устойчивы, чем эмоциональные реакции. </a:t>
            </a:r>
          </a:p>
          <a:p>
            <a:pPr eaLnBrk="1" hangingPunct="1">
              <a:spcAft>
                <a:spcPts val="1000"/>
              </a:spcAft>
              <a:buSzPct val="100000"/>
            </a:pPr>
            <a:r>
              <a:rPr lang="ru-RU" altLang="ru-RU" sz="2600" b="1" dirty="0" smtClean="0">
                <a:solidFill>
                  <a:srgbClr val="000000"/>
                </a:solidFill>
              </a:rPr>
              <a:t>4. Эмоциональные </a:t>
            </a:r>
            <a:r>
              <a:rPr lang="ru-RU" altLang="ru-RU" sz="2600" b="1" dirty="0">
                <a:solidFill>
                  <a:srgbClr val="000000"/>
                </a:solidFill>
              </a:rPr>
              <a:t>свойства</a:t>
            </a:r>
            <a:r>
              <a:rPr lang="ru-RU" altLang="ru-RU" sz="2600" dirty="0">
                <a:solidFill>
                  <a:srgbClr val="000000"/>
                </a:solidFill>
              </a:rPr>
              <a:t> - наиболее устойчивые характеристики человека, характеризующие индивидуальные особенности эмоционального реагирования, типичные для конкретного человека (эмоциональная возбудимость (лабильность, вязкость, отзывчивость и </a:t>
            </a:r>
            <a:r>
              <a:rPr lang="ru-RU" altLang="ru-RU" sz="2600" dirty="0" err="1">
                <a:solidFill>
                  <a:srgbClr val="000000"/>
                </a:solidFill>
              </a:rPr>
              <a:t>эмпатия</a:t>
            </a:r>
            <a:r>
              <a:rPr lang="ru-RU" altLang="ru-RU" sz="2600" dirty="0">
                <a:solidFill>
                  <a:srgbClr val="000000"/>
                </a:solidFill>
              </a:rPr>
              <a:t>, огрубление, </a:t>
            </a:r>
            <a:r>
              <a:rPr lang="ru-RU" altLang="ru-RU" sz="2600" dirty="0" err="1">
                <a:solidFill>
                  <a:srgbClr val="000000"/>
                </a:solidFill>
              </a:rPr>
              <a:t>алекситимия</a:t>
            </a:r>
            <a:r>
              <a:rPr lang="ru-RU" altLang="ru-RU" sz="2600" dirty="0">
                <a:solidFill>
                  <a:srgbClr val="000000"/>
                </a:solidFill>
              </a:rPr>
              <a:t>).</a:t>
            </a:r>
          </a:p>
          <a:p>
            <a:pPr eaLnBrk="1" hangingPunct="1">
              <a:spcBef>
                <a:spcPts val="1200"/>
              </a:spcBef>
              <a:spcAft>
                <a:spcPts val="1000"/>
              </a:spcAft>
              <a:buSzPct val="100000"/>
            </a:pPr>
            <a:endParaRPr lang="ru-RU" altLang="ru-RU" sz="2600" dirty="0">
              <a:solidFill>
                <a:srgbClr val="000000"/>
              </a:solidFill>
            </a:endParaRPr>
          </a:p>
        </p:txBody>
      </p:sp>
    </p:spTree>
    <p:extLst>
      <p:ext uri="{BB962C8B-B14F-4D97-AF65-F5344CB8AC3E}">
        <p14:creationId xmlns:p14="http://schemas.microsoft.com/office/powerpoint/2010/main" val="1568673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1853</Words>
  <Application>Microsoft Office PowerPoint</Application>
  <PresentationFormat>Экран (4:3)</PresentationFormat>
  <Paragraphs>326</Paragraphs>
  <Slides>68</Slides>
  <Notes>27</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68</vt:i4>
      </vt:variant>
    </vt:vector>
  </HeadingPairs>
  <TitlesOfParts>
    <vt:vector size="80" baseType="lpstr">
      <vt:lpstr>Microsoft YaHei</vt:lpstr>
      <vt:lpstr>Arial</vt:lpstr>
      <vt:lpstr>Calibri</vt:lpstr>
      <vt:lpstr>Constantia</vt:lpstr>
      <vt:lpstr>Georgia</vt:lpstr>
      <vt:lpstr>Symbol</vt:lpstr>
      <vt:lpstr>Times New Roman</vt:lpstr>
      <vt:lpstr>Tw Cen MT</vt:lpstr>
      <vt:lpstr>Verdana</vt:lpstr>
      <vt:lpstr>Wingdings</vt:lpstr>
      <vt:lpstr>Wingdings 2</vt:lpstr>
      <vt:lpstr>Тема Office</vt:lpstr>
      <vt:lpstr>Презентация PowerPoint</vt:lpstr>
      <vt:lpstr>Презентация PowerPoint</vt:lpstr>
      <vt:lpstr>Актуальность темы</vt:lpstr>
      <vt:lpstr>Презентация PowerPoint</vt:lpstr>
      <vt:lpstr>Презентация PowerPoint</vt:lpstr>
      <vt:lpstr>Презентация PowerPoint</vt:lpstr>
      <vt:lpstr>Эмоции - сложный психический процесс, который включает в себя три основных компонента.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Формы проявления эмоциональных состояний</vt:lpstr>
      <vt:lpstr>Презентация PowerPoint</vt:lpstr>
      <vt:lpstr>Аффект</vt:lpstr>
      <vt:lpstr>Презентация PowerPoint</vt:lpstr>
      <vt:lpstr>Презентация PowerPoint</vt:lpstr>
      <vt:lpstr>Презентация PowerPoint</vt:lpstr>
      <vt:lpstr>Презентация PowerPoint</vt:lpstr>
      <vt:lpstr>Презентация PowerPoint</vt:lpstr>
      <vt:lpstr>Эмоциональные свойства личности</vt:lpstr>
      <vt:lpstr>Презентация PowerPoint</vt:lpstr>
      <vt:lpstr>Гипомимия</vt:lpstr>
      <vt:lpstr>Презентация PowerPoint</vt:lpstr>
      <vt:lpstr>Презентация PowerPoint</vt:lpstr>
      <vt:lpstr>Алекситимия</vt:lpstr>
      <vt:lpstr>Эмоциональный интеллект (П. Сэловей и Дж Мейер, 1990 г.)</vt:lpstr>
      <vt:lpstr>Презентация PowerPoint</vt:lpstr>
      <vt:lpstr>Эмоциональный интеллект</vt:lpstr>
      <vt:lpstr>Презентация PowerPoint</vt:lpstr>
      <vt:lpstr>Презентация PowerPoint</vt:lpstr>
      <vt:lpstr>Презентация PowerPoint</vt:lpstr>
      <vt:lpstr>Презентация PowerPoint</vt:lpstr>
      <vt:lpstr>Психология воли</vt:lpstr>
      <vt:lpstr>Психология воли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Приемы самовоспитания воли</vt:lpstr>
      <vt:lpstr>Презентация PowerPoint</vt:lpstr>
      <vt:lpstr>Заключение</vt:lpstr>
      <vt:lpstr>Литература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рабочий</dc:creator>
  <cp:lastModifiedBy>Гуров</cp:lastModifiedBy>
  <cp:revision>157</cp:revision>
  <dcterms:created xsi:type="dcterms:W3CDTF">2017-05-22T16:20:42Z</dcterms:created>
  <dcterms:modified xsi:type="dcterms:W3CDTF">2021-04-01T15:30:03Z</dcterms:modified>
</cp:coreProperties>
</file>