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0" r:id="rId2"/>
    <p:sldId id="257" r:id="rId3"/>
    <p:sldId id="273" r:id="rId4"/>
    <p:sldId id="307" r:id="rId5"/>
    <p:sldId id="311" r:id="rId6"/>
    <p:sldId id="312" r:id="rId7"/>
    <p:sldId id="261" r:id="rId8"/>
    <p:sldId id="275" r:id="rId9"/>
    <p:sldId id="309" r:id="rId10"/>
    <p:sldId id="279" r:id="rId11"/>
    <p:sldId id="280" r:id="rId12"/>
    <p:sldId id="313" r:id="rId13"/>
    <p:sldId id="284" r:id="rId14"/>
    <p:sldId id="285" r:id="rId15"/>
    <p:sldId id="323" r:id="rId16"/>
    <p:sldId id="292" r:id="rId17"/>
    <p:sldId id="293" r:id="rId18"/>
    <p:sldId id="294" r:id="rId19"/>
    <p:sldId id="315" r:id="rId20"/>
    <p:sldId id="296" r:id="rId21"/>
    <p:sldId id="314" r:id="rId22"/>
    <p:sldId id="316" r:id="rId23"/>
    <p:sldId id="317" r:id="rId24"/>
    <p:sldId id="318" r:id="rId25"/>
    <p:sldId id="319" r:id="rId26"/>
    <p:sldId id="320" r:id="rId27"/>
    <p:sldId id="321" r:id="rId28"/>
    <p:sldId id="271" r:id="rId29"/>
    <p:sldId id="27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79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1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1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84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40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1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87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75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69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97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4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2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smtClean="0">
                <a:solidFill>
                  <a:prstClr val="black"/>
                </a:solidFill>
              </a:rPr>
              <a:t>Российской </a:t>
            </a:r>
            <a:r>
              <a:rPr lang="ru-RU" sz="2200" dirty="0" err="1" smtClean="0">
                <a:solidFill>
                  <a:prstClr val="black"/>
                </a:solidFill>
              </a:rPr>
              <a:t>Фередации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4800" dirty="0" smtClean="0">
                <a:solidFill>
                  <a:prstClr val="black"/>
                </a:solidFill>
              </a:rPr>
              <a:t>Патогенные </a:t>
            </a:r>
            <a:r>
              <a:rPr lang="ru-RU" sz="4800" dirty="0" err="1" smtClean="0">
                <a:solidFill>
                  <a:prstClr val="black"/>
                </a:solidFill>
              </a:rPr>
              <a:t>клостридии</a:t>
            </a:r>
            <a:endParaRPr lang="ru-RU" sz="4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4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mtClean="0">
                <a:solidFill>
                  <a:prstClr val="black"/>
                </a:solidFill>
              </a:rPr>
              <a:t>                          </a:t>
            </a: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 2020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Ферментативные свойства возбудителя столбняка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Слабая ферментативная активность – углеводы не расщепляют, белки (молоко и желатин ферментируют медленно)</a:t>
            </a:r>
          </a:p>
          <a:p>
            <a:pPr marL="514350" indent="-514350">
              <a:buAutoNum type="arabicPeriod"/>
            </a:pPr>
            <a:r>
              <a:rPr lang="ru-RU" dirty="0" smtClean="0"/>
              <a:t>Фермент патогенности – фибринолизин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Вырабатывает сильный </a:t>
            </a:r>
            <a:r>
              <a:rPr lang="ru-RU" dirty="0" smtClean="0">
                <a:solidFill>
                  <a:srgbClr val="C00000"/>
                </a:solidFill>
              </a:rPr>
              <a:t>экзотоксин</a:t>
            </a:r>
            <a:r>
              <a:rPr lang="ru-RU" dirty="0" smtClean="0"/>
              <a:t>, состоящий из двух компонентов:</a:t>
            </a:r>
          </a:p>
          <a:p>
            <a:pPr>
              <a:buFontTx/>
              <a:buChar char="-"/>
            </a:pPr>
            <a:r>
              <a:rPr lang="ru-RU" dirty="0" err="1" smtClean="0"/>
              <a:t>Тетаноспазмин</a:t>
            </a:r>
            <a:r>
              <a:rPr lang="ru-RU" dirty="0" smtClean="0"/>
              <a:t> поражает двигательные клетки спинного мозга, что приводит к </a:t>
            </a:r>
            <a:r>
              <a:rPr lang="ru-RU" dirty="0" err="1" smtClean="0"/>
              <a:t>спазмическому</a:t>
            </a:r>
            <a:r>
              <a:rPr lang="ru-RU" dirty="0" smtClean="0"/>
              <a:t> сокращению мышц</a:t>
            </a:r>
          </a:p>
          <a:p>
            <a:pPr>
              <a:buFontTx/>
              <a:buChar char="-"/>
            </a:pPr>
            <a:r>
              <a:rPr lang="ru-RU" dirty="0" err="1" smtClean="0"/>
              <a:t>Тетанолизин</a:t>
            </a:r>
            <a:r>
              <a:rPr lang="ru-RU" dirty="0" smtClean="0"/>
              <a:t> вызывает гемолиз эритроцитов</a:t>
            </a:r>
          </a:p>
          <a:p>
            <a:pPr marL="0" indent="0">
              <a:buNone/>
            </a:pPr>
            <a:r>
              <a:rPr lang="ru-RU" dirty="0" smtClean="0"/>
              <a:t>4. Антигенная структура диагностического значения не имеет (О и  Н-антигены)</a:t>
            </a:r>
          </a:p>
        </p:txBody>
      </p:sp>
    </p:spTree>
    <p:extLst>
      <p:ext uri="{BB962C8B-B14F-4D97-AF65-F5344CB8AC3E}">
        <p14:creationId xmlns:p14="http://schemas.microsoft.com/office/powerpoint/2010/main" xmlns="" val="379809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 и входные ворота столбняка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691" y="1690688"/>
            <a:ext cx="10515600" cy="474489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dirty="0" smtClean="0"/>
              <a:t>Патогенные анаэробы являются постоянными обитателями кишечника животных и человека, с испражнениями выделяются во внешнюю среду и длительное время в виде спор сохраняются в </a:t>
            </a:r>
            <a:r>
              <a:rPr lang="ru-RU" sz="3200" dirty="0" smtClean="0">
                <a:solidFill>
                  <a:srgbClr val="C00000"/>
                </a:solidFill>
              </a:rPr>
              <a:t>почве</a:t>
            </a:r>
          </a:p>
          <a:p>
            <a:pPr algn="just"/>
            <a:r>
              <a:rPr lang="ru-RU" sz="3200" dirty="0" smtClean="0"/>
              <a:t>Вегетативные формы гибнут в присутствии кислорода, а споры устойчивы (не погибают при кипячении и дезинфекции)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Входные ворота –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глубокие рваные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загрязненные раны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(больной не заразен)</a:t>
            </a: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926" y="4248727"/>
            <a:ext cx="6816437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5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43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Патогенез и клиника столбняка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7782" y="1311563"/>
            <a:ext cx="4932218" cy="5237019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Инкубационный период – 7-14 дней. </a:t>
            </a:r>
            <a:endParaRPr lang="ru-RU" sz="1800" dirty="0"/>
          </a:p>
          <a:p>
            <a:pPr algn="just"/>
            <a:r>
              <a:rPr lang="ru-RU" sz="1800" dirty="0" smtClean="0"/>
              <a:t>Острое начало, повышение температуры, раздражительность, бессонница, головные боли, боль в области раны</a:t>
            </a:r>
          </a:p>
          <a:p>
            <a:pPr algn="just"/>
            <a:r>
              <a:rPr lang="ru-RU" sz="1800" dirty="0" smtClean="0"/>
              <a:t>Палочки столбняка размножаются в ране в анаэробных условиях, вырабатывают экзотоксин, который всасывается в кровь и поражает ЦНС</a:t>
            </a:r>
          </a:p>
          <a:p>
            <a:pPr algn="just"/>
            <a:r>
              <a:rPr lang="ru-RU" sz="1800" dirty="0" smtClean="0"/>
              <a:t>Спазматические судороги мышц лица (сардоническая улыбка), затем судороги распространяются ниже (шея, грудь, конечности)</a:t>
            </a:r>
          </a:p>
          <a:p>
            <a:pPr algn="just"/>
            <a:r>
              <a:rPr lang="ru-RU" sz="1800" dirty="0" smtClean="0"/>
              <a:t>Судороги болезненные, продолжительностью до 1 мин, частота зависит в тяжести заболевания (иногда через 5-10 минут).</a:t>
            </a:r>
          </a:p>
          <a:p>
            <a:pPr algn="just"/>
            <a:r>
              <a:rPr lang="ru-RU" sz="1800" dirty="0" smtClean="0"/>
              <a:t>Летальный исход (90%) от асфиксии или паралича сердца, когда поражаются уже дыхательная мускулатура и сердечная мышца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646545"/>
            <a:ext cx="6399212" cy="2586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9" y="3556001"/>
            <a:ext cx="6399212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639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Иммунитет, профилактика и 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2055" cy="4741430"/>
          </a:xfrm>
        </p:spPr>
        <p:txBody>
          <a:bodyPr>
            <a:normAutofit/>
          </a:bodyPr>
          <a:lstStyle/>
          <a:p>
            <a:r>
              <a:rPr lang="ru-RU" dirty="0" smtClean="0"/>
              <a:t>Иммунитет стойкий </a:t>
            </a:r>
          </a:p>
          <a:p>
            <a:r>
              <a:rPr lang="ru-RU" dirty="0" smtClean="0"/>
              <a:t>Специфическая профилактика – вакцина </a:t>
            </a:r>
            <a:r>
              <a:rPr lang="ru-RU" dirty="0" smtClean="0">
                <a:solidFill>
                  <a:srgbClr val="C00000"/>
                </a:solidFill>
              </a:rPr>
              <a:t>АКДС</a:t>
            </a:r>
            <a:r>
              <a:rPr lang="ru-RU" dirty="0" smtClean="0"/>
              <a:t>, содержащая столбнячный анатоксин (входит в календарь прививок, вводится всем детям в возрасте от 3 до 6 месяцев, военнослужащим)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При угрозе заражения </a:t>
            </a:r>
            <a:r>
              <a:rPr lang="ru-RU" dirty="0" smtClean="0"/>
              <a:t>(глубокие загрязненные раны, ожоги) вводится противостолбнячная</a:t>
            </a:r>
          </a:p>
          <a:p>
            <a:pPr marL="0" indent="0">
              <a:buNone/>
            </a:pPr>
            <a:r>
              <a:rPr lang="ru-RU" dirty="0" smtClean="0"/>
              <a:t> сыворотка или иммуноглобулин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Лечение</a:t>
            </a:r>
            <a:r>
              <a:rPr lang="ru-RU" dirty="0" smtClean="0"/>
              <a:t> – большие дозы</a:t>
            </a:r>
          </a:p>
          <a:p>
            <a:pPr marL="0" indent="0">
              <a:buNone/>
            </a:pPr>
            <a:r>
              <a:rPr lang="ru-RU" dirty="0" smtClean="0"/>
              <a:t> противостолбнячной сыворотки</a:t>
            </a:r>
          </a:p>
          <a:p>
            <a:pPr marL="0" indent="0">
              <a:buNone/>
            </a:pPr>
            <a:r>
              <a:rPr lang="ru-RU" dirty="0" smtClean="0"/>
              <a:t> вводятся в спинномозговой канал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5127" y="4008582"/>
            <a:ext cx="4655128" cy="26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Лабораторная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Материал для исследования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содержимое раны, почва, перевязочный</a:t>
            </a:r>
          </a:p>
          <a:p>
            <a:pPr marL="0" indent="0">
              <a:buNone/>
            </a:pPr>
            <a:r>
              <a:rPr lang="ru-RU" dirty="0" smtClean="0"/>
              <a:t>материал</a:t>
            </a:r>
          </a:p>
          <a:p>
            <a:pPr marL="0" indent="0">
              <a:buNone/>
            </a:pPr>
            <a:r>
              <a:rPr lang="ru-RU" dirty="0" smtClean="0"/>
              <a:t>Методы исследования:</a:t>
            </a:r>
          </a:p>
          <a:p>
            <a:pPr>
              <a:buFontTx/>
              <a:buChar char="-"/>
            </a:pPr>
            <a:r>
              <a:rPr lang="ru-RU" dirty="0" smtClean="0"/>
              <a:t>Микроскопический</a:t>
            </a:r>
          </a:p>
          <a:p>
            <a:pPr>
              <a:buFontTx/>
              <a:buChar char="-"/>
            </a:pPr>
            <a:r>
              <a:rPr lang="ru-RU" dirty="0" smtClean="0"/>
              <a:t>Бактериологический</a:t>
            </a:r>
          </a:p>
          <a:p>
            <a:pPr>
              <a:buFontTx/>
              <a:buChar char="-"/>
            </a:pPr>
            <a:r>
              <a:rPr lang="ru-RU" dirty="0" smtClean="0"/>
              <a:t>Биологический (заражение животных –</a:t>
            </a:r>
          </a:p>
          <a:p>
            <a:pPr marL="0" indent="0">
              <a:buNone/>
            </a:pPr>
            <a:r>
              <a:rPr lang="ru-RU" dirty="0" smtClean="0"/>
              <a:t>Реакция нейтрализация токсина на мышах)</a:t>
            </a:r>
            <a:endParaRPr lang="ru-RU" dirty="0"/>
          </a:p>
        </p:txBody>
      </p:sp>
      <p:pic>
        <p:nvPicPr>
          <p:cNvPr id="4" name="Рисунок 3" descr="https://konspekta.net/mydocxru/baza11/542854850216.files/image0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327" y="2222499"/>
            <a:ext cx="4553528" cy="2534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046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Экспресс-диагностика столбняка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375" y="1690688"/>
            <a:ext cx="8343900" cy="4919661"/>
          </a:xfrm>
        </p:spPr>
      </p:pic>
    </p:spTree>
    <p:extLst>
      <p:ext uri="{BB962C8B-B14F-4D97-AF65-F5344CB8AC3E}">
        <p14:creationId xmlns:p14="http://schemas.microsoft.com/office/powerpoint/2010/main" xmlns="" val="184305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Возбудители газовой гангрены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200" dirty="0" smtClean="0"/>
              <a:t>Систематика</a:t>
            </a:r>
          </a:p>
          <a:p>
            <a:pPr marL="0" indent="0">
              <a:buNone/>
            </a:pPr>
            <a:r>
              <a:rPr lang="ru-RU" sz="4000" dirty="0" smtClean="0"/>
              <a:t>Семейство - </a:t>
            </a:r>
            <a:r>
              <a:rPr lang="en-US" sz="4000" dirty="0" err="1" smtClean="0"/>
              <a:t>Bacillaceae</a:t>
            </a:r>
            <a:endParaRPr lang="en-US" sz="4000" dirty="0" smtClean="0"/>
          </a:p>
          <a:p>
            <a:pPr marL="0" indent="0">
              <a:buNone/>
            </a:pPr>
            <a:r>
              <a:rPr lang="ru-RU" sz="4000" dirty="0" smtClean="0"/>
              <a:t>Род – </a:t>
            </a:r>
            <a:r>
              <a:rPr lang="en-US" sz="4000" dirty="0" smtClean="0"/>
              <a:t>Clostridium </a:t>
            </a:r>
          </a:p>
          <a:p>
            <a:pPr marL="0" indent="0">
              <a:buNone/>
            </a:pPr>
            <a:r>
              <a:rPr lang="ru-RU" sz="4000" dirty="0" smtClean="0"/>
              <a:t>Виды – </a:t>
            </a:r>
            <a:r>
              <a:rPr lang="en-US" sz="4000" dirty="0" smtClean="0"/>
              <a:t>Clostridium </a:t>
            </a:r>
            <a:r>
              <a:rPr lang="en-US" sz="4000" dirty="0" err="1" smtClean="0"/>
              <a:t>perfringens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Clostridium </a:t>
            </a:r>
            <a:r>
              <a:rPr lang="en-US" sz="4000" dirty="0" err="1" smtClean="0"/>
              <a:t>novyi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Clostridium </a:t>
            </a:r>
            <a:r>
              <a:rPr lang="en-US" sz="4000" dirty="0" err="1" smtClean="0"/>
              <a:t>septicum</a:t>
            </a:r>
            <a:r>
              <a:rPr lang="en-US" sz="4000" dirty="0" smtClean="0"/>
              <a:t> </a:t>
            </a:r>
            <a:r>
              <a:rPr lang="ru-RU" sz="4000" dirty="0" smtClean="0"/>
              <a:t>и другие виды </a:t>
            </a:r>
            <a:r>
              <a:rPr lang="ru-RU" sz="4000" dirty="0" err="1" smtClean="0"/>
              <a:t>клостридий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Газовая гангрена это </a:t>
            </a:r>
            <a:r>
              <a:rPr lang="ru-RU" sz="4000" dirty="0" err="1" smtClean="0">
                <a:solidFill>
                  <a:srgbClr val="C00000"/>
                </a:solidFill>
              </a:rPr>
              <a:t>полимикробная</a:t>
            </a:r>
            <a:r>
              <a:rPr lang="ru-RU" sz="4000" dirty="0" smtClean="0">
                <a:solidFill>
                  <a:srgbClr val="C00000"/>
                </a:solidFill>
              </a:rPr>
              <a:t> инфекция </a:t>
            </a:r>
            <a:r>
              <a:rPr lang="ru-RU" sz="4000" dirty="0" smtClean="0"/>
              <a:t>(в ране обнаруживают различные виды </a:t>
            </a:r>
            <a:r>
              <a:rPr lang="ru-RU" sz="4000" dirty="0" err="1" smtClean="0"/>
              <a:t>клостридий</a:t>
            </a:r>
            <a:r>
              <a:rPr lang="ru-RU" sz="4000" dirty="0" smtClean="0"/>
              <a:t>, стафилококки, </a:t>
            </a:r>
            <a:r>
              <a:rPr lang="ru-RU" sz="4000" dirty="0" err="1" smtClean="0"/>
              <a:t>неспоровые</a:t>
            </a:r>
            <a:r>
              <a:rPr lang="ru-RU" sz="4000" dirty="0" smtClean="0"/>
              <a:t> анаэробы, клебсиеллы)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              </a:t>
            </a:r>
            <a:r>
              <a:rPr lang="ru-RU" sz="4000" dirty="0" smtClean="0">
                <a:solidFill>
                  <a:srgbClr val="C00000"/>
                </a:solidFill>
              </a:rPr>
              <a:t>              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7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Морфологические свойства </a:t>
            </a:r>
            <a:r>
              <a:rPr lang="en-US" dirty="0" smtClean="0"/>
              <a:t>Clostridium </a:t>
            </a:r>
            <a:r>
              <a:rPr lang="en-US" dirty="0" err="1" smtClean="0"/>
              <a:t>perfringens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Очень крупные (до 10 мкм) толстые</a:t>
            </a:r>
          </a:p>
          <a:p>
            <a:pPr marL="0" indent="0">
              <a:buNone/>
            </a:pPr>
            <a:r>
              <a:rPr lang="ru-RU" dirty="0" smtClean="0"/>
              <a:t> палочки, могут быть собраны в</a:t>
            </a:r>
          </a:p>
          <a:p>
            <a:pPr marL="0" indent="0">
              <a:buNone/>
            </a:pPr>
            <a:r>
              <a:rPr lang="ru-RU" dirty="0" smtClean="0"/>
              <a:t> короткие цепочки</a:t>
            </a:r>
          </a:p>
          <a:p>
            <a:r>
              <a:rPr lang="ru-RU" dirty="0" err="1" smtClean="0"/>
              <a:t>Грам</a:t>
            </a:r>
            <a:r>
              <a:rPr lang="ru-RU" dirty="0" smtClean="0"/>
              <a:t> +</a:t>
            </a:r>
          </a:p>
          <a:p>
            <a:r>
              <a:rPr lang="ru-RU" dirty="0" smtClean="0"/>
              <a:t>Неподвижные</a:t>
            </a:r>
          </a:p>
          <a:p>
            <a:r>
              <a:rPr lang="ru-RU" dirty="0" smtClean="0"/>
              <a:t>Споры расположены</a:t>
            </a:r>
          </a:p>
          <a:p>
            <a:pPr marL="0" indent="0">
              <a:buNone/>
            </a:pPr>
            <a:r>
              <a:rPr lang="ru-RU" dirty="0" smtClean="0"/>
              <a:t>центрально или </a:t>
            </a:r>
          </a:p>
          <a:p>
            <a:pPr marL="0" indent="0">
              <a:buNone/>
            </a:pPr>
            <a:r>
              <a:rPr lang="ru-RU" dirty="0" err="1" smtClean="0"/>
              <a:t>субтерминально</a:t>
            </a:r>
            <a:r>
              <a:rPr lang="ru-RU" dirty="0" smtClean="0"/>
              <a:t> (веретено)</a:t>
            </a:r>
            <a:endParaRPr lang="ru-RU" dirty="0"/>
          </a:p>
          <a:p>
            <a:r>
              <a:rPr lang="ru-RU" dirty="0" smtClean="0"/>
              <a:t>Образуют капсулы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254" y="1560946"/>
            <a:ext cx="4211782" cy="384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1" y="3814618"/>
            <a:ext cx="3897744" cy="304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935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Культуральные</a:t>
            </a:r>
            <a:r>
              <a:rPr lang="ru-RU" dirty="0" smtClean="0"/>
              <a:t>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Анаэробы</a:t>
            </a:r>
          </a:p>
          <a:p>
            <a:r>
              <a:rPr lang="ru-RU" dirty="0" smtClean="0"/>
              <a:t>Очень быстрый рост на  средах </a:t>
            </a:r>
          </a:p>
          <a:p>
            <a:pPr marL="0" indent="0">
              <a:buNone/>
            </a:pPr>
            <a:r>
              <a:rPr lang="ru-RU" dirty="0" smtClean="0"/>
              <a:t>с мясом и казеином</a:t>
            </a:r>
          </a:p>
          <a:p>
            <a:r>
              <a:rPr lang="ru-RU" dirty="0" smtClean="0"/>
              <a:t>Интенсивное газообразование</a:t>
            </a:r>
          </a:p>
          <a:p>
            <a:r>
              <a:rPr lang="ru-RU" dirty="0" smtClean="0"/>
              <a:t>Колонии 2-3 мм в диаметре </a:t>
            </a:r>
          </a:p>
          <a:p>
            <a:pPr marL="0" indent="0">
              <a:buNone/>
            </a:pPr>
            <a:r>
              <a:rPr lang="ru-RU" dirty="0" smtClean="0"/>
              <a:t>сероватые </a:t>
            </a:r>
            <a:r>
              <a:rPr lang="en-US" dirty="0" smtClean="0"/>
              <a:t>S – </a:t>
            </a:r>
            <a:r>
              <a:rPr lang="ru-RU" dirty="0" smtClean="0"/>
              <a:t>и </a:t>
            </a:r>
            <a:r>
              <a:rPr lang="en-US" dirty="0" smtClean="0"/>
              <a:t>R</a:t>
            </a:r>
            <a:r>
              <a:rPr lang="ru-RU" dirty="0" smtClean="0"/>
              <a:t>-формы</a:t>
            </a:r>
          </a:p>
          <a:p>
            <a:r>
              <a:rPr lang="ru-RU" dirty="0" smtClean="0"/>
              <a:t>На кровяном </a:t>
            </a:r>
            <a:r>
              <a:rPr lang="ru-RU" dirty="0" err="1" smtClean="0"/>
              <a:t>агаре</a:t>
            </a:r>
            <a:r>
              <a:rPr lang="ru-RU" dirty="0" smtClean="0"/>
              <a:t> – зона гемолиза</a:t>
            </a:r>
          </a:p>
          <a:p>
            <a:r>
              <a:rPr lang="ru-RU" dirty="0" smtClean="0"/>
              <a:t>В глубине </a:t>
            </a:r>
            <a:r>
              <a:rPr lang="ru-RU" dirty="0" err="1" smtClean="0"/>
              <a:t>агара</a:t>
            </a:r>
            <a:r>
              <a:rPr lang="ru-RU" dirty="0" smtClean="0"/>
              <a:t> образуют колонии</a:t>
            </a:r>
          </a:p>
          <a:p>
            <a:pPr marL="0" indent="0">
              <a:buNone/>
            </a:pPr>
            <a:r>
              <a:rPr lang="ru-RU" dirty="0" smtClean="0"/>
              <a:t>в виде чечевичных зерен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4072" y="1690688"/>
            <a:ext cx="5320146" cy="48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8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Культуральные</a:t>
            </a:r>
            <a:r>
              <a:rPr lang="ru-RU" dirty="0" smtClean="0"/>
              <a:t> свойства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Интенсивное газообразование приводит к разрывам столбика </a:t>
            </a:r>
            <a:r>
              <a:rPr lang="ru-RU" dirty="0" err="1" smtClean="0"/>
              <a:t>агара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109" y="2641599"/>
            <a:ext cx="3213963" cy="399934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/>
            <a:r>
              <a:rPr lang="ru-RU" dirty="0" smtClean="0"/>
              <a:t>Колонии </a:t>
            </a:r>
            <a:r>
              <a:rPr lang="ru-RU" dirty="0" err="1" smtClean="0"/>
              <a:t>клостридий</a:t>
            </a:r>
            <a:r>
              <a:rPr lang="ru-RU" dirty="0" smtClean="0"/>
              <a:t> на кровяном </a:t>
            </a:r>
            <a:r>
              <a:rPr lang="ru-RU" dirty="0" err="1" smtClean="0"/>
              <a:t>агаре</a:t>
            </a:r>
            <a:r>
              <a:rPr lang="ru-RU" dirty="0" smtClean="0"/>
              <a:t> (видна зона гемолиза)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7575" y="2900218"/>
            <a:ext cx="5649479" cy="3629891"/>
          </a:xfrm>
        </p:spPr>
      </p:pic>
    </p:spTree>
    <p:extLst>
      <p:ext uri="{BB962C8B-B14F-4D97-AF65-F5344CB8AC3E}">
        <p14:creationId xmlns:p14="http://schemas.microsoft.com/office/powerpoint/2010/main" xmlns="" val="234109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dirty="0" smtClean="0"/>
              <a:t>Общая характеристика патогенных </a:t>
            </a:r>
            <a:r>
              <a:rPr lang="ru-RU" dirty="0" err="1" smtClean="0"/>
              <a:t>клостридий</a:t>
            </a:r>
            <a:endParaRPr lang="ru-RU" dirty="0" smtClean="0"/>
          </a:p>
          <a:p>
            <a:pPr marL="742950" indent="-742950">
              <a:buAutoNum type="arabicPeriod"/>
            </a:pPr>
            <a:r>
              <a:rPr lang="ru-RU" dirty="0" smtClean="0"/>
              <a:t>Таксономия, морфология, </a:t>
            </a:r>
            <a:r>
              <a:rPr lang="ru-RU" dirty="0" err="1" smtClean="0"/>
              <a:t>культуральные</a:t>
            </a:r>
            <a:r>
              <a:rPr lang="ru-RU" dirty="0" smtClean="0"/>
              <a:t> и ферментативные свойства возбудителей столбняка</a:t>
            </a:r>
          </a:p>
          <a:p>
            <a:pPr marL="742950" indent="-742950">
              <a:buAutoNum type="arabicPeriod"/>
            </a:pPr>
            <a:r>
              <a:rPr lang="ru-RU" dirty="0" smtClean="0"/>
              <a:t>Патогенез,  клиника, профилактика и диагностика столбняка</a:t>
            </a:r>
          </a:p>
          <a:p>
            <a:pPr marL="742950" indent="-742950">
              <a:buAutoNum type="arabicPeriod"/>
            </a:pPr>
            <a:r>
              <a:rPr lang="ru-RU" dirty="0" smtClean="0"/>
              <a:t>Таксономия</a:t>
            </a:r>
            <a:r>
              <a:rPr lang="ru-RU" dirty="0"/>
              <a:t>, морфология, </a:t>
            </a:r>
            <a:r>
              <a:rPr lang="ru-RU" dirty="0" err="1" smtClean="0"/>
              <a:t>культуральные</a:t>
            </a:r>
            <a:r>
              <a:rPr lang="ru-RU" dirty="0" smtClean="0"/>
              <a:t> и  </a:t>
            </a:r>
            <a:r>
              <a:rPr lang="ru-RU" dirty="0"/>
              <a:t>ферментативные </a:t>
            </a:r>
            <a:r>
              <a:rPr lang="ru-RU" dirty="0" smtClean="0"/>
              <a:t> свойства возбудителей газовой гангрены</a:t>
            </a:r>
            <a:endParaRPr lang="ru-RU" dirty="0"/>
          </a:p>
          <a:p>
            <a:pPr marL="742950" indent="-742950">
              <a:buAutoNum type="arabicPeriod"/>
            </a:pPr>
            <a:r>
              <a:rPr lang="ru-RU" dirty="0" smtClean="0"/>
              <a:t>Патогенез, клиника и микробиологическая диагностика газовой гангрены</a:t>
            </a:r>
          </a:p>
          <a:p>
            <a:pPr marL="0" indent="0">
              <a:buNone/>
            </a:pPr>
            <a:r>
              <a:rPr lang="ru-RU" dirty="0" smtClean="0"/>
              <a:t>6.      Характеристика возбудителей ботулизма, клиника ботулизма</a:t>
            </a:r>
          </a:p>
        </p:txBody>
      </p:sp>
    </p:spTree>
    <p:extLst>
      <p:ext uri="{BB962C8B-B14F-4D97-AF65-F5344CB8AC3E}">
        <p14:creationId xmlns:p14="http://schemas.microsoft.com/office/powerpoint/2010/main" xmlns="" val="173303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Ферментативные свойства и </a:t>
            </a:r>
            <a:r>
              <a:rPr lang="ru-RU" dirty="0" err="1" smtClean="0"/>
              <a:t>токсинообразование</a:t>
            </a:r>
            <a:r>
              <a:rPr lang="ru-RU" dirty="0" smtClean="0"/>
              <a:t> </a:t>
            </a:r>
            <a:r>
              <a:rPr lang="en-US" dirty="0" smtClean="0"/>
              <a:t>Cl. </a:t>
            </a:r>
            <a:r>
              <a:rPr lang="en-US" dirty="0" err="1" smtClean="0"/>
              <a:t>perfringens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Активные </a:t>
            </a:r>
            <a:r>
              <a:rPr lang="ru-RU" sz="3200" dirty="0" err="1" smtClean="0"/>
              <a:t>сахаролитические</a:t>
            </a:r>
            <a:r>
              <a:rPr lang="ru-RU" sz="3200" dirty="0" smtClean="0"/>
              <a:t> свойства с образованием кислоты и газа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2. Выражены протеолитические свойства (свертывают лакмусовое молоко с образованием сгустка кирпичного цвета, желатин  разжижают медленно)</a:t>
            </a:r>
          </a:p>
          <a:p>
            <a:pPr marL="0" indent="0">
              <a:buNone/>
            </a:pPr>
            <a:r>
              <a:rPr lang="ru-RU" sz="3200" dirty="0" smtClean="0"/>
              <a:t>3. Продуцируют ферменты патогенности </a:t>
            </a:r>
            <a:r>
              <a:rPr lang="ru-RU" sz="3200" dirty="0" smtClean="0">
                <a:solidFill>
                  <a:srgbClr val="C00000"/>
                </a:solidFill>
              </a:rPr>
              <a:t>очень активно </a:t>
            </a:r>
            <a:r>
              <a:rPr lang="ru-RU" sz="3200" dirty="0" smtClean="0"/>
              <a:t>– </a:t>
            </a:r>
            <a:r>
              <a:rPr lang="ru-RU" sz="3200" dirty="0" err="1" smtClean="0"/>
              <a:t>лецитиназу</a:t>
            </a:r>
            <a:r>
              <a:rPr lang="ru-RU" sz="3200" dirty="0" smtClean="0"/>
              <a:t>, </a:t>
            </a:r>
            <a:r>
              <a:rPr lang="ru-RU" sz="3200" dirty="0" err="1" smtClean="0"/>
              <a:t>гиалуронидазу,желатиназу,коллагеназу</a:t>
            </a:r>
            <a:r>
              <a:rPr lang="ru-RU" sz="3200" dirty="0"/>
              <a:t> </a:t>
            </a:r>
            <a:r>
              <a:rPr lang="ru-RU" sz="3200" dirty="0" smtClean="0"/>
              <a:t>и другие</a:t>
            </a:r>
          </a:p>
          <a:p>
            <a:pPr marL="0" indent="0">
              <a:buNone/>
            </a:pPr>
            <a:r>
              <a:rPr lang="ru-RU" sz="3200" dirty="0" smtClean="0"/>
              <a:t>4. Вырабатывают </a:t>
            </a:r>
            <a:r>
              <a:rPr lang="ru-RU" sz="3200" dirty="0" smtClean="0">
                <a:solidFill>
                  <a:srgbClr val="C00000"/>
                </a:solidFill>
              </a:rPr>
              <a:t>экзотоксины</a:t>
            </a:r>
            <a:r>
              <a:rPr lang="ru-RU" sz="3200" dirty="0" smtClean="0"/>
              <a:t> (более 10 разновидностей) и </a:t>
            </a:r>
            <a:r>
              <a:rPr lang="ru-RU" sz="3200" dirty="0" err="1" smtClean="0"/>
              <a:t>энтеротоксин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5. О- и К-антигены диагностического значения не имеют</a:t>
            </a:r>
          </a:p>
        </p:txBody>
      </p:sp>
    </p:spTree>
    <p:extLst>
      <p:ext uri="{BB962C8B-B14F-4D97-AF65-F5344CB8AC3E}">
        <p14:creationId xmlns:p14="http://schemas.microsoft.com/office/powerpoint/2010/main" xmlns="" val="21189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43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Патогенез и клиника газовой гангрены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7782" y="1311563"/>
            <a:ext cx="4932218" cy="5237019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Входные ворота – раны, ожоги, отморожения</a:t>
            </a:r>
          </a:p>
          <a:p>
            <a:pPr algn="just"/>
            <a:r>
              <a:rPr lang="ru-RU" sz="2000" dirty="0" smtClean="0"/>
              <a:t>Возбудители газовой гангрены быстро размножаются в ране в анаэробных условиях, выделяя большое количество </a:t>
            </a:r>
            <a:r>
              <a:rPr lang="ru-RU" sz="2000" dirty="0" smtClean="0">
                <a:solidFill>
                  <a:srgbClr val="C00000"/>
                </a:solidFill>
              </a:rPr>
              <a:t>токсинов и газов</a:t>
            </a:r>
          </a:p>
          <a:p>
            <a:pPr algn="just"/>
            <a:r>
              <a:rPr lang="ru-RU" sz="2000" dirty="0" smtClean="0"/>
              <a:t>В месте поражения – сильный отек, </a:t>
            </a:r>
            <a:r>
              <a:rPr lang="ru-RU" sz="2000" dirty="0" err="1" smtClean="0"/>
              <a:t>синюшность</a:t>
            </a:r>
            <a:r>
              <a:rPr lang="ru-RU" sz="2000" dirty="0" smtClean="0"/>
              <a:t> покровов, боль, образование газов и неприятный запах</a:t>
            </a:r>
          </a:p>
          <a:p>
            <a:pPr algn="just"/>
            <a:r>
              <a:rPr lang="ru-RU" sz="2000" dirty="0" smtClean="0"/>
              <a:t>Сильная интоксикация, температура до 40 градусов, бред. При отсутствии терапии – летальный исход</a:t>
            </a:r>
          </a:p>
          <a:p>
            <a:pPr algn="just"/>
            <a:r>
              <a:rPr lang="ru-RU" sz="2000" dirty="0" smtClean="0"/>
              <a:t>Иммунитета не вырабатывается, т.к. инфекция </a:t>
            </a:r>
            <a:r>
              <a:rPr lang="ru-RU" sz="2000" dirty="0" err="1" smtClean="0"/>
              <a:t>полимикробная</a:t>
            </a:r>
            <a:r>
              <a:rPr lang="ru-RU" sz="2000" dirty="0" smtClean="0"/>
              <a:t>. Вакцин нет</a:t>
            </a:r>
          </a:p>
          <a:p>
            <a:pPr algn="just"/>
            <a:r>
              <a:rPr lang="ru-RU" sz="2000" dirty="0" smtClean="0"/>
              <a:t>Лечение – ампутация, антибиотикотерапия, противогангренозная сыворотка</a:t>
            </a:r>
          </a:p>
          <a:p>
            <a:pPr algn="just"/>
            <a:endParaRPr lang="ru-RU" sz="1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942110"/>
            <a:ext cx="6172200" cy="31218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4064000"/>
            <a:ext cx="3434339" cy="26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287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Лабораторная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Материал для исследования</a:t>
            </a:r>
            <a:r>
              <a:rPr lang="ru-RU" dirty="0" smtClean="0"/>
              <a:t>: </a:t>
            </a:r>
            <a:r>
              <a:rPr lang="ru-RU" dirty="0" err="1" smtClean="0"/>
              <a:t>биопсийный</a:t>
            </a:r>
            <a:r>
              <a:rPr lang="ru-RU" dirty="0" smtClean="0"/>
              <a:t>, шовный, перевязочный материал, содержимое раны,   смывы с оборудования</a:t>
            </a:r>
          </a:p>
          <a:p>
            <a:pPr marL="0" indent="0">
              <a:buNone/>
            </a:pPr>
            <a:r>
              <a:rPr lang="ru-RU" dirty="0" smtClean="0"/>
              <a:t>Методы исследования:</a:t>
            </a:r>
          </a:p>
          <a:p>
            <a:pPr>
              <a:buFontTx/>
              <a:buChar char="-"/>
            </a:pPr>
            <a:r>
              <a:rPr lang="ru-RU" dirty="0" smtClean="0"/>
              <a:t>Микроскопический</a:t>
            </a:r>
          </a:p>
          <a:p>
            <a:pPr>
              <a:buFontTx/>
              <a:buChar char="-"/>
            </a:pPr>
            <a:r>
              <a:rPr lang="ru-RU" dirty="0" smtClean="0"/>
              <a:t>Бактериологический</a:t>
            </a:r>
          </a:p>
          <a:p>
            <a:pPr>
              <a:buFontTx/>
              <a:buChar char="-"/>
            </a:pPr>
            <a:r>
              <a:rPr lang="ru-RU" dirty="0" smtClean="0"/>
              <a:t>Биологический (заражение животных)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Экспресс-диагностика – </a:t>
            </a:r>
          </a:p>
          <a:p>
            <a:pPr>
              <a:buFontTx/>
              <a:buChar char="-"/>
            </a:pPr>
            <a:r>
              <a:rPr lang="ru-RU" dirty="0" smtClean="0"/>
              <a:t>РИФ (мазок-отпечаток);</a:t>
            </a:r>
          </a:p>
          <a:p>
            <a:pPr>
              <a:buFontTx/>
              <a:buChar char="-"/>
            </a:pPr>
            <a:r>
              <a:rPr lang="ru-RU" dirty="0" smtClean="0"/>
              <a:t> газожидкостная хроматография;</a:t>
            </a:r>
          </a:p>
          <a:p>
            <a:pPr>
              <a:buFontTx/>
              <a:buChar char="-"/>
            </a:pPr>
            <a:r>
              <a:rPr lang="ru-RU" dirty="0" smtClean="0"/>
              <a:t> быстрое створаживание молока (за 4 часа)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1899" y="2657475"/>
            <a:ext cx="31337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Возбудители ботулизма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dirty="0" smtClean="0"/>
              <a:t>Систематика</a:t>
            </a:r>
          </a:p>
          <a:p>
            <a:pPr marL="0" indent="0">
              <a:buNone/>
            </a:pPr>
            <a:r>
              <a:rPr lang="ru-RU" sz="4000" dirty="0" smtClean="0"/>
              <a:t>Семейство - </a:t>
            </a:r>
            <a:r>
              <a:rPr lang="en-US" sz="4000" dirty="0" err="1" smtClean="0"/>
              <a:t>Bacillaceae</a:t>
            </a:r>
            <a:endParaRPr lang="en-US" sz="4000" dirty="0" smtClean="0"/>
          </a:p>
          <a:p>
            <a:pPr marL="0" indent="0">
              <a:buNone/>
            </a:pPr>
            <a:r>
              <a:rPr lang="ru-RU" sz="4000" dirty="0" smtClean="0"/>
              <a:t>Род – </a:t>
            </a:r>
            <a:r>
              <a:rPr lang="en-US" sz="4000" dirty="0" smtClean="0"/>
              <a:t>Clostridium </a:t>
            </a:r>
          </a:p>
          <a:p>
            <a:pPr marL="0" indent="0">
              <a:buNone/>
            </a:pPr>
            <a:r>
              <a:rPr lang="ru-RU" sz="4000" dirty="0" smtClean="0"/>
              <a:t>Вид – </a:t>
            </a:r>
            <a:r>
              <a:rPr lang="en-US" sz="4000" dirty="0" smtClean="0"/>
              <a:t>Clostridium botulinum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Ботулизм это пищевая </a:t>
            </a:r>
            <a:r>
              <a:rPr lang="ru-RU" sz="4000" dirty="0" err="1" smtClean="0">
                <a:solidFill>
                  <a:srgbClr val="C00000"/>
                </a:solidFill>
              </a:rPr>
              <a:t>токсикоинфекция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4000" dirty="0" smtClean="0"/>
              <a:t>(микроорганизмы размножаются в пищевых консервированных продуктах, выделяя яд </a:t>
            </a:r>
            <a:r>
              <a:rPr lang="ru-RU" sz="4000" dirty="0" err="1" smtClean="0"/>
              <a:t>ботулотоксин</a:t>
            </a:r>
            <a:r>
              <a:rPr lang="ru-RU" sz="4000" dirty="0" smtClean="0"/>
              <a:t>, </a:t>
            </a:r>
            <a:r>
              <a:rPr lang="ru-RU" sz="4000" dirty="0" smtClean="0">
                <a:solidFill>
                  <a:srgbClr val="C00000"/>
                </a:solidFill>
              </a:rPr>
              <a:t>поражающий ЦНС</a:t>
            </a:r>
            <a:r>
              <a:rPr lang="ru-RU" sz="4000" dirty="0" smtClean="0"/>
              <a:t>)</a:t>
            </a:r>
            <a:r>
              <a:rPr lang="en-US" sz="4000" dirty="0" smtClean="0"/>
              <a:t>                            </a:t>
            </a:r>
            <a:r>
              <a:rPr lang="ru-RU" sz="4000" dirty="0" smtClean="0"/>
              <a:t>   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9838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953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Морфологические, </a:t>
            </a:r>
            <a:r>
              <a:rPr lang="ru-RU" sz="2400" b="1" dirty="0" err="1" smtClean="0"/>
              <a:t>культуральные</a:t>
            </a:r>
            <a:r>
              <a:rPr lang="ru-RU" sz="2400" b="1" dirty="0" smtClean="0"/>
              <a:t> и ферментативные свойства</a:t>
            </a:r>
            <a:endParaRPr lang="ru-RU" sz="2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7676" y="1552575"/>
            <a:ext cx="4324350" cy="500062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Споры располагаются </a:t>
            </a:r>
            <a:r>
              <a:rPr lang="ru-RU" sz="2000" dirty="0" err="1" smtClean="0"/>
              <a:t>субтерминально</a:t>
            </a:r>
            <a:r>
              <a:rPr lang="ru-RU" sz="2000" dirty="0" smtClean="0"/>
              <a:t> (вид теннисной ракетки)</a:t>
            </a:r>
          </a:p>
          <a:p>
            <a:pPr algn="just"/>
            <a:r>
              <a:rPr lang="ru-RU" sz="2000" dirty="0" smtClean="0"/>
              <a:t>Подвижны, </a:t>
            </a:r>
            <a:r>
              <a:rPr lang="ru-RU" sz="2000" dirty="0" err="1" smtClean="0"/>
              <a:t>перитрихи</a:t>
            </a:r>
            <a:endParaRPr lang="ru-RU" sz="2000" dirty="0" smtClean="0"/>
          </a:p>
          <a:p>
            <a:pPr algn="just"/>
            <a:r>
              <a:rPr lang="ru-RU" sz="2000" dirty="0" smtClean="0"/>
              <a:t>Капсул не образуют</a:t>
            </a:r>
          </a:p>
          <a:p>
            <a:pPr algn="just"/>
            <a:r>
              <a:rPr lang="ru-RU" sz="2000" dirty="0" smtClean="0"/>
              <a:t>Строгие анаэробы</a:t>
            </a:r>
          </a:p>
          <a:p>
            <a:pPr algn="just"/>
            <a:r>
              <a:rPr lang="ru-RU" sz="2000" dirty="0" smtClean="0"/>
              <a:t>Колонии неправильной формы с неровными краями</a:t>
            </a:r>
          </a:p>
          <a:p>
            <a:pPr algn="just"/>
            <a:r>
              <a:rPr lang="ru-RU" sz="2000" dirty="0" smtClean="0"/>
              <a:t>Выражены </a:t>
            </a:r>
            <a:r>
              <a:rPr lang="ru-RU" sz="2000" dirty="0" err="1" smtClean="0"/>
              <a:t>сахаролитические</a:t>
            </a:r>
            <a:r>
              <a:rPr lang="ru-RU" sz="2000" dirty="0" smtClean="0"/>
              <a:t> и протеолитические свойства (расплавляют кусочки печени, яичный желток, молоко)</a:t>
            </a:r>
          </a:p>
          <a:p>
            <a:pPr algn="just"/>
            <a:r>
              <a:rPr lang="ru-RU" sz="2000" dirty="0" smtClean="0"/>
              <a:t>Выделяют сероводород и аммиак</a:t>
            </a:r>
          </a:p>
          <a:p>
            <a:pPr algn="just"/>
            <a:r>
              <a:rPr lang="ru-RU" sz="2000" dirty="0" smtClean="0"/>
              <a:t>О- и Н- антигены, 7 серовариантов (А, В, С и т.д.)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275" y="2828926"/>
            <a:ext cx="4229100" cy="388620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9175" y="457201"/>
            <a:ext cx="3028950" cy="4876800"/>
          </a:xfrm>
        </p:spPr>
      </p:pic>
    </p:spTree>
    <p:extLst>
      <p:ext uri="{BB962C8B-B14F-4D97-AF65-F5344CB8AC3E}">
        <p14:creationId xmlns:p14="http://schemas.microsoft.com/office/powerpoint/2010/main" xmlns="" val="1786149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23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Ботулотоксин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285750"/>
            <a:ext cx="6172200" cy="4191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09661"/>
            <a:ext cx="3932237" cy="529113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Источник – продукты питания, содержащие большое количество </a:t>
            </a:r>
            <a:r>
              <a:rPr lang="ru-RU" sz="2000" dirty="0" smtClean="0">
                <a:solidFill>
                  <a:srgbClr val="C00000"/>
                </a:solidFill>
              </a:rPr>
              <a:t>белка и хранящиеся в анаэробных условиях </a:t>
            </a:r>
            <a:r>
              <a:rPr lang="ru-RU" sz="2000" dirty="0" smtClean="0"/>
              <a:t>(консервированные грибы, мясо, рыба, колбасы)</a:t>
            </a:r>
          </a:p>
          <a:p>
            <a:pPr algn="just"/>
            <a:r>
              <a:rPr lang="ru-RU" sz="2000" dirty="0" smtClean="0"/>
              <a:t>Ботулотоксин, который накапливается в продуктах, считается самым </a:t>
            </a:r>
            <a:r>
              <a:rPr lang="ru-RU" sz="2000" dirty="0" smtClean="0">
                <a:solidFill>
                  <a:srgbClr val="C00000"/>
                </a:solidFill>
              </a:rPr>
              <a:t>сильным</a:t>
            </a:r>
            <a:r>
              <a:rPr lang="ru-RU" sz="2000" dirty="0" smtClean="0"/>
              <a:t> ядом</a:t>
            </a:r>
          </a:p>
          <a:p>
            <a:pPr algn="just"/>
            <a:r>
              <a:rPr lang="ru-RU" sz="2000" dirty="0" smtClean="0"/>
              <a:t>Токсин поражает ЦНС, вызывает нарушение нервно-мышечной передачи возбуждений, что приводит к параличам и парезам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Не разрушается при кипячении, продукты не теряют органолептические свойства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1775" y="4476750"/>
            <a:ext cx="36576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6072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1500"/>
          </a:xfrm>
        </p:spPr>
        <p:txBody>
          <a:bodyPr/>
          <a:lstStyle/>
          <a:p>
            <a:r>
              <a:rPr lang="ru-RU" b="1" dirty="0" smtClean="0"/>
              <a:t>Клиника ботулизма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1097285"/>
            <a:ext cx="6172200" cy="46539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26" y="942975"/>
            <a:ext cx="4819650" cy="5915025"/>
          </a:xfrm>
        </p:spPr>
        <p:txBody>
          <a:bodyPr/>
          <a:lstStyle/>
          <a:p>
            <a:pPr algn="just"/>
            <a:r>
              <a:rPr lang="ru-RU" sz="1800" dirty="0" smtClean="0"/>
              <a:t>Инкубационный период очень короткий – от нескольких часов до 1 дня</a:t>
            </a:r>
          </a:p>
          <a:p>
            <a:pPr algn="just"/>
            <a:r>
              <a:rPr lang="ru-RU" sz="1800" dirty="0" smtClean="0"/>
              <a:t>Срок инкубационного периода и тяжесть заболевания зависит от количества токсина, попавшего в организм вместе с продуктами</a:t>
            </a:r>
          </a:p>
          <a:p>
            <a:pPr algn="just"/>
            <a:r>
              <a:rPr lang="ru-RU" sz="1800" dirty="0" smtClean="0"/>
              <a:t>Первые признаки могут быть не похожи на пищевое отравление: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/>
              <a:t>Двоение в глазах, опущение век, отсутствие реакции зрачка на свет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/>
              <a:t>Расстройство акта глотания, невнятная речь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/>
              <a:t>Вздутие живота, рвота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/>
              <a:t>Легочная недостаточность из-за паралича межреберных мышц, паралич сердечной мышцы</a:t>
            </a:r>
          </a:p>
          <a:p>
            <a:pPr algn="just"/>
            <a:r>
              <a:rPr lang="ru-RU" sz="1800" dirty="0" smtClean="0"/>
              <a:t>Смертность 60%</a:t>
            </a:r>
          </a:p>
          <a:p>
            <a:pPr algn="just"/>
            <a:r>
              <a:rPr lang="ru-RU" sz="1800" dirty="0" smtClean="0"/>
              <a:t>Иммунитет не вырабатывается, вакцины нет</a:t>
            </a:r>
          </a:p>
          <a:p>
            <a:pPr algn="just"/>
            <a:r>
              <a:rPr lang="ru-RU" sz="1800" dirty="0" smtClean="0"/>
              <a:t>Лечение – противоботулиническая сыворотка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2762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Лабораторная диагностика ботулизма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Материал для исследования</a:t>
            </a:r>
            <a:r>
              <a:rPr lang="ru-RU" sz="9600" dirty="0" smtClean="0"/>
              <a:t>: рвотные массы, промывные воды желудка, пищевые продукты</a:t>
            </a:r>
          </a:p>
          <a:p>
            <a:pPr marL="0" indent="0" algn="just">
              <a:buNone/>
            </a:pPr>
            <a:r>
              <a:rPr lang="ru-RU" sz="9600" dirty="0" smtClean="0"/>
              <a:t>Методы исследования основаны </a:t>
            </a:r>
            <a:r>
              <a:rPr lang="ru-RU" sz="9600" dirty="0" smtClean="0">
                <a:solidFill>
                  <a:srgbClr val="C00000"/>
                </a:solidFill>
              </a:rPr>
              <a:t>на выделении и идентификации </a:t>
            </a:r>
            <a:r>
              <a:rPr lang="ru-RU" sz="9600" dirty="0" err="1" smtClean="0">
                <a:solidFill>
                  <a:srgbClr val="C00000"/>
                </a:solidFill>
              </a:rPr>
              <a:t>ботулотоксина</a:t>
            </a:r>
            <a:r>
              <a:rPr lang="ru-RU" sz="9600" dirty="0" smtClean="0">
                <a:solidFill>
                  <a:srgbClr val="C0000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u-RU" sz="9600" dirty="0" smtClean="0"/>
              <a:t>Микроскопический не используется, т.к. по морфологии </a:t>
            </a:r>
            <a:r>
              <a:rPr lang="ru-RU" sz="9600" dirty="0" err="1" smtClean="0"/>
              <a:t>клостридии</a:t>
            </a:r>
            <a:r>
              <a:rPr lang="ru-RU" sz="9600" dirty="0" smtClean="0"/>
              <a:t> трудно различить</a:t>
            </a:r>
          </a:p>
          <a:p>
            <a:pPr algn="just">
              <a:buFontTx/>
              <a:buChar char="-"/>
            </a:pPr>
            <a:r>
              <a:rPr lang="ru-RU" sz="9600" dirty="0" smtClean="0"/>
              <a:t>Бактериологический</a:t>
            </a:r>
          </a:p>
          <a:p>
            <a:pPr algn="just">
              <a:buFontTx/>
              <a:buChar char="-"/>
            </a:pPr>
            <a:r>
              <a:rPr lang="ru-RU" sz="9600" dirty="0" smtClean="0"/>
              <a:t>Биологический (заражение животных для выявления токсина – </a:t>
            </a:r>
            <a:r>
              <a:rPr lang="ru-RU" sz="9600" dirty="0" smtClean="0">
                <a:solidFill>
                  <a:srgbClr val="C00000"/>
                </a:solidFill>
              </a:rPr>
              <a:t>реакция нейтрализации токсина)</a:t>
            </a:r>
          </a:p>
          <a:p>
            <a:pPr marL="0" indent="0" algn="just"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Экспресс-диагностика:</a:t>
            </a:r>
          </a:p>
          <a:p>
            <a:pPr marL="0" indent="0" algn="just"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 – </a:t>
            </a:r>
            <a:r>
              <a:rPr lang="ru-RU" sz="9600" dirty="0"/>
              <a:t>Серологический (реакция непрямой </a:t>
            </a:r>
            <a:r>
              <a:rPr lang="ru-RU" sz="9600" dirty="0" smtClean="0"/>
              <a:t>гемагглютинации РНГА  </a:t>
            </a:r>
            <a:r>
              <a:rPr lang="ru-RU" sz="9600" dirty="0"/>
              <a:t>для определения сероварианта</a:t>
            </a:r>
            <a:r>
              <a:rPr lang="ru-RU" sz="9600" dirty="0" smtClean="0"/>
              <a:t>). Остатки продуктов или рвотные массы + противоботулинические сыворотки разных типов</a:t>
            </a:r>
          </a:p>
          <a:p>
            <a:pPr marL="0" indent="0" algn="just">
              <a:buNone/>
            </a:pPr>
            <a:r>
              <a:rPr lang="ru-RU" sz="9600" dirty="0" smtClean="0"/>
              <a:t>- ПЦР (полимеразная цепная реакция)</a:t>
            </a:r>
            <a:endParaRPr lang="ru-RU" sz="9600" dirty="0"/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106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Общие признаки патогенных </a:t>
            </a:r>
            <a:r>
              <a:rPr lang="ru-RU" dirty="0" err="1" smtClean="0"/>
              <a:t>клостридий</a:t>
            </a:r>
            <a:endParaRPr lang="ru-RU" dirty="0" smtClean="0"/>
          </a:p>
          <a:p>
            <a:r>
              <a:rPr lang="ru-RU" dirty="0" smtClean="0"/>
              <a:t>2. Современные методы культивирования анаэробов</a:t>
            </a:r>
          </a:p>
          <a:p>
            <a:r>
              <a:rPr lang="ru-RU" dirty="0" smtClean="0"/>
              <a:t>3. Что такое газогенерирующие смеси, для чего применяются?</a:t>
            </a:r>
          </a:p>
          <a:p>
            <a:r>
              <a:rPr lang="ru-RU" dirty="0" smtClean="0"/>
              <a:t>4. Методы экспресс-диагностики газовой гангрены, ботулизма</a:t>
            </a:r>
          </a:p>
          <a:p>
            <a:r>
              <a:rPr lang="ru-RU" dirty="0" smtClean="0"/>
              <a:t>5. Морфологические отличия между патогенными </a:t>
            </a:r>
            <a:r>
              <a:rPr lang="ru-RU" dirty="0" err="1" smtClean="0"/>
              <a:t>клостридиями</a:t>
            </a:r>
            <a:r>
              <a:rPr lang="ru-RU" dirty="0" smtClean="0"/>
              <a:t>. Могут ли они иметь диагностическое значение?</a:t>
            </a:r>
          </a:p>
          <a:p>
            <a:r>
              <a:rPr lang="ru-RU" dirty="0" smtClean="0"/>
              <a:t>6. Самостоятельно зарисуйте схему диагностики ботулизма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7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Черкес Ф.К. Микробиология, стр. 386-408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1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Общая характеристика патогенных </a:t>
            </a:r>
            <a:r>
              <a:rPr lang="ru-RU" dirty="0" err="1" smtClean="0"/>
              <a:t>клостридий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По морфологии – крупные палочки размером от 5 до 10 мкм</a:t>
            </a:r>
          </a:p>
          <a:p>
            <a:r>
              <a:rPr lang="ru-RU" dirty="0" smtClean="0"/>
              <a:t>2. Образуют крупные споры, диаметром больше диаметра клетки</a:t>
            </a:r>
          </a:p>
          <a:p>
            <a:r>
              <a:rPr lang="ru-RU" dirty="0" smtClean="0"/>
              <a:t>3. Грамположительные</a:t>
            </a:r>
          </a:p>
          <a:p>
            <a:r>
              <a:rPr lang="ru-RU" dirty="0" smtClean="0"/>
              <a:t>4. Строгие анаэробы, при воздействии кислорода вегетативные клетки гибнут, остаются споры</a:t>
            </a:r>
          </a:p>
          <a:p>
            <a:r>
              <a:rPr lang="ru-RU" dirty="0" smtClean="0"/>
              <a:t>5. Патогенные </a:t>
            </a:r>
            <a:r>
              <a:rPr lang="ru-RU" dirty="0" err="1" smtClean="0"/>
              <a:t>клостридии</a:t>
            </a:r>
            <a:r>
              <a:rPr lang="ru-RU" dirty="0" smtClean="0"/>
              <a:t> вырабатывают сильный экзотоксин</a:t>
            </a:r>
          </a:p>
          <a:p>
            <a:r>
              <a:rPr lang="ru-RU" dirty="0" smtClean="0"/>
              <a:t>6. Культивируют в анаэробных условиях (</a:t>
            </a:r>
            <a:r>
              <a:rPr lang="ru-RU" dirty="0" err="1" smtClean="0"/>
              <a:t>анаэростаты</a:t>
            </a:r>
            <a:r>
              <a:rPr lang="ru-RU" dirty="0" smtClean="0"/>
              <a:t>, внутри </a:t>
            </a:r>
            <a:r>
              <a:rPr lang="ru-RU" dirty="0" err="1" smtClean="0"/>
              <a:t>агара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7. Элективные среды – среда </a:t>
            </a:r>
            <a:r>
              <a:rPr lang="ru-RU" dirty="0" err="1" smtClean="0"/>
              <a:t>Китта-Тароцци</a:t>
            </a:r>
            <a:r>
              <a:rPr lang="ru-RU" dirty="0" smtClean="0"/>
              <a:t>, Вильсона-</a:t>
            </a:r>
            <a:r>
              <a:rPr lang="ru-RU" dirty="0" err="1" smtClean="0"/>
              <a:t>Блера</a:t>
            </a:r>
            <a:endParaRPr lang="ru-RU" dirty="0" smtClean="0"/>
          </a:p>
          <a:p>
            <a:r>
              <a:rPr lang="ru-RU" dirty="0" smtClean="0"/>
              <a:t>8. Патогенные </a:t>
            </a:r>
            <a:r>
              <a:rPr lang="ru-RU" dirty="0" err="1" smtClean="0"/>
              <a:t>клостридии</a:t>
            </a:r>
            <a:r>
              <a:rPr lang="ru-RU" dirty="0" smtClean="0"/>
              <a:t> – возбудители столбняка, газовой гангрены, ботулизма</a:t>
            </a:r>
          </a:p>
          <a:p>
            <a:r>
              <a:rPr lang="ru-RU" dirty="0" smtClean="0"/>
              <a:t>9. Источник инфекции - почва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281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Морфология бацилл и </a:t>
            </a:r>
            <a:r>
              <a:rPr lang="ru-RU" dirty="0" err="1" smtClean="0"/>
              <a:t>клостридий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Бациллы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127" y="2505074"/>
            <a:ext cx="4858328" cy="408968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Клостридии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794" y="2505074"/>
            <a:ext cx="4572000" cy="4089689"/>
          </a:xfrm>
        </p:spPr>
      </p:pic>
    </p:spTree>
    <p:extLst>
      <p:ext uri="{BB962C8B-B14F-4D97-AF65-F5344CB8AC3E}">
        <p14:creationId xmlns:p14="http://schemas.microsoft.com/office/powerpoint/2010/main" xmlns="" val="292295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Культивирование анаэробов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9788" y="1413164"/>
            <a:ext cx="5157787" cy="10919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Среда </a:t>
            </a:r>
            <a:r>
              <a:rPr lang="ru-RU" dirty="0" err="1" smtClean="0">
                <a:solidFill>
                  <a:srgbClr val="C00000"/>
                </a:solidFill>
              </a:rPr>
              <a:t>Китта-Тароции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(кусочки печени, бульон, сверху вазелиновое масло для создания анаэробных условий) – помутнение среды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3708" y="2505074"/>
            <a:ext cx="3371274" cy="3904961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172200" y="1413165"/>
            <a:ext cx="5183188" cy="1016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Среда Вильсона-</a:t>
            </a:r>
            <a:r>
              <a:rPr lang="ru-RU" dirty="0" err="1" smtClean="0">
                <a:solidFill>
                  <a:srgbClr val="C00000"/>
                </a:solidFill>
              </a:rPr>
              <a:t>Блера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(МПА+ 1% </a:t>
            </a:r>
            <a:r>
              <a:rPr lang="ru-RU" dirty="0" err="1" smtClean="0"/>
              <a:t>глюкозы+натрия</a:t>
            </a:r>
            <a:r>
              <a:rPr lang="ru-RU" dirty="0" smtClean="0"/>
              <a:t> </a:t>
            </a:r>
            <a:r>
              <a:rPr lang="ru-RU" dirty="0" err="1" smtClean="0"/>
              <a:t>сульфит+хлорид</a:t>
            </a:r>
            <a:r>
              <a:rPr lang="ru-RU" dirty="0" smtClean="0"/>
              <a:t> железа) – колонии черного цвета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1" y="2505075"/>
            <a:ext cx="2491508" cy="4071216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290" y="2505074"/>
            <a:ext cx="5517285" cy="42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261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Культивирование анаэробов с помощью </a:t>
            </a:r>
            <a:r>
              <a:rPr lang="ru-RU" dirty="0" err="1" smtClean="0"/>
              <a:t>анаэростатов</a:t>
            </a:r>
            <a:r>
              <a:rPr lang="ru-RU" dirty="0" smtClean="0"/>
              <a:t> и газогенерирующих смесей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165" y="2032000"/>
            <a:ext cx="5481112" cy="458123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97966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Газогенерирующие смеси  </a:t>
            </a:r>
            <a:r>
              <a:rPr lang="ru-RU" dirty="0" smtClean="0"/>
              <a:t>замещают кислород углекислым газом и водородом в разных концентрациях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199" y="2697018"/>
            <a:ext cx="5428673" cy="3916217"/>
          </a:xfrm>
        </p:spPr>
      </p:pic>
    </p:spTree>
    <p:extLst>
      <p:ext uri="{BB962C8B-B14F-4D97-AF65-F5344CB8AC3E}">
        <p14:creationId xmlns:p14="http://schemas.microsoft.com/office/powerpoint/2010/main" xmlns="" val="156116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Возбудитель столбняка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02818" cy="45382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Систематика</a:t>
            </a:r>
          </a:p>
          <a:p>
            <a:pPr marL="0" indent="0">
              <a:buNone/>
            </a:pPr>
            <a:r>
              <a:rPr lang="ru-RU" sz="3200" dirty="0" smtClean="0"/>
              <a:t>Семейство - </a:t>
            </a:r>
            <a:r>
              <a:rPr lang="en-US" sz="3200" dirty="0" err="1" smtClean="0"/>
              <a:t>Bacillaceae</a:t>
            </a:r>
            <a:endParaRPr lang="en-US" sz="3200" dirty="0" smtClean="0"/>
          </a:p>
          <a:p>
            <a:pPr marL="0" indent="0">
              <a:buNone/>
            </a:pPr>
            <a:r>
              <a:rPr lang="ru-RU" sz="3200" dirty="0" smtClean="0"/>
              <a:t>Род – </a:t>
            </a:r>
            <a:r>
              <a:rPr lang="en-US" sz="3200" dirty="0" smtClean="0"/>
              <a:t>Clostridium</a:t>
            </a:r>
          </a:p>
          <a:p>
            <a:pPr marL="0" indent="0">
              <a:buNone/>
            </a:pPr>
            <a:r>
              <a:rPr lang="ru-RU" sz="3200" dirty="0" smtClean="0"/>
              <a:t>Вид – </a:t>
            </a:r>
            <a:r>
              <a:rPr lang="en-US" sz="3200" dirty="0" smtClean="0"/>
              <a:t>Clostridium </a:t>
            </a:r>
            <a:r>
              <a:rPr lang="en-US" sz="3200" dirty="0" err="1" smtClean="0"/>
              <a:t>tetani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Смертность при столбняке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C00000"/>
                </a:solidFill>
              </a:rPr>
              <a:t>д</a:t>
            </a:r>
            <a:r>
              <a:rPr lang="ru-RU" sz="3200" dirty="0" smtClean="0">
                <a:solidFill>
                  <a:srgbClr val="C00000"/>
                </a:solidFill>
              </a:rPr>
              <a:t>остигает 90%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418" y="2456873"/>
            <a:ext cx="6114473" cy="404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34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Морфологические свойства возбудителей столбняка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Крупные споры расположены</a:t>
            </a:r>
          </a:p>
          <a:p>
            <a:pPr marL="0" indent="0">
              <a:buNone/>
            </a:pPr>
            <a:r>
              <a:rPr lang="ru-RU" dirty="0" err="1"/>
              <a:t>т</a:t>
            </a:r>
            <a:r>
              <a:rPr lang="ru-RU" dirty="0" err="1" smtClean="0"/>
              <a:t>ерминально</a:t>
            </a:r>
            <a:r>
              <a:rPr lang="ru-RU" dirty="0" smtClean="0"/>
              <a:t> (вид барабанной</a:t>
            </a:r>
          </a:p>
          <a:p>
            <a:pPr marL="0" indent="0">
              <a:buNone/>
            </a:pPr>
            <a:r>
              <a:rPr lang="ru-RU" dirty="0" smtClean="0"/>
              <a:t>палочки). При окраске споры</a:t>
            </a:r>
          </a:p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меют вид колечек</a:t>
            </a:r>
          </a:p>
          <a:p>
            <a:r>
              <a:rPr lang="ru-RU" dirty="0" smtClean="0"/>
              <a:t>Подвижны, </a:t>
            </a:r>
            <a:r>
              <a:rPr lang="ru-RU" dirty="0" err="1" smtClean="0"/>
              <a:t>перитрихи</a:t>
            </a:r>
            <a:r>
              <a:rPr lang="ru-RU" dirty="0" smtClean="0"/>
              <a:t> (</a:t>
            </a:r>
            <a:r>
              <a:rPr lang="ru-RU" dirty="0" err="1" smtClean="0"/>
              <a:t>см.рис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Капсул не образуют</a:t>
            </a:r>
          </a:p>
          <a:p>
            <a:r>
              <a:rPr lang="ru-RU" dirty="0" err="1" smtClean="0"/>
              <a:t>Грам</a:t>
            </a:r>
            <a:r>
              <a:rPr lang="ru-RU" dirty="0" smtClean="0"/>
              <a:t>+, старые культуры не</a:t>
            </a:r>
          </a:p>
          <a:p>
            <a:pPr marL="0" indent="0">
              <a:buNone/>
            </a:pPr>
            <a:r>
              <a:rPr lang="ru-RU" dirty="0" smtClean="0"/>
              <a:t>окрашиваются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1237" y="1537134"/>
            <a:ext cx="4405746" cy="2101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891" y="3774065"/>
            <a:ext cx="4849091" cy="28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12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5513" y="466725"/>
            <a:ext cx="3932237" cy="660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Культуральные</a:t>
            </a:r>
            <a:r>
              <a:rPr lang="ru-RU" b="1" dirty="0" smtClean="0"/>
              <a:t> свойства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418" y="360218"/>
            <a:ext cx="4535055" cy="321425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8836" y="1219200"/>
            <a:ext cx="4153189" cy="464978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Строгие анаэробы</a:t>
            </a:r>
          </a:p>
          <a:p>
            <a:pPr algn="just"/>
            <a:r>
              <a:rPr lang="ru-RU" sz="2800" dirty="0" smtClean="0"/>
              <a:t>Растут внутри столбика </a:t>
            </a:r>
            <a:r>
              <a:rPr lang="ru-RU" sz="2800" dirty="0" err="1" smtClean="0"/>
              <a:t>агара</a:t>
            </a:r>
            <a:endParaRPr lang="ru-RU" sz="2800" dirty="0" smtClean="0"/>
          </a:p>
          <a:p>
            <a:pPr algn="just"/>
            <a:r>
              <a:rPr lang="ru-RU" sz="2800" dirty="0" smtClean="0"/>
              <a:t>На кровяном </a:t>
            </a:r>
            <a:r>
              <a:rPr lang="ru-RU" sz="2800" dirty="0" err="1" smtClean="0"/>
              <a:t>агаре</a:t>
            </a:r>
            <a:r>
              <a:rPr lang="ru-RU" sz="2800" dirty="0" smtClean="0"/>
              <a:t> образуют зону гемолиза</a:t>
            </a:r>
          </a:p>
          <a:p>
            <a:pPr algn="just"/>
            <a:r>
              <a:rPr lang="ru-RU" sz="2800" dirty="0" smtClean="0"/>
              <a:t>На среде </a:t>
            </a:r>
            <a:r>
              <a:rPr lang="ru-RU" sz="2800" dirty="0" err="1" smtClean="0"/>
              <a:t>Китта-Тароции</a:t>
            </a:r>
            <a:r>
              <a:rPr lang="ru-RU" sz="2800" dirty="0" smtClean="0"/>
              <a:t> дают помутнение бульона</a:t>
            </a:r>
          </a:p>
          <a:p>
            <a:pPr algn="just"/>
            <a:r>
              <a:rPr lang="ru-RU" sz="2800" dirty="0" smtClean="0"/>
              <a:t>На МПА колонии 2-3 мм, сероватого цвета, </a:t>
            </a:r>
            <a:r>
              <a:rPr lang="en-US" sz="2800" dirty="0" smtClean="0"/>
              <a:t>R</a:t>
            </a:r>
            <a:r>
              <a:rPr lang="ru-RU" sz="2800" dirty="0" smtClean="0"/>
              <a:t>-формы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435" y="3574473"/>
            <a:ext cx="5098474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450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8221</TotalTime>
  <Words>1342</Words>
  <Application>Microsoft Office PowerPoint</Application>
  <PresentationFormat>Произвольный</PresentationFormat>
  <Paragraphs>200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 Фередации Фармацевтический колледж</vt:lpstr>
      <vt:lpstr>План лекции</vt:lpstr>
      <vt:lpstr>Общая характеристика патогенных клостридий</vt:lpstr>
      <vt:lpstr>Морфология бацилл и клостридий</vt:lpstr>
      <vt:lpstr>Культивирование анаэробов</vt:lpstr>
      <vt:lpstr>Культивирование анаэробов с помощью анаэростатов и газогенерирующих смесей</vt:lpstr>
      <vt:lpstr>Возбудитель столбняка</vt:lpstr>
      <vt:lpstr>Морфологические свойства возбудителей столбняка</vt:lpstr>
      <vt:lpstr>Культуральные свойства</vt:lpstr>
      <vt:lpstr>Ферментативные свойства возбудителя столбняка</vt:lpstr>
      <vt:lpstr>Источник и входные ворота столбняка</vt:lpstr>
      <vt:lpstr>Патогенез и клиника столбняка</vt:lpstr>
      <vt:lpstr>Иммунитет, профилактика и лечение</vt:lpstr>
      <vt:lpstr>Лабораторная диагностика</vt:lpstr>
      <vt:lpstr>Экспресс-диагностика столбняка</vt:lpstr>
      <vt:lpstr>Возбудители газовой гангрены</vt:lpstr>
      <vt:lpstr>Морфологические свойства Clostridium perfringens</vt:lpstr>
      <vt:lpstr>Культуральные свойства</vt:lpstr>
      <vt:lpstr>Культуральные свойства</vt:lpstr>
      <vt:lpstr>Ферментативные свойства и токсинообразование Cl. perfringens</vt:lpstr>
      <vt:lpstr>Патогенез и клиника газовой гангрены</vt:lpstr>
      <vt:lpstr>Лабораторная диагностика</vt:lpstr>
      <vt:lpstr>Возбудители ботулизма</vt:lpstr>
      <vt:lpstr>Морфологические, культуральные и ферментативные свойства</vt:lpstr>
      <vt:lpstr>Ботулотоксин</vt:lpstr>
      <vt:lpstr>Клиника ботулизма</vt:lpstr>
      <vt:lpstr>Лабораторная диагностика ботулизма</vt:lpstr>
      <vt:lpstr>Контрольные вопросы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Алексей Жуков</cp:lastModifiedBy>
  <cp:revision>144</cp:revision>
  <dcterms:created xsi:type="dcterms:W3CDTF">2020-09-04T04:53:43Z</dcterms:created>
  <dcterms:modified xsi:type="dcterms:W3CDTF">2020-12-01T13:26:38Z</dcterms:modified>
</cp:coreProperties>
</file>