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82" r:id="rId11"/>
    <p:sldId id="290" r:id="rId12"/>
    <p:sldId id="267" r:id="rId13"/>
    <p:sldId id="273" r:id="rId14"/>
    <p:sldId id="285" r:id="rId15"/>
    <p:sldId id="284" r:id="rId16"/>
    <p:sldId id="286" r:id="rId17"/>
    <p:sldId id="288" r:id="rId18"/>
    <p:sldId id="283" r:id="rId19"/>
    <p:sldId id="289" r:id="rId20"/>
    <p:sldId id="271" r:id="rId21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>
      <p:cViewPr>
        <p:scale>
          <a:sx n="118" d="100"/>
          <a:sy n="118" d="100"/>
        </p:scale>
        <p:origin x="-161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A1FE6-6CE9-4D1E-9793-CFA53785E6B5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04BC2-A4DA-48DA-9959-5EBDFA1C4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D7262-5C47-470D-BD92-428EE07E4A42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70D5F-1191-43C7-8F3B-98D3FD516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5433B-B1D5-4E60-AFD8-252BD297AF7F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B86A4-159A-456F-B312-83D2AE1A4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D35D-3DAB-4769-9ACA-FECE0140ED8B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ABCAA-72FD-4B4F-A562-3C958C6CB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76D8A-CA38-47C8-BBB9-C521DC307754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C9AC3-9241-4985-A75E-B4A028DD0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3641C-6517-408D-AD26-D4ADB590646B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33B4-E89E-4A3C-B613-313E06B0B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B9514-3C55-4DF0-BE41-DBC17FFE481D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07841-F10A-401E-9743-AA121F765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EDB37-D834-4BAD-8572-556D040A8E5D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DB909-3945-4B8D-B9A8-FAA80088A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77234-13F4-4BA7-8570-D5829F82C5B3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4EE4E-5EFE-4FA0-B0D1-0D08AF145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BCFB5-0B13-4E8D-9139-F40F75AFF91C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89C6A-FBE6-4BCD-84C7-9EF52EF0A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2EB8B-8BF3-4B84-8E45-E6C9AE0C3F6E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93404-0F80-4038-B2A8-7B6E1C2D5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9784B4-1E39-4690-8902-2903B697CB02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BCF80C-4457-4CDF-9AC7-E9E8F370A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do@krasgmu.ru" TargetMode="External"/><Relationship Id="rId2" Type="http://schemas.openxmlformats.org/officeDocument/2006/relationships/hyperlink" Target="mailto:edu@krasgmu.r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 txBox="1">
            <a:spLocks/>
          </p:cNvSpPr>
          <p:nvPr/>
        </p:nvSpPr>
        <p:spPr bwMode="auto">
          <a:xfrm>
            <a:off x="284163" y="1628775"/>
            <a:ext cx="8839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 dirty="0">
                <a:solidFill>
                  <a:srgbClr val="666769"/>
                </a:solidFill>
                <a:latin typeface="Calibri" pitchFamily="34" charset="0"/>
                <a:ea typeface="Lato"/>
                <a:cs typeface="Lato"/>
              </a:rPr>
              <a:t>Учебно-методический комплекс дисциплины (курса) для</a:t>
            </a:r>
          </a:p>
          <a:p>
            <a:pPr algn="ctr"/>
            <a:r>
              <a:rPr lang="ru-RU" sz="3600" b="1" dirty="0">
                <a:solidFill>
                  <a:srgbClr val="666769"/>
                </a:solidFill>
                <a:latin typeface="Calibri" pitchFamily="34" charset="0"/>
                <a:ea typeface="Lato"/>
                <a:cs typeface="Lato"/>
              </a:rPr>
              <a:t> дистанционного обучения </a:t>
            </a:r>
            <a:r>
              <a:rPr lang="ru-RU" sz="3600" b="1" dirty="0" smtClean="0">
                <a:solidFill>
                  <a:srgbClr val="666769"/>
                </a:solidFill>
                <a:latin typeface="Calibri" pitchFamily="34" charset="0"/>
                <a:ea typeface="Lato"/>
                <a:cs typeface="Lato"/>
              </a:rPr>
              <a:t>слушателей по программам дополнительного профессионального обучения</a:t>
            </a:r>
            <a:endParaRPr lang="ru-RU" sz="3600" b="1" dirty="0">
              <a:solidFill>
                <a:srgbClr val="666769"/>
              </a:solidFill>
              <a:latin typeface="Calibri" pitchFamily="34" charset="0"/>
              <a:ea typeface="Lato"/>
              <a:cs typeface="Lato"/>
            </a:endParaRPr>
          </a:p>
          <a:p>
            <a:endParaRPr lang="ru-RU" sz="4400" b="1" dirty="0">
              <a:solidFill>
                <a:srgbClr val="666769"/>
              </a:solidFill>
              <a:latin typeface="Calibri" pitchFamily="34" charset="0"/>
              <a:ea typeface="Lato"/>
              <a:cs typeface="Lato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7200" y="908050"/>
            <a:ext cx="8229600" cy="0"/>
          </a:xfrm>
          <a:prstGeom prst="line">
            <a:avLst/>
          </a:prstGeom>
          <a:ln w="25400">
            <a:solidFill>
              <a:srgbClr val="83B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04800" y="188913"/>
            <a:ext cx="88392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666769"/>
                </a:solidFill>
                <a:latin typeface="Calibri" pitchFamily="34" charset="0"/>
                <a:ea typeface="Lato"/>
                <a:cs typeface="Lato"/>
              </a:rPr>
              <a:t>Актуализация модулей УМК для ДО по программа ДПО</a:t>
            </a:r>
            <a:endParaRPr lang="ru-RU" sz="2600" b="1" dirty="0">
              <a:solidFill>
                <a:srgbClr val="666769"/>
              </a:solidFill>
              <a:latin typeface="Calibri" pitchFamily="34" charset="0"/>
              <a:ea typeface="Lato"/>
              <a:cs typeface="Lato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5288" y="765175"/>
            <a:ext cx="8229600" cy="0"/>
          </a:xfrm>
          <a:prstGeom prst="line">
            <a:avLst/>
          </a:prstGeom>
          <a:ln w="25400">
            <a:solidFill>
              <a:srgbClr val="83B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82691"/>
              </p:ext>
            </p:extLst>
          </p:nvPr>
        </p:nvGraphicFramePr>
        <p:xfrm>
          <a:off x="412048" y="1700808"/>
          <a:ext cx="8353177" cy="125113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04305"/>
                <a:gridCol w="916256"/>
                <a:gridCol w="652881"/>
                <a:gridCol w="951947"/>
                <a:gridCol w="1626022"/>
                <a:gridCol w="1757550"/>
                <a:gridCol w="936104"/>
                <a:gridCol w="1008112"/>
              </a:tblGrid>
              <a:tr h="536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1" marR="63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Название  программы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1" marR="63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Название модуля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1" marR="63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Кол-во часов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1" marR="63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Создание нового /актуализация старого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1" marR="63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Специальность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Основная/дополнительная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1" marR="63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Авторы разработчики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1" marR="63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Преподаватель –куратор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(1 человек)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1" marR="63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733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1" marR="63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1" marR="63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1" marR="63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1" marR="63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1" marR="63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1" marR="63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1" marR="63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1" marR="63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1" marR="63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1" marR="63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1" marR="63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1" marR="63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1" marR="63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1" marR="63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1" marR="63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1" marR="63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1" marR="63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1" marR="63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1" marR="63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1" marR="63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1" marR="63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1" marR="63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1" marR="63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1" marR="63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1" marR="63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1" marR="63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2354" y="3140968"/>
            <a:ext cx="80133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dirty="0" smtClean="0"/>
              <a:t>Название модулей не должно дублироваться в разных программа, каждый модуль должен быть уникальным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dirty="0" smtClean="0"/>
              <a:t>Название моделей не должно быть похожими чтобы не вводить слушателей в заблуждение при выборе программ.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dirty="0" smtClean="0"/>
              <a:t>Содержание модулей не должно дублироваться в разных программах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dirty="0" smtClean="0"/>
              <a:t>Куратор модуля должен быть только 1 – отвечает за сопровождение образовательного процесса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810" y="982320"/>
            <a:ext cx="8319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Предоставить в ОДО УМУ информацию (через систему личных сообщений сайта </a:t>
            </a:r>
            <a:r>
              <a:rPr lang="ru-RU" sz="1600" dirty="0" err="1" smtClean="0"/>
              <a:t>КрасГМУ</a:t>
            </a:r>
            <a:r>
              <a:rPr lang="ru-RU" sz="1600" dirty="0" smtClean="0"/>
              <a:t>: Резниченко Наталье Сергеевне или Коноваловой Анне Анатольевне):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8694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04800" y="188913"/>
            <a:ext cx="88392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666769"/>
                </a:solidFill>
                <a:latin typeface="Calibri" pitchFamily="34" charset="0"/>
                <a:ea typeface="Lato"/>
                <a:cs typeface="Lato"/>
              </a:rPr>
              <a:t>Размещение модулей УМК для ДО по программа ДПО на сайте </a:t>
            </a:r>
            <a:endParaRPr lang="ru-RU" sz="2600" b="1" dirty="0">
              <a:solidFill>
                <a:srgbClr val="666769"/>
              </a:solidFill>
              <a:latin typeface="Calibri" pitchFamily="34" charset="0"/>
              <a:ea typeface="Lato"/>
              <a:cs typeface="Lato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5288" y="765175"/>
            <a:ext cx="8229600" cy="0"/>
          </a:xfrm>
          <a:prstGeom prst="line">
            <a:avLst/>
          </a:prstGeom>
          <a:ln w="25400">
            <a:solidFill>
              <a:srgbClr val="83B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47" y="1292392"/>
            <a:ext cx="7690879" cy="4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62699" y="885170"/>
            <a:ext cx="2108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cdo.krasgmu.ru</a:t>
            </a:r>
          </a:p>
        </p:txBody>
      </p:sp>
    </p:spTree>
    <p:extLst>
      <p:ext uri="{BB962C8B-B14F-4D97-AF65-F5344CB8AC3E}">
        <p14:creationId xmlns:p14="http://schemas.microsoft.com/office/powerpoint/2010/main" val="54122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04800" y="390525"/>
            <a:ext cx="8839200" cy="685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666769"/>
                </a:solidFill>
                <a:latin typeface="+mn-lt"/>
                <a:ea typeface="Lato" pitchFamily="34" charset="0"/>
                <a:cs typeface="Lato" pitchFamily="34" charset="0"/>
              </a:rPr>
              <a:t>Рекомендации по разработке учебно-методических комплексов для дистанционного обучения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81000" y="1628775"/>
            <a:ext cx="8229600" cy="0"/>
          </a:xfrm>
          <a:prstGeom prst="line">
            <a:avLst/>
          </a:prstGeom>
          <a:ln w="25400">
            <a:solidFill>
              <a:srgbClr val="83B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5" name="TextBox 8"/>
          <p:cNvSpPr txBox="1">
            <a:spLocks noChangeArrowheads="1"/>
          </p:cNvSpPr>
          <p:nvPr/>
        </p:nvSpPr>
        <p:spPr bwMode="auto">
          <a:xfrm>
            <a:off x="304800" y="1062038"/>
            <a:ext cx="838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Calibri" pitchFamily="34" charset="0"/>
              </a:rPr>
              <a:t>На главной страницы сайта  дистанционного обучения Университета выберите раздел «Авторам разработчикам» далее из выпадающего списка выберите необходимую инструкцию </a:t>
            </a:r>
            <a:endParaRPr lang="ru-RU" sz="1200" b="1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741992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08" y="3124683"/>
            <a:ext cx="2630318" cy="3583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04800" y="188913"/>
            <a:ext cx="88392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000" b="1">
                <a:solidFill>
                  <a:srgbClr val="666769"/>
                </a:solidFill>
                <a:latin typeface="Calibri" pitchFamily="34" charset="0"/>
                <a:ea typeface="Lato"/>
                <a:cs typeface="Lato"/>
              </a:rPr>
              <a:t>Структура УМК для ДО и его содержательные элементы</a:t>
            </a:r>
            <a:r>
              <a:rPr lang="ru-RU" sz="2600" b="1">
                <a:solidFill>
                  <a:srgbClr val="666769"/>
                </a:solidFill>
                <a:latin typeface="Calibri" pitchFamily="34" charset="0"/>
                <a:ea typeface="Lato"/>
                <a:cs typeface="Lato"/>
              </a:rPr>
              <a:t>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5288" y="765175"/>
            <a:ext cx="8229600" cy="0"/>
          </a:xfrm>
          <a:prstGeom prst="line">
            <a:avLst/>
          </a:prstGeom>
          <a:ln w="25400">
            <a:solidFill>
              <a:srgbClr val="83B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24744"/>
            <a:ext cx="4474065" cy="520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976268" y="907406"/>
            <a:ext cx="381642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/>
              <a:t>1. Содержание УМК для ДО должно соответствовать его названию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/>
              <a:t>2. Каждая тема УМК для ДО должна быть раскрыта полностью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dirty="0"/>
              <a:t>3</a:t>
            </a:r>
            <a:r>
              <a:rPr lang="ru-RU" sz="1400" dirty="0" smtClean="0"/>
              <a:t>. Проверочные материалы должны соответствовать содержанию курса и содержанию темы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dirty="0"/>
              <a:t>4</a:t>
            </a:r>
            <a:r>
              <a:rPr lang="ru-RU" sz="1400" dirty="0" smtClean="0"/>
              <a:t>. Количество материала должно соответствовать заявленному количеству </a:t>
            </a:r>
            <a:r>
              <a:rPr lang="ru-RU" sz="1400" dirty="0"/>
              <a:t>часов (СТО СМК 8.3.03-20: </a:t>
            </a:r>
            <a:r>
              <a:rPr lang="ru-RU" sz="1400" dirty="0" err="1"/>
              <a:t>вып</a:t>
            </a:r>
            <a:r>
              <a:rPr lang="ru-RU" sz="1400" dirty="0"/>
              <a:t>. 4 </a:t>
            </a:r>
            <a:r>
              <a:rPr lang="ru-RU" sz="1400" dirty="0" smtClean="0"/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dirty="0"/>
              <a:t>5</a:t>
            </a:r>
            <a:r>
              <a:rPr lang="ru-RU" sz="1400" dirty="0" smtClean="0"/>
              <a:t>. Использование актуальной информации в курсе: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действующие клинические рекомендации, стандарт </a:t>
            </a:r>
            <a:r>
              <a:rPr lang="ru-RU" sz="1400" dirty="0"/>
              <a:t>и </a:t>
            </a:r>
            <a:r>
              <a:rPr lang="ru-RU" sz="1400" dirty="0" smtClean="0"/>
              <a:t>порядок </a:t>
            </a:r>
            <a:r>
              <a:rPr lang="ru-RU" sz="1400" dirty="0"/>
              <a:t>оказания медицинской помощи по </a:t>
            </a:r>
            <a:r>
              <a:rPr lang="ru-RU" sz="1400" dirty="0" smtClean="0"/>
              <a:t>специальности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нормативно-правовая документация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 список основной и дополнительной литературы литературы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/>
              <a:t>6</a:t>
            </a:r>
            <a:r>
              <a:rPr lang="ru-RU" sz="1400" dirty="0"/>
              <a:t>. </a:t>
            </a:r>
            <a:r>
              <a:rPr lang="ru-RU" sz="1400" dirty="0" smtClean="0"/>
              <a:t>Работоспособность </a:t>
            </a:r>
            <a:r>
              <a:rPr lang="ru-RU" sz="1400" dirty="0"/>
              <a:t>всех </a:t>
            </a:r>
            <a:r>
              <a:rPr lang="ru-RU" sz="1400" dirty="0" smtClean="0"/>
              <a:t>логических переходов и ссылок</a:t>
            </a:r>
            <a:endParaRPr lang="ru-RU" sz="1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/>
              <a:t>7. Наглядность и качество графического материала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04800" y="188913"/>
            <a:ext cx="88392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666769"/>
                </a:solidFill>
                <a:latin typeface="Calibri" pitchFamily="34" charset="0"/>
                <a:ea typeface="Lato"/>
                <a:cs typeface="Lato"/>
              </a:rPr>
              <a:t>Теоретический материал</a:t>
            </a:r>
            <a:endParaRPr lang="ru-RU" sz="2600" b="1" dirty="0">
              <a:solidFill>
                <a:srgbClr val="666769"/>
              </a:solidFill>
              <a:latin typeface="Calibri" pitchFamily="34" charset="0"/>
              <a:ea typeface="Lato"/>
              <a:cs typeface="Lato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5288" y="765175"/>
            <a:ext cx="8229600" cy="0"/>
          </a:xfrm>
          <a:prstGeom prst="line">
            <a:avLst/>
          </a:prstGeom>
          <a:ln w="25400">
            <a:solidFill>
              <a:srgbClr val="83B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7"/>
          <a:stretch/>
        </p:blipFill>
        <p:spPr bwMode="auto">
          <a:xfrm>
            <a:off x="179513" y="1068293"/>
            <a:ext cx="5976663" cy="411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05770"/>
            <a:ext cx="6619234" cy="12960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28184" y="1412776"/>
            <a:ext cx="26370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Необходимо форматировать текст.</a:t>
            </a:r>
          </a:p>
          <a:p>
            <a:endParaRPr lang="ru-RU" sz="1600" dirty="0" smtClean="0">
              <a:solidFill>
                <a:srgbClr val="C00000"/>
              </a:solidFill>
            </a:endParaRPr>
          </a:p>
          <a:p>
            <a:r>
              <a:rPr lang="ru-RU" sz="1600" dirty="0" smtClean="0">
                <a:solidFill>
                  <a:srgbClr val="C00000"/>
                </a:solidFill>
              </a:rPr>
              <a:t>Для дополнения теоретического материала также вы можете использовать используйте методички, презентации, видео, аудио 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3711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04800" y="260647"/>
            <a:ext cx="8839200" cy="61406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666769"/>
                </a:solidFill>
                <a:latin typeface="Calibri" pitchFamily="34" charset="0"/>
                <a:ea typeface="Lato"/>
                <a:cs typeface="Lato"/>
              </a:rPr>
              <a:t>Элемент УМК для ДО презентация</a:t>
            </a:r>
            <a:endParaRPr lang="ru-RU" sz="2600" b="1" dirty="0">
              <a:solidFill>
                <a:srgbClr val="666769"/>
              </a:solidFill>
              <a:latin typeface="Calibri" pitchFamily="34" charset="0"/>
              <a:ea typeface="Lato"/>
              <a:cs typeface="Lato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5288" y="765175"/>
            <a:ext cx="8229600" cy="0"/>
          </a:xfrm>
          <a:prstGeom prst="line">
            <a:avLst/>
          </a:prstGeom>
          <a:ln w="25400">
            <a:solidFill>
              <a:srgbClr val="83B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https://cf.ppt-online.org/files1/slide/z/ZYKnCVs5mhLi8SqEPvU6B2lGp43yruaQHdg9MN/slide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75" y="1926485"/>
            <a:ext cx="3816424" cy="2858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759" y="3645024"/>
            <a:ext cx="400240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91215" y="1930315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Презентации в виде картинок без комментариев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288" y="877125"/>
            <a:ext cx="80789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Презентация</a:t>
            </a:r>
            <a:r>
              <a:rPr lang="ru-RU" sz="1400" dirty="0"/>
              <a:t> - это документ с мультимедийным содержанием для </a:t>
            </a:r>
            <a:r>
              <a:rPr lang="ru-RU" sz="1400" dirty="0" smtClean="0"/>
              <a:t>визуального сопровождения </a:t>
            </a:r>
            <a:r>
              <a:rPr lang="ru-RU" sz="1400" dirty="0"/>
              <a:t>и наглядного представления теоретического материала, рассчитанного </a:t>
            </a:r>
            <a:r>
              <a:rPr lang="ru-RU" sz="1400" dirty="0" smtClean="0"/>
              <a:t>на изучение</a:t>
            </a:r>
            <a:r>
              <a:rPr lang="ru-RU" sz="1400" dirty="0"/>
              <a:t>, </a:t>
            </a:r>
            <a:r>
              <a:rPr lang="ru-RU" sz="1400" b="1" u="sng" dirty="0"/>
              <a:t>в том числе и без помощи преподавателя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014" y="5157192"/>
            <a:ext cx="3888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Презентации в виде текста, отсутствует  наглядный </a:t>
            </a:r>
            <a:r>
              <a:rPr lang="ru-RU" dirty="0"/>
              <a:t>представления теоретического материала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559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04800" y="188913"/>
            <a:ext cx="88392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000" b="1" dirty="0" err="1">
                <a:solidFill>
                  <a:srgbClr val="666769"/>
                </a:solidFill>
                <a:latin typeface="Calibri" pitchFamily="34" charset="0"/>
                <a:ea typeface="Lato"/>
                <a:cs typeface="Lato"/>
              </a:rPr>
              <a:t>Видеолекции</a:t>
            </a:r>
            <a:r>
              <a:rPr lang="ru-RU" sz="2000" b="1" dirty="0">
                <a:solidFill>
                  <a:srgbClr val="666769"/>
                </a:solidFill>
                <a:latin typeface="Calibri" pitchFamily="34" charset="0"/>
                <a:ea typeface="Lato"/>
                <a:cs typeface="Lato"/>
              </a:rPr>
              <a:t> практические навыки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5288" y="765175"/>
            <a:ext cx="8229600" cy="0"/>
          </a:xfrm>
          <a:prstGeom prst="line">
            <a:avLst/>
          </a:prstGeom>
          <a:ln w="25400">
            <a:solidFill>
              <a:srgbClr val="83B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392539" y="1647731"/>
            <a:ext cx="0" cy="38695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179953" y="1047575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ВИДЕОЛЕКЦИИ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7504" y="1544952"/>
            <a:ext cx="88569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392539" y="995602"/>
            <a:ext cx="0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364087" y="909075"/>
            <a:ext cx="2949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ПРАКТИЧЕСКИЕ</a:t>
            </a:r>
            <a:r>
              <a:rPr lang="ru-RU" b="1" dirty="0" smtClean="0"/>
              <a:t> </a:t>
            </a:r>
            <a:r>
              <a:rPr lang="ru-RU" b="1" dirty="0">
                <a:solidFill>
                  <a:srgbClr val="C00000"/>
                </a:solidFill>
              </a:rPr>
              <a:t>НАВЫКИ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7900" y="1607236"/>
            <a:ext cx="4123089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Содержание </a:t>
            </a:r>
            <a:r>
              <a:rPr lang="ru-RU" sz="1400" dirty="0" err="1"/>
              <a:t>видеолекции</a:t>
            </a:r>
            <a:r>
              <a:rPr lang="ru-RU" sz="1400" dirty="0"/>
              <a:t> должно соответствовать рабочей программе курса</a:t>
            </a:r>
            <a:r>
              <a:rPr lang="ru-RU" sz="1400" dirty="0" smtClean="0"/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Рекомендованная продолжительность </a:t>
            </a:r>
            <a:r>
              <a:rPr lang="ru-RU" sz="1400" dirty="0" err="1"/>
              <a:t>видеолекции</a:t>
            </a:r>
            <a:r>
              <a:rPr lang="ru-RU" sz="1400" dirty="0"/>
              <a:t> 20-25 минут. </a:t>
            </a:r>
            <a:endParaRPr lang="ru-RU" sz="14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 smtClean="0"/>
              <a:t>Если </a:t>
            </a:r>
            <a:r>
              <a:rPr lang="ru-RU" sz="1400" dirty="0"/>
              <a:t>планируется запись </a:t>
            </a:r>
            <a:r>
              <a:rPr lang="ru-RU" sz="1400" dirty="0" err="1"/>
              <a:t>видеолекции</a:t>
            </a:r>
            <a:r>
              <a:rPr lang="ru-RU" sz="1400" dirty="0"/>
              <a:t>, раскрывающей обширную тему, целесообразно разделить ее на несколько небольших видеороликов. 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03512" y="1634492"/>
            <a:ext cx="4392488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Содержание </a:t>
            </a:r>
            <a:r>
              <a:rPr lang="ru-RU" sz="1400" dirty="0" smtClean="0"/>
              <a:t>практического навыка </a:t>
            </a:r>
            <a:r>
              <a:rPr lang="ru-RU" sz="1400" dirty="0"/>
              <a:t>должно соответствовать рабочей программе курса</a:t>
            </a:r>
            <a:r>
              <a:rPr lang="ru-RU" sz="1400" dirty="0" smtClean="0"/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Демонстрация практических навыков может быть представлена в форме: </a:t>
            </a:r>
            <a:endParaRPr lang="ru-RU" sz="1400" dirty="0" smtClean="0"/>
          </a:p>
          <a:p>
            <a:pPr lvl="1">
              <a:spcBef>
                <a:spcPts val="0"/>
              </a:spcBef>
            </a:pPr>
            <a:r>
              <a:rPr lang="ru-RU" sz="1400" dirty="0" smtClean="0"/>
              <a:t>- </a:t>
            </a:r>
            <a:r>
              <a:rPr lang="ru-RU" sz="1400" dirty="0"/>
              <a:t>видеоролика; </a:t>
            </a:r>
            <a:endParaRPr lang="ru-RU" sz="1400" dirty="0" smtClean="0"/>
          </a:p>
          <a:p>
            <a:pPr lvl="1">
              <a:spcBef>
                <a:spcPts val="0"/>
              </a:spcBef>
            </a:pPr>
            <a:r>
              <a:rPr lang="ru-RU" sz="1400" dirty="0" smtClean="0"/>
              <a:t>- </a:t>
            </a:r>
            <a:r>
              <a:rPr lang="ru-RU" sz="1400" dirty="0"/>
              <a:t>озвученной презентации; </a:t>
            </a:r>
            <a:endParaRPr lang="ru-RU" sz="1400" dirty="0" smtClean="0"/>
          </a:p>
          <a:p>
            <a:pPr lvl="1">
              <a:spcBef>
                <a:spcPts val="0"/>
              </a:spcBef>
            </a:pPr>
            <a:r>
              <a:rPr lang="ru-RU" sz="1400" dirty="0" smtClean="0"/>
              <a:t>- </a:t>
            </a:r>
            <a:r>
              <a:rPr lang="ru-RU" sz="1400" dirty="0"/>
              <a:t>хронологической ленты.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5060" y="5805264"/>
            <a:ext cx="81369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b="1" dirty="0"/>
              <a:t>Записанные в студии Университета </a:t>
            </a:r>
            <a:r>
              <a:rPr lang="ru-RU" sz="1400" b="1" dirty="0" err="1"/>
              <a:t>видеолекции</a:t>
            </a:r>
            <a:r>
              <a:rPr lang="ru-RU" sz="1400" b="1" dirty="0"/>
              <a:t> размещаются в электронной библиотечной системе </a:t>
            </a:r>
            <a:r>
              <a:rPr lang="ru-RU" sz="1400" b="1" dirty="0" err="1"/>
              <a:t>Colibris</a:t>
            </a:r>
            <a:r>
              <a:rPr lang="ru-RU" sz="1400" b="1" dirty="0"/>
              <a:t>. </a:t>
            </a:r>
            <a:endParaRPr lang="ru-RU" sz="1400" b="1" dirty="0" smtClean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/>
              <a:t>В </a:t>
            </a:r>
            <a:r>
              <a:rPr lang="ru-RU" sz="1400" b="1" dirty="0"/>
              <a:t>дистанционный курс </a:t>
            </a:r>
            <a:r>
              <a:rPr lang="ru-RU" sz="1400" b="1" dirty="0" err="1"/>
              <a:t>видеолекции</a:t>
            </a:r>
            <a:r>
              <a:rPr lang="ru-RU" sz="1400" b="1" dirty="0"/>
              <a:t> добавляются при помощи ссылки.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74" y="3582481"/>
            <a:ext cx="3143190" cy="210322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5" y="3512261"/>
            <a:ext cx="3149377" cy="213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4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04800" y="188913"/>
            <a:ext cx="88392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666769"/>
                </a:solidFill>
                <a:latin typeface="Calibri" pitchFamily="34" charset="0"/>
                <a:ea typeface="Lato"/>
                <a:cs typeface="Lato"/>
              </a:rPr>
              <a:t>Система контроля знаний</a:t>
            </a:r>
            <a:endParaRPr lang="ru-RU" sz="2600" b="1" dirty="0">
              <a:solidFill>
                <a:srgbClr val="666769"/>
              </a:solidFill>
              <a:latin typeface="Calibri" pitchFamily="34" charset="0"/>
              <a:ea typeface="Lato"/>
              <a:cs typeface="Lato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5288" y="765175"/>
            <a:ext cx="8229600" cy="0"/>
          </a:xfrm>
          <a:prstGeom prst="line">
            <a:avLst/>
          </a:prstGeom>
          <a:ln w="25400">
            <a:solidFill>
              <a:srgbClr val="83B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00212" y="874713"/>
            <a:ext cx="8448252" cy="28931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tx1"/>
                </a:solidFill>
              </a:rPr>
              <a:t>Письма от слушателей: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 err="1" smtClean="0">
                <a:solidFill>
                  <a:schemeClr val="tx1"/>
                </a:solidFill>
              </a:rPr>
              <a:t>Прорешала</a:t>
            </a:r>
            <a:r>
              <a:rPr lang="ru-RU" dirty="0" smtClean="0">
                <a:solidFill>
                  <a:schemeClr val="tx1"/>
                </a:solidFill>
              </a:rPr>
              <a:t> ситуационные задачи, а </a:t>
            </a:r>
            <a:r>
              <a:rPr lang="ru-RU" dirty="0">
                <a:solidFill>
                  <a:schemeClr val="tx1"/>
                </a:solidFill>
              </a:rPr>
              <a:t>они не </a:t>
            </a:r>
            <a:r>
              <a:rPr lang="ru-RU" dirty="0" smtClean="0">
                <a:solidFill>
                  <a:schemeClr val="tx1"/>
                </a:solidFill>
              </a:rPr>
              <a:t>оценены, уже </a:t>
            </a:r>
            <a:r>
              <a:rPr lang="ru-RU" dirty="0">
                <a:solidFill>
                  <a:schemeClr val="tx1"/>
                </a:solidFill>
              </a:rPr>
              <a:t>10 дней </a:t>
            </a:r>
            <a:r>
              <a:rPr lang="ru-RU" dirty="0" smtClean="0">
                <a:solidFill>
                  <a:schemeClr val="tx1"/>
                </a:solidFill>
              </a:rPr>
              <a:t>прошло. </a:t>
            </a:r>
            <a:r>
              <a:rPr lang="ru-RU" dirty="0">
                <a:solidFill>
                  <a:schemeClr val="tx1"/>
                </a:solidFill>
              </a:rPr>
              <a:t>Что делать</a:t>
            </a:r>
            <a:r>
              <a:rPr lang="ru-RU" dirty="0" smtClean="0">
                <a:solidFill>
                  <a:schemeClr val="tx1"/>
                </a:solidFill>
              </a:rPr>
              <a:t>?»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tx1"/>
                </a:solidFill>
              </a:rPr>
              <a:t>«Проинформировала </a:t>
            </a:r>
            <a:r>
              <a:rPr lang="ru-RU" dirty="0">
                <a:solidFill>
                  <a:schemeClr val="tx1"/>
                </a:solidFill>
              </a:rPr>
              <a:t>о выполнении заданий </a:t>
            </a:r>
            <a:r>
              <a:rPr lang="ru-RU" dirty="0" smtClean="0">
                <a:solidFill>
                  <a:schemeClr val="tx1"/>
                </a:solidFill>
              </a:rPr>
              <a:t>преподавателя, задания так и не оценены и преподаватель не отвечает»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tx1"/>
                </a:solidFill>
              </a:rPr>
              <a:t>«У </a:t>
            </a:r>
            <a:r>
              <a:rPr lang="ru-RU" dirty="0">
                <a:solidFill>
                  <a:schemeClr val="tx1"/>
                </a:solidFill>
              </a:rPr>
              <a:t>меня до сих пор не проверены ситуационные задачи, хотя я их прошла ещё в </a:t>
            </a:r>
            <a:r>
              <a:rPr lang="ru-RU" dirty="0" smtClean="0">
                <a:solidFill>
                  <a:schemeClr val="tx1"/>
                </a:solidFill>
              </a:rPr>
              <a:t>пятницу»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tx1"/>
                </a:solidFill>
              </a:rPr>
              <a:t>«В </a:t>
            </a:r>
            <a:r>
              <a:rPr lang="ru-RU" dirty="0">
                <a:solidFill>
                  <a:schemeClr val="tx1"/>
                </a:solidFill>
              </a:rPr>
              <a:t>течении обучения не было оценок решенных мной ситуационных задач, загруженных в систему</a:t>
            </a:r>
            <a:r>
              <a:rPr lang="ru-RU" dirty="0" smtClean="0">
                <a:solidFill>
                  <a:schemeClr val="tx1"/>
                </a:solidFill>
              </a:rPr>
              <a:t>. Не </a:t>
            </a:r>
            <a:r>
              <a:rPr lang="ru-RU" dirty="0">
                <a:solidFill>
                  <a:schemeClr val="tx1"/>
                </a:solidFill>
              </a:rPr>
              <a:t>повлияет ли это на итоговую оценку</a:t>
            </a:r>
            <a:r>
              <a:rPr lang="ru-RU" dirty="0" smtClean="0">
                <a:solidFill>
                  <a:schemeClr val="tx1"/>
                </a:solidFill>
              </a:rPr>
              <a:t>?» и т.д.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052720" y="3767813"/>
            <a:ext cx="864096" cy="86409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31640" y="4631909"/>
            <a:ext cx="65527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качестве системы контроля  знаний использовать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тестовые задания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dirty="0" smtClean="0"/>
              <a:t>*Ситуационные задачи могут использоваться в виде образовательного ресурса с эталонами ответов в качестве анализа </a:t>
            </a:r>
            <a:r>
              <a:rPr lang="ru-RU" smtClean="0"/>
              <a:t>клинических </a:t>
            </a:r>
            <a:r>
              <a:rPr lang="ru-RU" smtClean="0"/>
              <a:t>случаев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3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04800" y="188913"/>
            <a:ext cx="88392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666769"/>
                </a:solidFill>
                <a:latin typeface="Calibri" pitchFamily="34" charset="0"/>
                <a:ea typeface="Lato"/>
                <a:cs typeface="Lato"/>
              </a:rPr>
              <a:t>Наиболее распространенные проблемы возникающие в процессе  </a:t>
            </a:r>
            <a:r>
              <a:rPr lang="ru-RU" sz="2400" b="1" dirty="0" smtClean="0">
                <a:solidFill>
                  <a:srgbClr val="666769"/>
                </a:solidFill>
                <a:latin typeface="Calibri" pitchFamily="34" charset="0"/>
                <a:ea typeface="Lato"/>
                <a:cs typeface="Lato"/>
              </a:rPr>
              <a:t>сопровождения  </a:t>
            </a:r>
            <a:r>
              <a:rPr lang="ru-RU" sz="2400" b="1" dirty="0">
                <a:solidFill>
                  <a:srgbClr val="666769"/>
                </a:solidFill>
                <a:latin typeface="Calibri" pitchFamily="34" charset="0"/>
                <a:ea typeface="Lato"/>
                <a:cs typeface="Lato"/>
              </a:rPr>
              <a:t>УМК для ДО</a:t>
            </a:r>
          </a:p>
          <a:p>
            <a:endParaRPr lang="ru-RU" sz="3200" b="1" dirty="0">
              <a:solidFill>
                <a:srgbClr val="666769"/>
              </a:solidFill>
              <a:latin typeface="Calibri" pitchFamily="34" charset="0"/>
              <a:ea typeface="Lato"/>
              <a:cs typeface="Lato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5288" y="1052736"/>
            <a:ext cx="8229600" cy="0"/>
          </a:xfrm>
          <a:prstGeom prst="line">
            <a:avLst/>
          </a:prstGeom>
          <a:ln w="25400">
            <a:solidFill>
              <a:srgbClr val="83B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7544" y="1556792"/>
            <a:ext cx="8352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В УМК для ДО </a:t>
            </a:r>
            <a:r>
              <a:rPr lang="ru-RU" b="1" dirty="0" smtClean="0"/>
              <a:t>отсутствует куратор</a:t>
            </a:r>
            <a:r>
              <a:rPr lang="ru-RU" dirty="0"/>
              <a:t>! Слушатели не знают к кому обращаться по вопросам </a:t>
            </a:r>
            <a:r>
              <a:rPr lang="ru-RU" dirty="0" smtClean="0"/>
              <a:t>обучения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В курсе отсутствует актуальные контакты преподавателя.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Назначенный </a:t>
            </a:r>
            <a:r>
              <a:rPr lang="ru-RU" b="1" dirty="0" smtClean="0"/>
              <a:t>куратор никогда не заходил на сайт </a:t>
            </a:r>
            <a:r>
              <a:rPr lang="ru-RU" dirty="0" smtClean="0"/>
              <a:t>дистанционного обучения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Преподаватель </a:t>
            </a:r>
            <a:r>
              <a:rPr lang="ru-RU" b="1" dirty="0" smtClean="0"/>
              <a:t>не проверяет или проверяет не все </a:t>
            </a:r>
            <a:r>
              <a:rPr lang="ru-RU" dirty="0" smtClean="0"/>
              <a:t>выполнение слушателем задания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Преподаватель </a:t>
            </a:r>
            <a:r>
              <a:rPr lang="ru-RU" b="1" dirty="0" smtClean="0"/>
              <a:t>не предоставляет или предоставляет не своевременно</a:t>
            </a:r>
            <a:r>
              <a:rPr lang="ru-RU" dirty="0" smtClean="0"/>
              <a:t> в ОДО УМУ ведомость о результатах обучения (по внебюджетным модулям ДПО)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Преподаватель </a:t>
            </a:r>
            <a:r>
              <a:rPr lang="ru-RU" b="1" dirty="0" smtClean="0"/>
              <a:t>игнорирует наличие слушателей </a:t>
            </a:r>
            <a:r>
              <a:rPr lang="ru-RU" dirty="0" smtClean="0"/>
              <a:t>на курсе и не осуществляет сопровождение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Не контролирует </a:t>
            </a:r>
            <a:r>
              <a:rPr lang="ru-RU" dirty="0"/>
              <a:t>соблюдение </a:t>
            </a:r>
            <a:r>
              <a:rPr lang="ru-RU" dirty="0" smtClean="0"/>
              <a:t>слушателями </a:t>
            </a:r>
            <a:r>
              <a:rPr lang="ru-RU" dirty="0"/>
              <a:t>временных рамок </a:t>
            </a:r>
            <a:r>
              <a:rPr lang="ru-RU" dirty="0" smtClean="0"/>
              <a:t>и не </a:t>
            </a:r>
            <a:r>
              <a:rPr lang="ru-RU" dirty="0"/>
              <a:t>мотивирует </a:t>
            </a:r>
            <a:r>
              <a:rPr lang="ru-RU" dirty="0" smtClean="0"/>
              <a:t>обучающихся к завершению обучения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7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04800" y="188913"/>
            <a:ext cx="88392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666769"/>
                </a:solidFill>
                <a:latin typeface="Calibri" pitchFamily="34" charset="0"/>
                <a:ea typeface="Lato"/>
                <a:cs typeface="Lato"/>
              </a:rPr>
              <a:t>Утверждение УМК для ДО на заседании ЦКМС</a:t>
            </a:r>
            <a:endParaRPr lang="ru-RU" sz="2600" b="1" dirty="0">
              <a:solidFill>
                <a:srgbClr val="666769"/>
              </a:solidFill>
              <a:latin typeface="Calibri" pitchFamily="34" charset="0"/>
              <a:ea typeface="Lato"/>
              <a:cs typeface="Lato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5288" y="620688"/>
            <a:ext cx="8229600" cy="0"/>
          </a:xfrm>
          <a:prstGeom prst="line">
            <a:avLst/>
          </a:prstGeom>
          <a:ln w="25400">
            <a:solidFill>
              <a:srgbClr val="83B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93" y="1674731"/>
            <a:ext cx="7659613" cy="485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3196" y="1922303"/>
            <a:ext cx="108012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79512" y="764704"/>
            <a:ext cx="88569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alibri" pitchFamily="34" charset="0"/>
              </a:rPr>
              <a:t>На заседании ЦКМС утверждается </a:t>
            </a:r>
            <a:r>
              <a:rPr lang="ru-RU" sz="1400" b="1" u="sng" dirty="0" smtClean="0">
                <a:latin typeface="Calibri" pitchFamily="34" charset="0"/>
              </a:rPr>
              <a:t>полный  УМК для </a:t>
            </a:r>
            <a:r>
              <a:rPr lang="ru-RU" sz="1400" b="1" u="sng" dirty="0">
                <a:latin typeface="Calibri" pitchFamily="34" charset="0"/>
              </a:rPr>
              <a:t>ДО соответствующий СТО СМК 8.3.03-20 размещенные на сайте ДО </a:t>
            </a:r>
            <a:r>
              <a:rPr lang="ru-RU" sz="1400" b="1" u="sng" dirty="0" err="1" smtClean="0">
                <a:latin typeface="Calibri" pitchFamily="34" charset="0"/>
              </a:rPr>
              <a:t>КрасГМУ</a:t>
            </a:r>
            <a:r>
              <a:rPr lang="ru-RU" sz="1400" b="1" u="sng" dirty="0" smtClean="0">
                <a:latin typeface="Calibri" pitchFamily="34" charset="0"/>
              </a:rPr>
              <a:t> </a:t>
            </a:r>
          </a:p>
          <a:p>
            <a:r>
              <a:rPr lang="ru-RU" sz="1400" b="1" dirty="0" smtClean="0">
                <a:latin typeface="Calibri" pitchFamily="34" charset="0"/>
              </a:rPr>
              <a:t>Только после </a:t>
            </a:r>
            <a:r>
              <a:rPr lang="ru-RU" sz="1400" b="1" dirty="0">
                <a:latin typeface="Calibri" pitchFamily="34" charset="0"/>
              </a:rPr>
              <a:t>того как курс будет утвержден его передают на рецензирование и утверждение в системе НМО</a:t>
            </a:r>
          </a:p>
        </p:txBody>
      </p:sp>
    </p:spTree>
    <p:extLst>
      <p:ext uri="{BB962C8B-B14F-4D97-AF65-F5344CB8AC3E}">
        <p14:creationId xmlns:p14="http://schemas.microsoft.com/office/powerpoint/2010/main" val="86541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79453"/>
              </p:ext>
            </p:extLst>
          </p:nvPr>
        </p:nvGraphicFramePr>
        <p:xfrm>
          <a:off x="-2" y="44619"/>
          <a:ext cx="9144001" cy="6813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649"/>
                <a:gridCol w="4176465"/>
                <a:gridCol w="1584176"/>
                <a:gridCol w="1080120"/>
                <a:gridCol w="899591"/>
              </a:tblGrid>
              <a:tr h="70484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Кафедра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Программа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модулей (готовых</a:t>
                      </a:r>
                      <a:r>
                        <a:rPr lang="ru-RU" sz="1200" baseline="0" dirty="0" smtClean="0"/>
                        <a:t> или в разработке)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Год</a:t>
                      </a:r>
                      <a:r>
                        <a:rPr lang="ru-RU" sz="1200" baseline="0" dirty="0" smtClean="0"/>
                        <a:t> разработки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НМО</a:t>
                      </a:r>
                      <a:endParaRPr lang="ru-RU" sz="1200" dirty="0"/>
                    </a:p>
                  </a:txBody>
                  <a:tcPr/>
                </a:tc>
              </a:tr>
              <a:tr h="466273">
                <a:tc rowSpan="4">
                  <a:txBody>
                    <a:bodyPr/>
                    <a:lstStyle/>
                    <a:p>
                      <a:r>
                        <a:rPr lang="ru-RU" sz="1200" dirty="0" smtClean="0"/>
                        <a:t>Акушерства и гинекологии ИПО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Актуальные вопросы гинекологии детей и подростков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4/4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</a:tr>
              <a:tr h="466273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Акушерство и гинекология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4/4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</a:tr>
              <a:tr h="503463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Клиническое акушерство и антенатальная охрана плода (программа ДПО - 144 часа)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4/4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</a:tr>
              <a:tr h="503463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Эндокринология в акушерстве и гинекологии (программа ДПО - 144 часа)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4/4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</a:tr>
              <a:tr h="70484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Анестезиологии и реаниматологии ИПО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Анестезиология и реаниматология (программа ДПО - 288 часов)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FF0000"/>
                          </a:solidFill>
                        </a:rPr>
                        <a:t>8/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2043">
                <a:tc rowSpan="7">
                  <a:txBody>
                    <a:bodyPr/>
                    <a:lstStyle/>
                    <a:p>
                      <a:r>
                        <a:rPr lang="ru-RU" sz="1200" dirty="0" smtClean="0"/>
                        <a:t>Кардиологии,</a:t>
                      </a:r>
                      <a:r>
                        <a:rPr lang="ru-RU" sz="1200" baseline="0" dirty="0" smtClean="0"/>
                        <a:t> функциональной и клинико-лабораторной диагностики ИПО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Функциональная диагностика (программа ДПО - 288 часов)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6/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627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Кардиология (программа ДПО - 288 часов)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8/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204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Клиническая эхокардиография (программа ДПО - 144 часа)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4/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0346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Лабораторная диагностика паразитарных заболеваний (программа ДПО - 72 часа)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2/2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</a:tr>
              <a:tr h="50346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Клиническая лабораторная диагностика (программа ДПО - 144 часа)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4/4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</a:tr>
              <a:tr h="50346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Контроль качества лабораторных исследований (программа ДПО - 72 часа)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2/2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</a:tr>
              <a:tr h="503463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Изоиммунологические</a:t>
                      </a:r>
                      <a:r>
                        <a:rPr lang="ru-RU" sz="1200" dirty="0" smtClean="0"/>
                        <a:t> методы исследования (программа ДПО - 144 часа)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2/</a:t>
                      </a:r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43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323850" y="1341438"/>
            <a:ext cx="8229600" cy="0"/>
          </a:xfrm>
          <a:prstGeom prst="line">
            <a:avLst/>
          </a:prstGeom>
          <a:ln w="25400">
            <a:solidFill>
              <a:srgbClr val="83B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Заголовок 1"/>
          <p:cNvSpPr txBox="1">
            <a:spLocks/>
          </p:cNvSpPr>
          <p:nvPr/>
        </p:nvSpPr>
        <p:spPr bwMode="auto">
          <a:xfrm>
            <a:off x="304800" y="1556792"/>
            <a:ext cx="8223250" cy="309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dirty="0">
                <a:latin typeface="Calibri" pitchFamily="34" charset="0"/>
              </a:rPr>
              <a:t>Заведующий отделом</a:t>
            </a:r>
            <a:endParaRPr lang="en-US" sz="1600" dirty="0">
              <a:latin typeface="Calibri" pitchFamily="34" charset="0"/>
            </a:endParaRPr>
          </a:p>
          <a:p>
            <a:r>
              <a:rPr lang="ru-RU" sz="1600" b="1" dirty="0">
                <a:solidFill>
                  <a:srgbClr val="666769"/>
                </a:solidFill>
                <a:latin typeface="Calibri" pitchFamily="34" charset="0"/>
                <a:ea typeface="Lato"/>
                <a:cs typeface="Lato"/>
              </a:rPr>
              <a:t>Резниченко Наталья Сергеевна</a:t>
            </a:r>
          </a:p>
          <a:p>
            <a:endParaRPr lang="ru-RU" sz="1600" dirty="0" smtClean="0">
              <a:latin typeface="Calibri" pitchFamily="34" charset="0"/>
            </a:endParaRPr>
          </a:p>
          <a:p>
            <a:r>
              <a:rPr lang="ru-RU" sz="1600" dirty="0" smtClean="0">
                <a:latin typeface="Calibri" pitchFamily="34" charset="0"/>
              </a:rPr>
              <a:t>Администратор </a:t>
            </a:r>
            <a:r>
              <a:rPr lang="ru-RU" sz="1600" dirty="0">
                <a:latin typeface="Calibri" pitchFamily="34" charset="0"/>
              </a:rPr>
              <a:t>баз </a:t>
            </a:r>
            <a:r>
              <a:rPr lang="ru-RU" sz="1600" dirty="0" smtClean="0">
                <a:latin typeface="Calibri" pitchFamily="34" charset="0"/>
              </a:rPr>
              <a:t>данных</a:t>
            </a:r>
          </a:p>
          <a:p>
            <a:r>
              <a:rPr lang="ru-RU" sz="1600" b="1" dirty="0" smtClean="0">
                <a:solidFill>
                  <a:srgbClr val="666769"/>
                </a:solidFill>
                <a:latin typeface="Calibri" pitchFamily="34" charset="0"/>
                <a:ea typeface="Lato"/>
                <a:cs typeface="Lato"/>
              </a:rPr>
              <a:t>Коновалова </a:t>
            </a:r>
            <a:r>
              <a:rPr lang="ru-RU" sz="1600" b="1" dirty="0">
                <a:solidFill>
                  <a:srgbClr val="666769"/>
                </a:solidFill>
                <a:latin typeface="Calibri" pitchFamily="34" charset="0"/>
                <a:ea typeface="Lato"/>
                <a:cs typeface="Lato"/>
              </a:rPr>
              <a:t>Анна </a:t>
            </a:r>
            <a:r>
              <a:rPr lang="ru-RU" sz="1600" b="1" dirty="0" smtClean="0">
                <a:solidFill>
                  <a:srgbClr val="666769"/>
                </a:solidFill>
                <a:latin typeface="Calibri" pitchFamily="34" charset="0"/>
                <a:ea typeface="Lato"/>
                <a:cs typeface="Lato"/>
              </a:rPr>
              <a:t>Анатольевна</a:t>
            </a:r>
          </a:p>
          <a:p>
            <a:endParaRPr lang="ru-RU" sz="1600" b="1" dirty="0">
              <a:solidFill>
                <a:srgbClr val="666769"/>
              </a:solidFill>
              <a:latin typeface="Calibri" pitchFamily="34" charset="0"/>
              <a:ea typeface="Lato"/>
              <a:cs typeface="Lato"/>
            </a:endParaRPr>
          </a:p>
          <a:p>
            <a:r>
              <a:rPr lang="ru-RU" sz="1600" dirty="0" smtClean="0">
                <a:latin typeface="Calibri" pitchFamily="34" charset="0"/>
              </a:rPr>
              <a:t>Программист</a:t>
            </a:r>
            <a:endParaRPr lang="ru-RU" sz="1600" dirty="0">
              <a:latin typeface="Calibri" pitchFamily="34" charset="0"/>
            </a:endParaRPr>
          </a:p>
          <a:p>
            <a:r>
              <a:rPr lang="ru-RU" sz="1600" b="1" dirty="0">
                <a:solidFill>
                  <a:srgbClr val="666769"/>
                </a:solidFill>
                <a:latin typeface="Calibri" pitchFamily="34" charset="0"/>
                <a:ea typeface="Lato"/>
                <a:cs typeface="Lato"/>
              </a:rPr>
              <a:t>Косолапов Максим Николаевич</a:t>
            </a:r>
          </a:p>
          <a:p>
            <a:endParaRPr lang="ru-RU" b="1" dirty="0" smtClean="0"/>
          </a:p>
          <a:p>
            <a:r>
              <a:rPr lang="ru-RU" b="1" dirty="0" smtClean="0"/>
              <a:t>Тел</a:t>
            </a:r>
            <a:r>
              <a:rPr lang="ru-RU" b="1" dirty="0"/>
              <a:t>. (391) 220-98-32</a:t>
            </a:r>
          </a:p>
          <a:p>
            <a:r>
              <a:rPr lang="ru-RU" b="1" dirty="0"/>
              <a:t>e-</a:t>
            </a:r>
            <a:r>
              <a:rPr lang="ru-RU" b="1" dirty="0" err="1"/>
              <a:t>mail</a:t>
            </a:r>
            <a:r>
              <a:rPr lang="ru-RU" b="1" dirty="0"/>
              <a:t>: </a:t>
            </a:r>
            <a:r>
              <a:rPr lang="ru-RU" b="1" dirty="0">
                <a:hlinkClick r:id="rId2"/>
              </a:rPr>
              <a:t>edu@krasgmu.ru</a:t>
            </a:r>
            <a:r>
              <a:rPr lang="ru-RU" b="1" dirty="0"/>
              <a:t>,  </a:t>
            </a:r>
            <a:r>
              <a:rPr lang="en-US" b="1" dirty="0">
                <a:hlinkClick r:id="rId3"/>
              </a:rPr>
              <a:t>do@krasgmu.ru</a:t>
            </a:r>
            <a:endParaRPr lang="en-US" b="1" dirty="0"/>
          </a:p>
          <a:p>
            <a:endParaRPr lang="ru-RU" b="1" dirty="0"/>
          </a:p>
          <a:p>
            <a:endParaRPr lang="ru-RU" sz="1600" b="1" dirty="0">
              <a:solidFill>
                <a:srgbClr val="666769"/>
              </a:solidFill>
              <a:latin typeface="Calibri" pitchFamily="34" charset="0"/>
              <a:ea typeface="Lato"/>
              <a:cs typeface="Lato"/>
            </a:endParaRPr>
          </a:p>
        </p:txBody>
      </p:sp>
      <p:sp>
        <p:nvSpPr>
          <p:cNvPr id="20484" name="Заголовок 1"/>
          <p:cNvSpPr txBox="1">
            <a:spLocks/>
          </p:cNvSpPr>
          <p:nvPr/>
        </p:nvSpPr>
        <p:spPr bwMode="auto">
          <a:xfrm>
            <a:off x="304800" y="390525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>
                <a:solidFill>
                  <a:schemeClr val="accent2"/>
                </a:solidFill>
                <a:latin typeface="Calibri" pitchFamily="34" charset="0"/>
                <a:ea typeface="Lato"/>
                <a:cs typeface="Lato"/>
              </a:rPr>
              <a:t>Контактная информация </a:t>
            </a:r>
          </a:p>
          <a:p>
            <a:r>
              <a:rPr lang="ru-RU" sz="2400" b="1" dirty="0">
                <a:solidFill>
                  <a:srgbClr val="666769"/>
                </a:solidFill>
                <a:latin typeface="Calibri" pitchFamily="34" charset="0"/>
                <a:ea typeface="Lato"/>
                <a:cs typeface="Lato"/>
              </a:rPr>
              <a:t>Отдел дистанционного обучения: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203546"/>
              </p:ext>
            </p:extLst>
          </p:nvPr>
        </p:nvGraphicFramePr>
        <p:xfrm>
          <a:off x="35497" y="44619"/>
          <a:ext cx="9108503" cy="6588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054"/>
                <a:gridCol w="4431164"/>
                <a:gridCol w="1148820"/>
                <a:gridCol w="1148820"/>
                <a:gridCol w="902645"/>
              </a:tblGrid>
              <a:tr h="46984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Кафедра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Программа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модулей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Год</a:t>
                      </a:r>
                      <a:r>
                        <a:rPr lang="ru-RU" sz="1200" baseline="0" dirty="0" smtClean="0"/>
                        <a:t> разработки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НМО</a:t>
                      </a:r>
                      <a:endParaRPr lang="ru-RU" sz="1200" dirty="0"/>
                    </a:p>
                  </a:txBody>
                  <a:tcPr/>
                </a:tc>
              </a:tr>
              <a:tr h="375329">
                <a:tc rowSpan="2">
                  <a:txBody>
                    <a:bodyPr/>
                    <a:lstStyle/>
                    <a:p>
                      <a:r>
                        <a:rPr lang="ru-RU" sz="1100" dirty="0" smtClean="0">
                          <a:latin typeface="+mn-lt"/>
                        </a:rPr>
                        <a:t>ЛОР-болезней с курсом ПО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n-lt"/>
                        </a:rPr>
                        <a:t>Оториноларингология (программа ДПО - 144 часа)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n-lt"/>
                        </a:rPr>
                        <a:t>4/4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n-lt"/>
                        </a:rPr>
                        <a:t>2017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n-lt"/>
                        </a:rPr>
                        <a:t>3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</a:tr>
              <a:tr h="375329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n-lt"/>
                        </a:rPr>
                        <a:t>Аудиология и </a:t>
                      </a:r>
                      <a:r>
                        <a:rPr lang="ru-RU" sz="1100" dirty="0" err="1" smtClean="0">
                          <a:latin typeface="+mn-lt"/>
                        </a:rPr>
                        <a:t>сурдология</a:t>
                      </a:r>
                      <a:r>
                        <a:rPr lang="ru-RU" sz="1100" dirty="0" smtClean="0">
                          <a:latin typeface="+mn-lt"/>
                        </a:rPr>
                        <a:t> (программа ДПО - 72 часа)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n-lt"/>
                        </a:rPr>
                        <a:t>2/2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n-lt"/>
                        </a:rPr>
                        <a:t>2017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n-lt"/>
                        </a:rPr>
                        <a:t>2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</a:tr>
              <a:tr h="62852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n-lt"/>
                        </a:rPr>
                        <a:t>Нервных болезней с курсом ПО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n-lt"/>
                        </a:rPr>
                        <a:t>Неврология (программа ДПО - 144 часа)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n-lt"/>
                        </a:rPr>
                        <a:t>4/4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n-lt"/>
                        </a:rPr>
                        <a:t>2017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n-lt"/>
                        </a:rPr>
                        <a:t>4</a:t>
                      </a:r>
                    </a:p>
                    <a:p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</a:tr>
              <a:tr h="80810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n-lt"/>
                        </a:rPr>
                        <a:t>Онкологии и лучевой</a:t>
                      </a:r>
                      <a:r>
                        <a:rPr lang="ru-RU" sz="1100" baseline="0" dirty="0" smtClean="0">
                          <a:latin typeface="+mn-lt"/>
                        </a:rPr>
                        <a:t> терапии с курсом ПО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n-lt"/>
                        </a:rPr>
                        <a:t>Актуальные вопросы диагностики и лечения предраковых заболеваний и злокачественных новообразований (программа ДПО - 144 часа)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4</a:t>
                      </a:r>
                      <a:r>
                        <a:rPr lang="ru-RU" sz="1100" dirty="0" smtClean="0">
                          <a:latin typeface="+mn-lt"/>
                        </a:rPr>
                        <a:t>/4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n-lt"/>
                        </a:rPr>
                        <a:t>2017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  <a:endParaRPr lang="ru-RU" sz="11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96073">
                <a:tc rowSpan="3">
                  <a:txBody>
                    <a:bodyPr/>
                    <a:lstStyle/>
                    <a:p>
                      <a:r>
                        <a:rPr lang="ru-RU" sz="1100" dirty="0" smtClean="0">
                          <a:latin typeface="+mn-lt"/>
                        </a:rPr>
                        <a:t>Оперативной</a:t>
                      </a:r>
                      <a:r>
                        <a:rPr lang="ru-RU" sz="1100" baseline="0" dirty="0" smtClean="0">
                          <a:latin typeface="+mn-lt"/>
                        </a:rPr>
                        <a:t> гинекологии ИПО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Патология шейки матки. Основы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кольпоскопии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Хирургические аспекты лечения (программа ДПО - 72 часа)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n-lt"/>
                        </a:rPr>
                        <a:t>2/2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n-lt"/>
                        </a:rPr>
                        <a:t>2019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n-lt"/>
                        </a:rPr>
                        <a:t>2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</a:tr>
              <a:tr h="396073">
                <a:tc vMerge="1"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Гистероскопия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резектоскопией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(программа ДПО - 72 часа)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n-lt"/>
                        </a:rPr>
                        <a:t>2/2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n-lt"/>
                        </a:rPr>
                        <a:t>2017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n-lt"/>
                        </a:rPr>
                        <a:t>2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</a:tr>
              <a:tr h="396073">
                <a:tc vMerge="1"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Оперативная гинекология (программа ДПО - 144 часа)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3/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n-lt"/>
                        </a:rPr>
                        <a:t>2017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0</a:t>
                      </a:r>
                      <a:endParaRPr lang="ru-RU" sz="11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6317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n-lt"/>
                        </a:rPr>
                        <a:t>Офтальмологии</a:t>
                      </a:r>
                      <a:r>
                        <a:rPr lang="ru-RU" sz="1100" baseline="0" dirty="0" smtClean="0">
                          <a:latin typeface="+mn-lt"/>
                        </a:rPr>
                        <a:t> с курсом ПО им. проф. М.А. Дмитриева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Общая офтальмология (программа ДПО - 144 часа)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n-lt"/>
                        </a:rPr>
                        <a:t>4/4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n-lt"/>
                        </a:rPr>
                        <a:t>2017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n-lt"/>
                        </a:rPr>
                        <a:t>4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</a:tr>
              <a:tr h="396073">
                <a:tc rowSpan="5">
                  <a:txBody>
                    <a:bodyPr/>
                    <a:lstStyle/>
                    <a:p>
                      <a:r>
                        <a:rPr lang="ru-RU" sz="1100" dirty="0" smtClean="0">
                          <a:latin typeface="+mn-lt"/>
                        </a:rPr>
                        <a:t>Психиатрии и наркологии с курсом ПО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Наркология (программа ДПО - 288 часов)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+mn-lt"/>
                        </a:rPr>
                        <a:t>8/8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+mn-lt"/>
                        </a:rPr>
                        <a:t>2017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+mn-lt"/>
                        </a:rPr>
                        <a:t>8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</a:tr>
              <a:tr h="396073">
                <a:tc vMerge="1"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Актуальные вопросы психиатрии (программа ДПО - 144 часа)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+mn-lt"/>
                        </a:rPr>
                        <a:t>4/4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+mn-lt"/>
                        </a:rPr>
                        <a:t>2017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+mn-lt"/>
                        </a:rPr>
                        <a:t>4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</a:tr>
              <a:tr h="396073">
                <a:tc vMerge="1"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Избранные вопросы психиатрии (программа ДПО - 144 часа)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+mn-lt"/>
                        </a:rPr>
                        <a:t>4/4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+mn-lt"/>
                        </a:rPr>
                        <a:t>2017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+mn-lt"/>
                        </a:rPr>
                        <a:t>4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</a:tr>
              <a:tr h="396073">
                <a:tc vMerge="1"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Актуальные вопросы наркологии (программа ДПО - 144 часа)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+mn-lt"/>
                        </a:rPr>
                        <a:t>4/4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+mn-lt"/>
                        </a:rPr>
                        <a:t>2017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+mn-lt"/>
                        </a:rPr>
                        <a:t>4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</a:tr>
              <a:tr h="396073">
                <a:tc vMerge="1"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Особенности психических расстройств и расстройств поведения у детей (Программа ДПО - 72 часа)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+mn-lt"/>
                        </a:rPr>
                        <a:t>2/2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+mn-lt"/>
                        </a:rPr>
                        <a:t>2018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+mn-lt"/>
                        </a:rPr>
                        <a:t>2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05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224314"/>
              </p:ext>
            </p:extLst>
          </p:nvPr>
        </p:nvGraphicFramePr>
        <p:xfrm>
          <a:off x="35497" y="44619"/>
          <a:ext cx="9108503" cy="4692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643"/>
                <a:gridCol w="4954803"/>
                <a:gridCol w="1063561"/>
                <a:gridCol w="1138563"/>
                <a:gridCol w="731933"/>
              </a:tblGrid>
              <a:tr h="50406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Кафедра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Программа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модулей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Год</a:t>
                      </a:r>
                      <a:r>
                        <a:rPr lang="ru-RU" sz="1200" baseline="0" dirty="0" smtClean="0"/>
                        <a:t> разработки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НМО</a:t>
                      </a:r>
                      <a:endParaRPr lang="ru-RU" sz="1200" dirty="0"/>
                    </a:p>
                  </a:txBody>
                  <a:tcPr/>
                </a:tc>
              </a:tr>
              <a:tr h="40266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Стоматологии ИПО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Стоматология (модули ДПО)</a:t>
                      </a:r>
                      <a:endParaRPr lang="ru-RU" sz="1200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10/10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</a:tr>
              <a:tr h="6086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Туберкулеза с курсом ПО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Актуальные вопросы фтизиатрии (программа ДПО - 144 часа)</a:t>
                      </a:r>
                    </a:p>
                    <a:p>
                      <a:endParaRPr lang="ru-RU" sz="1200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4/4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</a:tr>
              <a:tr h="608695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Управления</a:t>
                      </a:r>
                      <a:r>
                        <a:rPr lang="ru-RU" sz="1200" baseline="0" dirty="0" smtClean="0"/>
                        <a:t> и экономики и здравоохранения ИПО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Общественное здоровье и организация здравоохранения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6/6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</a:tr>
              <a:tr h="42492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Экспертиза временной нетрудоспособности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1/1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2013/2020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782608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Управления и экономики фармации с курсом ПО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Актуальные вопросы обращения лекарственных средств и медицинских изделий (программа ДПО - 144 часа)</a:t>
                      </a:r>
                      <a:endParaRPr lang="ru-RU" sz="1200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4/4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201</a:t>
                      </a:r>
                      <a:r>
                        <a:rPr lang="ru-RU" sz="1200" dirty="0" smtClean="0"/>
                        <a:t>7/</a:t>
                      </a:r>
                      <a:r>
                        <a:rPr lang="en-US" sz="1200" dirty="0" smtClean="0"/>
                        <a:t>201</a:t>
                      </a:r>
                      <a:r>
                        <a:rPr lang="ru-RU" sz="1200" dirty="0" smtClean="0"/>
                        <a:t>8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4/4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2492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Актуальные вопросы фармации (программа ДПО - 144 часа)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</a:t>
                      </a:r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</a:tr>
              <a:tr h="424920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Урологии, андрологии и сексологии ИПО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Урология (программа ДПО - 144 часа)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4/4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</a:t>
                      </a:r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</a:tr>
              <a:tr h="42492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Урогинекология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(программа ДПО - 72 часа)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0/2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73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956643"/>
              </p:ext>
            </p:extLst>
          </p:nvPr>
        </p:nvGraphicFramePr>
        <p:xfrm>
          <a:off x="35497" y="44619"/>
          <a:ext cx="9108502" cy="6841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843"/>
                <a:gridCol w="4554252"/>
                <a:gridCol w="1057237"/>
                <a:gridCol w="1138563"/>
                <a:gridCol w="650607"/>
              </a:tblGrid>
              <a:tr h="49178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Кафедра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Программа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модулей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Год</a:t>
                      </a:r>
                      <a:r>
                        <a:rPr lang="ru-RU" sz="1200" baseline="0" dirty="0" smtClean="0"/>
                        <a:t> разработки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НМО</a:t>
                      </a:r>
                      <a:endParaRPr lang="ru-RU" sz="1200" dirty="0"/>
                    </a:p>
                  </a:txBody>
                  <a:tcPr/>
                </a:tc>
              </a:tr>
              <a:tr h="8155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Детских инфекционных болезней с курсом ПО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Актуальные вопросы инфекционных заболеваний у детей и их вакцинопрофилактика (программа ДПО - 144 часа)</a:t>
                      </a:r>
                      <a:endParaRPr lang="ru-RU" sz="1200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4/4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</a:tr>
              <a:tr h="8155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Инфекционных болезней и эпидемиологии с курсом</a:t>
                      </a:r>
                      <a:r>
                        <a:rPr lang="ru-RU" sz="1200" baseline="0" dirty="0" smtClean="0"/>
                        <a:t> ПО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Актуальные вопросы инфекционной патологии (программа ДПО - 144 часа)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4/4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2017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291028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Клинической психологии и психотерапии с курсом ПО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Психотерапия (программа ДПО - 144 часа)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4/4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</a:tr>
              <a:tr h="52455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Медицинская психология (программа ДПО - 288 часов)</a:t>
                      </a:r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ru-RU" sz="1200" dirty="0" smtClean="0"/>
                        <a:t>/8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</a:t>
                      </a:r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01416">
                <a:tc rowSpan="10">
                  <a:txBody>
                    <a:bodyPr/>
                    <a:lstStyle/>
                    <a:p>
                      <a:r>
                        <a:rPr lang="ru-RU" sz="1200" dirty="0" smtClean="0"/>
                        <a:t>Лучевой диагностики</a:t>
                      </a:r>
                      <a:r>
                        <a:rPr lang="ru-RU" sz="1200" baseline="0" dirty="0" smtClean="0"/>
                        <a:t> ИПО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Ультразвуковая диагностика (программа ДПО - 144 часа)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4/4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2017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719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Лучевая диагностика заболеваний опорно-двигательной системы (программа ДПО - 72 часа)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  <a:r>
                        <a:rPr lang="ru-RU" sz="1200" dirty="0" smtClean="0">
                          <a:latin typeface="+mn-lt"/>
                        </a:rPr>
                        <a:t>/2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2018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endParaRPr lang="ru-RU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311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Рентгенология (программа ДПО - 144 часа)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4/4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2017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719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Ультразвуковая диагностика заболеваний сосудистой системы (программа ДПО - 72 часа)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2/2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+mn-lt"/>
                        </a:rPr>
                        <a:t>201</a:t>
                      </a:r>
                      <a:r>
                        <a:rPr lang="ru-RU" sz="1200" dirty="0" smtClean="0">
                          <a:latin typeface="+mn-lt"/>
                        </a:rPr>
                        <a:t>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476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Рентгеновская компьютерная и магнитно-резонансная томография (программа ДПО - 144 часа)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4</a:t>
                      </a:r>
                      <a:r>
                        <a:rPr lang="ru-RU" sz="1200" dirty="0" smtClean="0">
                          <a:latin typeface="+mn-lt"/>
                        </a:rPr>
                        <a:t>/4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+mn-lt"/>
                        </a:rPr>
                        <a:t>201</a:t>
                      </a:r>
                      <a:r>
                        <a:rPr lang="ru-RU" sz="1200" dirty="0" smtClean="0">
                          <a:latin typeface="+mn-lt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endParaRPr lang="ru-RU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19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Ультразвуковая диагностика в акушерстве и гинекологии (программа ДПО - 144 часа)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4</a:t>
                      </a:r>
                      <a:r>
                        <a:rPr lang="ru-RU" sz="1200" dirty="0" smtClean="0">
                          <a:latin typeface="+mn-lt"/>
                        </a:rPr>
                        <a:t>/4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+mn-lt"/>
                        </a:rPr>
                        <a:t>201</a:t>
                      </a:r>
                      <a:r>
                        <a:rPr lang="ru-RU" sz="1200" dirty="0" smtClean="0">
                          <a:latin typeface="+mn-lt"/>
                        </a:rPr>
                        <a:t>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41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Лучевая диагностика (программа ДПО - 144 часа)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4</a:t>
                      </a:r>
                      <a:r>
                        <a:rPr lang="ru-RU" sz="1200" dirty="0" smtClean="0">
                          <a:latin typeface="+mn-lt"/>
                        </a:rPr>
                        <a:t>/4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+mn-lt"/>
                        </a:rPr>
                        <a:t>2018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  <a:endParaRPr lang="ru-RU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215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Лабораторное дело в рентгенологии (программа ДПО - 216 часов)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r>
                        <a:rPr lang="ru-RU" sz="1200" dirty="0" smtClean="0">
                          <a:latin typeface="+mn-lt"/>
                        </a:rPr>
                        <a:t>/6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+mn-lt"/>
                        </a:rPr>
                        <a:t>201</a:t>
                      </a:r>
                      <a:r>
                        <a:rPr lang="ru-RU" sz="1200" dirty="0" smtClean="0">
                          <a:latin typeface="+mn-lt"/>
                        </a:rPr>
                        <a:t>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19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Рентгенэндоваскулярные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методы диагностики и лечения (программа ДПО - 288 часов)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8</a:t>
                      </a:r>
                      <a:r>
                        <a:rPr lang="ru-RU" sz="1200" dirty="0" smtClean="0">
                          <a:latin typeface="+mn-lt"/>
                        </a:rPr>
                        <a:t>/8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+mn-lt"/>
                        </a:rPr>
                        <a:t>201</a:t>
                      </a:r>
                      <a:r>
                        <a:rPr lang="ru-RU" sz="1200" dirty="0" smtClean="0">
                          <a:latin typeface="+mn-lt"/>
                        </a:rPr>
                        <a:t>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14567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Лучевая диагностика заболеваний молочной железы (программа ДПО - 72 часа)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2/2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+mn-lt"/>
                        </a:rPr>
                        <a:t>201</a:t>
                      </a:r>
                      <a:r>
                        <a:rPr lang="ru-RU" sz="1200" dirty="0" smtClean="0">
                          <a:latin typeface="+mn-lt"/>
                        </a:rPr>
                        <a:t>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62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080426"/>
              </p:ext>
            </p:extLst>
          </p:nvPr>
        </p:nvGraphicFramePr>
        <p:xfrm>
          <a:off x="35497" y="44619"/>
          <a:ext cx="9108502" cy="6661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843"/>
                <a:gridCol w="4391600"/>
                <a:gridCol w="1219889"/>
                <a:gridCol w="1138563"/>
                <a:gridCol w="650607"/>
              </a:tblGrid>
              <a:tr h="49178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Кафедра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Программа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модулей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Год</a:t>
                      </a:r>
                      <a:r>
                        <a:rPr lang="ru-RU" sz="1200" baseline="0" dirty="0" smtClean="0"/>
                        <a:t> разработки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НМО</a:t>
                      </a:r>
                      <a:endParaRPr lang="ru-RU" sz="1200" dirty="0"/>
                    </a:p>
                  </a:txBody>
                  <a:tcPr/>
                </a:tc>
              </a:tr>
              <a:tr h="372321">
                <a:tc rowSpan="5">
                  <a:txBody>
                    <a:bodyPr/>
                    <a:lstStyle/>
                    <a:p>
                      <a:r>
                        <a:rPr lang="ru-RU" sz="1200" dirty="0" smtClean="0"/>
                        <a:t>Педиатрии ИПО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Педиатрия (программа ДПО - 288 часов)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8/8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r>
                        <a:rPr lang="ru-RU" sz="1200" dirty="0" smtClean="0"/>
                        <a:t>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Неонатология (программа ДПО - 180 часа)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5/5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</a:t>
                      </a:r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2312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Детская кардиология (программа ДПО - 144 часа)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4/4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</a:t>
                      </a:r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</a:tr>
              <a:tr h="4014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Педиатрия с вопросами инфекционных заболеваний (программа ДПО - 216 часов)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6/6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</a:t>
                      </a:r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</a:tr>
              <a:tr h="341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Детская эндокринология (программа ДПО - 144 часа)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4/4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</a:t>
                      </a:r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</a:tr>
              <a:tr h="341633">
                <a:tc rowSpan="12">
                  <a:txBody>
                    <a:bodyPr/>
                    <a:lstStyle/>
                    <a:p>
                      <a:r>
                        <a:rPr lang="ru-RU" sz="1200" dirty="0" smtClean="0"/>
                        <a:t>Поликлинической терапии и семейной медицины</a:t>
                      </a:r>
                      <a:r>
                        <a:rPr lang="ru-RU" sz="1200" baseline="0" dirty="0" smtClean="0"/>
                        <a:t> с курсом ПО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Общая врачебная практика (программа ДПО - 288 часов)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8/8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</a:t>
                      </a:r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/>
                </a:tc>
              </a:tr>
              <a:tr h="341633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Неотложная помощь в поликлинике (программа ДПО - 72 часа)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2/2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</a:t>
                      </a:r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</a:tr>
              <a:tr h="341633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Раннее выявление лиц, употребляющих алкоголь с вредными последствиями, и оказание им медико-профилактической помощи (программа ДПО - 72 часа)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2/2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r>
                        <a:rPr lang="ru-RU" sz="1200" dirty="0" smtClean="0"/>
                        <a:t>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</a:tr>
              <a:tr h="341633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Современные принципы оказания амбулаторной помощи (программа ДПО - 144 часа)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4/4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</a:t>
                      </a:r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</a:tr>
              <a:tr h="341633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Профилактическое консультирование (программа ДПО - 18 часов)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1/1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</a:t>
                      </a:r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</a:tr>
              <a:tr h="341633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Методы помощи в отказе от курения (программа ДПО - 72 часа)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2/2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</a:t>
                      </a:r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</a:tr>
              <a:tr h="341633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Диспансерное наблюдение за пациентами ХНЗ (программа ДПО - 18 часов)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1/1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</a:t>
                      </a:r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</a:tr>
              <a:tr h="341633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Профилактика ХНЗ (программа ДПО - 36 часов)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1/1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</a:t>
                      </a:r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</a:tr>
              <a:tr h="341633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Профилактика на популяционном уровне. Формирование ЗОЖ (программа ДПО - 72 часа)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2/2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</a:t>
                      </a:r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</a:tr>
              <a:tr h="341633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Гериатрия (программа ДПО - 144 часа)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4/4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</a:t>
                      </a:r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</a:tr>
              <a:tr h="341633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Акушерство в работе врача общей практики (программа ДПО - 72 часа)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2/2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</a:t>
                      </a:r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</a:tr>
              <a:tr h="341633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Основы паллиативной медицинской и психосоциальной помощи взрослым и детям (программа ДПО - 144 часа)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ru-RU" sz="1200" dirty="0" smtClean="0"/>
                        <a:t>/4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90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784220"/>
              </p:ext>
            </p:extLst>
          </p:nvPr>
        </p:nvGraphicFramePr>
        <p:xfrm>
          <a:off x="35497" y="44619"/>
          <a:ext cx="9108502" cy="3961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843"/>
                <a:gridCol w="4391600"/>
                <a:gridCol w="1219889"/>
                <a:gridCol w="1138563"/>
                <a:gridCol w="650607"/>
              </a:tblGrid>
              <a:tr h="49178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Кафедра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Программа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Количество модулей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Год</a:t>
                      </a:r>
                      <a:r>
                        <a:rPr lang="ru-RU" sz="1200" baseline="0" dirty="0" smtClean="0">
                          <a:latin typeface="+mn-lt"/>
                        </a:rPr>
                        <a:t> разработки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НМО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72321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Судебной медицины ИПО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>
                          <a:latin typeface="+mn-lt"/>
                        </a:rPr>
                        <a:t>Модули для курсантов</a:t>
                      </a:r>
                      <a:endParaRPr lang="ru-RU" sz="1200" i="1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41633">
                <a:tc rowSpan="4"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Терапии ИПО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Пульмонология (программа ДПО - 288 часов)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8</a:t>
                      </a:r>
                      <a:r>
                        <a:rPr lang="ru-RU" sz="1200" dirty="0" smtClean="0">
                          <a:latin typeface="+mn-lt"/>
                        </a:rPr>
                        <a:t>/8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+mn-lt"/>
                        </a:rPr>
                        <a:t>201</a:t>
                      </a:r>
                      <a:r>
                        <a:rPr lang="ru-RU" sz="1200" dirty="0" smtClean="0">
                          <a:latin typeface="+mn-lt"/>
                        </a:rPr>
                        <a:t>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6</a:t>
                      </a:r>
                      <a:endParaRPr lang="ru-RU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41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Нефрология (программа ДПО - 288 часов)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6/8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+mn-lt"/>
                        </a:rPr>
                        <a:t>201</a:t>
                      </a:r>
                      <a:r>
                        <a:rPr lang="ru-RU" sz="1200" dirty="0" smtClean="0">
                          <a:latin typeface="+mn-lt"/>
                        </a:rPr>
                        <a:t>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41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Гастроэнтерология (программа ДПО - 288 часов)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8</a:t>
                      </a:r>
                      <a:r>
                        <a:rPr lang="ru-RU" sz="1200" dirty="0" smtClean="0">
                          <a:latin typeface="+mn-lt"/>
                        </a:rPr>
                        <a:t>/8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+mn-lt"/>
                        </a:rPr>
                        <a:t>2018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7</a:t>
                      </a:r>
                      <a:endParaRPr lang="ru-RU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41633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Ревматология (программа ДПО - 144 часа)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4</a:t>
                      </a:r>
                      <a:r>
                        <a:rPr lang="ru-RU" sz="1200" dirty="0" smtClean="0">
                          <a:latin typeface="+mn-lt"/>
                        </a:rPr>
                        <a:t>/4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+mn-lt"/>
                        </a:rPr>
                        <a:t>201</a:t>
                      </a:r>
                      <a:r>
                        <a:rPr lang="ru-RU" sz="1200" dirty="0" smtClean="0">
                          <a:latin typeface="+mn-lt"/>
                        </a:rPr>
                        <a:t>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endParaRPr lang="ru-RU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4163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Фармакологии и фармацевтического</a:t>
                      </a:r>
                      <a:r>
                        <a:rPr lang="ru-RU" sz="1200" baseline="0" dirty="0" smtClean="0">
                          <a:latin typeface="+mn-lt"/>
                        </a:rPr>
                        <a:t> консультирования с курсом ПО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Клиническая фармакология (программа ДПО - 252 часа)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5</a:t>
                      </a:r>
                      <a:r>
                        <a:rPr lang="ru-RU" sz="1200" dirty="0" smtClean="0">
                          <a:latin typeface="+mn-lt"/>
                        </a:rPr>
                        <a:t>/8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+mn-lt"/>
                        </a:rPr>
                        <a:t>201</a:t>
                      </a:r>
                      <a:r>
                        <a:rPr lang="ru-RU" sz="1200" dirty="0" smtClean="0">
                          <a:latin typeface="+mn-lt"/>
                        </a:rPr>
                        <a:t>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  <a:endParaRPr lang="ru-RU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4163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Физической</a:t>
                      </a:r>
                      <a:r>
                        <a:rPr lang="ru-RU" sz="1200" baseline="0" dirty="0" smtClean="0">
                          <a:latin typeface="+mn-lt"/>
                        </a:rPr>
                        <a:t> и реабилитационной медицины с курсом ПО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Физиотерапия (программа ДПО - 144 часа)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4/4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+mn-lt"/>
                        </a:rPr>
                        <a:t>201</a:t>
                      </a:r>
                      <a:r>
                        <a:rPr lang="ru-RU" sz="1200" dirty="0" smtClean="0">
                          <a:latin typeface="+mn-lt"/>
                        </a:rPr>
                        <a:t>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25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516491"/>
              </p:ext>
            </p:extLst>
          </p:nvPr>
        </p:nvGraphicFramePr>
        <p:xfrm>
          <a:off x="35497" y="44619"/>
          <a:ext cx="9108502" cy="6012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843"/>
                <a:gridCol w="4391600"/>
                <a:gridCol w="1219889"/>
                <a:gridCol w="1138563"/>
                <a:gridCol w="650607"/>
              </a:tblGrid>
              <a:tr h="49178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Кафедра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Программа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Количество модулей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Год</a:t>
                      </a:r>
                      <a:r>
                        <a:rPr lang="ru-RU" sz="1200" baseline="0" dirty="0" smtClean="0">
                          <a:latin typeface="+mn-lt"/>
                        </a:rPr>
                        <a:t> разработки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НМО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72321">
                <a:tc rowSpan="4">
                  <a:txBody>
                    <a:bodyPr/>
                    <a:lstStyle/>
                    <a:p>
                      <a:r>
                        <a:rPr lang="ru-RU" sz="1200" dirty="0" smtClean="0"/>
                        <a:t>Госпитальной терапии и иммунологии с курсом ПО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Аллергология и иммунология (программа ДПО - 144 часа)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4/4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</a:tr>
              <a:tr h="3416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Актуальные вопросы эндокринологии (программа ДПО - 144 часа)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4/4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</a:tr>
              <a:tr h="3416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Основы профессиональной патологии и организации предварительных и периодических медицинских осмотров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1/1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</a:tr>
              <a:tr h="3416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Теоретические и практические основы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профпатологии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1/1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</a:tr>
              <a:tr h="341633">
                <a:tc rowSpan="5">
                  <a:txBody>
                    <a:bodyPr/>
                    <a:lstStyle/>
                    <a:p>
                      <a:r>
                        <a:rPr lang="ru-RU" sz="1200" dirty="0" smtClean="0"/>
                        <a:t>Госпитальной хирургии им. проф. А.М. </a:t>
                      </a:r>
                      <a:r>
                        <a:rPr lang="ru-RU" sz="1200" dirty="0" err="1" smtClean="0"/>
                        <a:t>Дыхно</a:t>
                      </a:r>
                      <a:r>
                        <a:rPr lang="ru-RU" sz="1200" dirty="0" smtClean="0"/>
                        <a:t> с курсом ПО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Хирургия (программа ДПО - 144 часа)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4/4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</a:tr>
              <a:tr h="3416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Экстренная и плановая хирургия сосудов.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Флеболимфология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(программа ДПО - 144 часа)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4/4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</a:tr>
              <a:tr h="3416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Эндоскопия (программа ДПО - 288 часов)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8/8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/>
                </a:tc>
              </a:tr>
              <a:tr h="3416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Торакальная хирургия (программа ДПО - 144 часа)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1/4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</a:tr>
              <a:tr h="3416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Колопроктология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(программа ДПО - 288 часов)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2/8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</a:tr>
              <a:tr h="341633">
                <a:tc rowSpan="2">
                  <a:txBody>
                    <a:bodyPr/>
                    <a:lstStyle/>
                    <a:p>
                      <a:r>
                        <a:rPr lang="ru-RU" sz="1200" dirty="0" err="1" smtClean="0"/>
                        <a:t>Дерматовенерологии</a:t>
                      </a:r>
                      <a:r>
                        <a:rPr lang="ru-RU" sz="1200" dirty="0" smtClean="0"/>
                        <a:t> с курсом косметологии и ПО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Дерматология, Венерология (программа ДПО - 144 часа)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4/4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</a:tr>
              <a:tr h="341633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Врачебная косметология (программа ДПО - 72 часа)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2/2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</a:tr>
              <a:tr h="3416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Детской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хирургии с курсом ПО им. проф. В.П. Красовской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Детская хирургия (программа ДПО - 144 часа)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4/4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2017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41633"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Мобилизационной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подготовки здравоохранения, медицины катастроф и скорой помощи с курсом ПО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Скорая медицинская помощь (программа ДПО - 144 часа)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4/4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2017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41633">
                <a:tc v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Трансфузиология (программа ДПО - 252 часа)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3/7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2017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41633">
                <a:tc v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Предрейсовый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и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послерейсовый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осмотр водителей автотранспортных средств (программа ДПО - 72 часа)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2/2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2017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1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856392"/>
              </p:ext>
            </p:extLst>
          </p:nvPr>
        </p:nvGraphicFramePr>
        <p:xfrm>
          <a:off x="35497" y="44619"/>
          <a:ext cx="9108502" cy="2979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843"/>
                <a:gridCol w="4391600"/>
                <a:gridCol w="1219889"/>
                <a:gridCol w="1138563"/>
                <a:gridCol w="650607"/>
              </a:tblGrid>
              <a:tr h="49178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Кафедра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Программа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Количество модулей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Год</a:t>
                      </a:r>
                      <a:r>
                        <a:rPr lang="ru-RU" sz="1200" baseline="0" dirty="0" smtClean="0">
                          <a:latin typeface="+mn-lt"/>
                        </a:rPr>
                        <a:t> разработки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НМО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7232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Патологической анатомии им. проф. П.Г. </a:t>
                      </a:r>
                      <a:r>
                        <a:rPr lang="ru-RU" sz="1200" dirty="0" err="1" smtClean="0"/>
                        <a:t>Подзолкова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Модули для курсантов</a:t>
                      </a:r>
                      <a:endParaRPr lang="ru-RU" sz="1200" i="1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1633">
                <a:tc rowSpan="3">
                  <a:txBody>
                    <a:bodyPr/>
                    <a:lstStyle/>
                    <a:p>
                      <a:r>
                        <a:rPr lang="ru-RU" sz="1200" dirty="0" smtClean="0"/>
                        <a:t>Травматологии, ортопедии и нейрохирургии с курсом ПО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Травматология и ортопедия (программа ДПО - 216 часов)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6/6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</a:tr>
              <a:tr h="3416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Артроскопия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(программа ДПО - 144 часа)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4/4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</a:t>
                      </a:r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</a:tr>
              <a:tr h="3416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Нейрохирургия (программа ДПО - 144 часа)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4/4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2018</a:t>
                      </a:r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</a:tr>
              <a:tr h="3416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Хирургической стоматологии</a:t>
                      </a:r>
                      <a:r>
                        <a:rPr lang="ru-RU" sz="1200" baseline="0" dirty="0" smtClean="0"/>
                        <a:t> и челюстно-лицевой хирургии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68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2e294344f5eb43a1f7f873e207175c737a8e9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2158</Words>
  <Application>Microsoft Office PowerPoint</Application>
  <PresentationFormat>Экран (4:3)</PresentationFormat>
  <Paragraphs>548</Paragraphs>
  <Slides>20</Slides>
  <Notes>0</Notes>
  <HiddenSlides>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РезниченкоНС</dc:creator>
  <cp:lastModifiedBy>Татьяна В. Кустова</cp:lastModifiedBy>
  <cp:revision>66</cp:revision>
  <dcterms:created xsi:type="dcterms:W3CDTF">2020-09-02T07:39:35Z</dcterms:created>
  <dcterms:modified xsi:type="dcterms:W3CDTF">2021-03-22T04:14:15Z</dcterms:modified>
</cp:coreProperties>
</file>