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6" r:id="rId5"/>
    <p:sldId id="269" r:id="rId6"/>
    <p:sldId id="272" r:id="rId7"/>
    <p:sldId id="273" r:id="rId8"/>
    <p:sldId id="275" r:id="rId9"/>
    <p:sldId id="278" r:id="rId10"/>
    <p:sldId id="258" r:id="rId11"/>
    <p:sldId id="270" r:id="rId12"/>
    <p:sldId id="274" r:id="rId13"/>
    <p:sldId id="277" r:id="rId14"/>
    <p:sldId id="271" r:id="rId15"/>
    <p:sldId id="276" r:id="rId16"/>
    <p:sldId id="279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57B8AA7-DD8A-4A22-BCD4-77D6E2B3C21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53FFB81-A9D0-4F30-9A26-30173684B50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2379" y="1484784"/>
            <a:ext cx="8587408" cy="24265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ЭКСПОРТ МЕДИЦИНСКОГО ОБРАЗОВАНИЯ: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ОПЫТ И ПЕРСПЕКТИВЫ.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7787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D60093"/>
                </a:solidFill>
              </a:rPr>
              <a:t>Ольга Леонидовна Лопатина</a:t>
            </a:r>
          </a:p>
          <a:p>
            <a:endParaRPr lang="ru-RU" dirty="0" smtClean="0">
              <a:solidFill>
                <a:srgbClr val="D60093"/>
              </a:solidFill>
            </a:endParaRPr>
          </a:p>
          <a:p>
            <a:r>
              <a:rPr lang="en-US" altLang="ja-JP" dirty="0" err="1" smtClean="0"/>
              <a:t>Ph</a:t>
            </a:r>
            <a:r>
              <a:rPr lang="ru-RU" altLang="ja-JP" dirty="0" smtClean="0"/>
              <a:t>.</a:t>
            </a:r>
            <a:r>
              <a:rPr lang="en-US" altLang="ja-JP" dirty="0" smtClean="0"/>
              <a:t>D</a:t>
            </a:r>
            <a:r>
              <a:rPr lang="ru-RU" altLang="ja-JP" dirty="0" smtClean="0"/>
              <a:t>.</a:t>
            </a:r>
            <a:r>
              <a:rPr lang="en-US" altLang="ja-JP" dirty="0" smtClean="0"/>
              <a:t>, </a:t>
            </a:r>
            <a:r>
              <a:rPr lang="ru-RU" altLang="ja-JP" dirty="0" smtClean="0"/>
              <a:t>д.б.н., доцент</a:t>
            </a:r>
          </a:p>
          <a:p>
            <a:r>
              <a:rPr lang="ru-RU" dirty="0" smtClean="0"/>
              <a:t>начальник УПРАВЛЕНИЯ ПО РАБОТЕ С ИНОСТРАННЫМИ ГРАЖДАНАМИ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880" y="6340935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 февраля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8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3657599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ru-RU" sz="2400" b="1" dirty="0">
                <a:solidFill>
                  <a:srgbClr val="FFFF00"/>
                </a:solidFill>
                <a:effectLst/>
              </a:rPr>
              <a:t>День открытых дверей Университета</a:t>
            </a:r>
            <a:r>
              <a:rPr lang="ru-RU" sz="2400" dirty="0">
                <a:effectLst/>
              </a:rPr>
              <a:t>. Встреча-презентация </a:t>
            </a:r>
            <a:r>
              <a:rPr lang="en-US" sz="2400" dirty="0" smtClean="0">
                <a:effectLst/>
              </a:rPr>
              <a:t>on-line </a:t>
            </a:r>
            <a:r>
              <a:rPr lang="ru-RU" sz="2400" dirty="0" smtClean="0">
                <a:effectLst/>
              </a:rPr>
              <a:t>с </a:t>
            </a:r>
            <a:r>
              <a:rPr lang="ru-RU" sz="2400" dirty="0">
                <a:effectLst/>
              </a:rPr>
              <a:t>рекрутинговыми компаниями на английском языке. </a:t>
            </a:r>
            <a:endParaRPr lang="ru-RU" sz="2400" dirty="0"/>
          </a:p>
          <a:p>
            <a:pPr algn="just"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Участие в образовательной </a:t>
            </a:r>
            <a:r>
              <a:rPr lang="ru-RU" sz="2400" b="1" dirty="0">
                <a:solidFill>
                  <a:srgbClr val="FFFF00"/>
                </a:solidFill>
              </a:rPr>
              <a:t>выставке </a:t>
            </a:r>
            <a:r>
              <a:rPr lang="ru-RU" sz="2400" dirty="0"/>
              <a:t>EDU-GATE SUMMER 2021, </a:t>
            </a:r>
            <a:r>
              <a:rPr lang="ru-RU" sz="2400" dirty="0" smtClean="0"/>
              <a:t>г</a:t>
            </a:r>
            <a:r>
              <a:rPr lang="ru-RU" sz="2400" dirty="0"/>
              <a:t>. Каир, Египет. </a:t>
            </a:r>
            <a:endParaRPr lang="ru-RU" sz="2400" dirty="0" smtClean="0"/>
          </a:p>
          <a:p>
            <a:pPr algn="just"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Встречи в </a:t>
            </a:r>
            <a:r>
              <a:rPr lang="en-US" sz="2400" b="1" dirty="0" smtClean="0">
                <a:solidFill>
                  <a:srgbClr val="FFFF00"/>
                </a:solidFill>
              </a:rPr>
              <a:t>off-line </a:t>
            </a:r>
            <a:r>
              <a:rPr lang="ru-RU" sz="2400" b="1" dirty="0" smtClean="0">
                <a:solidFill>
                  <a:srgbClr val="FFFF00"/>
                </a:solidFill>
              </a:rPr>
              <a:t>формате </a:t>
            </a:r>
            <a:r>
              <a:rPr lang="en-US" sz="2400" b="1" dirty="0" smtClean="0">
                <a:solidFill>
                  <a:srgbClr val="FFFF00"/>
                </a:solidFill>
              </a:rPr>
              <a:t>c </a:t>
            </a:r>
            <a:r>
              <a:rPr lang="ru-RU" sz="2400" b="1" dirty="0" smtClean="0">
                <a:solidFill>
                  <a:srgbClr val="FFFF00"/>
                </a:solidFill>
              </a:rPr>
              <a:t>представителями рекрутинговых компаний </a:t>
            </a:r>
            <a:r>
              <a:rPr lang="ru-RU" sz="2400" dirty="0" smtClean="0"/>
              <a:t>(более 5).</a:t>
            </a:r>
          </a:p>
          <a:p>
            <a:pPr algn="just"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Подготовка проектов договоров </a:t>
            </a:r>
            <a:r>
              <a:rPr lang="ru-RU" sz="2400" dirty="0" smtClean="0"/>
              <a:t>о сотрудничестве с рекрутинговым компаниями.</a:t>
            </a:r>
          </a:p>
          <a:p>
            <a:pPr algn="just">
              <a:spcAft>
                <a:spcPts val="1000"/>
              </a:spcAft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7543800" cy="9144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D60093"/>
                </a:solidFill>
              </a:rPr>
              <a:t>ОПЫТ 2021</a:t>
            </a:r>
            <a:r>
              <a:rPr lang="ru-RU" sz="2800" b="1" dirty="0" smtClean="0">
                <a:solidFill>
                  <a:srgbClr val="D60093"/>
                </a:solidFill>
                <a:latin typeface="Calibri"/>
              </a:rPr>
              <a:t>→</a:t>
            </a:r>
            <a:endParaRPr lang="ru-RU" sz="28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5199" y="1484784"/>
            <a:ext cx="8712968" cy="365759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Первый выпуск </a:t>
            </a:r>
            <a:r>
              <a:rPr lang="ru-RU" sz="2400" dirty="0" smtClean="0"/>
              <a:t>слушателей подготовительного отделения – 8 человек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Получение квот на 2022-2023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 на подготовительное отделение – 10 мест;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Сотрудничество с ППС Университета </a:t>
            </a:r>
            <a:r>
              <a:rPr lang="ru-RU" sz="2400" dirty="0" smtClean="0"/>
              <a:t>по работе на подготовительном отделении 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Привлечение новых сотрудников </a:t>
            </a:r>
            <a:r>
              <a:rPr lang="ru-RU" sz="2400" dirty="0" smtClean="0"/>
              <a:t>по преподаванию РКИ на подготовительном отделении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7543800" cy="9144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D60093"/>
                </a:solidFill>
              </a:rPr>
              <a:t>ДОСТИЖЕНИЯ</a:t>
            </a:r>
            <a:r>
              <a:rPr lang="ru-RU" b="1" dirty="0" smtClean="0">
                <a:solidFill>
                  <a:srgbClr val="D60093"/>
                </a:solidFill>
              </a:rPr>
              <a:t> </a:t>
            </a:r>
            <a:r>
              <a:rPr lang="ru-RU" sz="2800" b="1" dirty="0" smtClean="0">
                <a:solidFill>
                  <a:srgbClr val="D60093"/>
                </a:solidFill>
              </a:rPr>
              <a:t>2021</a:t>
            </a:r>
            <a:endParaRPr lang="ru-RU" sz="2800" b="1" dirty="0">
              <a:solidFill>
                <a:srgbClr val="D6009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5598532"/>
            <a:ext cx="898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Заведующий подготовительным отделением – Екатерина Юрьевна Андрюшкина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1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91221"/>
              </p:ext>
            </p:extLst>
          </p:nvPr>
        </p:nvGraphicFramePr>
        <p:xfrm>
          <a:off x="323528" y="2124736"/>
          <a:ext cx="8496944" cy="4581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72208"/>
                <a:gridCol w="2124236"/>
                <a:gridCol w="2124236"/>
              </a:tblGrid>
              <a:tr h="654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2018-2019</a:t>
                      </a:r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2020-2021</a:t>
                      </a:r>
                      <a:endParaRPr lang="ru-RU" dirty="0"/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студенты ВО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209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243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студенты СПО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16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трудящиеся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FF00"/>
                          </a:solidFill>
                        </a:rPr>
                        <a:t>довузовская</a:t>
                      </a:r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 подготовка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20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подготовительный факультет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54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курсанты ИПО 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80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30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292861" y="22237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D60093"/>
                </a:solidFill>
              </a:rPr>
              <a:t>ПЕРСПЕКТИВЫ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9571898">
            <a:off x="7676661" y="3005072"/>
            <a:ext cx="612576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571898">
            <a:off x="7552117" y="5597360"/>
            <a:ext cx="612576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75761" y="1495875"/>
            <a:ext cx="537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ПРИРОСТ ИНОСТРАННЫХ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4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6944" y="5949280"/>
            <a:ext cx="451598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D60093"/>
                </a:solidFill>
              </a:rPr>
              <a:t>НЕСОБЛЮДЕНИЕ СРОКОВ </a:t>
            </a:r>
            <a:r>
              <a:rPr lang="ru-RU" sz="1600" b="1" dirty="0" smtClean="0">
                <a:solidFill>
                  <a:srgbClr val="FFFF00"/>
                </a:solidFill>
              </a:rPr>
              <a:t>= ШТРАФЫ!!! </a:t>
            </a:r>
          </a:p>
          <a:p>
            <a:r>
              <a:rPr lang="ru-RU" sz="1600" dirty="0" smtClean="0"/>
              <a:t>Университет  - 400 - 800 тыс. руб.</a:t>
            </a:r>
          </a:p>
          <a:p>
            <a:r>
              <a:rPr lang="ru-RU" sz="1600" dirty="0" smtClean="0"/>
              <a:t>Должностные лица – от 35 тыс. руб.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32656"/>
            <a:ext cx="9144000" cy="4975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b="1" dirty="0">
                <a:solidFill>
                  <a:srgbClr val="D60093"/>
                </a:solidFill>
              </a:rPr>
              <a:t>29.12.2021 вступил  в силу ФЗ -№274</a:t>
            </a:r>
            <a:r>
              <a:rPr lang="ru-RU" sz="2400" dirty="0">
                <a:solidFill>
                  <a:srgbClr val="D60093"/>
                </a:solidFill>
              </a:rPr>
              <a:t>  </a:t>
            </a:r>
            <a:r>
              <a:rPr lang="ru-RU" sz="2400" dirty="0"/>
              <a:t>с внесенными изменениями (пункт 13-18,19,23) – </a:t>
            </a:r>
            <a:r>
              <a:rPr lang="ru-RU" sz="2400" b="1" dirty="0">
                <a:solidFill>
                  <a:srgbClr val="FFFF00"/>
                </a:solidFill>
              </a:rPr>
              <a:t>иностранные граждане, прибывшие в Российскую Федерацию на срок более 90 дней </a:t>
            </a:r>
            <a:r>
              <a:rPr lang="ru-RU" sz="2400" dirty="0"/>
              <a:t>обязаны </a:t>
            </a:r>
            <a:r>
              <a:rPr lang="ru-RU" sz="2400" dirty="0" smtClean="0"/>
              <a:t>пройти</a:t>
            </a:r>
          </a:p>
          <a:p>
            <a:pPr marL="342900" indent="-342900"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/>
              <a:t>Государственную </a:t>
            </a:r>
            <a:r>
              <a:rPr lang="ru-RU" sz="2400" b="1" dirty="0" smtClean="0">
                <a:solidFill>
                  <a:srgbClr val="FFFF00"/>
                </a:solidFill>
              </a:rPr>
              <a:t>дактилоскопическую </a:t>
            </a:r>
            <a:r>
              <a:rPr lang="ru-RU" sz="2400" b="1" dirty="0">
                <a:solidFill>
                  <a:srgbClr val="FFFF00"/>
                </a:solidFill>
              </a:rPr>
              <a:t>регистрацию,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медицинское </a:t>
            </a:r>
            <a:r>
              <a:rPr lang="ru-RU" sz="2400" b="1" dirty="0">
                <a:solidFill>
                  <a:srgbClr val="FFFF00"/>
                </a:solidFill>
              </a:rPr>
              <a:t>освидетельствование, 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фотографирование, 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случае уклонения срок временного пребывания сокращается с </a:t>
            </a:r>
            <a:r>
              <a:rPr lang="ru-RU" sz="2400" dirty="0" err="1"/>
              <a:t>возлоением</a:t>
            </a:r>
            <a:r>
              <a:rPr lang="ru-RU" sz="2400" dirty="0"/>
              <a:t> обязанности покинуть РФ в  3-х </a:t>
            </a:r>
            <a:r>
              <a:rPr lang="ru-RU" sz="2400" dirty="0" err="1"/>
              <a:t>дневный</a:t>
            </a:r>
            <a:r>
              <a:rPr lang="ru-RU" sz="2400" dirty="0"/>
              <a:t> срок. Лица, своевременно не убывшие за пределы РФ подлежат депортации с </a:t>
            </a:r>
            <a:r>
              <a:rPr lang="ru-RU" sz="2400" dirty="0" err="1"/>
              <a:t>неразрешением</a:t>
            </a:r>
            <a:r>
              <a:rPr lang="ru-RU" sz="2400" dirty="0"/>
              <a:t> въезда на срок 5 лет.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904" y="5930779"/>
            <a:ext cx="432048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! </a:t>
            </a:r>
            <a:r>
              <a:rPr lang="ru-RU" sz="2400" dirty="0" smtClean="0">
                <a:solidFill>
                  <a:srgbClr val="FFFF00"/>
                </a:solidFill>
              </a:rPr>
              <a:t>15 </a:t>
            </a:r>
            <a:r>
              <a:rPr lang="ru-RU" sz="1600" dirty="0" smtClean="0"/>
              <a:t>(Египет),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1 </a:t>
            </a:r>
            <a:r>
              <a:rPr lang="ru-RU" sz="1400" dirty="0" smtClean="0"/>
              <a:t>(</a:t>
            </a:r>
            <a:r>
              <a:rPr lang="ru-RU" sz="1400" dirty="0" err="1" smtClean="0"/>
              <a:t>Таджикситан</a:t>
            </a:r>
            <a:r>
              <a:rPr lang="ru-RU" sz="1400" dirty="0" smtClean="0"/>
              <a:t>) </a:t>
            </a:r>
            <a:r>
              <a:rPr lang="ru-RU" sz="2400" dirty="0" smtClean="0">
                <a:solidFill>
                  <a:srgbClr val="FFFF00"/>
                </a:solidFill>
              </a:rPr>
              <a:t>человек </a:t>
            </a:r>
            <a:r>
              <a:rPr lang="ru-RU" sz="2400" dirty="0" smtClean="0"/>
              <a:t>прошли медосмотр</a:t>
            </a:r>
          </a:p>
        </p:txBody>
      </p:sp>
    </p:spTree>
    <p:extLst>
      <p:ext uri="{BB962C8B-B14F-4D97-AF65-F5344CB8AC3E}">
        <p14:creationId xmlns:p14="http://schemas.microsoft.com/office/powerpoint/2010/main" val="2421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63" y="1484784"/>
            <a:ext cx="9108504" cy="3657599"/>
          </a:xfrm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ru-RU" dirty="0" smtClean="0"/>
              <a:t>Подготовка </a:t>
            </a:r>
            <a:r>
              <a:rPr lang="ru-RU" b="1" dirty="0" smtClean="0">
                <a:solidFill>
                  <a:srgbClr val="FFFF00"/>
                </a:solidFill>
              </a:rPr>
              <a:t>информационных буклетов </a:t>
            </a:r>
            <a:r>
              <a:rPr lang="ru-RU" dirty="0" smtClean="0"/>
              <a:t>для иностранных обучающихся</a:t>
            </a:r>
          </a:p>
          <a:p>
            <a:pPr algn="just">
              <a:spcAft>
                <a:spcPts val="1000"/>
              </a:spcAft>
            </a:pPr>
            <a:r>
              <a:rPr lang="ru-RU" b="1" dirty="0" smtClean="0">
                <a:solidFill>
                  <a:srgbClr val="FFFF00"/>
                </a:solidFill>
              </a:rPr>
              <a:t>Углубление работы по разъяснению правил  пребывания </a:t>
            </a:r>
            <a:r>
              <a:rPr lang="ru-RU" dirty="0" smtClean="0"/>
              <a:t>на территории РФ и </a:t>
            </a:r>
            <a:r>
              <a:rPr lang="ru-RU" b="1" dirty="0" smtClean="0">
                <a:solidFill>
                  <a:srgbClr val="FFFF00"/>
                </a:solidFill>
              </a:rPr>
              <a:t>правил внутреннего распорядка </a:t>
            </a:r>
            <a:r>
              <a:rPr lang="ru-RU" dirty="0" smtClean="0"/>
              <a:t>Университета</a:t>
            </a:r>
          </a:p>
          <a:p>
            <a:pPr algn="just">
              <a:spcAft>
                <a:spcPts val="1000"/>
              </a:spcAft>
            </a:pPr>
            <a:r>
              <a:rPr lang="ru-RU" dirty="0" smtClean="0"/>
              <a:t>Участие в </a:t>
            </a:r>
            <a:r>
              <a:rPr lang="ru-RU" b="1" dirty="0" smtClean="0">
                <a:solidFill>
                  <a:srgbClr val="FFFF00"/>
                </a:solidFill>
              </a:rPr>
              <a:t>межвузовских мероприятиях </a:t>
            </a:r>
            <a:r>
              <a:rPr lang="ru-RU" dirty="0" smtClean="0"/>
              <a:t>по социальной и культурной адаптации иностранных обучающихся</a:t>
            </a:r>
          </a:p>
          <a:p>
            <a:pPr algn="just">
              <a:spcAft>
                <a:spcPts val="1000"/>
              </a:spcAft>
            </a:pPr>
            <a:r>
              <a:rPr lang="ru-RU" b="1" dirty="0" smtClean="0">
                <a:solidFill>
                  <a:srgbClr val="D60093"/>
                </a:solidFill>
              </a:rPr>
              <a:t>Привлечение иностранных обучающихся к участию внутриуниверситетских мероприятий (СНО, конференции, фестивали, эстафеты и </a:t>
            </a:r>
            <a:r>
              <a:rPr lang="ru-RU" b="1" dirty="0" err="1" smtClean="0">
                <a:solidFill>
                  <a:srgbClr val="D60093"/>
                </a:solidFill>
              </a:rPr>
              <a:t>т.л</a:t>
            </a:r>
            <a:r>
              <a:rPr lang="ru-RU" b="1" dirty="0" smtClean="0">
                <a:solidFill>
                  <a:srgbClr val="D60093"/>
                </a:solidFill>
              </a:rPr>
              <a:t>.) 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23528" y="20951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D60093"/>
                </a:solidFill>
              </a:rPr>
              <a:t>ПЕРСПЕКТИВЫ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0" y="20951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D60093"/>
                </a:solidFill>
              </a:rPr>
              <a:t>ПЕРСПЕКТИВЫ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36575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endParaRPr lang="ru-RU" dirty="0" smtClean="0"/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Расширение спектра рекрутинговых компаний </a:t>
            </a:r>
            <a:r>
              <a:rPr lang="ru-RU" sz="2400" dirty="0" smtClean="0"/>
              <a:t>для сотрудничества. Личные встречи, подписание договора о сотрудничестве.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Подготовка информационных буклетов </a:t>
            </a:r>
            <a:r>
              <a:rPr lang="ru-RU" sz="2400" dirty="0" smtClean="0"/>
              <a:t>для абитуриентов и рекрутинговых компаний на двух языках.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Участие в дне открытых дверей Университета.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dirty="0" smtClean="0"/>
              <a:t>Участие в </a:t>
            </a:r>
            <a:r>
              <a:rPr lang="ru-RU" sz="2400" b="1" dirty="0" smtClean="0">
                <a:solidFill>
                  <a:srgbClr val="FFFF00"/>
                </a:solidFill>
              </a:rPr>
              <a:t>международных образовательных выставках.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ru-RU" sz="2400" dirty="0" smtClean="0"/>
              <a:t>Участие </a:t>
            </a:r>
            <a:r>
              <a:rPr lang="ru-RU" sz="2400" b="1" dirty="0" smtClean="0">
                <a:solidFill>
                  <a:srgbClr val="FFFF00"/>
                </a:solidFill>
              </a:rPr>
              <a:t>в семинарах </a:t>
            </a:r>
            <a:r>
              <a:rPr lang="ru-RU" sz="2400" dirty="0" smtClean="0"/>
              <a:t>по изменениям в правилах </a:t>
            </a:r>
            <a:r>
              <a:rPr lang="ru-RU" sz="2400" b="1" dirty="0" smtClean="0">
                <a:solidFill>
                  <a:srgbClr val="FFFF00"/>
                </a:solidFill>
              </a:rPr>
              <a:t>миграционного контроля.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</a:pPr>
            <a:endParaRPr lang="ru-RU" sz="2400" dirty="0" smtClean="0"/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251520" y="641608"/>
            <a:ext cx="889248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D60093"/>
                </a:solidFill>
              </a:rPr>
              <a:t>ПЕРСПЕКТИВЫ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D60093"/>
                </a:solidFill>
              </a:rPr>
              <a:t>ЭКСПОРТ ОБРАЗОВАТЕЛЬНЫХ УСЛУГ </a:t>
            </a:r>
            <a:endParaRPr lang="ru-RU" sz="2800" b="1" dirty="0">
              <a:solidFill>
                <a:srgbClr val="D60093"/>
              </a:solidFill>
            </a:endParaRPr>
          </a:p>
        </p:txBody>
      </p:sp>
      <p:sp>
        <p:nvSpPr>
          <p:cNvPr id="11" name="Объект 1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3657599"/>
          </a:xfrm>
        </p:spPr>
        <p:txBody>
          <a:bodyPr>
            <a:normAutofit fontScale="85000" lnSpcReduction="10000"/>
          </a:bodyPr>
          <a:lstStyle/>
          <a:p>
            <a:pPr algn="just"/>
            <a:endParaRPr lang="ru-RU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Модернизация управления </a:t>
            </a:r>
            <a:r>
              <a:rPr lang="ru-RU" sz="2400" dirty="0" smtClean="0"/>
              <a:t>по работе с иностранными гражданами,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Введение дополнительных ставок,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Развитие взаимодействий и обмен опытом с международными отделами университетов города и страны,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Внедрение и развитие цифрового образовательного контента,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Повышение уровня владения английским языком сотрудников подразделений Университета,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Развитие маркетинга образовательных услуг.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pPr algn="just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851920" y="5229200"/>
            <a:ext cx="4968552" cy="147732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Насколько </a:t>
            </a:r>
            <a:r>
              <a:rPr lang="ru-RU" dirty="0" smtClean="0">
                <a:solidFill>
                  <a:srgbClr val="D60093"/>
                </a:solidFill>
              </a:rPr>
              <a:t>быстро</a:t>
            </a:r>
            <a:r>
              <a:rPr lang="ru-RU" dirty="0" smtClean="0"/>
              <a:t> мы будем </a:t>
            </a:r>
            <a:r>
              <a:rPr lang="ru-RU" dirty="0" smtClean="0">
                <a:solidFill>
                  <a:srgbClr val="D60093"/>
                </a:solidFill>
              </a:rPr>
              <a:t>меняться</a:t>
            </a:r>
            <a:r>
              <a:rPr lang="ru-RU" dirty="0" smtClean="0"/>
              <a:t>, насколько </a:t>
            </a:r>
            <a:r>
              <a:rPr lang="ru-RU" dirty="0" smtClean="0">
                <a:solidFill>
                  <a:srgbClr val="D60093"/>
                </a:solidFill>
              </a:rPr>
              <a:t>пластичны</a:t>
            </a:r>
            <a:r>
              <a:rPr lang="ru-RU" dirty="0" smtClean="0"/>
              <a:t> мы будем относительно </a:t>
            </a:r>
            <a:r>
              <a:rPr lang="ru-RU" dirty="0" smtClean="0">
                <a:solidFill>
                  <a:srgbClr val="D60093"/>
                </a:solidFill>
              </a:rPr>
              <a:t>мировой образовательно-научной среды</a:t>
            </a:r>
            <a:r>
              <a:rPr lang="ru-RU" dirty="0" smtClean="0"/>
              <a:t>, будет зависеть </a:t>
            </a:r>
            <a:r>
              <a:rPr lang="ru-RU" dirty="0" smtClean="0">
                <a:solidFill>
                  <a:srgbClr val="D60093"/>
                </a:solidFill>
              </a:rPr>
              <a:t>кто именно к нам придет.</a:t>
            </a:r>
            <a:endParaRPr lang="ru-RU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1916832"/>
            <a:ext cx="9001000" cy="1224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Благодарю за внимание!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293096"/>
            <a:ext cx="9108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“When you educate one person you can change a life, </a:t>
            </a:r>
          </a:p>
          <a:p>
            <a:pPr algn="ctr"/>
            <a:r>
              <a:rPr lang="en-US" sz="2800" dirty="0" smtClean="0"/>
              <a:t>when you educate many you can change the world” </a:t>
            </a:r>
          </a:p>
          <a:p>
            <a:pPr algn="ctr"/>
            <a:r>
              <a:rPr lang="ru-RU" sz="2800" dirty="0" smtClean="0"/>
              <a:t>-</a:t>
            </a:r>
            <a:r>
              <a:rPr lang="en-US" sz="2800" dirty="0" smtClean="0"/>
              <a:t>Shai </a:t>
            </a:r>
            <a:r>
              <a:rPr lang="en-US" sz="2800" dirty="0" err="1" smtClean="0"/>
              <a:t>Reshef</a:t>
            </a:r>
            <a:r>
              <a:rPr lang="ru-RU" sz="2800" dirty="0" smtClean="0"/>
              <a:t>-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08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848" y="1164374"/>
            <a:ext cx="87484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endParaRPr lang="ru-RU" sz="2800" b="1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363538" algn="just"/>
            <a:r>
              <a:rPr lang="ru-RU" sz="2800" dirty="0" smtClean="0">
                <a:solidFill>
                  <a:srgbClr val="FFFF00"/>
                </a:solidFill>
              </a:rPr>
              <a:t>Реализация </a:t>
            </a:r>
            <a:r>
              <a:rPr lang="ru-RU" sz="2800" dirty="0">
                <a:solidFill>
                  <a:srgbClr val="FFFF00"/>
                </a:solidFill>
              </a:rPr>
              <a:t>закрепленных за подразделением направлений, </a:t>
            </a:r>
            <a:r>
              <a:rPr lang="ru-RU" sz="2800" dirty="0" smtClean="0">
                <a:solidFill>
                  <a:srgbClr val="FFFF00"/>
                </a:solidFill>
              </a:rPr>
              <a:t>связанных:</a:t>
            </a:r>
          </a:p>
          <a:p>
            <a:pPr marL="812800" indent="-457200" algn="just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с пребыванием иностранных граждан </a:t>
            </a:r>
            <a:r>
              <a:rPr lang="ru-RU" sz="2800" dirty="0">
                <a:solidFill>
                  <a:srgbClr val="FFFF00"/>
                </a:solidFill>
              </a:rPr>
              <a:t>в Российской Федерации, взаимодействием с </a:t>
            </a:r>
            <a:r>
              <a:rPr lang="ru-RU" sz="2800" dirty="0" smtClean="0">
                <a:solidFill>
                  <a:srgbClr val="FFFF00"/>
                </a:solidFill>
              </a:rPr>
              <a:t>ГУ МВД и ОП МВД </a:t>
            </a:r>
            <a:r>
              <a:rPr lang="ru-RU" sz="2800" dirty="0">
                <a:solidFill>
                  <a:srgbClr val="FFFF00"/>
                </a:solidFill>
              </a:rPr>
              <a:t>и  по вопросам миграционного учета, визового режима, 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812800" indent="-457200" algn="just">
              <a:buFont typeface="Arial" pitchFamily="34" charset="0"/>
              <a:buChar char="•"/>
            </a:pPr>
            <a:r>
              <a:rPr lang="ru-RU" sz="2800" dirty="0" smtClean="0"/>
              <a:t>с адаптацией </a:t>
            </a:r>
            <a:r>
              <a:rPr lang="ru-RU" sz="2800" dirty="0" smtClean="0">
                <a:solidFill>
                  <a:srgbClr val="FFFF00"/>
                </a:solidFill>
              </a:rPr>
              <a:t>иностранных граждан,</a:t>
            </a:r>
          </a:p>
          <a:p>
            <a:pPr marL="812800" indent="-457200" algn="just">
              <a:buFont typeface="Arial" pitchFamily="34" charset="0"/>
              <a:buChar char="•"/>
            </a:pPr>
            <a:r>
              <a:rPr lang="ru-RU" sz="2800" dirty="0" smtClean="0"/>
              <a:t>с сотрудничеством </a:t>
            </a:r>
            <a:r>
              <a:rPr lang="ru-RU" sz="2800" dirty="0" smtClean="0">
                <a:solidFill>
                  <a:srgbClr val="FFFF00"/>
                </a:solidFill>
              </a:rPr>
              <a:t>с посольствами, рекрутинговыми компаниями и ВУЗами,</a:t>
            </a:r>
          </a:p>
          <a:p>
            <a:pPr marL="8128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</a:rPr>
              <a:t>с функционированием </a:t>
            </a:r>
            <a:r>
              <a:rPr lang="ru-RU" sz="2800" dirty="0" smtClean="0"/>
              <a:t>подготовительного отделения.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898"/>
            <a:ext cx="9132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УПРАВЛЕНИЕ ПО РАБОТЕ </a:t>
            </a:r>
          </a:p>
          <a:p>
            <a:pPr algn="ctr"/>
            <a:r>
              <a:rPr lang="ru-RU" sz="3200" b="1" dirty="0" smtClean="0"/>
              <a:t>С ИНОСТРАННЫМИ ГРАЖДАНАМИ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01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5" y="12073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2800" b="1" dirty="0">
                <a:solidFill>
                  <a:srgbClr val="D60093"/>
                </a:solidFill>
              </a:rPr>
              <a:t>Основные задачи подразделения :</a:t>
            </a:r>
            <a:endParaRPr lang="ru-RU" sz="2800" b="1" dirty="0" smtClean="0">
              <a:solidFill>
                <a:srgbClr val="D60093"/>
              </a:solidFill>
            </a:endParaRPr>
          </a:p>
          <a:p>
            <a:endParaRPr lang="ru-RU" dirty="0"/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FF00"/>
                </a:solidFill>
              </a:rPr>
              <a:t>Оформление приглашений </a:t>
            </a:r>
            <a:r>
              <a:rPr lang="ru-RU" sz="2000" dirty="0"/>
              <a:t>иностранным гражданам для получения визы в стране пребывания и последующего въезда в Российскую Федерацию;</a:t>
            </a:r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/>
              <a:t>Осуществление </a:t>
            </a:r>
            <a:r>
              <a:rPr lang="ru-RU" sz="2000" dirty="0">
                <a:solidFill>
                  <a:srgbClr val="FFFF00"/>
                </a:solidFill>
              </a:rPr>
              <a:t>постановки на миграционный </a:t>
            </a:r>
            <a:r>
              <a:rPr lang="ru-RU" sz="2000" dirty="0"/>
              <a:t>учет иностранных обучающихся;</a:t>
            </a:r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FF00"/>
                </a:solidFill>
              </a:rPr>
              <a:t>Оформление многократной визы </a:t>
            </a:r>
            <a:r>
              <a:rPr lang="ru-RU" sz="2000" dirty="0"/>
              <a:t>иностранным обучающимся;</a:t>
            </a:r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FF00"/>
                </a:solidFill>
              </a:rPr>
              <a:t>Контроль за соблюдением правил пребывания </a:t>
            </a:r>
            <a:r>
              <a:rPr lang="ru-RU" sz="2000" dirty="0"/>
              <a:t>иностранных граждан на территории Российской Федерации;</a:t>
            </a:r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FF00"/>
                </a:solidFill>
              </a:rPr>
              <a:t>Учет и хранение личных данных </a:t>
            </a:r>
            <a:r>
              <a:rPr lang="ru-RU" sz="2000" dirty="0"/>
              <a:t>иностранных </a:t>
            </a:r>
            <a:r>
              <a:rPr lang="ru-RU" sz="2000" dirty="0" smtClean="0"/>
              <a:t>обучающихся;</a:t>
            </a:r>
            <a:endParaRPr lang="ru-RU" sz="2000" dirty="0"/>
          </a:p>
          <a:p>
            <a:pPr marL="285750" lvl="0" indent="-285750" algn="just"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FF00"/>
                </a:solidFill>
              </a:rPr>
              <a:t>Контроль сроков действия </a:t>
            </a:r>
            <a:r>
              <a:rPr lang="ru-RU" sz="2000" dirty="0" smtClean="0">
                <a:solidFill>
                  <a:srgbClr val="FFFF00"/>
                </a:solidFill>
              </a:rPr>
              <a:t>виз и регистраций</a:t>
            </a:r>
            <a:r>
              <a:rPr lang="ru-RU" sz="2000" dirty="0"/>
              <a:t>.</a:t>
            </a:r>
          </a:p>
          <a:p>
            <a:pPr lvl="0"/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5191968"/>
            <a:ext cx="504978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D60093"/>
                </a:solidFill>
              </a:rPr>
              <a:t>НЕСОБЛЮДЕНИЕ СРОКОВ = ШТРАФЫ!!! </a:t>
            </a:r>
          </a:p>
          <a:p>
            <a:r>
              <a:rPr lang="ru-RU" dirty="0" smtClean="0"/>
              <a:t>Университет  - 400 - 800 тыс. руб.</a:t>
            </a:r>
          </a:p>
          <a:p>
            <a:r>
              <a:rPr lang="ru-RU" dirty="0" smtClean="0"/>
              <a:t>Должностные лица – от 35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3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381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D60093"/>
                </a:solidFill>
              </a:rPr>
              <a:t>Основные задачи подразделения </a:t>
            </a:r>
            <a:r>
              <a:rPr lang="ru-RU" sz="2800" b="1" dirty="0" smtClean="0">
                <a:solidFill>
                  <a:srgbClr val="D60093"/>
                </a:solidFill>
              </a:rPr>
              <a:t>:</a:t>
            </a:r>
          </a:p>
          <a:p>
            <a:pPr marL="0" indent="0">
              <a:buNone/>
            </a:pPr>
            <a:endParaRPr lang="ru-RU" sz="2800" b="1" dirty="0">
              <a:solidFill>
                <a:srgbClr val="D60093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FFFF00"/>
                </a:solidFill>
              </a:rPr>
              <a:t>Адаптация иностранных студентов </a:t>
            </a:r>
            <a:r>
              <a:rPr lang="ru-RU" sz="2400" dirty="0"/>
              <a:t>в учебной и социокультурной среде;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/>
              <a:t>Регулярный </a:t>
            </a:r>
            <a:r>
              <a:rPr lang="ru-RU" sz="2400" dirty="0">
                <a:solidFill>
                  <a:srgbClr val="FFFF00"/>
                </a:solidFill>
              </a:rPr>
              <a:t>мониторинг миграционного законодательства </a:t>
            </a:r>
            <a:r>
              <a:rPr lang="ru-RU" sz="2400" dirty="0" smtClean="0">
                <a:solidFill>
                  <a:srgbClr val="FFFF00"/>
                </a:solidFill>
              </a:rPr>
              <a:t>РФ</a:t>
            </a:r>
            <a:r>
              <a:rPr lang="ru-RU" sz="2400" dirty="0" smtClean="0"/>
              <a:t>, </a:t>
            </a:r>
            <a:r>
              <a:rPr lang="ru-RU" sz="2400" dirty="0"/>
              <a:t>информирование студентов об изменениях в законодательстве;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/>
              <a:t>Подготовка </a:t>
            </a:r>
            <a:r>
              <a:rPr lang="ru-RU" sz="2400" b="1" dirty="0">
                <a:solidFill>
                  <a:srgbClr val="FFFF00"/>
                </a:solidFill>
              </a:rPr>
              <a:t>информационных материалов для иностранных абитуриентов</a:t>
            </a:r>
            <a:r>
              <a:rPr lang="ru-RU" sz="2400" dirty="0"/>
              <a:t>, слушателей и </a:t>
            </a:r>
            <a:r>
              <a:rPr lang="ru-RU" sz="2400" dirty="0" smtClean="0"/>
              <a:t>обучающихся </a:t>
            </a:r>
            <a:r>
              <a:rPr lang="ru-RU" sz="2400" dirty="0"/>
              <a:t>о правилах пребывания на территории </a:t>
            </a:r>
            <a:r>
              <a:rPr lang="ru-RU" sz="2400" dirty="0" smtClean="0"/>
              <a:t>РФ;</a:t>
            </a:r>
            <a:endParaRPr lang="ru-RU" sz="2400" dirty="0"/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FFFF00"/>
                </a:solidFill>
              </a:rPr>
              <a:t>Взаимодействие со структурными подразделениями Университета</a:t>
            </a:r>
            <a:r>
              <a:rPr lang="ru-RU" sz="2400" dirty="0"/>
              <a:t> по организационным вопросам;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68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76" y="980728"/>
            <a:ext cx="9135124" cy="4975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b="1" dirty="0" smtClean="0">
                <a:solidFill>
                  <a:srgbClr val="D60093"/>
                </a:solidFill>
              </a:rPr>
              <a:t>Основные задачи подразделения :</a:t>
            </a:r>
          </a:p>
          <a:p>
            <a:pPr algn="just">
              <a:spcAft>
                <a:spcPts val="1000"/>
              </a:spcAft>
            </a:pPr>
            <a:endParaRPr lang="ru-RU" sz="2800" b="1" dirty="0" smtClean="0">
              <a:solidFill>
                <a:srgbClr val="D60093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Сотрудничество с международными отделами </a:t>
            </a:r>
            <a:r>
              <a:rPr lang="ru-RU" sz="2800" dirty="0" smtClean="0"/>
              <a:t>российских университетов по работе с обучающимися;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Взаимодействие с консульствами и посольствами иностранных государств</a:t>
            </a:r>
            <a:r>
              <a:rPr lang="ru-RU" sz="2800" dirty="0" smtClean="0"/>
              <a:t>, граждане которых проходят обучение в Университете;</a:t>
            </a:r>
          </a:p>
          <a:p>
            <a:pPr marL="285750" indent="-28575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Взаимодействие с рекрутинговыми компаниями </a:t>
            </a:r>
            <a:r>
              <a:rPr lang="ru-RU" sz="2800" dirty="0" smtClean="0"/>
              <a:t>и участие в приеме иностранных абитуриентов.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72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4348"/>
              </p:ext>
            </p:extLst>
          </p:nvPr>
        </p:nvGraphicFramePr>
        <p:xfrm>
          <a:off x="-5920" y="877657"/>
          <a:ext cx="9143999" cy="645426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15154"/>
                <a:gridCol w="2060619"/>
                <a:gridCol w="3219719"/>
                <a:gridCol w="3348507"/>
              </a:tblGrid>
              <a:tr h="2107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Гражданство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иностранных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 </a:t>
                      </a:r>
                      <a:r>
                        <a:rPr lang="ru-RU" sz="1200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декабрь</a:t>
                      </a:r>
                      <a:r>
                        <a:rPr lang="ru-RU" sz="1200" baseline="0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 года.</a:t>
                      </a:r>
                      <a:endParaRPr lang="ru-RU" sz="1200" b="1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форма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бюджетных ассигнований 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федерального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договорам об оказании 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платных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образовательных услуг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 anchor="ctr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Азербайджан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15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Алжир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Белоруссия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Египет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Йемен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Индия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Иордания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Ирак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Иран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Киргизия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Намибия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Нигерия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Палестина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Таджикистан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Туркмения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1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Чад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</a:t>
                      </a:r>
                      <a:endParaRPr lang="ru-RU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D6009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ru-RU" sz="1400" b="1" dirty="0">
                        <a:solidFill>
                          <a:srgbClr val="D6009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  <a:tr h="210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по программам СПО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173" marR="28173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1898"/>
            <a:ext cx="913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УПРАВЛЕНИЕ ПО РАБОТЕ </a:t>
            </a:r>
          </a:p>
          <a:p>
            <a:pPr algn="ctr"/>
            <a:r>
              <a:rPr lang="ru-RU" sz="2400" b="1" dirty="0" smtClean="0"/>
              <a:t>С ИНОСТРАННЫМИ ГРАЖДАНАМИ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231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16923"/>
              </p:ext>
            </p:extLst>
          </p:nvPr>
        </p:nvGraphicFramePr>
        <p:xfrm>
          <a:off x="413195" y="1628800"/>
          <a:ext cx="8305770" cy="452501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29224"/>
                <a:gridCol w="1960409"/>
                <a:gridCol w="3228909"/>
                <a:gridCol w="2787228"/>
              </a:tblGrid>
              <a:tr h="6480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Гражданство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иностранных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  <a:r>
                        <a:rPr lang="ru-RU" sz="1200" baseline="0" dirty="0" smtClean="0">
                          <a:solidFill>
                            <a:srgbClr val="D6009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учебный год</a:t>
                      </a:r>
                      <a:endParaRPr lang="ru-RU" sz="1200" b="1" dirty="0">
                        <a:solidFill>
                          <a:srgbClr val="D60093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форма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бюджетных ассигнований федерального бюджета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договорам об оказании платных образовательных услуг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 anchor="ctr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Монголия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Сирия 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Мозамбик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Чили 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Перу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Нигерия 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Афганистан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  <a:tr h="3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D6009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dirty="0">
                        <a:solidFill>
                          <a:srgbClr val="D6009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D6009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solidFill>
                          <a:srgbClr val="D6009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98" marR="43798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1898"/>
            <a:ext cx="9132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УПРАВЛЕНИЕ ПО РАБОТЕ </a:t>
            </a:r>
          </a:p>
          <a:p>
            <a:pPr algn="ctr"/>
            <a:r>
              <a:rPr lang="ru-RU" sz="2400" b="1" dirty="0" smtClean="0"/>
              <a:t>С ИНОСТРАННЫМИ ГРАЖДАНАМИ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D60093"/>
                </a:solidFill>
              </a:rPr>
              <a:t>Подготовительное отделение</a:t>
            </a:r>
            <a:endParaRPr lang="ru-RU" sz="24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368169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u="sng" dirty="0" smtClean="0">
                <a:solidFill>
                  <a:srgbClr val="FFFF00"/>
                </a:solidFill>
              </a:rPr>
              <a:t>Регистрация иностранных граждан на портале </a:t>
            </a:r>
            <a:r>
              <a:rPr lang="ru-RU" sz="2400" b="1" u="sng" dirty="0" err="1" smtClean="0">
                <a:solidFill>
                  <a:srgbClr val="FFFF00"/>
                </a:solidFill>
              </a:rPr>
              <a:t>ГосУслуг</a:t>
            </a:r>
            <a:r>
              <a:rPr lang="ru-RU" sz="2400" b="1" u="sng" dirty="0" smtClean="0">
                <a:solidFill>
                  <a:srgbClr val="FFFF00"/>
                </a:solidFill>
              </a:rPr>
              <a:t> </a:t>
            </a:r>
            <a:r>
              <a:rPr lang="ru-RU" sz="2400" u="sng" dirty="0" smtClean="0"/>
              <a:t>для въезда на территорию РФ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Создание общего чата со иностранными обучающимися </a:t>
            </a:r>
            <a:r>
              <a:rPr lang="ru-RU" sz="2400" dirty="0" smtClean="0"/>
              <a:t>для оперативного информирования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Актив иностранных обучающихся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Работа </a:t>
            </a:r>
            <a:r>
              <a:rPr lang="ru-RU" sz="2400" b="1" dirty="0" smtClean="0">
                <a:solidFill>
                  <a:srgbClr val="FFFF00"/>
                </a:solidFill>
              </a:rPr>
              <a:t>кураторов иностранных обучающихся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Взаимодействие со </a:t>
            </a:r>
            <a:r>
              <a:rPr lang="ru-RU" sz="2400" b="1" dirty="0" smtClean="0">
                <a:solidFill>
                  <a:srgbClr val="FFFF00"/>
                </a:solidFill>
              </a:rPr>
              <a:t>службой безопасности Университета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Взаимодействие с </a:t>
            </a:r>
            <a:r>
              <a:rPr lang="ru-RU" sz="2400" b="1" dirty="0" smtClean="0">
                <a:solidFill>
                  <a:srgbClr val="FFFF00"/>
                </a:solidFill>
              </a:rPr>
              <a:t>общежитиями Университета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951"/>
            <a:ext cx="7543800" cy="9144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D60093"/>
                </a:solidFill>
              </a:rPr>
              <a:t>ОПЫТ</a:t>
            </a:r>
            <a:r>
              <a:rPr lang="ru-RU" b="1" dirty="0" smtClean="0">
                <a:solidFill>
                  <a:srgbClr val="D60093"/>
                </a:solidFill>
              </a:rPr>
              <a:t> </a:t>
            </a:r>
            <a:r>
              <a:rPr lang="ru-RU" sz="2800" b="1" dirty="0" smtClean="0">
                <a:solidFill>
                  <a:srgbClr val="D60093"/>
                </a:solidFill>
              </a:rPr>
              <a:t>2021</a:t>
            </a:r>
            <a:r>
              <a:rPr lang="ru-RU" sz="2800" b="1" dirty="0" smtClean="0">
                <a:solidFill>
                  <a:srgbClr val="D60093"/>
                </a:solidFill>
                <a:latin typeface="Calibri"/>
              </a:rPr>
              <a:t>→</a:t>
            </a:r>
            <a:endParaRPr lang="ru-RU" sz="2800" b="1" dirty="0">
              <a:solidFill>
                <a:srgbClr val="D6009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65104"/>
            <a:ext cx="2161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D60093"/>
                </a:solidFill>
              </a:rPr>
              <a:t>ОПЫТ 2021</a:t>
            </a:r>
            <a:endParaRPr lang="ru-RU" sz="2800" dirty="0">
              <a:solidFill>
                <a:srgbClr val="D60093"/>
              </a:solidFill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248560" y="5445224"/>
            <a:ext cx="8568952" cy="174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Недопонимание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Несоблюдение сроков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ru-RU" sz="2400" dirty="0" smtClean="0"/>
              <a:t>Несоблюдение правил</a:t>
            </a:r>
          </a:p>
          <a:p>
            <a:pPr marL="18288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3036" y="5117412"/>
            <a:ext cx="4431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FF00"/>
                </a:solidFill>
              </a:rPr>
              <a:t>“Every outcome has its cause, </a:t>
            </a:r>
          </a:p>
          <a:p>
            <a:pPr algn="ctr"/>
            <a:r>
              <a:rPr lang="en-US" sz="2000" b="1" i="1" dirty="0" smtClean="0">
                <a:solidFill>
                  <a:srgbClr val="FFFF00"/>
                </a:solidFill>
              </a:rPr>
              <a:t>and every predicament has its solution.”</a:t>
            </a:r>
            <a:r>
              <a:rPr lang="ja-JP" altLang="en-US" sz="2000" i="1" dirty="0" smtClean="0"/>
              <a:t>　</a:t>
            </a:r>
            <a:r>
              <a:rPr lang="en-US" sz="1600" i="1" dirty="0" smtClean="0"/>
              <a:t>Anthony </a:t>
            </a:r>
            <a:r>
              <a:rPr lang="en-US" sz="1600" i="1" dirty="0" err="1"/>
              <a:t>Doerr</a:t>
            </a:r>
            <a:endParaRPr lang="ru-RU" sz="1600" i="1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707904" y="4797152"/>
            <a:ext cx="576064" cy="1656184"/>
          </a:xfrm>
          <a:prstGeom prst="rightBrac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3657599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ru-RU" sz="2400" dirty="0">
                <a:effectLst/>
              </a:rPr>
              <a:t>Регулярные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собрания</a:t>
            </a:r>
            <a:r>
              <a:rPr lang="ru-RU" sz="2400" dirty="0" smtClean="0">
                <a:effectLst/>
              </a:rPr>
              <a:t> </a:t>
            </a:r>
            <a:r>
              <a:rPr lang="ru-RU" sz="2400" b="1" dirty="0" smtClean="0">
                <a:effectLst/>
              </a:rPr>
              <a:t>с иностранными обучающимися </a:t>
            </a:r>
            <a:r>
              <a:rPr lang="ru-RU" sz="2400" dirty="0" smtClean="0">
                <a:effectLst/>
              </a:rPr>
              <a:t>по вопросам миграционного законодательства (в течение года);</a:t>
            </a:r>
          </a:p>
          <a:p>
            <a:pPr algn="just"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  <a:effectLst/>
              </a:rPr>
              <a:t>Регулярные собрания на территории общежития </a:t>
            </a:r>
            <a:r>
              <a:rPr lang="ru-RU" sz="2400" dirty="0" smtClean="0">
                <a:effectLst/>
              </a:rPr>
              <a:t>по вопросам соблюдения правил проживания и вопросам миграционного </a:t>
            </a:r>
            <a:r>
              <a:rPr lang="ru-RU" sz="2400" dirty="0">
                <a:effectLst/>
              </a:rPr>
              <a:t>законодательства (в течение года);</a:t>
            </a:r>
            <a:endParaRPr lang="ru-RU" sz="2400" dirty="0"/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</a:rPr>
              <a:t>Семинар-презентация </a:t>
            </a:r>
            <a:r>
              <a:rPr lang="ru-RU" sz="2400" dirty="0">
                <a:solidFill>
                  <a:srgbClr val="FFFF00"/>
                </a:solidFill>
                <a:effectLst/>
              </a:rPr>
              <a:t>научных направлений </a:t>
            </a:r>
            <a:r>
              <a:rPr lang="ru-RU" sz="2400" dirty="0">
                <a:effectLst/>
              </a:rPr>
              <a:t>Университета по молекулярной </a:t>
            </a:r>
            <a:r>
              <a:rPr lang="ru-RU" sz="2400" dirty="0" smtClean="0">
                <a:effectLst/>
              </a:rPr>
              <a:t>медицине для </a:t>
            </a:r>
            <a:r>
              <a:rPr lang="ru-RU" sz="2400" dirty="0">
                <a:effectLst/>
              </a:rPr>
              <a:t>обучающихся на английском </a:t>
            </a:r>
            <a:r>
              <a:rPr lang="ru-RU" sz="2400" dirty="0" smtClean="0">
                <a:effectLst/>
              </a:rPr>
              <a:t>языке;</a:t>
            </a:r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</a:rPr>
              <a:t>СНО на английском языке</a:t>
            </a:r>
            <a:r>
              <a:rPr lang="ru-RU" sz="2400" dirty="0" smtClean="0">
                <a:effectLst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0" y="20951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D60093"/>
                </a:solidFill>
              </a:rPr>
              <a:t>ОПЫТ</a:t>
            </a:r>
            <a:r>
              <a:rPr lang="ru-RU" b="1" dirty="0" smtClean="0">
                <a:solidFill>
                  <a:srgbClr val="D60093"/>
                </a:solidFill>
              </a:rPr>
              <a:t> </a:t>
            </a:r>
            <a:r>
              <a:rPr lang="ru-RU" sz="2800" b="1" dirty="0" smtClean="0">
                <a:solidFill>
                  <a:srgbClr val="D60093"/>
                </a:solidFill>
              </a:rPr>
              <a:t>2021</a:t>
            </a:r>
            <a:r>
              <a:rPr lang="ru-RU" sz="2800" b="1" dirty="0" smtClean="0">
                <a:solidFill>
                  <a:srgbClr val="D60093"/>
                </a:solidFill>
                <a:latin typeface="Calibri"/>
              </a:rPr>
              <a:t>→</a:t>
            </a:r>
            <a:endParaRPr lang="ru-RU" sz="28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213</TotalTime>
  <Words>925</Words>
  <Application>Microsoft Office PowerPoint</Application>
  <PresentationFormat>Экран (4:3)</PresentationFormat>
  <Paragraphs>278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ЭКСПОРТ МЕДИЦИНСКОГО ОБРАЗОВАНИЯ:  ОПЫТ И ПЕРСПЕКТИВЫ.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ОПЫТ 2021→</vt:lpstr>
      <vt:lpstr>Презентация PowerPoint</vt:lpstr>
      <vt:lpstr>ОПЫТ 2021→</vt:lpstr>
      <vt:lpstr>ДОСТИЖЕНИЯ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Экспорт медицинского образования:  опыт и перспективы.</dc:title>
  <dc:creator>Olga</dc:creator>
  <cp:lastModifiedBy>ЗолотухинаВМ</cp:lastModifiedBy>
  <cp:revision>19</cp:revision>
  <dcterms:created xsi:type="dcterms:W3CDTF">2022-02-15T21:09:55Z</dcterms:created>
  <dcterms:modified xsi:type="dcterms:W3CDTF">2022-02-25T03:16:16Z</dcterms:modified>
</cp:coreProperties>
</file>