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65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B6C1F23-E884-49E4-A7EA-9EBF6FAB2D96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6"/>
            <p14:sldId id="267"/>
            <p14:sldId id="268"/>
            <p14:sldId id="269"/>
            <p14:sldId id="270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11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88C0A-E59E-4ED9-870F-C448147724B6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909DC-6530-4AAC-A353-6A3932A46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440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0DE0-F046-4FBF-A415-7E7AD8C83C41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DA59-B3BE-414A-B3E8-9950F2E2B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904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0DE0-F046-4FBF-A415-7E7AD8C83C41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DA59-B3BE-414A-B3E8-9950F2E2B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206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0DE0-F046-4FBF-A415-7E7AD8C83C41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DA59-B3BE-414A-B3E8-9950F2E2B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03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0DE0-F046-4FBF-A415-7E7AD8C83C41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DA59-B3BE-414A-B3E8-9950F2E2B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567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0DE0-F046-4FBF-A415-7E7AD8C83C41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DA59-B3BE-414A-B3E8-9950F2E2B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140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0DE0-F046-4FBF-A415-7E7AD8C83C41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DA59-B3BE-414A-B3E8-9950F2E2B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991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0DE0-F046-4FBF-A415-7E7AD8C83C41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DA59-B3BE-414A-B3E8-9950F2E2B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027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0DE0-F046-4FBF-A415-7E7AD8C83C41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DA59-B3BE-414A-B3E8-9950F2E2B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231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0DE0-F046-4FBF-A415-7E7AD8C83C41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DA59-B3BE-414A-B3E8-9950F2E2B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539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0DE0-F046-4FBF-A415-7E7AD8C83C41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DA59-B3BE-414A-B3E8-9950F2E2B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88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10DE0-F046-4FBF-A415-7E7AD8C83C41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8DA59-B3BE-414A-B3E8-9950F2E2B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441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10DE0-F046-4FBF-A415-7E7AD8C83C41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8DA59-B3BE-414A-B3E8-9950F2E2B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167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Различия </a:t>
            </a:r>
            <a:r>
              <a:rPr lang="ru-RU" dirty="0" err="1" smtClean="0"/>
              <a:t>перипротезной</a:t>
            </a:r>
            <a:r>
              <a:rPr lang="ru-RU" dirty="0" smtClean="0"/>
              <a:t> и </a:t>
            </a:r>
            <a:r>
              <a:rPr lang="ru-RU" dirty="0" err="1" smtClean="0"/>
              <a:t>периимплантной</a:t>
            </a:r>
            <a:r>
              <a:rPr lang="ru-RU" dirty="0" smtClean="0"/>
              <a:t> инфекции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44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3)Отличия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Так как при протезировании происходит замена сустава (локтевого, плечевого, коленного и т.д.), а имплантат не заменяет кость (Пластины для остеосинтеза, спицы и т.д.) </a:t>
            </a:r>
          </a:p>
          <a:p>
            <a:r>
              <a:rPr lang="ru-RU" dirty="0" smtClean="0"/>
              <a:t>Разница состоит в том что, при первом случае важную роль играет сам сустав.</a:t>
            </a:r>
          </a:p>
        </p:txBody>
      </p:sp>
    </p:spTree>
    <p:extLst>
      <p:ext uri="{BB962C8B-B14F-4D97-AF65-F5344CB8AC3E}">
        <p14:creationId xmlns:p14="http://schemas.microsoft.com/office/powerpoint/2010/main" val="4031431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Врожденный вывих бедра у детей: симптомы, причины, леч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5" y="722810"/>
            <a:ext cx="6548054" cy="550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Ильинская больница - современный амбулаторно-госпитальный центр ::  Коксартроз. Эндопротезирование тазобедренного суста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609" y="1147080"/>
            <a:ext cx="5261839" cy="465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363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0053" y="365760"/>
            <a:ext cx="25708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dirty="0" smtClean="0"/>
              <a:t>Микробная Биопленка -</a:t>
            </a:r>
            <a:endParaRPr lang="ru-RU" sz="3500" dirty="0"/>
          </a:p>
        </p:txBody>
      </p:sp>
      <p:sp>
        <p:nvSpPr>
          <p:cNvPr id="5" name="TextBox 4"/>
          <p:cNvSpPr txBox="1"/>
          <p:nvPr/>
        </p:nvSpPr>
        <p:spPr>
          <a:xfrm>
            <a:off x="2960915" y="365760"/>
            <a:ext cx="900649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dirty="0" smtClean="0"/>
              <a:t>Множество микроорганизмов, расположенных на какой-либо поверхности, клетки которых прикреплены друг к другу</a:t>
            </a:r>
            <a:endParaRPr lang="ru-RU" sz="3500" dirty="0"/>
          </a:p>
        </p:txBody>
      </p:sp>
      <p:pic>
        <p:nvPicPr>
          <p:cNvPr id="2054" name="Picture 6" descr="Представление о биоплёнке полости р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534" y="2073920"/>
            <a:ext cx="8202361" cy="461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587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случае с появлением инфекции при установке имплантата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Основным причиной появления </a:t>
            </a:r>
            <a:r>
              <a:rPr lang="ru-RU" dirty="0" err="1" smtClean="0"/>
              <a:t>приимплантной</a:t>
            </a:r>
            <a:r>
              <a:rPr lang="ru-RU" dirty="0" smtClean="0"/>
              <a:t> инфекции является гематогенный способ, что в последующем может привести к острому гематогенному остеомиелиту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8123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4)Лечение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Лечение = Наличие инфекции = устранение металла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5204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Вакцинация у нас добровольная, не нравится — лети в другое место. Или  скорее- вовсе никуда не лети.: petitnicolas — LiveJourna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88073"/>
            <a:ext cx="3760509" cy="564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664" y="212725"/>
            <a:ext cx="10515600" cy="1325563"/>
          </a:xfrm>
        </p:spPr>
        <p:txBody>
          <a:bodyPr/>
          <a:lstStyle/>
          <a:p>
            <a:r>
              <a:rPr lang="ru-RU" dirty="0" smtClean="0"/>
              <a:t>Будьте отличными врачами!!!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1742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1) Что такое </a:t>
            </a:r>
            <a:r>
              <a:rPr lang="ru-RU" dirty="0" err="1" smtClean="0"/>
              <a:t>Перипротезная</a:t>
            </a:r>
            <a:r>
              <a:rPr lang="ru-RU" dirty="0" smtClean="0"/>
              <a:t> и </a:t>
            </a:r>
            <a:r>
              <a:rPr lang="ru-RU" dirty="0" err="1" smtClean="0"/>
              <a:t>периимплантная</a:t>
            </a:r>
            <a:r>
              <a:rPr lang="ru-RU" dirty="0" smtClean="0"/>
              <a:t> инфекция?</a:t>
            </a:r>
          </a:p>
          <a:p>
            <a:r>
              <a:rPr lang="ru-RU" dirty="0" smtClean="0"/>
              <a:t>2)Чем вызваны?</a:t>
            </a:r>
          </a:p>
          <a:p>
            <a:r>
              <a:rPr lang="ru-RU" dirty="0" smtClean="0"/>
              <a:t>3) Отличия </a:t>
            </a:r>
          </a:p>
          <a:p>
            <a:r>
              <a:rPr lang="ru-RU" dirty="0" smtClean="0"/>
              <a:t>4) Лечение</a:t>
            </a:r>
          </a:p>
          <a:p>
            <a:r>
              <a:rPr lang="ru-RU" dirty="0" smtClean="0"/>
              <a:t>5) Другое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799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 такое </a:t>
            </a:r>
            <a:r>
              <a:rPr lang="ru-RU" dirty="0" err="1" smtClean="0"/>
              <a:t>Перипротезная</a:t>
            </a:r>
            <a:r>
              <a:rPr lang="ru-RU" dirty="0" smtClean="0"/>
              <a:t> и </a:t>
            </a:r>
            <a:r>
              <a:rPr lang="ru-RU" dirty="0" err="1" smtClean="0"/>
              <a:t>периимпантная</a:t>
            </a:r>
            <a:r>
              <a:rPr lang="ru-RU" dirty="0" smtClean="0"/>
              <a:t> инфекция?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Глубокая </a:t>
            </a:r>
            <a:r>
              <a:rPr lang="ru-RU" dirty="0"/>
              <a:t>инфекция области хирургического вмешательства, </a:t>
            </a:r>
            <a:r>
              <a:rPr lang="ru-RU" dirty="0" err="1" smtClean="0"/>
              <a:t>развившегося</a:t>
            </a:r>
            <a:r>
              <a:rPr lang="ru-RU" dirty="0" smtClean="0"/>
              <a:t> </a:t>
            </a:r>
            <a:r>
              <a:rPr lang="ru-RU" dirty="0"/>
              <a:t>после имплантации </a:t>
            </a:r>
            <a:r>
              <a:rPr lang="ru-RU" dirty="0" err="1" smtClean="0"/>
              <a:t>эндопротеза</a:t>
            </a:r>
            <a:r>
              <a:rPr lang="ru-RU" dirty="0" smtClean="0"/>
              <a:t> или имплантата, представляет </a:t>
            </a:r>
            <a:r>
              <a:rPr lang="ru-RU" dirty="0"/>
              <a:t>собой частный случай имплантат-ассоциированной инфекции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379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2)Чем вызваны?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Ведущим возбудителями являются стафилококки </a:t>
            </a:r>
            <a:r>
              <a:rPr lang="en-US" i="1" dirty="0"/>
              <a:t>Staphylococcus aureus</a:t>
            </a:r>
            <a:r>
              <a:rPr lang="en-US" dirty="0"/>
              <a:t> </a:t>
            </a:r>
            <a:r>
              <a:rPr lang="ru-RU" dirty="0"/>
              <a:t>и </a:t>
            </a:r>
            <a:r>
              <a:rPr lang="en-US" i="1" dirty="0"/>
              <a:t>Staphylococcus </a:t>
            </a:r>
            <a:r>
              <a:rPr lang="en-US" i="1" dirty="0" err="1" smtClean="0"/>
              <a:t>epidermidis</a:t>
            </a:r>
            <a:endParaRPr lang="ru-RU" i="1" dirty="0" smtClean="0"/>
          </a:p>
          <a:p>
            <a:r>
              <a:rPr lang="ru-RU" dirty="0"/>
              <a:t>На сегодняшний день общепризнанно, что ведущая роль </a:t>
            </a:r>
            <a:r>
              <a:rPr lang="ru-RU" i="1" dirty="0"/>
              <a:t>S. </a:t>
            </a:r>
            <a:r>
              <a:rPr lang="ru-RU" i="1" dirty="0" err="1"/>
              <a:t>aureus</a:t>
            </a:r>
            <a:r>
              <a:rPr lang="ru-RU" dirty="0"/>
              <a:t> и </a:t>
            </a:r>
            <a:r>
              <a:rPr lang="ru-RU" i="1" dirty="0"/>
              <a:t>S. </a:t>
            </a:r>
            <a:r>
              <a:rPr lang="ru-RU" i="1" dirty="0" err="1"/>
              <a:t>epidermidis</a:t>
            </a:r>
            <a:r>
              <a:rPr lang="ru-RU" dirty="0"/>
              <a:t>, в этиологии ортопедической инфекции во многом обусловлена их способностью быстро формировать многоуровневые микробные биопленки на поверхности искусственных имплантатов</a:t>
            </a:r>
          </a:p>
        </p:txBody>
      </p:sp>
    </p:spTree>
    <p:extLst>
      <p:ext uri="{BB962C8B-B14F-4D97-AF65-F5344CB8AC3E}">
        <p14:creationId xmlns:p14="http://schemas.microsoft.com/office/powerpoint/2010/main" val="353151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05628" y="413901"/>
            <a:ext cx="405354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Возможные </a:t>
            </a:r>
          </a:p>
          <a:p>
            <a:pPr algn="ctr"/>
            <a:r>
              <a:rPr lang="ru-RU" sz="54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Места 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7937" y="2839453"/>
            <a:ext cx="3510716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Внутрибольничные</a:t>
            </a:r>
            <a:endParaRPr lang="ru-RU" sz="3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15199" y="2839453"/>
            <a:ext cx="3281757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Внебольничные</a:t>
            </a:r>
            <a:endParaRPr lang="ru-RU" sz="3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Стрелка вниз 7"/>
          <p:cNvSpPr/>
          <p:nvPr/>
        </p:nvSpPr>
        <p:spPr>
          <a:xfrm rot="3669251">
            <a:off x="3705727" y="1807149"/>
            <a:ext cx="232610" cy="14493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7910164">
            <a:off x="6787363" y="1817017"/>
            <a:ext cx="232610" cy="13983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5957" y="4026208"/>
            <a:ext cx="14400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 время проведения операции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259763" y="4026208"/>
            <a:ext cx="1798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После операции</a:t>
            </a:r>
            <a:endParaRPr lang="ru-RU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726602" y="3438461"/>
            <a:ext cx="158537" cy="4451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flipH="1">
            <a:off x="2986763" y="3438461"/>
            <a:ext cx="144378" cy="4451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27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 время операции </a:t>
            </a:r>
            <a:endParaRPr lang="ru-RU" dirty="0"/>
          </a:p>
        </p:txBody>
      </p:sp>
      <p:pic>
        <p:nvPicPr>
          <p:cNvPr id="2050" name="Picture 2" descr="Современное оборудование в операционной. медицинские приборы для  нейрохирургии. | Премиум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301234" y="-105629"/>
            <a:ext cx="126086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Внутрибольничные – во время операции</a:t>
            </a:r>
            <a:endParaRPr lang="ru-RU" sz="5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4" name="Picture 6" descr="Руки вымыли? Но вы же не знаете, как правильно это делать! - BBC News  Русская служб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64" y="948633"/>
            <a:ext cx="3333582" cy="281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Хирургический инструментари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64" y="3332975"/>
            <a:ext cx="3794928" cy="271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Перевязочные средства — MiraMe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188" y="948632"/>
            <a:ext cx="2983833" cy="265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Стерильное операционное поле - Incifilm® - Pharmaplas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046" y="3222759"/>
            <a:ext cx="3555332" cy="278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Шовный материал — классификация, виды, особенности - читать статью в  интернет-магазине «Стоммаркет»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988" y="744601"/>
            <a:ext cx="3436664" cy="227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Эндопротезирование тазобедренного сустава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307" y="2130722"/>
            <a:ext cx="3806025" cy="218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Импланты для травматологии купить в Киеве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988" y="3959804"/>
            <a:ext cx="3456624" cy="272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630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979" y="84389"/>
            <a:ext cx="10515600" cy="1325563"/>
          </a:xfrm>
        </p:spPr>
        <p:txBody>
          <a:bodyPr/>
          <a:lstStyle/>
          <a:p>
            <a:r>
              <a:rPr lang="ru-RU" dirty="0" smtClean="0"/>
              <a:t>После операционные </a:t>
            </a:r>
            <a:endParaRPr lang="ru-RU" dirty="0"/>
          </a:p>
        </p:txBody>
      </p:sp>
      <p:pic>
        <p:nvPicPr>
          <p:cNvPr id="1028" name="Picture 4" descr="Стандарт оснащения кабинета хирург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12192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4535" y="95798"/>
            <a:ext cx="66992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Послеоперационные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6" descr="Руки вымыли? Но вы же не знаете, как правильно это делать! - BBC News  Русская служб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65" y="1093012"/>
            <a:ext cx="3333582" cy="281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Хирургический инструментари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070" y="3801543"/>
            <a:ext cx="3794928" cy="271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Перевязочные средства — MiraMe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808" y="940612"/>
            <a:ext cx="2983833" cy="265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Стерильное операционное поле - Incifilm® - Pharmaplas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477" y="3598857"/>
            <a:ext cx="3555332" cy="278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305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Врач и дурка - откуда мем про санитара в колпак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842" y="239414"/>
            <a:ext cx="8213558" cy="621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103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1345" y="303892"/>
            <a:ext cx="82936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Внебольничные инфекции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66578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1945</TotalTime>
  <Words>188</Words>
  <Application>Microsoft Office PowerPoint</Application>
  <PresentationFormat>Широкоэкранный</PresentationFormat>
  <Paragraphs>33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Различия перипротезной и периимплантной инфекции</vt:lpstr>
      <vt:lpstr>План:</vt:lpstr>
      <vt:lpstr>Что такое Перипротезная и периимпантная инфекция?</vt:lpstr>
      <vt:lpstr>2)Чем вызваны?</vt:lpstr>
      <vt:lpstr>Презентация PowerPoint</vt:lpstr>
      <vt:lpstr>Во время операции </vt:lpstr>
      <vt:lpstr>После операционные </vt:lpstr>
      <vt:lpstr>Презентация PowerPoint</vt:lpstr>
      <vt:lpstr>Презентация PowerPoint</vt:lpstr>
      <vt:lpstr>3)Отличия</vt:lpstr>
      <vt:lpstr>Презентация PowerPoint</vt:lpstr>
      <vt:lpstr>Презентация PowerPoint</vt:lpstr>
      <vt:lpstr>В случае с появлением инфекции при установке имплантата </vt:lpstr>
      <vt:lpstr>4)Лечение</vt:lpstr>
      <vt:lpstr>Будьте отличными врачами!!!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Различия перипротезной и периимплантной инфекции</dc:title>
  <dc:creator>Юшкова Дарья Олеговна</dc:creator>
  <cp:lastModifiedBy>FreeMan</cp:lastModifiedBy>
  <cp:revision>35</cp:revision>
  <dcterms:created xsi:type="dcterms:W3CDTF">2021-09-05T09:08:12Z</dcterms:created>
  <dcterms:modified xsi:type="dcterms:W3CDTF">2021-09-09T00:48:35Z</dcterms:modified>
</cp:coreProperties>
</file>