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096" autoAdjust="0"/>
  </p:normalViewPr>
  <p:slideViewPr>
    <p:cSldViewPr>
      <p:cViewPr>
        <p:scale>
          <a:sx n="60" d="100"/>
          <a:sy n="60" d="100"/>
        </p:scale>
        <p:origin x="-1482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="" xmlns:a16="http://schemas.microsoft.com/office/drawing/2014/main" id="{C69D6837-994D-4BA6-9A6C-DBFF95A32CB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806B054-DA3E-4685-90BF-CAE506F1C9C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BDF0470-4053-4750-A482-1A9D17FDD58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D2A3734-223D-4CFF-8148-43FC8F16C5E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1B28B43-8489-42BD-9EBE-9F3E5C2DB3BF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3BC85A6-FFC7-4CEF-9CE7-FB1A773A6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268332-B576-4624-A130-B4A7B20A70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B963C-FA58-4162-9A87-7C8ECDE1F51F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2A6428-862F-4D16-869A-835CD7508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A06B894-EB1C-4B90-BE1A-C5CFD34BC1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ACD26-F553-4672-AF9C-CEE9D1F30C19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74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712CD-1528-4690-881C-8C32B871DCD6}" type="datetimeFigureOut">
              <a:rPr lang="en-US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="" xmlns:a16="http://schemas.microsoft.com/office/drawing/2014/main" id="{A84D4D28-8174-40DD-8A09-1D3A5D845D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="" xmlns:a16="http://schemas.microsoft.com/office/drawing/2014/main" id="{377DCF6E-4FDF-443A-9C9C-1098C4E3167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10" name="Header Placeholder 9">
            <a:extLst>
              <a:ext uri="{FF2B5EF4-FFF2-40B4-BE49-F238E27FC236}">
                <a16:creationId xmlns="" xmlns:a16="http://schemas.microsoft.com/office/drawing/2014/main" id="{80C98CB0-BE86-4EBD-AA33-C3292797DE0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7C28D10A-E346-44D4-86A5-FBC262AB9EE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70F1DE2B-4B59-4526-B5D5-C645A0CEA1B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F211D4B6-0FCC-4084-B83F-4CD469FC99E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3AA7C84-BA7D-4473-8A78-984EE2B0E8D2}" type="slidenum">
              <a:rPr/>
              <a:pPr lvl="0"/>
              <a:t>‹#›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53984-A90D-49E1-92B2-CFE199027AF6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59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BD9A96D2-08C2-4802-B166-94904FD7A8A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FFDC0107-D4F6-400C-89D9-1DAA634DC45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90BD1-D630-4D32-A7A4-DF4578C02B2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0501E7C2-DD50-4391-8D39-9318D62C9E7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9FCA7-538B-4A4F-87CC-4F74434464B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94516F06-A3FA-4152-B804-8162FD2EA44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B3C433CF-D946-4C71-9FDA-6BBD669044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126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231DD197-6611-4E54-B5C1-3827EDE59A3F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2B1C4A69-DAB6-48B7-B9F8-DFEB2B89C09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2CAEDE-CC1B-468B-9380-CE78492F56AB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51E19528-A984-479F-B19E-D59463212F7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2413F-40B0-48BA-81DC-CBC8D26687F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E215D1C9-D3C5-4B46-A4BE-CCA64D5B1E4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30E41E66-40AD-4CC1-A601-B5580EEDCA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17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E3131865-931B-4D33-8619-2ACF8595C0B4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651AE3EE-89DA-4117-98DB-9F4F9858F8A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85A45-B091-4527-A001-EB1F93123348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DC4A6A2F-9250-47E2-8042-0DFADAF9609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C7F33E-9CB1-4AC4-981A-624E444EDD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98D4DEB-5A9E-46D6-8099-F9796F2A9D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BC7F0B73-9570-4F06-9860-BA3B9BF634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756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A2EDD888-80B2-4841-BB9B-353D5EF793E0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D3F02141-B369-4A15-BD47-3087212F712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BBA96E-3473-454C-A5B6-9422F971C27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EBAA03D7-C1E2-41CC-99A7-E09AB68689F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3ADED-49A8-42F5-B62C-CEB67AE94BD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5AF365DC-EC26-4F83-A7F3-522F5FB687A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D7ADD4E4-CDF1-450D-A071-187DBE1695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2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DD7E590B-8FB9-40ED-AFBE-EABA4BEFB1A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41C5280B-3DF0-4CFA-8118-2471244CC20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16155D-D95A-4343-B8C5-D1D9A5B307E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E8CC0721-D9E7-49A0-BF87-7AA48DEA604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D4E7-AE69-4B93-9398-3564691AEA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6395ED4-0D8A-47F3-9C54-CFED3D99E6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CD8D0F29-C84C-4A12-A208-FD60E01A3B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65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6C29F094-B8BA-4BAA-A173-1668028D1995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9B2D124-2F06-44AB-B0DB-0903143AB17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04B758-6283-4EE1-B79F-6ADC9D8E081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F4246B37-7048-42AD-B636-AFB9EFF4246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BB5621-8664-44F8-90BB-E42193E366E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11B71EAE-8266-46E5-81C5-071E835ABE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F62FAA4B-5868-4F21-9BA6-BEB65792F7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939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C48126AF-DEB3-4D58-AF58-0FDDB67BCDB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01E6526-F5A7-4E5C-BB50-FF9B01C39D2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14782-02E3-439F-BC75-DA8B8D89D647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0C97C1FA-78E8-4660-9D42-96FCF95EDF1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575A-743E-4F65-9C70-6D97DC6316D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0F2904A9-3A32-4317-9BCA-3D4A0A09345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D7DEF702-51CF-4A33-80E9-487D50061D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876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4B02711B-A3F6-40B5-A9C2-43AE4777D39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0BA41540-E94B-44C5-A7BE-9E0C774602E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356C9-92EA-4775-893D-C3C88DF439C0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D6BEA430-AB0A-4C7F-86D5-C8D0A95A88B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14C19-D052-460A-BE48-5FD0234589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A2920C36-E9A7-486B-9C94-D75BC3A7640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2E2F39CE-7F70-4D05-AC92-E543ADFAC10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583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3E4504DF-A385-45E2-9FF0-933819066BC7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3927EE2E-C744-4532-8E05-0EEF161AD89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7E3BA-FFCA-4998-BA58-7075860888E4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E124AD26-86E4-4EAA-9238-B6C900E8866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913C8-98DE-4106-B2B7-4C539B76FD5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DD9C70BC-6BC5-4979-8D39-442D213F7D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A3685385-2DB5-49EC-ACB3-FED1B34579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14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78AEFE25-FE8F-4180-A42C-146C254957A0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EFF3F20-452A-4BB2-A3C6-E343F717194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B17AE9-B4FD-4879-A430-EA712864F919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A8C01081-31E1-4DCD-B8C1-AE665130585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502FA7-55F9-4B95-92EB-72F4F2D3B61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609C20D4-5282-4B15-B6AD-0FE7A87B34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3794E85A-2817-4E22-96DF-305A972517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36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95795662-DFDF-4283-AB55-370B4A21894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F707C0B2-5486-477B-94B5-8E8CC57738D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75FCCA-B066-4256-B8A9-568AE34EB23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CF16661C-16BC-441A-9FC6-6A04684AAE5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1473BD-262E-4ADF-A78D-5D47FC7EDCB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231C263D-B106-440D-9E8A-936177A9450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F058DC64-CE61-4756-AA9D-2FA24810B6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79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6831D716-8FE7-472A-B86F-3893335E968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A437DCB2-B718-4AEF-89E7-9C4F45A0C81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E23B25-5C54-45A0-8B3A-24501DA09545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5B8C7660-7E92-4444-AABD-58B3324440D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E6C75-5754-4842-AA43-658E4B5AB79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F2D6BC12-6AFF-45CE-AD51-00E879DB67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18EFF9C8-9051-41D1-B061-19991D1B36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717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7F80EE22-4667-49A8-8040-20FF971719E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87F58321-9D86-4E63-9C1E-5CBDAFD0287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2835F-585D-4AD6-9531-141BD3E7DC48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3AB3016B-D2C5-4DFE-A0E7-A2B0F8E93EF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08B0D-B70E-4FC3-8B30-CC885CCA6B3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93BCDC6F-619E-4837-A82C-47D085D53FB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CF523DCA-C7CD-49B9-808D-035B1F91CF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260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A9FD1A55-F083-4778-8B8B-61A65C77046D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B6753C06-1D71-4F2C-A841-5B497931A2F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74138-D217-49DA-8FD4-42519D50FA1B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D631E029-0A93-4341-ACB0-E8B5C625382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BA33F-F23A-4446-BD02-653D37B8A9F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075B50E3-F0C0-4CF9-981D-DF2C1C05B9B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33C65C8B-1967-4967-AFC7-AEF6AC648F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 dirty="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4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09E1D9F9-9717-428B-83B4-421667E24C9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5CB141FE-42E6-4B2C-90DB-4B5EE02378B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A6A913-9094-462D-8780-86CD0A3DDAB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90F6904E-2EE8-40C2-BC85-0336AEB62DF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E4564-5936-4DF1-9507-FAB92083874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CBA7A8B8-181E-4531-AF36-700482BFEB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B734465F-1364-4B1D-9954-6416E3A9083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887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12CB8D9F-C600-4900-AAC1-2E9279CFAD1E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5CE436E-B7BE-421F-8A02-4ED7110852D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3A1BE-ABFE-40E6-BF44-1FF6803A915D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0852306E-8395-4986-B749-D05DFAAC0C5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B91E9-B7F2-4316-8168-9F0DEC0E892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D4595688-16AD-4A16-BBE8-64035F4A89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503FE399-34E7-4E81-92B4-1E7DF96C4F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13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9FA09FF2-4371-465E-96EA-B3583078B98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AB98FD99-A752-4852-B68B-F8D3578103D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00E69-1223-4392-AF82-C5518DB89702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FA010776-31FA-4744-BA2F-F13D176D89E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C0FC3-5346-40EA-BD37-F74F9EEA419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319EF41D-2A88-47E5-BD02-7100CF5323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0CEFD3D2-3E63-4AB1-AA1F-6482649BB7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34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C6ACB8-E392-4BE1-9C9C-F4E42E406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D6DC511-B10D-4AF9-B22F-6E3D0A3E1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F41AB9F-5373-4C17-9FCC-7E7D5631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538289-F949-4027-89B6-2F5D68FD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B5C25-437A-4EE7-933A-3BEE9A54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EC85932-E192-43D4-B405-A1F7DB34D0FA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928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81F1C8-C21A-4635-B129-80822643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3D42A6A-138C-44C4-9A4D-73FF72BAD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999" y="1769040"/>
            <a:ext cx="9071640" cy="49892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90DE90-1337-47EE-92CF-B7BE6094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F93293-EC5C-4100-92FF-FA1547A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F73E7B-C223-4F3A-9BBA-7ADCA241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594FB4EB-D5B0-410E-9B5D-D99B70CED352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932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B7B0DA5-FD33-4379-8BAF-C5094386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E7CE030-19F4-42ED-9339-81E280864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0217F9-82EE-4E9A-BE2A-25049AC7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1B59BA-8D05-4F41-BDD6-7715FD09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4147A4-7F9E-4633-A013-460C60A2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527FFDE-30A1-480C-B6F3-4935D1E016E0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5413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964351" y="4199820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964370" y="4295732"/>
            <a:ext cx="4116256" cy="2116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964370" y="4536209"/>
            <a:ext cx="4116256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964370" y="4590483"/>
            <a:ext cx="2167334" cy="2015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964370" y="4629250"/>
            <a:ext cx="2167334" cy="100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964370" y="4367812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8132087" y="4476482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023077"/>
            <a:ext cx="10080625" cy="26915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4051589"/>
            <a:ext cx="10080626" cy="1550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071046" y="4015832"/>
            <a:ext cx="3009580" cy="2738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0080625" cy="408043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2647636"/>
            <a:ext cx="9324578" cy="1620430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4031" y="4298959"/>
            <a:ext cx="5460339" cy="1931917"/>
          </a:xfrm>
        </p:spPr>
        <p:txBody>
          <a:bodyPr/>
          <a:lstStyle>
            <a:lvl1pPr marL="70556" indent="0" algn="l">
              <a:buNone/>
              <a:defRPr sz="26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392458" y="4636601"/>
            <a:ext cx="1058466" cy="503978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964370" y="4635551"/>
            <a:ext cx="1428089" cy="50397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9172319" y="1252"/>
            <a:ext cx="824301" cy="403183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2183907"/>
            <a:ext cx="8568531" cy="1501435"/>
          </a:xfrm>
        </p:spPr>
        <p:txBody>
          <a:bodyPr anchor="b">
            <a:noAutofit/>
          </a:bodyPr>
          <a:lstStyle>
            <a:lvl1pPr algn="l">
              <a:buNone/>
              <a:defRPr sz="47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711591"/>
            <a:ext cx="8568531" cy="1664178"/>
          </a:xfrm>
        </p:spPr>
        <p:txBody>
          <a:bodyPr anchor="t"/>
          <a:lstStyle>
            <a:lvl1pPr marL="50397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2479574"/>
            <a:ext cx="4452276" cy="4989036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026" y="1259946"/>
            <a:ext cx="9240573" cy="1179309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0026" y="2474664"/>
            <a:ext cx="445563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04823" y="2474664"/>
            <a:ext cx="4455776" cy="503978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397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0026" y="2985641"/>
            <a:ext cx="445563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01603" y="2985641"/>
            <a:ext cx="4455776" cy="428381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3/1/2021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9309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258050" y="675331"/>
            <a:ext cx="1055317" cy="503978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6359" y="675331"/>
            <a:ext cx="1461691" cy="50397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12079" y="2504"/>
            <a:ext cx="840052" cy="403183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1858" y="1214718"/>
            <a:ext cx="3729831" cy="967638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901858" y="2216454"/>
            <a:ext cx="3729831" cy="5090181"/>
          </a:xfrm>
        </p:spPr>
        <p:txBody>
          <a:bodyPr/>
          <a:lstStyle>
            <a:lvl1pPr marL="10079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8010" y="855712"/>
            <a:ext cx="5624989" cy="645092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9C1472-933A-4344-B2B3-33FC23D5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17C832-0683-4EEF-970E-EC8DC32D2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769040"/>
            <a:ext cx="9071640" cy="4989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77C558-2FAE-406D-A862-9D3CBED3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DC4B4F-B777-402A-9A8E-070D4AA4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4AFFBA-D392-45D7-8A03-8166460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1885D3C-66B1-4984-8F7E-B4D2425827C8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32911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7701" y="1222644"/>
            <a:ext cx="646910" cy="5160638"/>
          </a:xfrm>
        </p:spPr>
        <p:txBody>
          <a:bodyPr vert="vert270" lIns="50397" tIns="0" rIns="50397" anchor="t"/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5019" y="1259946"/>
            <a:ext cx="5040313" cy="5039783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12086" y="3609319"/>
            <a:ext cx="2856177" cy="2773963"/>
          </a:xfrm>
        </p:spPr>
        <p:txBody>
          <a:bodyPr lIns="0" tIns="0" rIns="5039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76464" y="1259946"/>
            <a:ext cx="2100130" cy="604774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259946"/>
            <a:ext cx="6888427" cy="604774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05FF34-9398-4B92-8A2C-7E3CEF8B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CFE4BE-317F-47E9-AABC-742172F5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4C61BE-0A20-486E-85CA-48D1D436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BD701D-8005-4A87-9332-080C2A6C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07DB52-524A-4261-9A47-0CA9D503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EC1A3474-83A3-4085-A3C7-5B5C86791406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833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D085D9-AF7C-429C-A252-C9053CDF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F0164E-A2BB-4F17-A862-E4FCD4AD4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895867C-066B-4E38-8AEB-54A74C70B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E154BB-120B-46F3-BAB7-A3FEE5AE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4F222D-C86D-427A-AFF3-70F4F691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0E14D-0A41-4442-A2AB-D0FF0CB5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B852018F-8BA0-4B1B-A582-9613F115402F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8602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F62BA2-64BD-4F5B-A104-6BFEDE5D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73A766-0B5C-414A-BA1A-D0748139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9A3AD8-1624-4DB8-8D53-EEC2BBFF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75B9AE-A15B-4957-8785-88B376571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0CBF604-FA54-445E-B77B-07BDA8016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CBEAE33-4B74-43B6-856F-AD75E15C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33B84EA-71E9-4D23-8D38-31B3A13E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DAFC087-49F0-4E35-8246-84E0C288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F54E66C8-1B6A-47BC-9DDD-E32BA6196753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0867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79680C-11B2-48D3-9A79-7A7A5938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662BDD1-0830-4163-ADDA-7F955F68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2EF88C9-5CBD-4B79-A1F5-F1C1867E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B1C6A6E-9931-4C32-ACCC-4D87D42D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3B9E1E12-69D7-42E7-8C6E-BCEE079DA7E1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7387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226D7AA-AEDC-4793-8BC9-88DFFC9D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145054D-D16D-4B71-9550-49DEE549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BC9058-85FC-49EA-8F2F-ACD54164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A3E5C28D-95CB-434F-83C1-6B025E3F668A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06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4EAF66-BEEC-482F-93E5-B6704373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1A0293-5DB4-4083-930A-EA14AA413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822D118-9B5C-477A-AB9A-A65221152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F7CCED-EBFC-4FA2-87ED-BE030EBB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29F5C1-01F8-41D4-ACCA-F7F8F8FB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F01204-0335-40B2-9EC0-E2AF6293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7E1BA3D9-E0D1-4983-B5C1-95453FF08EB8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3780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321D62-5FC3-49CA-8571-93AEB526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6D5C0F9-89C1-48BB-A921-EF91D18B4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CBADE0C-9B42-45B4-8696-8A2AC1AF4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B62838-FBF1-4CF7-B0D6-3BDB401D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18C9AF-386E-435C-A638-EE69B654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A278B8-D800-41EB-9C64-83DFD829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C544DC0-9A81-445D-872B-1A0B2AD48B94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774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A770DB8-957E-4508-992B-145766AD68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BBE304-789C-4A8D-AE29-02E77AC585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7CD56E-2D9A-4DF0-9EE7-6145C5A2A60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6F3894-B1F9-4433-A503-A1B3D693148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2CB936-F9F4-4C41-A14D-C049F74AD6C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646FF6A-CBB4-4D8D-B53B-218E9BF1D1C4}" type="slidenum">
              <a:rPr/>
              <a:pPr lvl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04350"/>
            <a:ext cx="10080625" cy="930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10080625" cy="34244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39818"/>
            <a:ext cx="10080626" cy="10079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964351" y="397105"/>
            <a:ext cx="4116276" cy="10040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964370" y="485143"/>
            <a:ext cx="4116256" cy="19845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961216" y="548406"/>
            <a:ext cx="3377009" cy="30239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8128933" y="649201"/>
            <a:ext cx="1764109" cy="4031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0015544" y="-2206"/>
            <a:ext cx="63529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970912" y="-2206"/>
            <a:ext cx="30242" cy="68541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949907" y="-2206"/>
            <a:ext cx="10081" cy="685411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9894781" y="-2206"/>
            <a:ext cx="30242" cy="685411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9828915" y="419"/>
            <a:ext cx="60484" cy="64509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9782390" y="419"/>
            <a:ext cx="10081" cy="64509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04031" y="1259946"/>
            <a:ext cx="9072563" cy="1175949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04031" y="2479573"/>
            <a:ext cx="9072563" cy="4767635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61199" y="675331"/>
            <a:ext cx="1055317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796359" y="675331"/>
            <a:ext cx="1461691" cy="503978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9012079" y="2504"/>
            <a:ext cx="840052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pPr lvl="0"/>
            <a:fld id="{9646FF6A-CBB4-4D8D-B53B-218E9BF1D1C4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3177" indent="-282224" algn="l" rtl="0" eaLnBrk="1" latinLnBrk="0" hangingPunct="1">
        <a:spcBef>
          <a:spcPts val="331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19" indent="-272145" algn="l" rtl="0" eaLnBrk="1" latinLnBrk="0" hangingPunct="1">
        <a:spcBef>
          <a:spcPts val="331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18023" indent="-241906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0247" indent="-221747" algn="l" rtl="0" eaLnBrk="1" latinLnBrk="0" hangingPunct="1">
        <a:spcBef>
          <a:spcPts val="331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3207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73980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69461" indent="-201589" algn="l" rtl="0" eaLnBrk="1" latinLnBrk="0" hangingPunct="1">
        <a:spcBef>
          <a:spcPts val="331"/>
        </a:spcBef>
        <a:buClr>
          <a:schemeClr val="accent3"/>
        </a:buClr>
        <a:buFont typeface="Georgia"/>
        <a:buChar char="◦"/>
        <a:defRPr kumimoji="0" sz="15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59;&#1047;&#1044;%20&#1087;&#1088;&#1080;%20&#1087;&#1085;&#1077;&#1074;&#1084;&#1086;&#1085;&#1080;&#1080;%20&#1086;&#1082;&#1086;&#1085;&#1095;&#1072;&#1090;&#1077;&#1083;&#1100;&#1085;&#1086;&#1077;%20(1).pptx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A0EA6B16-8ADE-4D26-9A9B-913B83175DA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468940" y="5208597"/>
            <a:ext cx="4241805" cy="1898650"/>
          </a:xfrm>
        </p:spPr>
        <p:txBody>
          <a:bodyPr anchor="ctr">
            <a:normAutofit/>
          </a:bodyPr>
          <a:lstStyle/>
          <a:p>
            <a:pPr lvl="0" indent="-216000" algn="ctr">
              <a:buNone/>
            </a:pPr>
            <a:r>
              <a:rPr lang="de-DE" sz="2400" dirty="0" err="1">
                <a:latin typeface="Times New Roman" pitchFamily="18"/>
              </a:rPr>
              <a:t>Выполнила</a:t>
            </a:r>
            <a:r>
              <a:rPr lang="de-DE" sz="2400" dirty="0">
                <a:latin typeface="Times New Roman" pitchFamily="18"/>
              </a:rPr>
              <a:t>: </a:t>
            </a:r>
            <a:r>
              <a:rPr lang="de-DE" sz="2400" dirty="0" err="1" smtClean="0">
                <a:latin typeface="Times New Roman" pitchFamily="18"/>
              </a:rPr>
              <a:t>ординатор</a:t>
            </a:r>
            <a:r>
              <a:rPr lang="ru-RU" sz="2400" dirty="0" smtClean="0">
                <a:latin typeface="Times New Roman" pitchFamily="18"/>
              </a:rPr>
              <a:t> </a:t>
            </a:r>
            <a:r>
              <a:rPr lang="ru-RU" sz="2400" dirty="0" smtClean="0">
                <a:latin typeface="Times New Roman" pitchFamily="18"/>
              </a:rPr>
              <a:t>2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de-DE" sz="2400" dirty="0" err="1" smtClean="0">
                <a:latin typeface="Times New Roman" pitchFamily="18"/>
              </a:rPr>
              <a:t>года</a:t>
            </a:r>
            <a:endParaRPr lang="ru-RU" sz="2400" dirty="0" smtClean="0">
              <a:latin typeface="Times New Roman" pitchFamily="18"/>
            </a:endParaRPr>
          </a:p>
          <a:p>
            <a:pPr lvl="0" indent="-216000" algn="ctr">
              <a:buNone/>
            </a:pPr>
            <a:r>
              <a:rPr lang="ru-RU" sz="2400" dirty="0" err="1" smtClean="0">
                <a:latin typeface="Times New Roman" pitchFamily="18"/>
              </a:rPr>
              <a:t>Тепляшина</a:t>
            </a:r>
            <a:r>
              <a:rPr lang="ru-RU" sz="2400" dirty="0" smtClean="0">
                <a:latin typeface="Times New Roman" pitchFamily="18"/>
              </a:rPr>
              <a:t> Ю.К.</a:t>
            </a:r>
            <a:endParaRPr lang="de-DE" sz="2400" dirty="0">
              <a:latin typeface="Times New Roman" pitchFamily="1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5ACEE1-AAD0-46B5-A612-D83DC69C9FE8}"/>
              </a:ext>
            </a:extLst>
          </p:cNvPr>
          <p:cNvSpPr txBox="1"/>
          <p:nvPr/>
        </p:nvSpPr>
        <p:spPr>
          <a:xfrm>
            <a:off x="325404" y="1279507"/>
            <a:ext cx="9557112" cy="36433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УЗИ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перспективный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ИВЛ-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ассоциированной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600" b="1" dirty="0">
                <a:latin typeface="Times New Roman" pitchFamily="18"/>
                <a:ea typeface="Andale Sans UI" pitchFamily="2"/>
                <a:cs typeface="Tahoma" pitchFamily="2"/>
              </a:rPr>
              <a:t>п</a:t>
            </a: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невмонии</a:t>
            </a:r>
            <a:r>
              <a:rPr lang="ru-RU" sz="3600" b="1" dirty="0" smtClean="0"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тяжелобольных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3179DC7-847A-458B-A5A2-CAC51DC23200}"/>
              </a:ext>
            </a:extLst>
          </p:cNvPr>
          <p:cNvSpPr txBox="1"/>
          <p:nvPr/>
        </p:nvSpPr>
        <p:spPr>
          <a:xfrm>
            <a:off x="392112" y="1570037"/>
            <a:ext cx="9540000" cy="485300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24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В-третьих, результаты радиологических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исследований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дают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субъективную интерпретацию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(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играет роль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человеческий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фактор)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32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В-четвертых, </a:t>
            </a:r>
            <a:r>
              <a:rPr lang="x-none" sz="3200" b="0" i="0" u="none" strike="noStrike" kern="120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повторн</a:t>
            </a:r>
            <a:r>
              <a:rPr lang="ru-RU" sz="32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ая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  <a:r>
              <a:rPr lang="ru-RU" sz="32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ренгенография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dirty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рганов грудной клетки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может привести к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чрезмерному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облучению некоторых тяжело больных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пациентов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 отделении интенсивной терапии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E96756-3D71-4CC2-A64C-7F7FFB7952AD}"/>
              </a:ext>
            </a:extLst>
          </p:cNvPr>
          <p:cNvSpPr txBox="1"/>
          <p:nvPr/>
        </p:nvSpPr>
        <p:spPr>
          <a:xfrm>
            <a:off x="315912" y="579437"/>
            <a:ext cx="9582184" cy="641511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Батлер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соавт</a:t>
            </a:r>
            <a:r>
              <a:rPr lang="ru-RU" sz="3200" dirty="0" smtClean="0"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рентгенографии органов грудной клетки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тяжелый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отметили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что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диагностическая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чувствительность</a:t>
            </a: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рентгенографии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органов грудной </a:t>
            </a: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составляет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25%,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специфичность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75% и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точность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45%.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Эти результаты свидетельствуют о том,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что</a:t>
            </a:r>
            <a:r>
              <a:rPr lang="ru-RU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рентгенография органов грудной клетки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имеет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ограниченное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значение для диагностики пневмонии у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пациентов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, получающих искусственную вентиляцию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легких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 отделении интенсивной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терапии</a:t>
            </a:r>
            <a:endParaRPr lang="x-none" sz="24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E0B4BA2-D453-405A-AD09-362EFFD4D9E2}"/>
              </a:ext>
            </a:extLst>
          </p:cNvPr>
          <p:cNvSpPr txBox="1"/>
          <p:nvPr/>
        </p:nvSpPr>
        <p:spPr>
          <a:xfrm>
            <a:off x="315912" y="503237"/>
            <a:ext cx="9441000" cy="641987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Компьютерная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томография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-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лучшая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альтернатива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dirty="0" smtClean="0">
                <a:latin typeface="Times New Roman" pitchFamily="18"/>
                <a:ea typeface="Andale Sans UI" pitchFamily="2"/>
                <a:cs typeface="Tahoma" pitchFamily="2"/>
              </a:rPr>
              <a:t>Рентгенографии органов грудной клетки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поскольку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она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позволяет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визуализировать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гораздо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меньшие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размеру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очаги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воспаления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Этот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визуализации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обеспечивает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высокую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точность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выявления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менее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он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может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регулярно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использоваться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подозрением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пневмонию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из-за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его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высокого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радиационного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воздействия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рисков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перемещении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к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КТ </a:t>
            </a: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669A24D-BD15-41C5-BD36-007B351B1B0A}"/>
              </a:ext>
            </a:extLst>
          </p:cNvPr>
          <p:cNvSpPr txBox="1"/>
          <p:nvPr/>
        </p:nvSpPr>
        <p:spPr>
          <a:xfrm>
            <a:off x="376825" y="636565"/>
            <a:ext cx="9703800" cy="6410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Ультразвуковое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первоначально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казалось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непригодным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осмотра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паренхимы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Поэтому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200" dirty="0" smtClean="0">
                <a:latin typeface="Times New Roman" pitchFamily="18"/>
                <a:ea typeface="Andale Sans UI" pitchFamily="2"/>
                <a:cs typeface="Tahoma" pitchFamily="2"/>
              </a:rPr>
              <a:t>УЗИ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использовался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пункции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плеврального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выпота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Однако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благодаря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достижениям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области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ультразвуковых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технологий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последние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годы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ситуация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изменилась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</a:t>
            </a: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УЗИ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набор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обследований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ИВЛ-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ассоциированной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5D3ECB-97F2-4CAF-995E-78E543EBC693}"/>
              </a:ext>
            </a:extLst>
          </p:cNvPr>
          <p:cNvSpPr txBox="1"/>
          <p:nvPr/>
        </p:nvSpPr>
        <p:spPr>
          <a:xfrm>
            <a:off x="360000" y="1083240"/>
            <a:ext cx="9178920" cy="413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Основные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применения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600" b="1" dirty="0" smtClean="0">
                <a:latin typeface="Times New Roman" pitchFamily="18"/>
                <a:ea typeface="Andale Sans UI" pitchFamily="2"/>
                <a:cs typeface="Tahoma" pitchFamily="2"/>
              </a:rPr>
              <a:t>УЗИ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6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Приемущество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УЗИ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6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диагностике</a:t>
            </a:r>
            <a:endParaRPr lang="ru-RU" sz="36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VAP-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мобильность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аппарата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наглядность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6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селективность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чувствительность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888F57F-5602-49DF-BBBA-80D811A03F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360000"/>
            <a:ext cx="8820000" cy="66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E9BF60D-28EE-443A-A1BF-DAE53265ADF3}"/>
              </a:ext>
            </a:extLst>
          </p:cNvPr>
          <p:cNvSpPr txBox="1"/>
          <p:nvPr/>
        </p:nvSpPr>
        <p:spPr>
          <a:xfrm>
            <a:off x="360625" y="808037"/>
            <a:ext cx="9720000" cy="5829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Недостатки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600" b="1" dirty="0" smtClean="0">
                <a:latin typeface="Times New Roman" pitchFamily="18"/>
                <a:ea typeface="Andale Sans UI" pitchFamily="2"/>
                <a:cs typeface="Tahoma" pitchFamily="2"/>
              </a:rPr>
              <a:t>УЗИ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  <a:endParaRPr lang="de-DE" sz="3600" b="1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Несмотря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простоту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мобильность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неинвазивность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безопастность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повторения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методика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может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подходить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ожирением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с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кальцификацией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плевры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перевязками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дренажом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Кроме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около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20%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поверхности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endParaRPr lang="ru-RU" sz="32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визуализируется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из-за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экранирования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анатомических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структур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(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ключицы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лопатки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)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72265522-A414-44BC-9093-9F586D7030E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640" y="1955160"/>
            <a:ext cx="9720360" cy="5424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04722F2-E8E2-434C-9C1E-1E8008E391B2}"/>
              </a:ext>
            </a:extLst>
          </p:cNvPr>
          <p:cNvSpPr txBox="1"/>
          <p:nvPr/>
        </p:nvSpPr>
        <p:spPr>
          <a:xfrm>
            <a:off x="180000" y="552960"/>
            <a:ext cx="9900000" cy="1101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Интерпретация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протокола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600" b="1" dirty="0" smtClean="0">
                <a:latin typeface="Times New Roman" pitchFamily="18"/>
                <a:ea typeface="Andale Sans UI" pitchFamily="2"/>
                <a:cs typeface="Tahoma" pitchFamily="2"/>
              </a:rPr>
              <a:t>УЗИ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обнаружения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83CB55-A1D9-4C04-9C5D-CE3029D0D30B}"/>
              </a:ext>
            </a:extLst>
          </p:cNvPr>
          <p:cNvSpPr txBox="1"/>
          <p:nvPr/>
        </p:nvSpPr>
        <p:spPr>
          <a:xfrm>
            <a:off x="254785" y="1189037"/>
            <a:ext cx="9825840" cy="5045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Выводы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6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Опубликованные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данные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показывают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что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ru-RU" sz="3200" dirty="0" smtClean="0">
                <a:latin typeface="Times New Roman" pitchFamily="18"/>
                <a:ea typeface="Andale Sans UI" pitchFamily="2"/>
                <a:cs typeface="Tahoma" pitchFamily="2"/>
              </a:rPr>
              <a:t>УЗИ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является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достаточно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показательным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VAP,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особенно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условиях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помогает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уменьшить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количество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КТ</a:t>
            </a:r>
            <a:endParaRPr lang="ru-RU" sz="32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исследований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Lung ultrasound: a promising tool to monitor ventilator-associated pneumonia in critically ill patients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280" y="1065194"/>
            <a:ext cx="9001188" cy="617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F62E8-9072-4E83-B43D-ADCFC5B0EC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 algn="ctr"/>
            <a:r>
              <a:rPr lang="de-DE" sz="3600" b="1" dirty="0" err="1" smtClean="0">
                <a:solidFill>
                  <a:schemeClr val="tx1"/>
                </a:solidFill>
                <a:latin typeface="Times New Roman" pitchFamily="18"/>
              </a:rPr>
              <a:t>Актуальность</a:t>
            </a:r>
            <a:endParaRPr lang="de-DE" sz="3600" b="1" dirty="0">
              <a:solidFill>
                <a:schemeClr val="tx1"/>
              </a:solidFill>
              <a:latin typeface="Times New Roman" pitchFamily="1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99483A-D825-4254-8C21-5D61AB88D8A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1490663"/>
            <a:ext cx="9070975" cy="4989512"/>
          </a:xfrm>
        </p:spPr>
        <p:txBody>
          <a:bodyPr anchor="ctr"/>
          <a:lstStyle/>
          <a:p>
            <a:pPr lvl="0" indent="-216000" algn="ctr"/>
            <a:r>
              <a:rPr lang="x-none" sz="3200" kern="1200" dirty="0">
                <a:latin typeface="Times New Roman" pitchFamily="18"/>
                <a:cs typeface="Times New Roman" pitchFamily="18"/>
              </a:rPr>
              <a:t>ИВЛ является важным комплексом мер в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отделении интенсивной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терапии (ОРИТ), однако ИВЛ обладает множеством осложнений, самое распространенное осложнение-</a:t>
            </a:r>
          </a:p>
          <a:p>
            <a:pPr lvl="0" indent="-216000" algn="ctr">
              <a:buNone/>
            </a:pPr>
            <a:r>
              <a:rPr lang="x-none" sz="3200" kern="1200" dirty="0">
                <a:latin typeface="Times New Roman" pitchFamily="18"/>
                <a:cs typeface="Times New Roman" pitchFamily="18"/>
              </a:rPr>
              <a:t>ИВЛ-ассоциированная пневмония (VAP)</a:t>
            </a:r>
          </a:p>
          <a:p>
            <a:pPr lvl="0" indent="-216000" algn="ctr"/>
            <a:endParaRPr lang="x-none" kern="1200" dirty="0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1172BAC-9A93-4809-AEE9-A75D8649D107}"/>
              </a:ext>
            </a:extLst>
          </p:cNvPr>
          <p:cNvSpPr txBox="1"/>
          <p:nvPr/>
        </p:nvSpPr>
        <p:spPr>
          <a:xfrm>
            <a:off x="0" y="540000"/>
            <a:ext cx="10019880" cy="3449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2400" b="0" i="0" u="none" strike="noStrike" kern="120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B968B1-E7BE-4F13-A6CC-6E559EF18E60}"/>
              </a:ext>
            </a:extLst>
          </p:cNvPr>
          <p:cNvSpPr txBox="1"/>
          <p:nvPr/>
        </p:nvSpPr>
        <p:spPr>
          <a:xfrm>
            <a:off x="344420" y="1493837"/>
            <a:ext cx="9720000" cy="435770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или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компьютерная</a:t>
            </a:r>
            <a:endParaRPr lang="de-DE" sz="28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томография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используются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традиционной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оценки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28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но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методы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непрактичны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endParaRPr lang="de-DE" sz="28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тяжело</a:t>
            </a:r>
            <a:r>
              <a:rPr lang="de-DE" sz="28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больных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endParaRPr lang="de-DE" sz="28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Поэтому</a:t>
            </a:r>
            <a:r>
              <a:rPr lang="de-DE" sz="28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УЗИ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чаще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используется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28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28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оценки</a:t>
            </a:r>
            <a:r>
              <a:rPr lang="de-DE" sz="28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в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28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28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endParaRPr lang="de-DE" sz="28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E13BDE-9728-4A19-A647-E970B85467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96908" y="922317"/>
            <a:ext cx="8607425" cy="655776"/>
          </a:xfrm>
        </p:spPr>
        <p:txBody>
          <a:bodyPr>
            <a:spAutoFit/>
          </a:bodyPr>
          <a:lstStyle/>
          <a:p>
            <a:pPr lvl="0" algn="ctr"/>
            <a:r>
              <a:rPr lang="de-DE" sz="3600" b="1" dirty="0" err="1">
                <a:solidFill>
                  <a:schemeClr val="tx1"/>
                </a:solidFill>
                <a:latin typeface="Times New Roman" pitchFamily="18"/>
              </a:rPr>
              <a:t>Цель</a:t>
            </a:r>
            <a:r>
              <a:rPr lang="de-DE" sz="3600" b="1" dirty="0">
                <a:solidFill>
                  <a:schemeClr val="tx1"/>
                </a:solidFill>
                <a:latin typeface="Times New Roman" pitchFamily="18"/>
              </a:rPr>
              <a:t> и </a:t>
            </a:r>
            <a:r>
              <a:rPr lang="de-DE" sz="3600" b="1" dirty="0" err="1" smtClean="0">
                <a:solidFill>
                  <a:schemeClr val="tx1"/>
                </a:solidFill>
                <a:latin typeface="Times New Roman" pitchFamily="18"/>
              </a:rPr>
              <a:t>задачи</a:t>
            </a:r>
            <a:endParaRPr lang="de-DE" sz="3600" b="1" dirty="0">
              <a:solidFill>
                <a:schemeClr val="tx1"/>
              </a:solidFill>
              <a:latin typeface="Times New Roman" pitchFamily="1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BA432F7-1560-4A1A-A7AF-CF3745FB0BE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9718" y="1636697"/>
            <a:ext cx="8607425" cy="1763772"/>
          </a:xfrm>
        </p:spPr>
        <p:txBody>
          <a:bodyPr anchor="ctr">
            <a:spAutoFit/>
          </a:bodyPr>
          <a:lstStyle/>
          <a:p>
            <a:pPr lvl="0" indent="-216000" algn="just">
              <a:buNone/>
            </a:pPr>
            <a:r>
              <a:rPr lang="de-DE" sz="3600" dirty="0" err="1">
                <a:latin typeface="Times New Roman" pitchFamily="18"/>
              </a:rPr>
              <a:t>Определить</a:t>
            </a:r>
            <a:r>
              <a:rPr lang="de-DE" sz="3600" dirty="0">
                <a:latin typeface="Times New Roman" pitchFamily="18"/>
              </a:rPr>
              <a:t> </a:t>
            </a:r>
            <a:r>
              <a:rPr lang="de-DE" sz="3600" dirty="0" err="1">
                <a:latin typeface="Times New Roman" pitchFamily="18"/>
              </a:rPr>
              <a:t>эффективность</a:t>
            </a:r>
            <a:r>
              <a:rPr lang="de-DE" sz="3600" dirty="0">
                <a:latin typeface="Times New Roman" pitchFamily="18"/>
              </a:rPr>
              <a:t> УЗИ </a:t>
            </a:r>
            <a:r>
              <a:rPr lang="de-DE" sz="3600" dirty="0" err="1">
                <a:latin typeface="Times New Roman" pitchFamily="18"/>
              </a:rPr>
              <a:t>легких</a:t>
            </a:r>
            <a:r>
              <a:rPr lang="de-DE" sz="3600" dirty="0">
                <a:latin typeface="Times New Roman" pitchFamily="18"/>
              </a:rPr>
              <a:t> у </a:t>
            </a:r>
            <a:r>
              <a:rPr lang="de-DE" sz="3600" dirty="0" err="1">
                <a:latin typeface="Times New Roman" pitchFamily="18"/>
              </a:rPr>
              <a:t>тяжелобольных</a:t>
            </a:r>
            <a:r>
              <a:rPr lang="de-DE" sz="3600" dirty="0">
                <a:latin typeface="Times New Roman" pitchFamily="18"/>
              </a:rPr>
              <a:t> </a:t>
            </a:r>
            <a:r>
              <a:rPr lang="de-DE" sz="3600" dirty="0" err="1">
                <a:latin typeface="Times New Roman" pitchFamily="18"/>
              </a:rPr>
              <a:t>пациентов</a:t>
            </a:r>
            <a:r>
              <a:rPr lang="de-DE" sz="3600" dirty="0">
                <a:latin typeface="Times New Roman" pitchFamily="18"/>
              </a:rPr>
              <a:t> </a:t>
            </a:r>
            <a:r>
              <a:rPr lang="de-DE" sz="3600" dirty="0" err="1">
                <a:latin typeface="Times New Roman" pitchFamily="18"/>
              </a:rPr>
              <a:t>при</a:t>
            </a:r>
            <a:r>
              <a:rPr lang="de-DE" sz="3600" dirty="0">
                <a:latin typeface="Times New Roman" pitchFamily="18"/>
              </a:rPr>
              <a:t> ИВЛ-</a:t>
            </a:r>
            <a:r>
              <a:rPr lang="de-DE" sz="3600" dirty="0" err="1">
                <a:latin typeface="Times New Roman" pitchFamily="18"/>
              </a:rPr>
              <a:t>ассоциированной</a:t>
            </a:r>
            <a:r>
              <a:rPr lang="de-DE" sz="3600" dirty="0">
                <a:latin typeface="Times New Roman" pitchFamily="18"/>
              </a:rPr>
              <a:t> </a:t>
            </a:r>
            <a:r>
              <a:rPr lang="de-DE" sz="3600" dirty="0" err="1">
                <a:latin typeface="Times New Roman" pitchFamily="18"/>
              </a:rPr>
              <a:t>пневмонии</a:t>
            </a:r>
            <a:endParaRPr lang="de-DE" sz="3600" dirty="0">
              <a:latin typeface="Times New Roman" pitchFamily="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0015AE4-DFCD-4C12-B4FE-0527B38C0E5B}"/>
              </a:ext>
            </a:extLst>
          </p:cNvPr>
          <p:cNvSpPr txBox="1"/>
          <p:nvPr/>
        </p:nvSpPr>
        <p:spPr>
          <a:xfrm>
            <a:off x="360235" y="1493837"/>
            <a:ext cx="9720000" cy="6410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развивающихся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странах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VAP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встречается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30%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критически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больных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искусственной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вентиляцией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средняя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частота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варьируется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10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41,7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случаев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1000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дней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искусственного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дыхания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остается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причиной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среди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госпитализированных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связанная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VAP,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значительно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варьируется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приблизительный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уровень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смертности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составляет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16–94%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685F0B-6C54-41B3-9DB7-4DFB8642A9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25470" y="779441"/>
            <a:ext cx="8607425" cy="655776"/>
          </a:xfrm>
        </p:spPr>
        <p:txBody>
          <a:bodyPr>
            <a:spAutoFit/>
          </a:bodyPr>
          <a:lstStyle/>
          <a:p>
            <a:pPr lvl="0" algn="ctr"/>
            <a:r>
              <a:rPr lang="de-DE" sz="3600" b="1" dirty="0" err="1">
                <a:solidFill>
                  <a:schemeClr val="tx1"/>
                </a:solidFill>
                <a:latin typeface="Times New Roman" pitchFamily="18"/>
              </a:rPr>
              <a:t>Диагностика</a:t>
            </a:r>
            <a:r>
              <a:rPr lang="de-DE" sz="3600" b="1" dirty="0">
                <a:solidFill>
                  <a:schemeClr val="tx1"/>
                </a:solidFill>
                <a:latin typeface="Times New Roman" pitchFamily="18"/>
              </a:rPr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729E7F-4420-4A14-950B-5F0994DD33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39718" y="1862159"/>
            <a:ext cx="9072562" cy="4989512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de-DE" sz="3200" dirty="0" err="1">
                <a:latin typeface="Times New Roman" pitchFamily="18"/>
              </a:rPr>
              <a:t>рентгенография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грудной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клетки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 smtClean="0">
                <a:latin typeface="Times New Roman" pitchFamily="18"/>
              </a:rPr>
              <a:t>или</a:t>
            </a:r>
            <a:r>
              <a:rPr lang="de-DE" sz="3200" dirty="0" smtClean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компьютерная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томография</a:t>
            </a:r>
            <a:r>
              <a:rPr lang="de-DE" sz="3200" dirty="0">
                <a:latin typeface="Times New Roman" pitchFamily="18"/>
              </a:rPr>
              <a:t> (КТ)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de-DE" sz="3200" dirty="0">
              <a:latin typeface="Times New Roman" pitchFamily="18"/>
            </a:endParaRP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de-DE" sz="3200" dirty="0" err="1">
                <a:latin typeface="Times New Roman" pitchFamily="18"/>
              </a:rPr>
              <a:t>Более</a:t>
            </a:r>
            <a:r>
              <a:rPr lang="de-DE" sz="3200" dirty="0">
                <a:latin typeface="Times New Roman" pitchFamily="18"/>
              </a:rPr>
              <a:t> 90% </a:t>
            </a:r>
            <a:r>
              <a:rPr lang="de-DE" sz="3200" dirty="0" err="1">
                <a:latin typeface="Times New Roman" pitchFamily="18"/>
              </a:rPr>
              <a:t>критически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больных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пациентов</a:t>
            </a:r>
            <a:r>
              <a:rPr lang="de-DE" sz="3200" dirty="0">
                <a:latin typeface="Times New Roman" pitchFamily="18"/>
              </a:rPr>
              <a:t> с </a:t>
            </a:r>
            <a:r>
              <a:rPr lang="de-DE" sz="3200" dirty="0" err="1">
                <a:latin typeface="Times New Roman" pitchFamily="18"/>
              </a:rPr>
              <a:t>искусственной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вентиляцией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легких</a:t>
            </a:r>
            <a:r>
              <a:rPr lang="de-DE" sz="3200" dirty="0">
                <a:latin typeface="Times New Roman" pitchFamily="18"/>
              </a:rPr>
              <a:t>, </a:t>
            </a:r>
            <a:r>
              <a:rPr lang="de-DE" sz="3200" dirty="0" err="1">
                <a:latin typeface="Times New Roman" pitchFamily="18"/>
              </a:rPr>
              <a:t>которые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умирают</a:t>
            </a:r>
            <a:r>
              <a:rPr lang="de-DE" sz="3200" dirty="0">
                <a:latin typeface="Times New Roman" pitchFamily="18"/>
              </a:rPr>
              <a:t> в </a:t>
            </a:r>
            <a:r>
              <a:rPr lang="de-DE" sz="3200" dirty="0" err="1">
                <a:latin typeface="Times New Roman" pitchFamily="18"/>
              </a:rPr>
              <a:t>отделении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интенсивной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терапии</a:t>
            </a:r>
            <a:r>
              <a:rPr lang="de-DE" sz="3200" dirty="0">
                <a:latin typeface="Times New Roman" pitchFamily="18"/>
              </a:rPr>
              <a:t>, </a:t>
            </a:r>
            <a:r>
              <a:rPr lang="de-DE" sz="3200" dirty="0" err="1">
                <a:latin typeface="Times New Roman" pitchFamily="18"/>
              </a:rPr>
              <a:t>имеют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гистологические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признаки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паренхиматозной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инфекции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легких</a:t>
            </a:r>
            <a:endParaRPr lang="de-DE" sz="3200" dirty="0">
              <a:latin typeface="Times New Roman" pitchFamily="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7B172BE-E60B-4537-92B2-AEA7000DEB89}"/>
              </a:ext>
            </a:extLst>
          </p:cNvPr>
          <p:cNvSpPr txBox="1"/>
          <p:nvPr/>
        </p:nvSpPr>
        <p:spPr>
          <a:xfrm>
            <a:off x="253966" y="850879"/>
            <a:ext cx="9540000" cy="670879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Сравнение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инструментов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визуализации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в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настоящее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время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международные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клинические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рекомендации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предписывают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использование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качестве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базового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выявления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взрослого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населения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38B4058B-EDDB-4E86-B6C5-673359C6F11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5" y="1189038"/>
            <a:ext cx="9359900" cy="5940425"/>
          </a:xfrm>
        </p:spPr>
        <p:txBody>
          <a:bodyPr>
            <a:normAutofit/>
          </a:bodyPr>
          <a:lstStyle/>
          <a:p>
            <a:pPr lvl="0"/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Однако</a:t>
            </a:r>
            <a:r>
              <a:rPr lang="en-US" sz="3200" kern="1200" dirty="0">
                <a:latin typeface="Times New Roman" pitchFamily="18"/>
                <a:cs typeface="Times New Roman" pitchFamily="18"/>
              </a:rPr>
              <a:t> 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рентгенография органов </a:t>
            </a:r>
            <a:r>
              <a:rPr lang="ru-RU" sz="3200" kern="1200" dirty="0">
                <a:latin typeface="Times New Roman" pitchFamily="18"/>
                <a:cs typeface="Times New Roman" pitchFamily="18"/>
              </a:rPr>
              <a:t>грудной клетки 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имеет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некоторые ограничения при диагностики пневмонии в отделении интенсивной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терапии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:</a:t>
            </a:r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r>
              <a:rPr lang="x-none" sz="3200" kern="1200" dirty="0">
                <a:latin typeface="Times New Roman" pitchFamily="18"/>
                <a:cs typeface="Times New Roman" pitchFamily="18"/>
              </a:rPr>
              <a:t>Во-первых, ее результаты могут быть отрицательными у пациентов на ранних стадиях пневмонии</a:t>
            </a:r>
          </a:p>
          <a:p>
            <a:pPr lvl="0"/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r>
              <a:rPr lang="x-none" sz="3200" kern="1200" dirty="0">
                <a:latin typeface="Times New Roman" pitchFamily="18"/>
                <a:cs typeface="Times New Roman" pitchFamily="18"/>
              </a:rPr>
              <a:t>Во-вторых</a:t>
            </a:r>
            <a:r>
              <a:rPr lang="x-none" sz="3200" kern="1200">
                <a:latin typeface="Times New Roman" pitchFamily="18"/>
                <a:cs typeface="Times New Roman" pitchFamily="18"/>
              </a:rPr>
              <a:t>, </a:t>
            </a:r>
            <a:r>
              <a:rPr lang="ru-RU" sz="3200" kern="1200" dirty="0" err="1" smtClean="0">
                <a:latin typeface="Times New Roman" pitchFamily="18"/>
                <a:cs typeface="Times New Roman" pitchFamily="18"/>
              </a:rPr>
              <a:t>Рентгенограия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 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органов грудной клетки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обладает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низкой чувствительностью и относительно низкой точностью</a:t>
            </a:r>
          </a:p>
          <a:p>
            <a:pPr lvl="0"/>
            <a:endParaRPr lang="x-none" kern="1200" dirty="0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673</Words>
  <Application>Microsoft Office PowerPoint</Application>
  <PresentationFormat>Произвольный</PresentationFormat>
  <Paragraphs>173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Default</vt:lpstr>
      <vt:lpstr>Городская</vt:lpstr>
      <vt:lpstr>Слайд 1</vt:lpstr>
      <vt:lpstr>Слайд 2</vt:lpstr>
      <vt:lpstr>Актуальность</vt:lpstr>
      <vt:lpstr>Слайд 4</vt:lpstr>
      <vt:lpstr>Цель и задачи</vt:lpstr>
      <vt:lpstr>Слайд 6</vt:lpstr>
      <vt:lpstr>Диагностика: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15</cp:revision>
  <dcterms:created xsi:type="dcterms:W3CDTF">2009-04-16T11:32:32Z</dcterms:created>
  <dcterms:modified xsi:type="dcterms:W3CDTF">2021-02-28T21:08:04Z</dcterms:modified>
</cp:coreProperties>
</file>