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58" r:id="rId8"/>
    <p:sldId id="259" r:id="rId9"/>
    <p:sldId id="261" r:id="rId10"/>
    <p:sldId id="257" r:id="rId11"/>
    <p:sldId id="264" r:id="rId12"/>
    <p:sldId id="273" r:id="rId13"/>
    <p:sldId id="265" r:id="rId14"/>
    <p:sldId id="266"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404E55-D995-4E99-83AE-B36912EFE966}" type="datetimeFigureOut">
              <a:rPr lang="ru-RU" smtClean="0"/>
              <a:pPr/>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B7BA31-70D2-4250-B7FE-2FBC12CB45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04E55-D995-4E99-83AE-B36912EFE966}" type="datetimeFigureOut">
              <a:rPr lang="ru-RU" smtClean="0"/>
              <a:pPr/>
              <a:t>25.02.2021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7BA31-70D2-4250-B7FE-2FBC12CB45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Практическое занятие №3</a:t>
            </a:r>
            <a:br>
              <a:rPr lang="ru-RU" dirty="0" smtClean="0"/>
            </a:br>
            <a:r>
              <a:rPr lang="ru-RU" dirty="0" smtClean="0"/>
              <a:t>Методы оценки органолептических  показателей воды</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normAutofit fontScale="77500" lnSpcReduction="20000"/>
          </a:bodyPr>
          <a:lstStyle/>
          <a:p>
            <a:pPr>
              <a:buNone/>
            </a:pPr>
            <a:r>
              <a:rPr lang="ru-RU" dirty="0" smtClean="0">
                <a:latin typeface="Times New Roman" pitchFamily="18" charset="0"/>
                <a:cs typeface="Times New Roman" pitchFamily="18" charset="0"/>
              </a:rPr>
              <a:t>Согласно по </a:t>
            </a:r>
            <a:r>
              <a:rPr lang="ru-RU" dirty="0" err="1" smtClean="0">
                <a:latin typeface="Times New Roman" pitchFamily="18" charset="0"/>
                <a:cs typeface="Times New Roman" pitchFamily="18" charset="0"/>
              </a:rPr>
              <a:t>ГОСТу</a:t>
            </a:r>
            <a:r>
              <a:rPr lang="ru-RU" dirty="0" smtClean="0">
                <a:latin typeface="Times New Roman" pitchFamily="18" charset="0"/>
                <a:cs typeface="Times New Roman" pitchFamily="18" charset="0"/>
              </a:rPr>
              <a:t>  2874-82, запах воды не должен</a:t>
            </a:r>
          </a:p>
          <a:p>
            <a:pPr>
              <a:buNone/>
            </a:pPr>
            <a:r>
              <a:rPr lang="ru-RU" dirty="0" smtClean="0">
                <a:latin typeface="Times New Roman" pitchFamily="18" charset="0"/>
                <a:cs typeface="Times New Roman" pitchFamily="18" charset="0"/>
              </a:rPr>
              <a:t>превышать 2 баллов. Специфический запах</a:t>
            </a:r>
          </a:p>
          <a:p>
            <a:pPr>
              <a:buNone/>
            </a:pPr>
            <a:r>
              <a:rPr lang="ru-RU" dirty="0" smtClean="0">
                <a:latin typeface="Times New Roman" pitchFamily="18" charset="0"/>
                <a:cs typeface="Times New Roman" pitchFamily="18" charset="0"/>
              </a:rPr>
              <a:t>появляющихся  при хлорировании , не должно</a:t>
            </a:r>
          </a:p>
          <a:p>
            <a:pPr>
              <a:buNone/>
            </a:pPr>
            <a:r>
              <a:rPr lang="ru-RU" dirty="0" smtClean="0">
                <a:latin typeface="Times New Roman" pitchFamily="18" charset="0"/>
                <a:cs typeface="Times New Roman" pitchFamily="18" charset="0"/>
              </a:rPr>
              <a:t>превышать  1 балла. </a:t>
            </a:r>
            <a:endParaRPr lang="ru-RU" dirty="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При  определении запаха  должны соблюдаться  следующие условия</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воздух  в помещении, где проводится  анализ  не должен иметь ни какого запаха, </a:t>
            </a:r>
          </a:p>
          <a:p>
            <a:r>
              <a:rPr lang="ru-RU" dirty="0" smtClean="0">
                <a:latin typeface="Times New Roman" pitchFamily="18" charset="0"/>
                <a:cs typeface="Times New Roman" pitchFamily="18" charset="0"/>
              </a:rPr>
              <a:t>одежда , руки, лицо , волосы наблюдателя не должны иметь отвлекающего запаха, </a:t>
            </a:r>
          </a:p>
          <a:p>
            <a:r>
              <a:rPr lang="ru-RU" dirty="0" smtClean="0">
                <a:latin typeface="Times New Roman" pitchFamily="18" charset="0"/>
                <a:cs typeface="Times New Roman" pitchFamily="18" charset="0"/>
              </a:rPr>
              <a:t>одно и то же лицо не должно длительное время производить  определение запаха, так как наступает переутомление, привыкание к запахам и притупление  обоняния.</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3050"/>
            <a:ext cx="4400552" cy="584182"/>
          </a:xfrm>
        </p:spPr>
        <p:txBody>
          <a:bodyPr/>
          <a:lstStyle/>
          <a:p>
            <a:r>
              <a:rPr lang="ru-RU" dirty="0" smtClean="0"/>
              <a:t>Цилиндр  </a:t>
            </a:r>
            <a:r>
              <a:rPr lang="ru-RU" dirty="0" err="1" smtClean="0"/>
              <a:t>Снеллена</a:t>
            </a:r>
            <a:endParaRPr lang="ru-RU" dirty="0"/>
          </a:p>
        </p:txBody>
      </p:sp>
      <p:pic>
        <p:nvPicPr>
          <p:cNvPr id="1026" name="Picture 2"/>
          <p:cNvPicPr>
            <a:picLocks noGrp="1" noChangeAspect="1" noChangeArrowheads="1"/>
          </p:cNvPicPr>
          <p:nvPr>
            <p:ph idx="1"/>
          </p:nvPr>
        </p:nvPicPr>
        <p:blipFill>
          <a:blip r:embed="rId2"/>
          <a:srcRect l="20357" t="33191" r="66459" b="38858"/>
          <a:stretch>
            <a:fillRect/>
          </a:stretch>
        </p:blipFill>
        <p:spPr bwMode="auto">
          <a:xfrm>
            <a:off x="5357818" y="1214422"/>
            <a:ext cx="3071834" cy="5286412"/>
          </a:xfrm>
          <a:prstGeom prst="rect">
            <a:avLst/>
          </a:prstGeom>
          <a:noFill/>
          <a:ln w="9525">
            <a:noFill/>
            <a:miter lim="800000"/>
            <a:headEnd/>
            <a:tailEnd/>
          </a:ln>
          <a:effectLst/>
        </p:spPr>
      </p:pic>
      <p:sp>
        <p:nvSpPr>
          <p:cNvPr id="6" name="Текст 5"/>
          <p:cNvSpPr>
            <a:spLocks noGrp="1"/>
          </p:cNvSpPr>
          <p:nvPr>
            <p:ph type="body" sz="half" idx="2"/>
          </p:nvPr>
        </p:nvSpPr>
        <p:spPr/>
        <p:txBody>
          <a:bodyPr/>
          <a:lstStyle/>
          <a:p>
            <a:endParaRPr lang="ru-RU" dirty="0"/>
          </a:p>
        </p:txBody>
      </p:sp>
      <p:pic>
        <p:nvPicPr>
          <p:cNvPr id="1027" name="Picture 3"/>
          <p:cNvPicPr>
            <a:picLocks noChangeAspect="1" noChangeArrowheads="1"/>
          </p:cNvPicPr>
          <p:nvPr/>
        </p:nvPicPr>
        <p:blipFill>
          <a:blip r:embed="rId3"/>
          <a:srcRect l="19434" t="30762" r="60502" b="29866"/>
          <a:stretch>
            <a:fillRect/>
          </a:stretch>
        </p:blipFill>
        <p:spPr bwMode="auto">
          <a:xfrm>
            <a:off x="500034" y="1214422"/>
            <a:ext cx="3786214" cy="507209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p:txBody>
          <a:bodyPr/>
          <a:lstStyle/>
          <a:p>
            <a:endParaRPr lang="ru-RU"/>
          </a:p>
        </p:txBody>
      </p:sp>
      <p:sp>
        <p:nvSpPr>
          <p:cNvPr id="13" name="Текст 12"/>
          <p:cNvSpPr>
            <a:spLocks noGrp="1"/>
          </p:cNvSpPr>
          <p:nvPr>
            <p:ph type="body" idx="1"/>
          </p:nvPr>
        </p:nvSpPr>
        <p:spPr/>
        <p:txBody>
          <a:bodyPr/>
          <a:lstStyle/>
          <a:p>
            <a:endParaRPr lang="ru-RU"/>
          </a:p>
        </p:txBody>
      </p:sp>
      <p:sp>
        <p:nvSpPr>
          <p:cNvPr id="14" name="Содержимое 13"/>
          <p:cNvSpPr>
            <a:spLocks noGrp="1"/>
          </p:cNvSpPr>
          <p:nvPr>
            <p:ph sz="half" idx="2"/>
          </p:nvPr>
        </p:nvSpPr>
        <p:spPr/>
        <p:txBody>
          <a:bodyPr/>
          <a:lstStyle/>
          <a:p>
            <a:endParaRPr lang="ru-RU"/>
          </a:p>
        </p:txBody>
      </p:sp>
      <p:sp>
        <p:nvSpPr>
          <p:cNvPr id="15" name="Текст 14"/>
          <p:cNvSpPr>
            <a:spLocks noGrp="1"/>
          </p:cNvSpPr>
          <p:nvPr>
            <p:ph type="body" sz="quarter" idx="3"/>
          </p:nvPr>
        </p:nvSpPr>
        <p:spPr/>
        <p:txBody>
          <a:bodyPr/>
          <a:lstStyle/>
          <a:p>
            <a:endParaRPr lang="ru-RU"/>
          </a:p>
        </p:txBody>
      </p:sp>
      <p:sp>
        <p:nvSpPr>
          <p:cNvPr id="16" name="Содержимое 15"/>
          <p:cNvSpPr>
            <a:spLocks noGrp="1"/>
          </p:cNvSpPr>
          <p:nvPr>
            <p:ph sz="quarter" idx="4"/>
          </p:nvPr>
        </p:nvSpPr>
        <p:spPr/>
        <p:txBody>
          <a:bodyPr/>
          <a:lstStyle/>
          <a:p>
            <a:endParaRPr lang="ru-RU"/>
          </a:p>
        </p:txBody>
      </p:sp>
      <p:pic>
        <p:nvPicPr>
          <p:cNvPr id="5" name="Рисунок 4" descr="http://www.alfaklass.com.ua/uploads/images/cylindr_obsh_1.gif"/>
          <p:cNvPicPr/>
          <p:nvPr/>
        </p:nvPicPr>
        <p:blipFill>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57158" y="357166"/>
            <a:ext cx="4500594" cy="5643602"/>
          </a:xfrm>
          <a:prstGeom prst="rect">
            <a:avLst/>
          </a:prstGeom>
          <a:noFill/>
          <a:ln>
            <a:noFill/>
          </a:ln>
        </p:spPr>
      </p:pic>
      <p:pic>
        <p:nvPicPr>
          <p:cNvPr id="6" name="Рисунок 5" descr="http://zreni.ru/uploads/posts/2011-04/1303202010_title.jpg"/>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4857752" y="571480"/>
            <a:ext cx="3929090" cy="52149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571480"/>
            <a:ext cx="8229600" cy="5554683"/>
          </a:xfrm>
        </p:spPr>
        <p:txBody>
          <a:bodyPr>
            <a:normAutofit fontScale="70000" lnSpcReduction="20000"/>
          </a:bodyPr>
          <a:lstStyle/>
          <a:p>
            <a:pPr>
              <a:buNone/>
            </a:pPr>
            <a:r>
              <a:rPr lang="ru-RU" b="1" dirty="0" smtClean="0">
                <a:latin typeface="Times New Roman" pitchFamily="18" charset="0"/>
                <a:cs typeface="Times New Roman" pitchFamily="18" charset="0"/>
              </a:rPr>
              <a:t>Мутность и цветность воды определяют </a:t>
            </a:r>
            <a:r>
              <a:rPr lang="ru-RU" b="1" dirty="0" err="1" smtClean="0">
                <a:latin typeface="Times New Roman" pitchFamily="18" charset="0"/>
                <a:cs typeface="Times New Roman" pitchFamily="18" charset="0"/>
              </a:rPr>
              <a:t>фотометрически</a:t>
            </a:r>
            <a:r>
              <a:rPr lang="ru-RU" b="1" dirty="0" smtClean="0">
                <a:latin typeface="Times New Roman" pitchFamily="18" charset="0"/>
                <a:cs typeface="Times New Roman" pitchFamily="18" charset="0"/>
              </a:rPr>
              <a:t> (ФЭК)</a:t>
            </a:r>
          </a:p>
          <a:p>
            <a:pPr>
              <a:buNone/>
            </a:pPr>
            <a:r>
              <a:rPr lang="ru-RU" b="1" dirty="0" smtClean="0">
                <a:latin typeface="Times New Roman" pitchFamily="18" charset="0"/>
                <a:cs typeface="Times New Roman" pitchFamily="18" charset="0"/>
              </a:rPr>
              <a:t>Определение мутности </a:t>
            </a:r>
          </a:p>
          <a:p>
            <a:pPr>
              <a:buNone/>
            </a:pPr>
            <a:r>
              <a:rPr lang="ru-RU" dirty="0" smtClean="0">
                <a:latin typeface="Times New Roman" pitchFamily="18" charset="0"/>
                <a:cs typeface="Times New Roman" pitchFamily="18" charset="0"/>
              </a:rPr>
              <a:t>1. В кювету с толщиной поглощаемого свет слоя 5-10 </a:t>
            </a:r>
            <a:r>
              <a:rPr lang="ru-RU" dirty="0" smtClean="0">
                <a:latin typeface="Times New Roman" pitchFamily="18" charset="0"/>
                <a:cs typeface="Times New Roman" pitchFamily="18" charset="0"/>
              </a:rPr>
              <a:t>мм</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вносят хорошо взболтанную исследуемую воду, измеряют оптическую плотность в зелёной части спектра. Контрольной жидкостью служит исследуемая вода, из которой удалены взвешенные вещества путем центрифугирования или фильтрования.</a:t>
            </a:r>
          </a:p>
          <a:p>
            <a:pPr>
              <a:buNone/>
            </a:pPr>
            <a:r>
              <a:rPr lang="ru-RU" dirty="0" smtClean="0">
                <a:latin typeface="Times New Roman" pitchFamily="18" charset="0"/>
                <a:cs typeface="Times New Roman" pitchFamily="18" charset="0"/>
              </a:rPr>
              <a:t>      2. Мутность определяют по калибровочному графику.</a:t>
            </a:r>
          </a:p>
          <a:p>
            <a:pPr>
              <a:buNone/>
            </a:pP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Определение цветности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1. В кювету с толщиной поглощаемого свет слоя 5-10 </a:t>
            </a:r>
            <a:r>
              <a:rPr lang="ru-RU" dirty="0" smtClean="0">
                <a:latin typeface="Times New Roman" pitchFamily="18" charset="0"/>
                <a:cs typeface="Times New Roman" pitchFamily="18" charset="0"/>
              </a:rPr>
              <a:t>мм</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вносят хорошо взболтанную исследуемую воду, измеряют оптическую плотность в синей части спектра. Контрольной жидкостью служит дистиллированная вода</a:t>
            </a:r>
          </a:p>
          <a:p>
            <a:pPr>
              <a:buNone/>
            </a:pPr>
            <a:r>
              <a:rPr lang="ru-RU" dirty="0" smtClean="0">
                <a:latin typeface="Times New Roman" pitchFamily="18" charset="0"/>
                <a:cs typeface="Times New Roman" pitchFamily="18" charset="0"/>
              </a:rPr>
              <a:t>2. По полученной оптической плотности на калибровочном графике находят величину цветности в градусах.</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b="1" dirty="0" smtClean="0"/>
              <a:t>Определение сухого остатка</a:t>
            </a:r>
            <a:endParaRPr lang="ru-RU" dirty="0" smtClean="0"/>
          </a:p>
          <a:p>
            <a:pPr>
              <a:buNone/>
            </a:pPr>
            <a:r>
              <a:rPr lang="ru-RU" b="1" u="sng" dirty="0" smtClean="0"/>
              <a:t>Ход работы:</a:t>
            </a:r>
            <a:endParaRPr lang="ru-RU" dirty="0" smtClean="0"/>
          </a:p>
          <a:p>
            <a:pPr>
              <a:buNone/>
            </a:pPr>
            <a:r>
              <a:rPr lang="ru-RU" dirty="0" smtClean="0"/>
              <a:t>1. 250-500 см</a:t>
            </a:r>
            <a:r>
              <a:rPr lang="ru-RU" baseline="30000" dirty="0" smtClean="0"/>
              <a:t>3</a:t>
            </a:r>
            <a:r>
              <a:rPr lang="ru-RU" dirty="0" smtClean="0"/>
              <a:t> профильтрованной воды выпаривают в предварительно высушенной до постоянной массы фарфоровой чашке. Выпаривание производят на водяной бане с дистиллированной водой. Затем чашку с сухим остатком помещаю в сушильный шкаф при температуре 110ºС и сушат до постоянной массы.</a:t>
            </a:r>
          </a:p>
          <a:p>
            <a:pPr>
              <a:buNone/>
            </a:pPr>
            <a:r>
              <a:rPr lang="ru-RU" dirty="0" smtClean="0"/>
              <a:t>2. Сухой остаток определяют по формуле:</a:t>
            </a:r>
          </a:p>
          <a:p>
            <a:pPr>
              <a:buNone/>
            </a:pPr>
            <a:r>
              <a:rPr lang="ru-RU" dirty="0" smtClean="0"/>
              <a:t>а- масса чашки с сухим остатком, мг</a:t>
            </a:r>
          </a:p>
          <a:p>
            <a:pPr>
              <a:buNone/>
            </a:pPr>
            <a:r>
              <a:rPr lang="ru-RU" dirty="0" smtClean="0"/>
              <a:t>в- масса пустой чашки, мг</a:t>
            </a:r>
          </a:p>
          <a:p>
            <a:pPr>
              <a:buNone/>
            </a:pPr>
            <a:r>
              <a:rPr lang="ru-RU" dirty="0" smtClean="0"/>
              <a:t>V – объем воды, см</a:t>
            </a:r>
            <a:r>
              <a:rPr lang="ru-RU" baseline="30000" dirty="0" smtClean="0"/>
              <a:t>3</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b="1" dirty="0" smtClean="0"/>
              <a:t>Ситуационные задачи</a:t>
            </a:r>
            <a:endParaRPr lang="ru-RU" dirty="0" smtClean="0"/>
          </a:p>
          <a:p>
            <a:r>
              <a:rPr lang="ru-RU" dirty="0" smtClean="0"/>
              <a:t> </a:t>
            </a:r>
          </a:p>
          <a:p>
            <a:r>
              <a:rPr lang="ru-RU" dirty="0" smtClean="0"/>
              <a:t>1. Анализ воды из водопроводного крана показывает следующее: органолептические свойства воды хорошие, микробное число 35, содержание железа 0,6 мг/л. Дайте гигиеническое заключение о качестве воды.</a:t>
            </a:r>
          </a:p>
          <a:p>
            <a:r>
              <a:rPr lang="ru-RU" dirty="0" smtClean="0"/>
              <a:t>2. Анализ воды из водопроводного крана показывает следующее: органолептические свойства воды немного выше норы, микробное число 68, химические показатели не превышают допустимый уровень. Дайте гигиеническое заключение о качестве воды.</a:t>
            </a:r>
          </a:p>
          <a:p>
            <a:r>
              <a:rPr lang="ru-RU" dirty="0" smtClean="0"/>
              <a:t>3. Анализ воды из водопроводного крана показывает следующее: органолептические свойства воды хорошие, микробное число 45, химические показатели не превышают допустимый уровень. Дайте гигиеническое заключение о качестве воды.</a:t>
            </a:r>
          </a:p>
          <a:p>
            <a:r>
              <a:rPr lang="ru-RU" dirty="0" smtClean="0"/>
              <a:t>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b="1" dirty="0" smtClean="0"/>
              <a:t>Вода, её физические и химические свойства, значение</a:t>
            </a:r>
            <a:endParaRPr lang="ru-RU" dirty="0" smtClean="0"/>
          </a:p>
          <a:p>
            <a:r>
              <a:rPr lang="ru-RU" b="1" dirty="0" smtClean="0"/>
              <a:t>для организма человека</a:t>
            </a:r>
            <a:endParaRPr lang="ru-RU" dirty="0" smtClean="0"/>
          </a:p>
          <a:p>
            <a:r>
              <a:rPr lang="ru-RU" u="sng" dirty="0" smtClean="0"/>
              <a:t>Задание 1.</a:t>
            </a:r>
            <a:r>
              <a:rPr lang="ru-RU" dirty="0" smtClean="0"/>
              <a:t> </a:t>
            </a:r>
            <a:r>
              <a:rPr lang="ru-RU" i="1" dirty="0" smtClean="0"/>
              <a:t>Провести отбор питьевой воды из крана для лабораторных </a:t>
            </a:r>
            <a:endParaRPr lang="ru-RU" dirty="0" smtClean="0"/>
          </a:p>
          <a:p>
            <a:r>
              <a:rPr lang="ru-RU" i="1" dirty="0" smtClean="0"/>
              <a:t>исследований.</a:t>
            </a:r>
            <a:endParaRPr lang="ru-RU" dirty="0" smtClean="0"/>
          </a:p>
          <a:p>
            <a:r>
              <a:rPr lang="ru-RU" b="1" dirty="0" smtClean="0"/>
              <a:t>Оборудование:</a:t>
            </a:r>
            <a:r>
              <a:rPr lang="ru-RU" dirty="0" smtClean="0"/>
              <a:t> посуда (бутыли с </a:t>
            </a:r>
            <a:r>
              <a:rPr lang="ru-RU" dirty="0" err="1" smtClean="0"/>
              <a:t>притертойпробкой</a:t>
            </a:r>
            <a:r>
              <a:rPr lang="ru-RU" b="1" dirty="0" err="1" smtClean="0"/>
              <a:t>,</a:t>
            </a:r>
            <a:r>
              <a:rPr lang="ru-RU" dirty="0" err="1" smtClean="0"/>
              <a:t>спиртовка,вата</a:t>
            </a:r>
            <a:r>
              <a:rPr lang="ru-RU" dirty="0" smtClean="0"/>
              <a:t>, пинцеты), лабораторное оборудование.</a:t>
            </a:r>
          </a:p>
          <a:p>
            <a:r>
              <a:rPr lang="ru-RU" b="1" dirty="0" smtClean="0"/>
              <a:t>Ход работы</a:t>
            </a:r>
            <a:endParaRPr lang="ru-RU" dirty="0" smtClean="0"/>
          </a:p>
          <a:p>
            <a:r>
              <a:rPr lang="ru-RU" b="1" dirty="0" smtClean="0"/>
              <a:t>Отбор воды для химического исследования</a:t>
            </a:r>
            <a:endParaRPr lang="ru-RU" dirty="0" smtClean="0"/>
          </a:p>
          <a:p>
            <a:r>
              <a:rPr lang="ru-RU" dirty="0" smtClean="0"/>
              <a:t>1. Провести слив </a:t>
            </a:r>
            <a:r>
              <a:rPr lang="ru-RU" dirty="0" err="1" smtClean="0"/>
              <a:t>водыиз</a:t>
            </a:r>
            <a:r>
              <a:rPr lang="ru-RU" dirty="0" smtClean="0"/>
              <a:t> крана в течение 15 минут;</a:t>
            </a:r>
          </a:p>
          <a:p>
            <a:r>
              <a:rPr lang="ru-RU" dirty="0" smtClean="0"/>
              <a:t>2. Открыть бутыль;</a:t>
            </a:r>
          </a:p>
          <a:p>
            <a:r>
              <a:rPr lang="ru-RU" dirty="0" smtClean="0"/>
              <a:t>3. Ополоснуть бутыль 2-3 раза исследуемой водой;</a:t>
            </a:r>
          </a:p>
          <a:p>
            <a:r>
              <a:rPr lang="ru-RU" dirty="0" smtClean="0"/>
              <a:t>4. Наполнить бутыль исследуемой водой до </a:t>
            </a:r>
            <a:r>
              <a:rPr lang="ru-RU" dirty="0" err="1" smtClean="0"/>
              <a:t>самоговерха</a:t>
            </a:r>
            <a:r>
              <a:rPr lang="ru-RU" dirty="0" smtClean="0"/>
              <a:t>, </a:t>
            </a:r>
            <a:r>
              <a:rPr lang="ru-RU" dirty="0" err="1" smtClean="0"/>
              <a:t>оставляявоздушное</a:t>
            </a:r>
            <a:r>
              <a:rPr lang="ru-RU" dirty="0" smtClean="0"/>
              <a:t> пространство 10-15 мл;</a:t>
            </a:r>
          </a:p>
          <a:p>
            <a:r>
              <a:rPr lang="ru-RU" dirty="0" smtClean="0"/>
              <a:t>5. Закрыть пробкой.</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b="1" dirty="0" smtClean="0"/>
              <a:t>Отбор воды для бактериологического исследования</a:t>
            </a:r>
            <a:endParaRPr lang="ru-RU" dirty="0" smtClean="0"/>
          </a:p>
          <a:p>
            <a:r>
              <a:rPr lang="ru-RU" dirty="0" smtClean="0"/>
              <a:t>1. </a:t>
            </a:r>
            <a:r>
              <a:rPr lang="ru-RU" dirty="0" err="1" smtClean="0"/>
              <a:t>Простерилизовать</a:t>
            </a:r>
            <a:r>
              <a:rPr lang="ru-RU" dirty="0" smtClean="0"/>
              <a:t> кран обжиганием (с помощью спиртовки);</a:t>
            </a:r>
          </a:p>
          <a:p>
            <a:r>
              <a:rPr lang="ru-RU" dirty="0" smtClean="0"/>
              <a:t>2. Открыть край и сливать воду в течение 15 минут;</a:t>
            </a:r>
          </a:p>
          <a:p>
            <a:r>
              <a:rPr lang="ru-RU" dirty="0" smtClean="0"/>
              <a:t>3. Аккуратно открыть флакон;</a:t>
            </a:r>
          </a:p>
          <a:p>
            <a:r>
              <a:rPr lang="ru-RU" dirty="0" smtClean="0"/>
              <a:t>4. Наполнить флакон водой с таким расчетом, чтобы при транспортировке не замочить пробку.</a:t>
            </a:r>
          </a:p>
          <a:p>
            <a:r>
              <a:rPr lang="ru-RU" dirty="0" smtClean="0"/>
              <a:t>5. Оформить </a:t>
            </a:r>
            <a:r>
              <a:rPr lang="ru-RU" dirty="0" err="1" smtClean="0"/>
              <a:t>направлениена</a:t>
            </a:r>
            <a:r>
              <a:rPr lang="ru-RU" dirty="0" smtClean="0"/>
              <a:t> исследование - акт выемки пробы:</a:t>
            </a:r>
          </a:p>
          <a:p>
            <a:r>
              <a:rPr lang="ru-RU" dirty="0" smtClean="0"/>
              <a:t>· указать точное место отбора проб,</a:t>
            </a:r>
          </a:p>
          <a:p>
            <a:r>
              <a:rPr lang="ru-RU" dirty="0" smtClean="0"/>
              <a:t>· дата отбора пробы и время;</a:t>
            </a:r>
          </a:p>
          <a:p>
            <a:r>
              <a:rPr lang="ru-RU" dirty="0" smtClean="0"/>
              <a:t>· цель исследования;</a:t>
            </a:r>
          </a:p>
          <a:p>
            <a:r>
              <a:rPr lang="ru-RU" dirty="0" smtClean="0"/>
              <a:t>· подпись отбиравшего пробы.</a:t>
            </a:r>
          </a:p>
          <a:p>
            <a:r>
              <a:rPr lang="ru-RU" dirty="0" smtClean="0"/>
              <a:t>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u="sng" dirty="0" smtClean="0"/>
              <a:t>Задание 2.</a:t>
            </a:r>
            <a:r>
              <a:rPr lang="ru-RU" dirty="0" smtClean="0"/>
              <a:t> </a:t>
            </a:r>
            <a:r>
              <a:rPr lang="ru-RU" i="1" dirty="0" smtClean="0"/>
              <a:t>Провести определение физических и органолептических показателей качества питьевой воды.</a:t>
            </a:r>
            <a:endParaRPr lang="ru-RU" dirty="0" smtClean="0"/>
          </a:p>
          <a:p>
            <a:r>
              <a:rPr lang="ru-RU" b="1" dirty="0" smtClean="0"/>
              <a:t>Оборудование:</a:t>
            </a:r>
            <a:r>
              <a:rPr lang="ru-RU" dirty="0" smtClean="0"/>
              <a:t> посуда (бутыли с </a:t>
            </a:r>
            <a:r>
              <a:rPr lang="ru-RU" dirty="0" err="1" smtClean="0"/>
              <a:t>притертойпробкой</a:t>
            </a:r>
            <a:r>
              <a:rPr lang="ru-RU" b="1" dirty="0" err="1" smtClean="0"/>
              <a:t>,</a:t>
            </a:r>
            <a:r>
              <a:rPr lang="ru-RU" dirty="0" err="1" smtClean="0"/>
              <a:t>спиртовка,вата</a:t>
            </a:r>
            <a:r>
              <a:rPr lang="ru-RU" dirty="0" smtClean="0"/>
              <a:t>, пинцеты), лабораторное оборудование.</a:t>
            </a:r>
          </a:p>
          <a:p>
            <a:r>
              <a:rPr lang="ru-RU" b="1" dirty="0" smtClean="0"/>
              <a:t>Ход работы</a:t>
            </a:r>
            <a:endParaRPr lang="ru-RU" dirty="0" smtClean="0"/>
          </a:p>
          <a:p>
            <a:r>
              <a:rPr lang="ru-RU" dirty="0" smtClean="0"/>
              <a:t> </a:t>
            </a:r>
          </a:p>
          <a:p>
            <a:r>
              <a:rPr lang="ru-RU" b="1" dirty="0" smtClean="0"/>
              <a:t>Определение температуры</a:t>
            </a:r>
            <a:endParaRPr lang="ru-RU" dirty="0" smtClean="0"/>
          </a:p>
          <a:p>
            <a:r>
              <a:rPr lang="ru-RU" dirty="0" smtClean="0"/>
              <a:t> </a:t>
            </a:r>
          </a:p>
          <a:p>
            <a:r>
              <a:rPr lang="ru-RU" dirty="0" smtClean="0"/>
              <a:t>Температура воды измеря­ется непосредственно в водоеме при взятии пробы. 1. Температура воды открытых водоемов определяется путем погружения в воду ртутного термометра (цена деления 0,10 С) в металлической оправе. 2.Температуру воды в глубоких слоях измеряют с помощью термо­метра, помещенного внутрь батометра.</a:t>
            </a:r>
          </a:p>
          <a:p>
            <a:r>
              <a:rPr lang="ru-RU" dirty="0" smtClean="0"/>
              <a:t>3. Температуру ВОДЫ из колодцев с насосом опреде­ляют путем погружения резервуара термометра вытекающую струю, показания снимают при установ­лении постоянной температуры.</a:t>
            </a:r>
          </a:p>
          <a:p>
            <a:r>
              <a:rPr lang="ru-RU" dirty="0" smtClean="0"/>
              <a:t>Наиболее благоприятной для питьевой воды является температура 7-12ºС.</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47500" lnSpcReduction="20000"/>
          </a:bodyPr>
          <a:lstStyle/>
          <a:p>
            <a:r>
              <a:rPr lang="ru-RU" b="1" dirty="0" smtClean="0"/>
              <a:t>Определение запаха</a:t>
            </a:r>
            <a:endParaRPr lang="ru-RU" dirty="0" smtClean="0"/>
          </a:p>
          <a:p>
            <a:r>
              <a:rPr lang="ru-RU" dirty="0" smtClean="0"/>
              <a:t>1. В колбу с притертой пробкой вместимостью 250-350 </a:t>
            </a:r>
            <a:r>
              <a:rPr lang="ru-RU" dirty="0" err="1" smtClean="0"/>
              <a:t>см</a:t>
            </a:r>
            <a:r>
              <a:rPr lang="ru-RU" baseline="30000" dirty="0" err="1" smtClean="0"/>
              <a:t>З</a:t>
            </a:r>
            <a:r>
              <a:rPr lang="ru-RU" dirty="0" smtClean="0"/>
              <a:t> отмерить 100 </a:t>
            </a:r>
            <a:r>
              <a:rPr lang="ru-RU" dirty="0" err="1" smtClean="0"/>
              <a:t>см</a:t>
            </a:r>
            <a:r>
              <a:rPr lang="ru-RU" baseline="30000" dirty="0" err="1" smtClean="0"/>
              <a:t>З</a:t>
            </a:r>
            <a:r>
              <a:rPr lang="ru-RU" dirty="0" smtClean="0"/>
              <a:t> испытуемой воды температуры 20С</a:t>
            </a:r>
            <a:r>
              <a:rPr lang="ru-RU" baseline="30000" dirty="0" smtClean="0"/>
              <a:t>0</a:t>
            </a:r>
            <a:r>
              <a:rPr lang="ru-RU" dirty="0" smtClean="0"/>
              <a:t>.</a:t>
            </a:r>
            <a:br>
              <a:rPr lang="ru-RU" dirty="0" smtClean="0"/>
            </a:br>
            <a:r>
              <a:rPr lang="ru-RU" dirty="0" smtClean="0"/>
              <a:t>2. Закрыть пробкой, перемешать.</a:t>
            </a:r>
          </a:p>
          <a:p>
            <a:r>
              <a:rPr lang="ru-RU" dirty="0" smtClean="0"/>
              <a:t>3. Колбу открыть и определить характер и интенсивность запаха по таблице.</a:t>
            </a:r>
          </a:p>
          <a:p>
            <a:r>
              <a:rPr lang="ru-RU" dirty="0" smtClean="0"/>
              <a:t>4. Колбу накрывают часовым стеклом и подогревают на водяной бане до температуры 50-60ºС.</a:t>
            </a:r>
          </a:p>
          <a:p>
            <a:r>
              <a:rPr lang="ru-RU" dirty="0" smtClean="0"/>
              <a:t>5. Содержимое несколько раз перемешивают и определяют характер запаха по таблице.</a:t>
            </a:r>
          </a:p>
          <a:p>
            <a:r>
              <a:rPr lang="ru-RU" dirty="0" smtClean="0"/>
              <a:t> </a:t>
            </a:r>
          </a:p>
          <a:p>
            <a:r>
              <a:rPr lang="ru-RU" b="1" dirty="0" smtClean="0"/>
              <a:t>Оценка интенсивности запаха.</a:t>
            </a:r>
            <a:endParaRPr lang="ru-RU" dirty="0" smtClean="0"/>
          </a:p>
          <a:p>
            <a:r>
              <a:rPr lang="ru-RU" dirty="0" smtClean="0"/>
              <a:t> </a:t>
            </a:r>
          </a:p>
          <a:p>
            <a:r>
              <a:rPr lang="ru-RU" dirty="0" smtClean="0"/>
              <a:t>Интенсивность запаха Характер проявления запаха Интенсивность запаха, баллы Нет Запах не ощущается Очень слабая Запах не ощущается потребителем, но обнаруживается при лабораторном исследовании Слабая Запах замечается потребителем, если обратить на это его внимание Заметная Запах легко замечается и вызывает неодобрительный отзыв о воде Отчётливая Запах обращает на себя внимание и заставляет воздержаться от питья Очень сильная Запах настолько сильный, что делает воду непригодной к употреблению</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pPr>
              <a:buNone/>
            </a:pPr>
            <a:r>
              <a:rPr lang="ru-RU" b="1" dirty="0" smtClean="0"/>
              <a:t>Определение вкуса и привкуса</a:t>
            </a:r>
            <a:r>
              <a:rPr lang="ru-RU" dirty="0" smtClean="0"/>
              <a:t> </a:t>
            </a:r>
          </a:p>
          <a:p>
            <a:r>
              <a:rPr lang="ru-RU" dirty="0" smtClean="0"/>
              <a:t>Определение вкуса воды производят только в обез­зараженной или заведомо чистой воде при температу­ре 20 С</a:t>
            </a:r>
            <a:r>
              <a:rPr lang="ru-RU" baseline="30000" dirty="0" smtClean="0"/>
              <a:t>0</a:t>
            </a:r>
            <a:r>
              <a:rPr lang="ru-RU" dirty="0" smtClean="0"/>
              <a:t>. В сомнительных случаях воду подвергают кипячению в течение 5 мин с последующим охлажде­нием.</a:t>
            </a:r>
          </a:p>
          <a:p>
            <a:r>
              <a:rPr lang="ru-RU" dirty="0" smtClean="0"/>
              <a:t>1. Исследуемую воду набирают в рот малыми порциями, не проглатывая, задерживают 3-5 с.</a:t>
            </a:r>
          </a:p>
          <a:p>
            <a:r>
              <a:rPr lang="ru-RU" dirty="0" smtClean="0"/>
              <a:t>2. Интенсивность вкуса и привкуса оценивают по 5-балльной системе:</a:t>
            </a:r>
          </a:p>
          <a:p>
            <a:r>
              <a:rPr lang="ru-RU" dirty="0" smtClean="0"/>
              <a:t>Привкус Балл Привкус Балл Никакого Заметный Очень слабый Отчетливый Слабый Очень сильный Интенсивность вкуса и привкуса должна быть не более 2 баллов, а при хлорировании не превышать1 балл.</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77500" lnSpcReduction="20000"/>
          </a:bodyPr>
          <a:lstStyle/>
          <a:p>
            <a:pPr>
              <a:buNone/>
            </a:pPr>
            <a:r>
              <a:rPr lang="ru-RU" b="1" dirty="0" smtClean="0">
                <a:latin typeface="Times New Roman" pitchFamily="18" charset="0"/>
                <a:cs typeface="Times New Roman" pitchFamily="18" charset="0"/>
              </a:rPr>
              <a:t>Температура воды имеет</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физиологическое значение </a:t>
            </a:r>
          </a:p>
          <a:p>
            <a:r>
              <a:rPr lang="ru-RU" dirty="0" smtClean="0">
                <a:latin typeface="Times New Roman" pitchFamily="18" charset="0"/>
                <a:cs typeface="Times New Roman" pitchFamily="18" charset="0"/>
              </a:rPr>
              <a:t>гигиеническое значение.</a:t>
            </a:r>
          </a:p>
          <a:p>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Физиологическое значение </a:t>
            </a:r>
          </a:p>
          <a:p>
            <a:pPr>
              <a:buNone/>
            </a:pPr>
            <a:r>
              <a:rPr lang="ru-RU" dirty="0" smtClean="0">
                <a:latin typeface="Times New Roman" pitchFamily="18" charset="0"/>
                <a:cs typeface="Times New Roman" pitchFamily="18" charset="0"/>
              </a:rPr>
              <a:t>Наиболее благоприятной для питьевой воды является</a:t>
            </a:r>
          </a:p>
          <a:p>
            <a:pPr>
              <a:buNone/>
            </a:pPr>
            <a:r>
              <a:rPr lang="ru-RU" dirty="0" smtClean="0">
                <a:latin typeface="Times New Roman" pitchFamily="18" charset="0"/>
                <a:cs typeface="Times New Roman" pitchFamily="18" charset="0"/>
              </a:rPr>
              <a:t>температура  7-12 С. Вода более высокой температуры не</a:t>
            </a:r>
          </a:p>
          <a:p>
            <a:pPr>
              <a:buNone/>
            </a:pPr>
            <a:r>
              <a:rPr lang="ru-RU" dirty="0" smtClean="0">
                <a:latin typeface="Times New Roman" pitchFamily="18" charset="0"/>
                <a:cs typeface="Times New Roman" pitchFamily="18" charset="0"/>
              </a:rPr>
              <a:t>оказывает  освежающего действия. Охлажденная вода</a:t>
            </a:r>
          </a:p>
          <a:p>
            <a:pPr>
              <a:buNone/>
            </a:pPr>
            <a:r>
              <a:rPr lang="ru-RU" dirty="0" smtClean="0">
                <a:latin typeface="Times New Roman" pitchFamily="18" charset="0"/>
                <a:cs typeface="Times New Roman" pitchFamily="18" charset="0"/>
              </a:rPr>
              <a:t>вызывает усиление деятельности слюнных  желудочных</a:t>
            </a:r>
          </a:p>
          <a:p>
            <a:pPr>
              <a:buNone/>
            </a:pPr>
            <a:r>
              <a:rPr lang="ru-RU" dirty="0" smtClean="0">
                <a:latin typeface="Times New Roman" pitchFamily="18" charset="0"/>
                <a:cs typeface="Times New Roman" pitchFamily="18" charset="0"/>
              </a:rPr>
              <a:t>желез, способствует охлаждению слизистой оболочки рта</a:t>
            </a:r>
          </a:p>
          <a:p>
            <a:pPr>
              <a:buNone/>
            </a:pPr>
            <a:r>
              <a:rPr lang="ru-RU" dirty="0" smtClean="0">
                <a:latin typeface="Times New Roman" pitchFamily="18" charset="0"/>
                <a:cs typeface="Times New Roman" pitchFamily="18" charset="0"/>
              </a:rPr>
              <a:t>и глотки. </a:t>
            </a:r>
          </a:p>
          <a:p>
            <a:r>
              <a:rPr lang="ru-RU" dirty="0" smtClean="0">
                <a:latin typeface="Times New Roman" pitchFamily="18" charset="0"/>
                <a:cs typeface="Times New Roman" pitchFamily="18" charset="0"/>
              </a:rPr>
              <a:t>Вода ниже 5С может вызвать  простудные заболевание, нарушение целостности зубной эмали.</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714356"/>
            <a:ext cx="8715436" cy="5411807"/>
          </a:xfrm>
        </p:spPr>
        <p:txBody>
          <a:bodyPr>
            <a:normAutofit fontScale="92500" lnSpcReduction="20000"/>
          </a:bodyPr>
          <a:lstStyle/>
          <a:p>
            <a:pPr>
              <a:buNone/>
            </a:pPr>
            <a:r>
              <a:rPr lang="ru-RU" b="1" dirty="0" smtClean="0">
                <a:latin typeface="Times New Roman" pitchFamily="18" charset="0"/>
                <a:cs typeface="Times New Roman" pitchFamily="18" charset="0"/>
              </a:rPr>
              <a:t>Гигиеническое значение </a:t>
            </a:r>
          </a:p>
          <a:p>
            <a:r>
              <a:rPr lang="ru-RU" dirty="0" smtClean="0">
                <a:latin typeface="Times New Roman" pitchFamily="18" charset="0"/>
                <a:cs typeface="Times New Roman" pitchFamily="18" charset="0"/>
              </a:rPr>
              <a:t>Температура воды рассматривается, как и как показатель санитарного  состояния водоема. </a:t>
            </a:r>
          </a:p>
          <a:p>
            <a:r>
              <a:rPr lang="ru-RU" dirty="0" smtClean="0">
                <a:latin typeface="Times New Roman" pitchFamily="18" charset="0"/>
                <a:cs typeface="Times New Roman" pitchFamily="18" charset="0"/>
              </a:rPr>
              <a:t>Высокая температура  воды  в колодце летом и низкая зимой  говорит о поверхностном  расположении грунтовой воды, а </a:t>
            </a:r>
            <a:r>
              <a:rPr lang="ru-RU" dirty="0" smtClean="0">
                <a:latin typeface="Times New Roman" pitchFamily="18" charset="0"/>
                <a:cs typeface="Times New Roman" pitchFamily="18" charset="0"/>
              </a:rPr>
              <a:t>следовательно, </a:t>
            </a:r>
            <a:r>
              <a:rPr lang="ru-RU" dirty="0" smtClean="0">
                <a:latin typeface="Times New Roman" pitchFamily="18" charset="0"/>
                <a:cs typeface="Times New Roman" pitchFamily="18" charset="0"/>
              </a:rPr>
              <a:t>большой возможности ее загрязнения извне.</a:t>
            </a:r>
          </a:p>
          <a:p>
            <a:r>
              <a:rPr lang="ru-RU" dirty="0" smtClean="0">
                <a:latin typeface="Times New Roman" pitchFamily="18" charset="0"/>
                <a:cs typeface="Times New Roman" pitchFamily="18" charset="0"/>
              </a:rPr>
              <a:t>Повышенная температура воды способствуют  размножению сапрофитов.</a:t>
            </a:r>
          </a:p>
          <a:p>
            <a:r>
              <a:rPr lang="ru-RU" dirty="0">
                <a:latin typeface="Times New Roman" pitchFamily="18" charset="0"/>
                <a:cs typeface="Times New Roman" pitchFamily="18" charset="0"/>
              </a:rPr>
              <a:t>Т</a:t>
            </a:r>
            <a:r>
              <a:rPr lang="ru-RU" dirty="0" smtClean="0">
                <a:latin typeface="Times New Roman" pitchFamily="18" charset="0"/>
                <a:cs typeface="Times New Roman" pitchFamily="18" charset="0"/>
              </a:rPr>
              <a:t>емпература воды должна быть постоянной, так как   постоянство температуры воды в водоеме указывает на отсутствие притока  в </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него поверхностных , загрязненных вод.</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Методика определения температуры воды</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Температура воды измеряется непосредственно в водоеме при взятии пробы. Температура воды в  открытых водоемов определяется путем погружения в воду ртутного термометра в металлической  оправе. </a:t>
            </a:r>
          </a:p>
          <a:p>
            <a:r>
              <a:rPr lang="ru-RU" dirty="0" smtClean="0">
                <a:latin typeface="Times New Roman" pitchFamily="18" charset="0"/>
                <a:cs typeface="Times New Roman" pitchFamily="18" charset="0"/>
              </a:rPr>
              <a:t>Температуру воды в глубоких слоях измеряют с помощью термометра , помещенного внутрь батометра.</a:t>
            </a:r>
          </a:p>
          <a:p>
            <a:r>
              <a:rPr lang="ru-RU" dirty="0" smtClean="0">
                <a:latin typeface="Times New Roman" pitchFamily="18" charset="0"/>
                <a:cs typeface="Times New Roman" pitchFamily="18" charset="0"/>
              </a:rPr>
              <a:t>Температуру воды из колодцев с насосом определяют путем погружения резервуара термометра в вытекающую струю, показания снимают при установлении постоянной температуры.</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700</Words>
  <Application>Microsoft Office PowerPoint</Application>
  <PresentationFormat>Экран (4:3)</PresentationFormat>
  <Paragraphs>98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Практическое занятие №3 Методы оценки органолептических  показателей воды</vt:lpstr>
      <vt:lpstr>Слайд 2</vt:lpstr>
      <vt:lpstr>Слайд 3</vt:lpstr>
      <vt:lpstr>Слайд 4</vt:lpstr>
      <vt:lpstr>Слайд 5</vt:lpstr>
      <vt:lpstr>Слайд 6</vt:lpstr>
      <vt:lpstr>Слайд 7</vt:lpstr>
      <vt:lpstr>Слайд 8</vt:lpstr>
      <vt:lpstr>Методика определения температуры воды</vt:lpstr>
      <vt:lpstr>Слайд 10</vt:lpstr>
      <vt:lpstr>Цилиндр  Снеллена</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oorjak</dc:creator>
  <cp:lastModifiedBy>oorjak</cp:lastModifiedBy>
  <cp:revision>116</cp:revision>
  <dcterms:created xsi:type="dcterms:W3CDTF">2021-01-25T01:28:23Z</dcterms:created>
  <dcterms:modified xsi:type="dcterms:W3CDTF">2021-02-25T12:27:47Z</dcterms:modified>
</cp:coreProperties>
</file>