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9" r:id="rId4"/>
    <p:sldId id="260" r:id="rId5"/>
    <p:sldId id="262" r:id="rId6"/>
    <p:sldId id="258" r:id="rId7"/>
    <p:sldId id="263" r:id="rId8"/>
    <p:sldId id="264" r:id="rId9"/>
    <p:sldId id="265" r:id="rId10"/>
    <p:sldId id="266" r:id="rId11"/>
    <p:sldId id="267" r:id="rId12"/>
    <p:sldId id="268" r:id="rId13"/>
    <p:sldId id="270" r:id="rId14"/>
    <p:sldId id="269" r:id="rId15"/>
    <p:sldId id="271" r:id="rId16"/>
    <p:sldId id="261" r:id="rId17"/>
    <p:sldId id="272" r:id="rId18"/>
    <p:sldId id="273" r:id="rId19"/>
    <p:sldId id="274"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94" d="100"/>
          <a:sy n="94" d="100"/>
        </p:scale>
        <p:origin x="-384"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Pr>
        <a:solidFill>
          <a:schemeClr val="accent1"/>
        </a:solid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03504" y="770467"/>
            <a:ext cx="10782300" cy="3352800"/>
          </a:xfrm>
        </p:spPr>
        <p:txBody>
          <a:bodyPr anchor="b">
            <a:noAutofit/>
          </a:bodyPr>
          <a:lstStyle>
            <a:lvl1pPr algn="l">
              <a:lnSpc>
                <a:spcPct val="80000"/>
              </a:lnSpc>
              <a:defRPr sz="8800" spc="-120" baseline="0">
                <a:solidFill>
                  <a:srgbClr val="FFFFFF"/>
                </a:solidFill>
              </a:defRPr>
            </a:lvl1pPr>
          </a:lstStyle>
          <a:p>
            <a:r>
              <a:rPr lang="ru-RU"/>
              <a:t>Образец заголовка</a:t>
            </a:r>
            <a:endParaRPr lang="en-US" dirty="0"/>
          </a:p>
        </p:txBody>
      </p:sp>
      <p:sp>
        <p:nvSpPr>
          <p:cNvPr id="3" name="Subtitle 2"/>
          <p:cNvSpPr>
            <a:spLocks noGrp="1"/>
          </p:cNvSpPr>
          <p:nvPr>
            <p:ph type="subTitle" idx="1"/>
          </p:nvPr>
        </p:nvSpPr>
        <p:spPr>
          <a:xfrm>
            <a:off x="667512" y="4206876"/>
            <a:ext cx="9228201" cy="1645920"/>
          </a:xfrm>
        </p:spPr>
        <p:txBody>
          <a:bodyPr>
            <a:normAutofit/>
          </a:bodyPr>
          <a:lstStyle>
            <a:lvl1pPr marL="0" indent="0" algn="l">
              <a:buNone/>
              <a:defRPr sz="3200">
                <a:solidFill>
                  <a:schemeClr val="bg1"/>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ru-RU"/>
              <a:t>Образец подзаголовка</a:t>
            </a:r>
            <a:endParaRPr lang="en-US" dirty="0"/>
          </a:p>
        </p:txBody>
      </p:sp>
      <p:sp>
        <p:nvSpPr>
          <p:cNvPr id="7" name="Date Placeholder 6"/>
          <p:cNvSpPr>
            <a:spLocks noGrp="1"/>
          </p:cNvSpPr>
          <p:nvPr>
            <p:ph type="dt" sz="half" idx="10"/>
          </p:nvPr>
        </p:nvSpPr>
        <p:spPr/>
        <p:txBody>
          <a:bodyPr/>
          <a:lstStyle>
            <a:lvl1pPr>
              <a:defRPr>
                <a:solidFill>
                  <a:srgbClr val="FFFFFF">
                    <a:alpha val="80000"/>
                  </a:srgbClr>
                </a:solidFill>
              </a:defRPr>
            </a:lvl1pPr>
          </a:lstStyle>
          <a:p>
            <a:fld id="{228D2B49-4C92-44FB-8033-111DC660298E}" type="datetimeFigureOut">
              <a:rPr lang="ru-RU" smtClean="0"/>
              <a:t>15.10.2022</a:t>
            </a:fld>
            <a:endParaRPr lang="ru-RU"/>
          </a:p>
        </p:txBody>
      </p:sp>
      <p:sp>
        <p:nvSpPr>
          <p:cNvPr id="8" name="Footer Placeholder 7"/>
          <p:cNvSpPr>
            <a:spLocks noGrp="1"/>
          </p:cNvSpPr>
          <p:nvPr>
            <p:ph type="ftr" sz="quarter" idx="11"/>
          </p:nvPr>
        </p:nvSpPr>
        <p:spPr/>
        <p:txBody>
          <a:bodyPr/>
          <a:lstStyle>
            <a:lvl1pPr>
              <a:defRPr>
                <a:solidFill>
                  <a:srgbClr val="FFFFFF">
                    <a:alpha val="80000"/>
                  </a:srgbClr>
                </a:solidFill>
              </a:defRPr>
            </a:lvl1pPr>
          </a:lstStyle>
          <a:p>
            <a:endParaRPr lang="ru-RU"/>
          </a:p>
        </p:txBody>
      </p:sp>
      <p:sp>
        <p:nvSpPr>
          <p:cNvPr id="9" name="Slide Number Placeholder 8"/>
          <p:cNvSpPr>
            <a:spLocks noGrp="1"/>
          </p:cNvSpPr>
          <p:nvPr>
            <p:ph type="sldNum" sz="quarter" idx="12"/>
          </p:nvPr>
        </p:nvSpPr>
        <p:spPr/>
        <p:txBody>
          <a:bodyPr/>
          <a:lstStyle>
            <a:lvl1pPr>
              <a:defRPr>
                <a:solidFill>
                  <a:srgbClr val="FFFFFF">
                    <a:alpha val="25000"/>
                  </a:srgbClr>
                </a:solidFill>
              </a:defRPr>
            </a:lvl1pPr>
          </a:lstStyle>
          <a:p>
            <a:fld id="{FCC86DBF-9C29-4616-9A67-4652AD9EA9D5}" type="slidenum">
              <a:rPr lang="ru-RU" smtClean="0"/>
              <a:t>‹#›</a:t>
            </a:fld>
            <a:endParaRPr lang="ru-RU"/>
          </a:p>
        </p:txBody>
      </p:sp>
    </p:spTree>
    <p:extLst>
      <p:ext uri="{BB962C8B-B14F-4D97-AF65-F5344CB8AC3E}">
        <p14:creationId xmlns:p14="http://schemas.microsoft.com/office/powerpoint/2010/main" val="782996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228D2B49-4C92-44FB-8033-111DC660298E}" type="datetimeFigureOut">
              <a:rPr lang="ru-RU" smtClean="0"/>
              <a:t>15.10.2022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CC86DBF-9C29-4616-9A67-4652AD9EA9D5}" type="slidenum">
              <a:rPr lang="ru-RU" smtClean="0"/>
              <a:t>‹#›</a:t>
            </a:fld>
            <a:endParaRPr lang="ru-RU"/>
          </a:p>
        </p:txBody>
      </p:sp>
    </p:spTree>
    <p:extLst>
      <p:ext uri="{BB962C8B-B14F-4D97-AF65-F5344CB8AC3E}">
        <p14:creationId xmlns:p14="http://schemas.microsoft.com/office/powerpoint/2010/main" val="1888596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43950" y="695325"/>
            <a:ext cx="2628900" cy="4800600"/>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771525" y="714375"/>
            <a:ext cx="7734300" cy="540067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228D2B49-4C92-44FB-8033-111DC660298E}" type="datetimeFigureOut">
              <a:rPr lang="ru-RU" smtClean="0"/>
              <a:t>15.10.2022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CC86DBF-9C29-4616-9A67-4652AD9EA9D5}" type="slidenum">
              <a:rPr lang="ru-RU" smtClean="0"/>
              <a:t>‹#›</a:t>
            </a:fld>
            <a:endParaRPr lang="ru-RU"/>
          </a:p>
        </p:txBody>
      </p:sp>
    </p:spTree>
    <p:extLst>
      <p:ext uri="{BB962C8B-B14F-4D97-AF65-F5344CB8AC3E}">
        <p14:creationId xmlns:p14="http://schemas.microsoft.com/office/powerpoint/2010/main" val="16166870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228D2B49-4C92-44FB-8033-111DC660298E}" type="datetimeFigureOut">
              <a:rPr lang="ru-RU" smtClean="0"/>
              <a:t>15.10.2022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CC86DBF-9C29-4616-9A67-4652AD9EA9D5}" type="slidenum">
              <a:rPr lang="ru-RU" smtClean="0"/>
              <a:t>‹#›</a:t>
            </a:fld>
            <a:endParaRPr lang="ru-RU"/>
          </a:p>
        </p:txBody>
      </p:sp>
    </p:spTree>
    <p:extLst>
      <p:ext uri="{BB962C8B-B14F-4D97-AF65-F5344CB8AC3E}">
        <p14:creationId xmlns:p14="http://schemas.microsoft.com/office/powerpoint/2010/main" val="21365958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03504" y="767419"/>
            <a:ext cx="10780776" cy="3355848"/>
          </a:xfrm>
        </p:spPr>
        <p:txBody>
          <a:bodyPr anchor="b">
            <a:normAutofit/>
          </a:bodyPr>
          <a:lstStyle>
            <a:lvl1pPr>
              <a:lnSpc>
                <a:spcPct val="80000"/>
              </a:lnSpc>
              <a:defRPr sz="8800" b="0" baseline="0">
                <a:solidFill>
                  <a:schemeClr val="accent1"/>
                </a:solidFill>
              </a:defRPr>
            </a:lvl1pPr>
          </a:lstStyle>
          <a:p>
            <a:r>
              <a:rPr lang="ru-RU"/>
              <a:t>Образец заголовка</a:t>
            </a:r>
            <a:endParaRPr lang="en-US" dirty="0"/>
          </a:p>
        </p:txBody>
      </p:sp>
      <p:sp>
        <p:nvSpPr>
          <p:cNvPr id="3" name="Text Placeholder 2"/>
          <p:cNvSpPr>
            <a:spLocks noGrp="1"/>
          </p:cNvSpPr>
          <p:nvPr>
            <p:ph type="body" idx="1"/>
          </p:nvPr>
        </p:nvSpPr>
        <p:spPr>
          <a:xfrm>
            <a:off x="667512" y="4204209"/>
            <a:ext cx="9226296" cy="1645920"/>
          </a:xfrm>
        </p:spPr>
        <p:txBody>
          <a:bodyPr anchor="t">
            <a:normAutofit/>
          </a:bodyPr>
          <a:lstStyle>
            <a:lvl1pPr marL="0" indent="0">
              <a:buNone/>
              <a:defRPr sz="320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228D2B49-4C92-44FB-8033-111DC660298E}" type="datetimeFigureOut">
              <a:rPr lang="ru-RU" smtClean="0"/>
              <a:t>15.10.2022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CC86DBF-9C29-4616-9A67-4652AD9EA9D5}" type="slidenum">
              <a:rPr lang="ru-RU" smtClean="0"/>
              <a:t>‹#›</a:t>
            </a:fld>
            <a:endParaRPr lang="ru-RU"/>
          </a:p>
        </p:txBody>
      </p:sp>
    </p:spTree>
    <p:extLst>
      <p:ext uri="{BB962C8B-B14F-4D97-AF65-F5344CB8AC3E}">
        <p14:creationId xmlns:p14="http://schemas.microsoft.com/office/powerpoint/2010/main" val="7854501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676656"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6011330"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228D2B49-4C92-44FB-8033-111DC660298E}" type="datetimeFigureOut">
              <a:rPr lang="ru-RU" smtClean="0"/>
              <a:t>15.10.2022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FCC86DBF-9C29-4616-9A67-4652AD9EA9D5}" type="slidenum">
              <a:rPr lang="ru-RU" smtClean="0"/>
              <a:t>‹#›</a:t>
            </a:fld>
            <a:endParaRPr lang="ru-RU"/>
          </a:p>
        </p:txBody>
      </p:sp>
    </p:spTree>
    <p:extLst>
      <p:ext uri="{BB962C8B-B14F-4D97-AF65-F5344CB8AC3E}">
        <p14:creationId xmlns:p14="http://schemas.microsoft.com/office/powerpoint/2010/main" val="12083311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ru-RU"/>
              <a:t>Образец заголовка</a:t>
            </a:r>
            <a:endParaRPr lang="en-US" dirty="0"/>
          </a:p>
        </p:txBody>
      </p:sp>
      <p:sp>
        <p:nvSpPr>
          <p:cNvPr id="3" name="Text Placeholder 2"/>
          <p:cNvSpPr>
            <a:spLocks noGrp="1"/>
          </p:cNvSpPr>
          <p:nvPr>
            <p:ph type="body" idx="1"/>
          </p:nvPr>
        </p:nvSpPr>
        <p:spPr>
          <a:xfrm>
            <a:off x="676656" y="2040467"/>
            <a:ext cx="4663440" cy="723400"/>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676656" y="2753084"/>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6007608" y="2038435"/>
            <a:ext cx="4663440" cy="722376"/>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6007608" y="2750990"/>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228D2B49-4C92-44FB-8033-111DC660298E}" type="datetimeFigureOut">
              <a:rPr lang="ru-RU" smtClean="0"/>
              <a:t>15.10.2022</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FCC86DBF-9C29-4616-9A67-4652AD9EA9D5}" type="slidenum">
              <a:rPr lang="ru-RU" smtClean="0"/>
              <a:t>‹#›</a:t>
            </a:fld>
            <a:endParaRPr lang="ru-RU"/>
          </a:p>
        </p:txBody>
      </p:sp>
    </p:spTree>
    <p:extLst>
      <p:ext uri="{BB962C8B-B14F-4D97-AF65-F5344CB8AC3E}">
        <p14:creationId xmlns:p14="http://schemas.microsoft.com/office/powerpoint/2010/main" val="11549171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228D2B49-4C92-44FB-8033-111DC660298E}" type="datetimeFigureOut">
              <a:rPr lang="ru-RU" smtClean="0"/>
              <a:t>15.10.2022</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FCC86DBF-9C29-4616-9A67-4652AD9EA9D5}" type="slidenum">
              <a:rPr lang="ru-RU" smtClean="0"/>
              <a:t>‹#›</a:t>
            </a:fld>
            <a:endParaRPr lang="ru-RU"/>
          </a:p>
        </p:txBody>
      </p:sp>
    </p:spTree>
    <p:extLst>
      <p:ext uri="{BB962C8B-B14F-4D97-AF65-F5344CB8AC3E}">
        <p14:creationId xmlns:p14="http://schemas.microsoft.com/office/powerpoint/2010/main" val="29747827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8D2B49-4C92-44FB-8033-111DC660298E}" type="datetimeFigureOut">
              <a:rPr lang="ru-RU" smtClean="0"/>
              <a:t>15.10.2022</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FCC86DBF-9C29-4616-9A67-4652AD9EA9D5}" type="slidenum">
              <a:rPr lang="ru-RU" smtClean="0"/>
              <a:t>‹#›</a:t>
            </a:fld>
            <a:endParaRPr lang="ru-RU"/>
          </a:p>
        </p:txBody>
      </p:sp>
    </p:spTree>
    <p:extLst>
      <p:ext uri="{BB962C8B-B14F-4D97-AF65-F5344CB8AC3E}">
        <p14:creationId xmlns:p14="http://schemas.microsoft.com/office/powerpoint/2010/main" val="12549868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Rectangle 1"/>
          <p:cNvSpPr/>
          <p:nvPr/>
        </p:nvSpPr>
        <p:spPr>
          <a:xfrm>
            <a:off x="7620000" y="0"/>
            <a:ext cx="457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8261404" y="542282"/>
            <a:ext cx="3383280" cy="1920240"/>
          </a:xfrm>
        </p:spPr>
        <p:txBody>
          <a:bodyPr anchor="b">
            <a:noAutofit/>
          </a:bodyPr>
          <a:lstStyle>
            <a:lvl1pPr>
              <a:lnSpc>
                <a:spcPct val="85000"/>
              </a:lnSpc>
              <a:defRPr sz="4000">
                <a:solidFill>
                  <a:srgbClr val="FFFFFF"/>
                </a:solidFill>
              </a:defRPr>
            </a:lvl1pPr>
          </a:lstStyle>
          <a:p>
            <a:r>
              <a:rPr lang="ru-RU"/>
              <a:t>Образец заголовка</a:t>
            </a:r>
            <a:endParaRPr lang="en-US" dirty="0"/>
          </a:p>
        </p:txBody>
      </p:sp>
      <p:sp>
        <p:nvSpPr>
          <p:cNvPr id="3" name="Content Placeholder 2"/>
          <p:cNvSpPr>
            <a:spLocks noGrp="1"/>
          </p:cNvSpPr>
          <p:nvPr>
            <p:ph idx="1"/>
          </p:nvPr>
        </p:nvSpPr>
        <p:spPr>
          <a:xfrm>
            <a:off x="762000" y="762000"/>
            <a:ext cx="6096000" cy="4572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8275982" y="2511813"/>
            <a:ext cx="3398520" cy="3126987"/>
          </a:xfrm>
        </p:spPr>
        <p:txBody>
          <a:bodyPr>
            <a:normAutofit/>
          </a:bodyPr>
          <a:lstStyle>
            <a:lvl1pPr marL="0" marR="0" indent="0" algn="l" defTabSz="914400" rtl="0" eaLnBrk="1" fontAlgn="auto" latinLnBrk="0" hangingPunct="1">
              <a:lnSpc>
                <a:spcPct val="100000"/>
              </a:lnSpc>
              <a:spcBef>
                <a:spcPts val="1200"/>
              </a:spcBef>
              <a:spcAft>
                <a:spcPts val="0"/>
              </a:spcAft>
              <a:buClrTx/>
              <a:buSzTx/>
              <a:buFontTx/>
              <a:buNone/>
              <a:tabLst/>
              <a:defRPr sz="18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ru-RU"/>
              <a:t>Образец текста</a:t>
            </a:r>
          </a:p>
        </p:txBody>
      </p:sp>
      <p:sp>
        <p:nvSpPr>
          <p:cNvPr id="5" name="Date Placeholder 4"/>
          <p:cNvSpPr>
            <a:spLocks noGrp="1"/>
          </p:cNvSpPr>
          <p:nvPr>
            <p:ph type="dt" sz="half" idx="10"/>
          </p:nvPr>
        </p:nvSpPr>
        <p:spPr/>
        <p:txBody>
          <a:bodyPr/>
          <a:lstStyle/>
          <a:p>
            <a:fld id="{228D2B49-4C92-44FB-8033-111DC660298E}" type="datetimeFigureOut">
              <a:rPr lang="ru-RU" smtClean="0"/>
              <a:t>15.10.2022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FCC86DBF-9C29-4616-9A67-4652AD9EA9D5}" type="slidenum">
              <a:rPr lang="ru-RU" smtClean="0"/>
              <a:t>‹#›</a:t>
            </a:fld>
            <a:endParaRPr lang="ru-RU"/>
          </a:p>
        </p:txBody>
      </p:sp>
    </p:spTree>
    <p:extLst>
      <p:ext uri="{BB962C8B-B14F-4D97-AF65-F5344CB8AC3E}">
        <p14:creationId xmlns:p14="http://schemas.microsoft.com/office/powerpoint/2010/main" val="34298940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9224" y="5418667"/>
            <a:ext cx="10780776" cy="613283"/>
          </a:xfrm>
        </p:spPr>
        <p:txBody>
          <a:bodyPr anchor="b">
            <a:normAutofit/>
          </a:bodyPr>
          <a:lstStyle>
            <a:lvl1pPr>
              <a:defRPr sz="3200" b="0">
                <a:solidFill>
                  <a:srgbClr val="FFFFFF"/>
                </a:solidFill>
              </a:defRPr>
            </a:lvl1pPr>
          </a:lstStyle>
          <a:p>
            <a:r>
              <a:rPr lang="ru-RU"/>
              <a:t>Образец заголовка</a:t>
            </a:r>
            <a:endParaRPr lang="en-US" dirty="0"/>
          </a:p>
        </p:txBody>
      </p:sp>
      <p:sp>
        <p:nvSpPr>
          <p:cNvPr id="3" name="Picture Placeholder 2"/>
          <p:cNvSpPr>
            <a:spLocks noGrp="1" noChangeAspect="1"/>
          </p:cNvSpPr>
          <p:nvPr>
            <p:ph type="pic" idx="1"/>
          </p:nvPr>
        </p:nvSpPr>
        <p:spPr>
          <a:xfrm>
            <a:off x="0" y="0"/>
            <a:ext cx="12192000" cy="5330952"/>
          </a:xfrm>
          <a:solidFill>
            <a:schemeClr val="accent1">
              <a:lumMod val="40000"/>
              <a:lumOff val="60000"/>
            </a:schemeClr>
          </a:solidFill>
        </p:spPr>
        <p:txBody>
          <a:bodyPr anchor="t"/>
          <a:lstStyle>
            <a:lvl1pPr marL="0" indent="0" algn="ctr">
              <a:spcBef>
                <a:spcPts val="800"/>
              </a:spcBef>
              <a:buNone/>
              <a:defRPr sz="3200">
                <a:solidFill>
                  <a:schemeClr val="tx1">
                    <a:lumMod val="75000"/>
                    <a:lumOff val="2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676656" y="5909735"/>
            <a:ext cx="9229344" cy="533400"/>
          </a:xfrm>
        </p:spPr>
        <p:txBody>
          <a:bodyPr>
            <a:normAutofit/>
          </a:bodyPr>
          <a:lstStyle>
            <a:lvl1pPr marL="0" indent="0">
              <a:lnSpc>
                <a:spcPct val="90000"/>
              </a:lnSpc>
              <a:buNone/>
              <a:defRPr sz="14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12" name="Date Placeholder 11"/>
          <p:cNvSpPr>
            <a:spLocks noGrp="1"/>
          </p:cNvSpPr>
          <p:nvPr>
            <p:ph type="dt" sz="half" idx="10"/>
          </p:nvPr>
        </p:nvSpPr>
        <p:spPr/>
        <p:txBody>
          <a:bodyPr/>
          <a:lstStyle>
            <a:lvl1pPr>
              <a:defRPr>
                <a:solidFill>
                  <a:srgbClr val="FFFFFF">
                    <a:alpha val="80000"/>
                  </a:srgbClr>
                </a:solidFill>
              </a:defRPr>
            </a:lvl1pPr>
          </a:lstStyle>
          <a:p>
            <a:fld id="{228D2B49-4C92-44FB-8033-111DC660298E}" type="datetimeFigureOut">
              <a:rPr lang="ru-RU" smtClean="0"/>
              <a:t>15.10.2022</a:t>
            </a:fld>
            <a:endParaRPr lang="ru-RU"/>
          </a:p>
        </p:txBody>
      </p:sp>
      <p:sp>
        <p:nvSpPr>
          <p:cNvPr id="13" name="Footer Placeholder 12"/>
          <p:cNvSpPr>
            <a:spLocks noGrp="1"/>
          </p:cNvSpPr>
          <p:nvPr>
            <p:ph type="ftr" sz="quarter" idx="11"/>
          </p:nvPr>
        </p:nvSpPr>
        <p:spPr/>
        <p:txBody>
          <a:bodyPr/>
          <a:lstStyle>
            <a:lvl1pPr>
              <a:defRPr>
                <a:solidFill>
                  <a:srgbClr val="FFFFFF">
                    <a:alpha val="80000"/>
                  </a:srgbClr>
                </a:solidFill>
              </a:defRPr>
            </a:lvl1pPr>
          </a:lstStyle>
          <a:p>
            <a:endParaRPr lang="ru-RU"/>
          </a:p>
        </p:txBody>
      </p:sp>
      <p:sp>
        <p:nvSpPr>
          <p:cNvPr id="14" name="Slide Number Placeholder 13"/>
          <p:cNvSpPr>
            <a:spLocks noGrp="1"/>
          </p:cNvSpPr>
          <p:nvPr>
            <p:ph type="sldNum" sz="quarter" idx="12"/>
          </p:nvPr>
        </p:nvSpPr>
        <p:spPr/>
        <p:txBody>
          <a:bodyPr/>
          <a:lstStyle>
            <a:lvl1pPr>
              <a:defRPr>
                <a:solidFill>
                  <a:srgbClr val="FFFFFF">
                    <a:alpha val="25000"/>
                  </a:srgbClr>
                </a:solidFill>
              </a:defRPr>
            </a:lvl1pPr>
          </a:lstStyle>
          <a:p>
            <a:fld id="{FCC86DBF-9C29-4616-9A67-4652AD9EA9D5}" type="slidenum">
              <a:rPr lang="ru-RU" smtClean="0"/>
              <a:t>‹#›</a:t>
            </a:fld>
            <a:endParaRPr lang="ru-RU"/>
          </a:p>
        </p:txBody>
      </p:sp>
    </p:spTree>
    <p:extLst>
      <p:ext uri="{BB962C8B-B14F-4D97-AF65-F5344CB8AC3E}">
        <p14:creationId xmlns:p14="http://schemas.microsoft.com/office/powerpoint/2010/main" val="3719915370"/>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7224" y="499533"/>
            <a:ext cx="10772775" cy="1658198"/>
          </a:xfrm>
          <a:prstGeom prst="rect">
            <a:avLst/>
          </a:prstGeom>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676656" y="2011680"/>
            <a:ext cx="10753725" cy="3766185"/>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685800" y="6412447"/>
            <a:ext cx="4114800" cy="228600"/>
          </a:xfrm>
          <a:prstGeom prst="rect">
            <a:avLst/>
          </a:prstGeom>
        </p:spPr>
        <p:txBody>
          <a:bodyPr vert="horz" lIns="91440" tIns="45720" rIns="91440" bIns="45720" rtlCol="0" anchor="ctr"/>
          <a:lstStyle>
            <a:lvl1pPr algn="l">
              <a:defRPr sz="950">
                <a:solidFill>
                  <a:schemeClr val="tx1">
                    <a:alpha val="80000"/>
                  </a:schemeClr>
                </a:solidFill>
              </a:defRPr>
            </a:lvl1pPr>
          </a:lstStyle>
          <a:p>
            <a:fld id="{228D2B49-4C92-44FB-8033-111DC660298E}" type="datetimeFigureOut">
              <a:rPr lang="ru-RU" smtClean="0"/>
              <a:t>15.10.2022</a:t>
            </a:fld>
            <a:endParaRPr lang="ru-RU"/>
          </a:p>
        </p:txBody>
      </p:sp>
      <p:sp>
        <p:nvSpPr>
          <p:cNvPr id="5" name="Footer Placeholder 4"/>
          <p:cNvSpPr>
            <a:spLocks noGrp="1"/>
          </p:cNvSpPr>
          <p:nvPr>
            <p:ph type="ftr" sz="quarter" idx="3"/>
          </p:nvPr>
        </p:nvSpPr>
        <p:spPr>
          <a:xfrm>
            <a:off x="685800" y="6554697"/>
            <a:ext cx="5029200" cy="228600"/>
          </a:xfrm>
          <a:prstGeom prst="rect">
            <a:avLst/>
          </a:prstGeom>
        </p:spPr>
        <p:txBody>
          <a:bodyPr vert="horz" lIns="91440" tIns="45720" rIns="91440" bIns="45720" rtlCol="0" anchor="ctr"/>
          <a:lstStyle>
            <a:lvl1pPr algn="l">
              <a:defRPr sz="950" cap="all" baseline="0">
                <a:solidFill>
                  <a:schemeClr val="tx1">
                    <a:alpha val="80000"/>
                  </a:schemeClr>
                </a:solidFill>
              </a:defRPr>
            </a:lvl1pPr>
          </a:lstStyle>
          <a:p>
            <a:endParaRPr lang="ru-RU"/>
          </a:p>
        </p:txBody>
      </p:sp>
      <p:sp>
        <p:nvSpPr>
          <p:cNvPr id="6" name="Slide Number Placeholder 5"/>
          <p:cNvSpPr>
            <a:spLocks noGrp="1"/>
          </p:cNvSpPr>
          <p:nvPr>
            <p:ph type="sldNum" sz="quarter" idx="4"/>
          </p:nvPr>
        </p:nvSpPr>
        <p:spPr>
          <a:xfrm>
            <a:off x="8763926" y="5876412"/>
            <a:ext cx="2926080" cy="1397039"/>
          </a:xfrm>
          <a:prstGeom prst="rect">
            <a:avLst/>
          </a:prstGeom>
        </p:spPr>
        <p:txBody>
          <a:bodyPr vert="horz" lIns="91440" tIns="45720" rIns="91440" bIns="45720" rtlCol="0" anchor="b"/>
          <a:lstStyle>
            <a:lvl1pPr algn="r">
              <a:defRPr sz="10300" b="0">
                <a:ln>
                  <a:noFill/>
                </a:ln>
                <a:solidFill>
                  <a:schemeClr val="accent1">
                    <a:alpha val="25000"/>
                  </a:schemeClr>
                </a:solidFill>
                <a:latin typeface="+mj-lt"/>
              </a:defRPr>
            </a:lvl1pPr>
          </a:lstStyle>
          <a:p>
            <a:fld id="{FCC86DBF-9C29-4616-9A67-4652AD9EA9D5}" type="slidenum">
              <a:rPr lang="ru-RU" smtClean="0"/>
              <a:t>‹#›</a:t>
            </a:fld>
            <a:endParaRPr lang="ru-RU"/>
          </a:p>
        </p:txBody>
      </p:sp>
    </p:spTree>
    <p:extLst>
      <p:ext uri="{BB962C8B-B14F-4D97-AF65-F5344CB8AC3E}">
        <p14:creationId xmlns:p14="http://schemas.microsoft.com/office/powerpoint/2010/main" val="57952667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p:titleStyle>
    <p:body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hyperlink" Target="https://www.krasotaimedicina.ru/diseases/psychiatric/epileptic-psychosis" TargetMode="External"/><Relationship Id="rId2" Type="http://schemas.openxmlformats.org/officeDocument/2006/relationships/hyperlink" Target="https://psyclinic-center.ru/biblioteka-kliniki/kniga-psikhiatria-det-i-podr/psihicheskie-rasstroystva-pri-epilepsii" TargetMode="External"/><Relationship Id="rId1" Type="http://schemas.openxmlformats.org/officeDocument/2006/relationships/slideLayout" Target="../slideLayouts/slideLayout1.xml"/><Relationship Id="rId6" Type="http://schemas.openxmlformats.org/officeDocument/2006/relationships/hyperlink" Target="https://yandex.ru/images/search?text=&#1101;&#1087;&#1080;&#1083;&#1077;&#1087;&#1089;&#1080;&#1103;&amp;lr=62&amp;from=tabbar" TargetMode="External"/><Relationship Id="rId5" Type="http://schemas.openxmlformats.org/officeDocument/2006/relationships/hyperlink" Target="https://psychiatr.ru/files/magazines/2018_09_obozr_1347.pdf" TargetMode="External"/><Relationship Id="rId4" Type="http://schemas.openxmlformats.org/officeDocument/2006/relationships/hyperlink" Target="https://krasgmu.ru/index.php?page%5borg%5d=umkd_metod_tl&amp;tl_id=130112&amp;metod_type=0"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21885CF4-A19D-4BE1-83B6-825CBEBCFF67}"/>
              </a:ext>
            </a:extLst>
          </p:cNvPr>
          <p:cNvSpPr>
            <a:spLocks noGrp="1"/>
          </p:cNvSpPr>
          <p:nvPr>
            <p:ph type="ctrTitle"/>
          </p:nvPr>
        </p:nvSpPr>
        <p:spPr>
          <a:xfrm>
            <a:off x="704849" y="2244496"/>
            <a:ext cx="10782300" cy="2065887"/>
          </a:xfrm>
        </p:spPr>
        <p:txBody>
          <a:bodyPr/>
          <a:lstStyle/>
          <a:p>
            <a:pPr algn="ctr"/>
            <a:r>
              <a:rPr lang="ru-RU" sz="7200" dirty="0">
                <a:latin typeface="Times New Roman" panose="02020603050405020304" pitchFamily="18" charset="0"/>
                <a:cs typeface="Times New Roman" panose="02020603050405020304" pitchFamily="18" charset="0"/>
              </a:rPr>
              <a:t>Психические нарушения при эпилепсии</a:t>
            </a:r>
          </a:p>
        </p:txBody>
      </p:sp>
      <p:sp>
        <p:nvSpPr>
          <p:cNvPr id="3" name="Подзаголовок 2">
            <a:extLst>
              <a:ext uri="{FF2B5EF4-FFF2-40B4-BE49-F238E27FC236}">
                <a16:creationId xmlns:a16="http://schemas.microsoft.com/office/drawing/2014/main" xmlns="" id="{8F5C9B2E-2396-4000-884F-C4DB81B6EDF9}"/>
              </a:ext>
            </a:extLst>
          </p:cNvPr>
          <p:cNvSpPr>
            <a:spLocks noGrp="1"/>
          </p:cNvSpPr>
          <p:nvPr>
            <p:ph type="subTitle" idx="1"/>
          </p:nvPr>
        </p:nvSpPr>
        <p:spPr>
          <a:xfrm>
            <a:off x="1481899" y="272185"/>
            <a:ext cx="9228201" cy="1645920"/>
          </a:xfrm>
        </p:spPr>
        <p:txBody>
          <a:bodyPr>
            <a:normAutofit fontScale="92500" lnSpcReduction="20000"/>
          </a:bodyPr>
          <a:lstStyle/>
          <a:p>
            <a:pPr algn="ctr"/>
            <a:r>
              <a:rPr lang="ru-RU" sz="2600" dirty="0">
                <a:latin typeface="Times New Roman" panose="02020603050405020304" pitchFamily="18" charset="0"/>
                <a:cs typeface="Times New Roman" panose="02020603050405020304" pitchFamily="18" charset="0"/>
              </a:rPr>
              <a:t>ФЕДЕРАЛЬНОЕ ГОСУДАРСТВЕННОЕ БЮДЖЕТНОЕ ОБРАЗОВАТЕЛЬНОЕ УЧРЕЖДЕНИЕ ВЫСШЕГО ОБРАЗОВАНИЯ «КРАСНОЯРСКИЙ ГОСУДАРСТВЕННЫЙ МЕДИЦИНСКИЙ УНИВЕРСИТЕТ ИМЕНИ ПРОФЕССОРА В.Ф. ВОЙНО-ЯСЕНЕЦКОГО» МИНИСТЕРСТВА ЗДРАВООХРАНЕНИЯ РОССИЙСКОЙ ФЕДЕРАЦИИ</a:t>
            </a:r>
          </a:p>
          <a:p>
            <a:pPr algn="ctr"/>
            <a:endParaRPr lang="ru-RU" dirty="0"/>
          </a:p>
        </p:txBody>
      </p:sp>
      <p:pic>
        <p:nvPicPr>
          <p:cNvPr id="4" name="Рисунок 3">
            <a:extLst>
              <a:ext uri="{FF2B5EF4-FFF2-40B4-BE49-F238E27FC236}">
                <a16:creationId xmlns:a16="http://schemas.microsoft.com/office/drawing/2014/main" xmlns="" id="{9CCBF391-BA2B-4BBE-BA5D-3FF0962065F2}"/>
              </a:ext>
            </a:extLst>
          </p:cNvPr>
          <p:cNvPicPr>
            <a:picLocks noChangeAspect="1"/>
          </p:cNvPicPr>
          <p:nvPr/>
        </p:nvPicPr>
        <p:blipFill>
          <a:blip r:embed="rId2"/>
          <a:stretch>
            <a:fillRect/>
          </a:stretch>
        </p:blipFill>
        <p:spPr>
          <a:xfrm>
            <a:off x="0" y="0"/>
            <a:ext cx="1330036" cy="1336000"/>
          </a:xfrm>
          <a:prstGeom prst="rect">
            <a:avLst/>
          </a:prstGeom>
        </p:spPr>
      </p:pic>
      <p:sp>
        <p:nvSpPr>
          <p:cNvPr id="5" name="Прямоугольник 4">
            <a:extLst>
              <a:ext uri="{FF2B5EF4-FFF2-40B4-BE49-F238E27FC236}">
                <a16:creationId xmlns:a16="http://schemas.microsoft.com/office/drawing/2014/main" xmlns="" id="{FD02A35F-49BF-4F64-98F4-5F8DB3DAAE99}"/>
              </a:ext>
            </a:extLst>
          </p:cNvPr>
          <p:cNvSpPr/>
          <p:nvPr/>
        </p:nvSpPr>
        <p:spPr>
          <a:xfrm>
            <a:off x="157018" y="5385486"/>
            <a:ext cx="6096000" cy="369332"/>
          </a:xfrm>
          <a:prstGeom prst="rect">
            <a:avLst/>
          </a:prstGeom>
        </p:spPr>
        <p:txBody>
          <a:bodyPr>
            <a:spAutoFit/>
          </a:bodyPr>
          <a:lstStyle/>
          <a:p>
            <a:r>
              <a:rPr lang="ru-RU" dirty="0" smtClean="0">
                <a:latin typeface="Times New Roman" panose="02020603050405020304" pitchFamily="18" charset="0"/>
                <a:cs typeface="Times New Roman" panose="02020603050405020304" pitchFamily="18" charset="0"/>
              </a:rPr>
              <a:t>Преподаватель : </a:t>
            </a:r>
            <a:r>
              <a:rPr lang="ru-RU" dirty="0">
                <a:latin typeface="Times New Roman" panose="02020603050405020304" pitchFamily="18" charset="0"/>
                <a:cs typeface="Times New Roman" panose="02020603050405020304" pitchFamily="18" charset="0"/>
              </a:rPr>
              <a:t>Могилевская А. Н.</a:t>
            </a:r>
            <a:endParaRPr lang="ru-RU" dirty="0"/>
          </a:p>
        </p:txBody>
      </p:sp>
      <p:sp>
        <p:nvSpPr>
          <p:cNvPr id="6" name="Прямоугольник 5">
            <a:extLst>
              <a:ext uri="{FF2B5EF4-FFF2-40B4-BE49-F238E27FC236}">
                <a16:creationId xmlns:a16="http://schemas.microsoft.com/office/drawing/2014/main" xmlns="" id="{83581480-9F1D-4E1C-A98F-083295BCF338}"/>
              </a:ext>
            </a:extLst>
          </p:cNvPr>
          <p:cNvSpPr/>
          <p:nvPr/>
        </p:nvSpPr>
        <p:spPr>
          <a:xfrm>
            <a:off x="9785616" y="5800984"/>
            <a:ext cx="1848968" cy="369332"/>
          </a:xfrm>
          <a:prstGeom prst="rect">
            <a:avLst/>
          </a:prstGeom>
        </p:spPr>
        <p:txBody>
          <a:bodyPr wrap="none">
            <a:spAutoFit/>
          </a:bodyPr>
          <a:lstStyle/>
          <a:p>
            <a:r>
              <a:rPr lang="ru-RU" dirty="0">
                <a:latin typeface="Times New Roman" panose="02020603050405020304" pitchFamily="18" charset="0"/>
                <a:cs typeface="Times New Roman" panose="02020603050405020304" pitchFamily="18" charset="0"/>
              </a:rPr>
              <a:t>Красноярск 2022</a:t>
            </a:r>
          </a:p>
        </p:txBody>
      </p:sp>
    </p:spTree>
    <p:extLst>
      <p:ext uri="{BB962C8B-B14F-4D97-AF65-F5344CB8AC3E}">
        <p14:creationId xmlns:p14="http://schemas.microsoft.com/office/powerpoint/2010/main" val="31424217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6" name="Picture 6">
            <a:extLst>
              <a:ext uri="{FF2B5EF4-FFF2-40B4-BE49-F238E27FC236}">
                <a16:creationId xmlns:a16="http://schemas.microsoft.com/office/drawing/2014/main" xmlns="" id="{F44F9464-51DF-4661-B80C-928C0CD28CF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0809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FB14CB8D-A617-44B7-BA79-7E274E806DF1}"/>
              </a:ext>
            </a:extLst>
          </p:cNvPr>
          <p:cNvSpPr>
            <a:spLocks noGrp="1"/>
          </p:cNvSpPr>
          <p:nvPr>
            <p:ph type="title"/>
          </p:nvPr>
        </p:nvSpPr>
        <p:spPr>
          <a:xfrm>
            <a:off x="709612" y="415636"/>
            <a:ext cx="10772775" cy="3574472"/>
          </a:xfrm>
        </p:spPr>
        <p:txBody>
          <a:bodyPr>
            <a:noAutofit/>
          </a:bodyPr>
          <a:lstStyle/>
          <a:p>
            <a:pPr algn="ctr"/>
            <a:r>
              <a:rPr lang="ru-RU" sz="2400" dirty="0">
                <a:latin typeface="Times New Roman" panose="02020603050405020304" pitchFamily="18" charset="0"/>
                <a:cs typeface="Times New Roman" panose="02020603050405020304" pitchFamily="18" charset="0"/>
              </a:rPr>
              <a:t>У некоторых больных в исходе болезни формируется </a:t>
            </a:r>
            <a:r>
              <a:rPr lang="ru-RU" sz="2400" b="1" i="1" dirty="0">
                <a:latin typeface="Times New Roman" panose="02020603050405020304" pitchFamily="18" charset="0"/>
                <a:cs typeface="Times New Roman" panose="02020603050405020304" pitchFamily="18" charset="0"/>
              </a:rPr>
              <a:t>эпилептическое (концентрическое) слабоумие</a:t>
            </a:r>
            <a:r>
              <a:rPr lang="ru-RU" sz="2400" dirty="0">
                <a:latin typeface="Times New Roman" panose="02020603050405020304" pitchFamily="18" charset="0"/>
                <a:cs typeface="Times New Roman" panose="02020603050405020304" pitchFamily="18" charset="0"/>
              </a:rPr>
              <a:t>. Мышление становится конкретным, уменьшается словарный запас (</a:t>
            </a:r>
            <a:r>
              <a:rPr lang="ru-RU" sz="2400" dirty="0" err="1">
                <a:latin typeface="Times New Roman" panose="02020603050405020304" pitchFamily="18" charset="0"/>
                <a:cs typeface="Times New Roman" panose="02020603050405020304" pitchFamily="18" charset="0"/>
              </a:rPr>
              <a:t>олигофазия</a:t>
            </a:r>
            <a:r>
              <a:rPr lang="ru-RU" sz="2400" dirty="0">
                <a:latin typeface="Times New Roman" panose="02020603050405020304" pitchFamily="18" charset="0"/>
                <a:cs typeface="Times New Roman" panose="02020603050405020304" pitchFamily="18" charset="0"/>
              </a:rPr>
              <a:t>), речь изобилует стандартными оборотами. Больной теряет способность отличать главное от второстепенного, не может объяснить скрытый смысл пословиц и поговорок. Его интересы ограничиваются узким кругом бытовых потребностей, много внимания он уделяет своей болезни, появляются капризность, </a:t>
            </a:r>
            <a:r>
              <a:rPr lang="ru-RU" sz="2400" dirty="0" err="1">
                <a:latin typeface="Times New Roman" panose="02020603050405020304" pitchFamily="18" charset="0"/>
                <a:cs typeface="Times New Roman" panose="02020603050405020304" pitchFamily="18" charset="0"/>
              </a:rPr>
              <a:t>ипохондричность</a:t>
            </a:r>
            <a:r>
              <a:rPr lang="ru-RU" sz="2400" dirty="0">
                <a:latin typeface="Times New Roman" panose="02020603050405020304" pitchFamily="18" charset="0"/>
                <a:cs typeface="Times New Roman" panose="02020603050405020304" pitchFamily="18" charset="0"/>
              </a:rPr>
              <a:t>. Многие больные ссылаясь на тяжесть болезни, пытаются получить некоторые преимущества. Лесть больных становится особенно нелепой, они навязчиво извещают врачей о любых нарушениях дисциплины в отделении, часто используют уменьшительно-ласкательные окончания.</a:t>
            </a:r>
          </a:p>
        </p:txBody>
      </p:sp>
      <p:pic>
        <p:nvPicPr>
          <p:cNvPr id="6146" name="Picture 2">
            <a:extLst>
              <a:ext uri="{FF2B5EF4-FFF2-40B4-BE49-F238E27FC236}">
                <a16:creationId xmlns:a16="http://schemas.microsoft.com/office/drawing/2014/main" xmlns="" id="{9609E14A-8481-43DB-AC33-449EAB34BA2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82526" y="3989719"/>
            <a:ext cx="3774928" cy="2517785"/>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a:extLst>
              <a:ext uri="{FF2B5EF4-FFF2-40B4-BE49-F238E27FC236}">
                <a16:creationId xmlns:a16="http://schemas.microsoft.com/office/drawing/2014/main" xmlns="" id="{E61B2B10-6AD0-4992-BDC9-C64AC36621D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85073" y="3990108"/>
            <a:ext cx="3774928" cy="25173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76368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0E56018C-3F83-420D-8AC7-2F4C481CEC11}"/>
              </a:ext>
            </a:extLst>
          </p:cNvPr>
          <p:cNvSpPr>
            <a:spLocks noGrp="1"/>
          </p:cNvSpPr>
          <p:nvPr>
            <p:ph type="ctrTitle"/>
          </p:nvPr>
        </p:nvSpPr>
        <p:spPr>
          <a:xfrm>
            <a:off x="667512" y="583025"/>
            <a:ext cx="10782300" cy="844358"/>
          </a:xfrm>
        </p:spPr>
        <p:txBody>
          <a:bodyPr/>
          <a:lstStyle/>
          <a:p>
            <a:r>
              <a:rPr lang="ru-RU" sz="4800" b="1" dirty="0">
                <a:latin typeface="Times New Roman" panose="02020603050405020304" pitchFamily="18" charset="0"/>
                <a:cs typeface="Times New Roman" panose="02020603050405020304" pitchFamily="18" charset="0"/>
              </a:rPr>
              <a:t>Лечение и уход за больными эпилепсией</a:t>
            </a:r>
            <a:endParaRPr lang="ru-RU" sz="4800" dirty="0">
              <a:latin typeface="Times New Roman" panose="02020603050405020304" pitchFamily="18" charset="0"/>
              <a:cs typeface="Times New Roman" panose="02020603050405020304" pitchFamily="18" charset="0"/>
            </a:endParaRPr>
          </a:p>
        </p:txBody>
      </p:sp>
      <p:sp>
        <p:nvSpPr>
          <p:cNvPr id="3" name="Подзаголовок 2">
            <a:extLst>
              <a:ext uri="{FF2B5EF4-FFF2-40B4-BE49-F238E27FC236}">
                <a16:creationId xmlns:a16="http://schemas.microsoft.com/office/drawing/2014/main" xmlns="" id="{E4D1D8E7-BF34-4CEF-92F1-A61E636FB31E}"/>
              </a:ext>
            </a:extLst>
          </p:cNvPr>
          <p:cNvSpPr>
            <a:spLocks noGrp="1"/>
          </p:cNvSpPr>
          <p:nvPr>
            <p:ph type="subTitle" idx="1"/>
          </p:nvPr>
        </p:nvSpPr>
        <p:spPr>
          <a:xfrm>
            <a:off x="667512" y="1570182"/>
            <a:ext cx="10782300" cy="4282614"/>
          </a:xfrm>
        </p:spPr>
        <p:txBody>
          <a:bodyPr>
            <a:normAutofit/>
          </a:bodyPr>
          <a:lstStyle/>
          <a:p>
            <a:r>
              <a:rPr lang="ru-RU" sz="2800" dirty="0">
                <a:latin typeface="Times New Roman" panose="02020603050405020304" pitchFamily="18" charset="0"/>
                <a:cs typeface="Times New Roman" panose="02020603050405020304" pitchFamily="18" charset="0"/>
              </a:rPr>
              <a:t>Основным методом </a:t>
            </a:r>
            <a:r>
              <a:rPr lang="ru-RU" sz="2800" b="1" dirty="0">
                <a:latin typeface="Times New Roman" panose="02020603050405020304" pitchFamily="18" charset="0"/>
                <a:cs typeface="Times New Roman" panose="02020603050405020304" pitchFamily="18" charset="0"/>
              </a:rPr>
              <a:t>лечения</a:t>
            </a:r>
            <a:r>
              <a:rPr lang="ru-RU" sz="2800" dirty="0">
                <a:latin typeface="Times New Roman" panose="02020603050405020304" pitchFamily="18" charset="0"/>
                <a:cs typeface="Times New Roman" panose="02020603050405020304" pitchFamily="18" charset="0"/>
              </a:rPr>
              <a:t> эпилепсии является постоянный прием противосудорожных средств. Очень важно объяснить больному, что прием лекарств должен быть регулярным, со строгим соблюдением рекомендуемых доз. Любые перерывы и резкие перемены в схеме лечения связаны с угрозой резкого учащения припадков, вплоть до эпилептического статуса. Не следует назначать лекарства человеку, который заведомо отказывается принимать их постоянно. В случае тяжелого слабоумия за приемом лекарств должны следить родственники больного.</a:t>
            </a:r>
          </a:p>
        </p:txBody>
      </p:sp>
    </p:spTree>
    <p:extLst>
      <p:ext uri="{BB962C8B-B14F-4D97-AF65-F5344CB8AC3E}">
        <p14:creationId xmlns:p14="http://schemas.microsoft.com/office/powerpoint/2010/main" val="14711668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a:extLst>
              <a:ext uri="{FF2B5EF4-FFF2-40B4-BE49-F238E27FC236}">
                <a16:creationId xmlns:a16="http://schemas.microsoft.com/office/drawing/2014/main" xmlns="" id="{B991BD2E-0702-49CA-9A83-E8B25936381B}"/>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7172" name="Picture 4">
            <a:extLst>
              <a:ext uri="{FF2B5EF4-FFF2-40B4-BE49-F238E27FC236}">
                <a16:creationId xmlns:a16="http://schemas.microsoft.com/office/drawing/2014/main" xmlns="" id="{95C4BE1D-AD39-4E5D-A796-AFEE544A834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7854" y="36013"/>
            <a:ext cx="11351491" cy="68219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16561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0E56018C-3F83-420D-8AC7-2F4C481CEC11}"/>
              </a:ext>
            </a:extLst>
          </p:cNvPr>
          <p:cNvSpPr>
            <a:spLocks noGrp="1"/>
          </p:cNvSpPr>
          <p:nvPr>
            <p:ph type="ctrTitle"/>
          </p:nvPr>
        </p:nvSpPr>
        <p:spPr>
          <a:xfrm>
            <a:off x="667512" y="583025"/>
            <a:ext cx="10782300" cy="844358"/>
          </a:xfrm>
        </p:spPr>
        <p:txBody>
          <a:bodyPr/>
          <a:lstStyle/>
          <a:p>
            <a:r>
              <a:rPr lang="ru-RU" sz="4800" b="1" dirty="0">
                <a:latin typeface="Times New Roman" panose="02020603050405020304" pitchFamily="18" charset="0"/>
                <a:cs typeface="Times New Roman" panose="02020603050405020304" pitchFamily="18" charset="0"/>
              </a:rPr>
              <a:t>Лечение и уход за больными эпилепсией</a:t>
            </a:r>
            <a:endParaRPr lang="ru-RU" sz="4800" dirty="0">
              <a:latin typeface="Times New Roman" panose="02020603050405020304" pitchFamily="18" charset="0"/>
              <a:cs typeface="Times New Roman" panose="02020603050405020304" pitchFamily="18" charset="0"/>
            </a:endParaRPr>
          </a:p>
        </p:txBody>
      </p:sp>
      <p:sp>
        <p:nvSpPr>
          <p:cNvPr id="3" name="Подзаголовок 2">
            <a:extLst>
              <a:ext uri="{FF2B5EF4-FFF2-40B4-BE49-F238E27FC236}">
                <a16:creationId xmlns:a16="http://schemas.microsoft.com/office/drawing/2014/main" xmlns="" id="{E4D1D8E7-BF34-4CEF-92F1-A61E636FB31E}"/>
              </a:ext>
            </a:extLst>
          </p:cNvPr>
          <p:cNvSpPr>
            <a:spLocks noGrp="1"/>
          </p:cNvSpPr>
          <p:nvPr>
            <p:ph type="subTitle" idx="1"/>
          </p:nvPr>
        </p:nvSpPr>
        <p:spPr>
          <a:xfrm>
            <a:off x="667512" y="1570182"/>
            <a:ext cx="11071906" cy="4282614"/>
          </a:xfrm>
        </p:spPr>
        <p:txBody>
          <a:bodyPr>
            <a:noAutofit/>
          </a:bodyPr>
          <a:lstStyle/>
          <a:p>
            <a:r>
              <a:rPr lang="ru-RU" sz="2400" dirty="0">
                <a:latin typeface="Times New Roman" panose="02020603050405020304" pitchFamily="18" charset="0"/>
                <a:cs typeface="Times New Roman" panose="02020603050405020304" pitchFamily="18" charset="0"/>
              </a:rPr>
              <a:t>Большое внимание уделяется соблюдению правильного режима. Больные должны строго воздерживаться от приема алкоголя. Им следует избегать тяжелой физической нагрузки, работы в ночную смену, длительного пребывания на солнце и в жарком помещении. Категорически запрещаются вождение транспорта, работа с движущимися механизмами, на высоте и на воде. При тяжелом течении заболевания больным рекомендуют диету, богатую жирами с уменьшением доли белков и углеводов.</a:t>
            </a:r>
          </a:p>
          <a:p>
            <a:r>
              <a:rPr lang="ru-RU" sz="2400" dirty="0">
                <a:latin typeface="Times New Roman" panose="02020603050405020304" pitchFamily="18" charset="0"/>
                <a:cs typeface="Times New Roman" panose="02020603050405020304" pitchFamily="18" charset="0"/>
              </a:rPr>
              <a:t>Большинство больных эпилепсией не нуждаются в специальном уходе, они могут обслуживать себя без посторонней помощи, отличаются организованностью, исполнительностью, педантично следуют рекомендациям врача.</a:t>
            </a:r>
          </a:p>
          <a:p>
            <a:endParaRPr lang="ru-RU"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018250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0E56018C-3F83-420D-8AC7-2F4C481CEC11}"/>
              </a:ext>
            </a:extLst>
          </p:cNvPr>
          <p:cNvSpPr>
            <a:spLocks noGrp="1"/>
          </p:cNvSpPr>
          <p:nvPr>
            <p:ph type="ctrTitle"/>
          </p:nvPr>
        </p:nvSpPr>
        <p:spPr>
          <a:xfrm>
            <a:off x="667512" y="583025"/>
            <a:ext cx="10782300" cy="844358"/>
          </a:xfrm>
        </p:spPr>
        <p:txBody>
          <a:bodyPr/>
          <a:lstStyle/>
          <a:p>
            <a:r>
              <a:rPr lang="ru-RU" sz="4800" b="1" dirty="0">
                <a:latin typeface="Times New Roman" panose="02020603050405020304" pitchFamily="18" charset="0"/>
                <a:cs typeface="Times New Roman" panose="02020603050405020304" pitchFamily="18" charset="0"/>
              </a:rPr>
              <a:t>Лечение и уход за больными эпилепсией</a:t>
            </a:r>
            <a:endParaRPr lang="ru-RU" sz="4800" dirty="0">
              <a:latin typeface="Times New Roman" panose="02020603050405020304" pitchFamily="18" charset="0"/>
              <a:cs typeface="Times New Roman" panose="02020603050405020304" pitchFamily="18" charset="0"/>
            </a:endParaRPr>
          </a:p>
        </p:txBody>
      </p:sp>
      <p:sp>
        <p:nvSpPr>
          <p:cNvPr id="3" name="Подзаголовок 2">
            <a:extLst>
              <a:ext uri="{FF2B5EF4-FFF2-40B4-BE49-F238E27FC236}">
                <a16:creationId xmlns:a16="http://schemas.microsoft.com/office/drawing/2014/main" xmlns="" id="{E4D1D8E7-BF34-4CEF-92F1-A61E636FB31E}"/>
              </a:ext>
            </a:extLst>
          </p:cNvPr>
          <p:cNvSpPr>
            <a:spLocks noGrp="1"/>
          </p:cNvSpPr>
          <p:nvPr>
            <p:ph type="subTitle" idx="1"/>
          </p:nvPr>
        </p:nvSpPr>
        <p:spPr>
          <a:xfrm>
            <a:off x="667512" y="1570182"/>
            <a:ext cx="11071906" cy="3195782"/>
          </a:xfrm>
        </p:spPr>
        <p:txBody>
          <a:bodyPr>
            <a:noAutofit/>
          </a:bodyPr>
          <a:lstStyle/>
          <a:p>
            <a:r>
              <a:rPr lang="ru-RU" sz="2000" dirty="0">
                <a:latin typeface="Times New Roman" panose="02020603050405020304" pitchFamily="18" charset="0"/>
                <a:cs typeface="Times New Roman" panose="02020603050405020304" pitchFamily="18" charset="0"/>
              </a:rPr>
              <a:t>Особая помощь обычно требуется детям, им не следует доверять лекарства, лучше каждую дозу класть непосредственно в рот. Довольно тяжелым бывает общение с больными в состоянии слабоумия. Следует с пониманием относиться к эпизодам возбуждения и гнева, предупреждать возможные конфликты между больными. Больные тяжело переносят вынужденное безделье, поэтому желательно занять пациента в отделении приятной ему работой. После выписки важно обсудить с ним возможность трудоустройства. </a:t>
            </a:r>
          </a:p>
          <a:p>
            <a:r>
              <a:rPr lang="ru-RU" sz="2000" dirty="0">
                <a:latin typeface="Times New Roman" panose="02020603050405020304" pitchFamily="18" charset="0"/>
                <a:cs typeface="Times New Roman" panose="02020603050405020304" pitchFamily="18" charset="0"/>
              </a:rPr>
              <a:t>Некоторый уход требуется и пациентам, у которых диагноз эпилепсии не установлен, но обнаружена предрасположенность к болезни. Так, при опасности фебрильных судорог у ребенка следует обучить мать во время резкого подъема температуры тела своевременно ввести в клизме противовоспалительные средства (парацетамол) в сочетании с седуксеном (0,5 мг/кг массы тела).</a:t>
            </a:r>
          </a:p>
          <a:p>
            <a:endParaRPr lang="ru-RU"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722508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a:extLst>
              <a:ext uri="{FF2B5EF4-FFF2-40B4-BE49-F238E27FC236}">
                <a16:creationId xmlns:a16="http://schemas.microsoft.com/office/drawing/2014/main" xmlns="" id="{A39DA494-DFDF-4388-A4CD-A6401744CB9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52500" y="0"/>
            <a:ext cx="10287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78759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B3186DCE-D838-4526-885E-CD903D1BD4C6}"/>
              </a:ext>
            </a:extLst>
          </p:cNvPr>
          <p:cNvSpPr>
            <a:spLocks noGrp="1"/>
          </p:cNvSpPr>
          <p:nvPr>
            <p:ph type="title"/>
          </p:nvPr>
        </p:nvSpPr>
        <p:spPr>
          <a:xfrm>
            <a:off x="306242" y="187421"/>
            <a:ext cx="8052667" cy="6483158"/>
          </a:xfrm>
        </p:spPr>
        <p:txBody>
          <a:bodyPr>
            <a:normAutofit fontScale="90000"/>
          </a:bodyPr>
          <a:lstStyle/>
          <a:p>
            <a:r>
              <a:rPr lang="ru-RU" sz="2700" b="1" dirty="0">
                <a:latin typeface="Times New Roman" panose="02020603050405020304" pitchFamily="18" charset="0"/>
                <a:cs typeface="Times New Roman" panose="02020603050405020304" pitchFamily="18" charset="0"/>
              </a:rPr>
              <a:t>Алгоритм оказания неотложной помощи при эпилептическом припадке</a:t>
            </a:r>
            <a:r>
              <a:rPr lang="ru-RU" sz="2700" dirty="0">
                <a:latin typeface="Times New Roman" panose="02020603050405020304" pitchFamily="18" charset="0"/>
                <a:cs typeface="Times New Roman" panose="02020603050405020304" pitchFamily="18" charset="0"/>
              </a:rPr>
              <a:t/>
            </a:r>
            <a:br>
              <a:rPr lang="ru-RU" sz="2700" dirty="0">
                <a:latin typeface="Times New Roman" panose="02020603050405020304" pitchFamily="18" charset="0"/>
                <a:cs typeface="Times New Roman" panose="02020603050405020304" pitchFamily="18" charset="0"/>
              </a:rPr>
            </a:br>
            <a:r>
              <a:rPr lang="ru-RU" sz="2700" dirty="0">
                <a:latin typeface="Times New Roman" panose="02020603050405020304" pitchFamily="18" charset="0"/>
                <a:cs typeface="Times New Roman" panose="02020603050405020304" pitchFamily="18" charset="0"/>
              </a:rPr>
              <a:t>1.Вызвать врача.</a:t>
            </a:r>
            <a:br>
              <a:rPr lang="ru-RU" sz="2700" dirty="0">
                <a:latin typeface="Times New Roman" panose="02020603050405020304" pitchFamily="18" charset="0"/>
                <a:cs typeface="Times New Roman" panose="02020603050405020304" pitchFamily="18" charset="0"/>
              </a:rPr>
            </a:br>
            <a:r>
              <a:rPr lang="ru-RU" sz="2700" dirty="0">
                <a:latin typeface="Times New Roman" panose="02020603050405020304" pitchFamily="18" charset="0"/>
                <a:cs typeface="Times New Roman" panose="02020603050405020304" pitchFamily="18" charset="0"/>
              </a:rPr>
              <a:t>2.По возможности предупредить падение пациента, т.к. падение нередко приводит к более тяжелым последствиям, чем сам припадок. Подложить под голову подушку, шапку, одеяло или что-нибудь мягкое;</a:t>
            </a:r>
            <a:br>
              <a:rPr lang="ru-RU" sz="2700" dirty="0">
                <a:latin typeface="Times New Roman" panose="02020603050405020304" pitchFamily="18" charset="0"/>
                <a:cs typeface="Times New Roman" panose="02020603050405020304" pitchFamily="18" charset="0"/>
              </a:rPr>
            </a:br>
            <a:r>
              <a:rPr lang="ru-RU" sz="2700" dirty="0">
                <a:latin typeface="Times New Roman" panose="02020603050405020304" pitchFamily="18" charset="0"/>
                <a:cs typeface="Times New Roman" panose="02020603050405020304" pitchFamily="18" charset="0"/>
              </a:rPr>
              <a:t>3.Успокоить пациента, расстегнуть стесняющую одежду (воротник, пояс), обеспечить доступ свежего воздуха;</a:t>
            </a:r>
            <a:br>
              <a:rPr lang="ru-RU" sz="2700" dirty="0">
                <a:latin typeface="Times New Roman" panose="02020603050405020304" pitchFamily="18" charset="0"/>
                <a:cs typeface="Times New Roman" panose="02020603050405020304" pitchFamily="18" charset="0"/>
              </a:rPr>
            </a:br>
            <a:r>
              <a:rPr lang="ru-RU" sz="2700" dirty="0">
                <a:latin typeface="Times New Roman" panose="02020603050405020304" pitchFamily="18" charset="0"/>
                <a:cs typeface="Times New Roman" panose="02020603050405020304" pitchFamily="18" charset="0"/>
              </a:rPr>
              <a:t>4.Повернуть пациента на бок, чтобы не было аспирации;</a:t>
            </a:r>
            <a:br>
              <a:rPr lang="ru-RU" sz="2700" dirty="0">
                <a:latin typeface="Times New Roman" panose="02020603050405020304" pitchFamily="18" charset="0"/>
                <a:cs typeface="Times New Roman" panose="02020603050405020304" pitchFamily="18" charset="0"/>
              </a:rPr>
            </a:br>
            <a:r>
              <a:rPr lang="ru-RU" sz="2700" dirty="0">
                <a:latin typeface="Times New Roman" panose="02020603050405020304" pitchFamily="18" charset="0"/>
                <a:cs typeface="Times New Roman" panose="02020603050405020304" pitchFamily="18" charset="0"/>
              </a:rPr>
              <a:t>5.Снять съемные зубные протезы;</a:t>
            </a:r>
            <a:br>
              <a:rPr lang="ru-RU" sz="2700" dirty="0">
                <a:latin typeface="Times New Roman" panose="02020603050405020304" pitchFamily="18" charset="0"/>
                <a:cs typeface="Times New Roman" panose="02020603050405020304" pitchFamily="18" charset="0"/>
              </a:rPr>
            </a:br>
            <a:r>
              <a:rPr lang="ru-RU" sz="2700" dirty="0">
                <a:latin typeface="Times New Roman" panose="02020603050405020304" pitchFamily="18" charset="0"/>
                <a:cs typeface="Times New Roman" panose="02020603050405020304" pitchFamily="18" charset="0"/>
              </a:rPr>
              <a:t>6.Предотвратить западание языка, используя роторасширитель;</a:t>
            </a:r>
            <a:br>
              <a:rPr lang="ru-RU" sz="2700" dirty="0">
                <a:latin typeface="Times New Roman" panose="02020603050405020304" pitchFamily="18" charset="0"/>
                <a:cs typeface="Times New Roman" panose="02020603050405020304" pitchFamily="18" charset="0"/>
              </a:rPr>
            </a:br>
            <a:r>
              <a:rPr lang="ru-RU" sz="2700" dirty="0">
                <a:latin typeface="Times New Roman" panose="02020603050405020304" pitchFamily="18" charset="0"/>
                <a:cs typeface="Times New Roman" panose="02020603050405020304" pitchFamily="18" charset="0"/>
              </a:rPr>
              <a:t>7.Придерживать голову и конечности пациента, не применяя силу (возможны переломы костей, позвоночника, вывихи и растяжение связок);</a:t>
            </a:r>
            <a:br>
              <a:rPr lang="ru-RU" sz="2700" dirty="0">
                <a:latin typeface="Times New Roman" panose="02020603050405020304" pitchFamily="18" charset="0"/>
                <a:cs typeface="Times New Roman" panose="02020603050405020304" pitchFamily="18" charset="0"/>
              </a:rPr>
            </a:br>
            <a:r>
              <a:rPr lang="ru-RU" sz="2700" dirty="0">
                <a:latin typeface="Times New Roman" panose="02020603050405020304" pitchFamily="18" charset="0"/>
                <a:cs typeface="Times New Roman" panose="02020603050405020304" pitchFamily="18" charset="0"/>
              </a:rPr>
              <a:t>8.Приготовить </a:t>
            </a:r>
            <a:r>
              <a:rPr lang="ru-RU" sz="2700" dirty="0" err="1">
                <a:latin typeface="Times New Roman" panose="02020603050405020304" pitchFamily="18" charset="0"/>
                <a:cs typeface="Times New Roman" panose="02020603050405020304" pitchFamily="18" charset="0"/>
              </a:rPr>
              <a:t>реланиум</a:t>
            </a:r>
            <a:r>
              <a:rPr lang="ru-RU" sz="2700" dirty="0">
                <a:latin typeface="Times New Roman" panose="02020603050405020304" pitchFamily="18" charset="0"/>
                <a:cs typeface="Times New Roman" panose="02020603050405020304" pitchFamily="18" charset="0"/>
              </a:rPr>
              <a:t> 0,5%-2,0 мл для в/м инъекции;</a:t>
            </a:r>
            <a:br>
              <a:rPr lang="ru-RU" sz="2700" dirty="0">
                <a:latin typeface="Times New Roman" panose="02020603050405020304" pitchFamily="18" charset="0"/>
                <a:cs typeface="Times New Roman" panose="02020603050405020304" pitchFamily="18" charset="0"/>
              </a:rPr>
            </a:br>
            <a:r>
              <a:rPr lang="ru-RU" sz="2700" dirty="0">
                <a:latin typeface="Times New Roman" panose="02020603050405020304" pitchFamily="18" charset="0"/>
                <a:cs typeface="Times New Roman" panose="02020603050405020304" pitchFamily="18" charset="0"/>
              </a:rPr>
              <a:t>9.Подробно описать приступ судорог в истории болезни и сестринской карте;</a:t>
            </a:r>
            <a:br>
              <a:rPr lang="ru-RU" sz="2700" dirty="0">
                <a:latin typeface="Times New Roman" panose="02020603050405020304" pitchFamily="18" charset="0"/>
                <a:cs typeface="Times New Roman" panose="02020603050405020304" pitchFamily="18" charset="0"/>
              </a:rPr>
            </a:br>
            <a:r>
              <a:rPr lang="ru-RU" sz="2700" dirty="0">
                <a:latin typeface="Times New Roman" panose="02020603050405020304" pitchFamily="18" charset="0"/>
                <a:cs typeface="Times New Roman" panose="02020603050405020304" pitchFamily="18" charset="0"/>
              </a:rPr>
              <a:t>10.Установить строгий надзор за пациентом.</a:t>
            </a:r>
            <a:endParaRPr lang="ru-RU" dirty="0"/>
          </a:p>
        </p:txBody>
      </p:sp>
      <p:pic>
        <p:nvPicPr>
          <p:cNvPr id="9218" name="Picture 2">
            <a:extLst>
              <a:ext uri="{FF2B5EF4-FFF2-40B4-BE49-F238E27FC236}">
                <a16:creationId xmlns:a16="http://schemas.microsoft.com/office/drawing/2014/main" xmlns="" id="{894C1AB9-5E09-4EAD-BF68-18A766F4A72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58909" y="2564949"/>
            <a:ext cx="3595514" cy="22471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40513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529BA836-E7DB-4A63-B80E-BF6962DDCB90}"/>
              </a:ext>
            </a:extLst>
          </p:cNvPr>
          <p:cNvSpPr>
            <a:spLocks noGrp="1"/>
          </p:cNvSpPr>
          <p:nvPr>
            <p:ph type="ctrTitle"/>
          </p:nvPr>
        </p:nvSpPr>
        <p:spPr>
          <a:xfrm>
            <a:off x="704850" y="788939"/>
            <a:ext cx="10782300" cy="4263351"/>
          </a:xfrm>
        </p:spPr>
        <p:txBody>
          <a:bodyPr/>
          <a:lstStyle/>
          <a:p>
            <a:pPr algn="ctr"/>
            <a:r>
              <a:rPr lang="ru-RU" sz="3200" dirty="0">
                <a:latin typeface="Times New Roman" panose="02020603050405020304" pitchFamily="18" charset="0"/>
                <a:cs typeface="Times New Roman" panose="02020603050405020304" pitchFamily="18" charset="0"/>
              </a:rPr>
              <a:t>Литература:</a:t>
            </a:r>
            <a:br>
              <a:rPr lang="ru-RU"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hlinkClick r:id="rId2"/>
              </a:rPr>
              <a:t>https://psyclinic-center.ru/biblioteka-kliniki/kniga-psikhiatria-det-i-podr/psihicheskie-rasstroystva-pri-epilepsii</a:t>
            </a:r>
            <a:r>
              <a:rPr lang="ru-RU" sz="3200" dirty="0">
                <a:latin typeface="Times New Roman" panose="02020603050405020304" pitchFamily="18" charset="0"/>
                <a:cs typeface="Times New Roman" panose="02020603050405020304" pitchFamily="18" charset="0"/>
              </a:rPr>
              <a:t/>
            </a:r>
            <a:br>
              <a:rPr lang="ru-RU"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hlinkClick r:id="rId3"/>
              </a:rPr>
              <a:t>https://www.krasotaimedicina.ru/diseases/psychiatric/epileptic-psychosis</a:t>
            </a:r>
            <a:r>
              <a:rPr lang="ru-RU" sz="3200" dirty="0">
                <a:latin typeface="Times New Roman" panose="02020603050405020304" pitchFamily="18" charset="0"/>
                <a:cs typeface="Times New Roman" panose="02020603050405020304" pitchFamily="18" charset="0"/>
              </a:rPr>
              <a:t/>
            </a:r>
            <a:br>
              <a:rPr lang="ru-RU"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hlinkClick r:id="rId4"/>
              </a:rPr>
              <a:t>https://krasgmu.ru/index.php?page[org]=umkd_metod_tl&amp;tl_id=130112&amp;metod_type=0</a:t>
            </a:r>
            <a:r>
              <a:rPr lang="ru-RU" sz="3200" dirty="0">
                <a:latin typeface="Times New Roman" panose="02020603050405020304" pitchFamily="18" charset="0"/>
                <a:cs typeface="Times New Roman" panose="02020603050405020304" pitchFamily="18" charset="0"/>
              </a:rPr>
              <a:t/>
            </a:r>
            <a:br>
              <a:rPr lang="ru-RU"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hlinkClick r:id="rId5"/>
              </a:rPr>
              <a:t>https://psychiatr.ru/files/magazines/2018_09_obozr_1347.pdf</a:t>
            </a:r>
            <a:r>
              <a:rPr lang="ru-RU" sz="3200" dirty="0">
                <a:latin typeface="Times New Roman" panose="02020603050405020304" pitchFamily="18" charset="0"/>
                <a:cs typeface="Times New Roman" panose="02020603050405020304" pitchFamily="18" charset="0"/>
              </a:rPr>
              <a:t/>
            </a:r>
            <a:br>
              <a:rPr lang="ru-RU"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hlinkClick r:id="rId6"/>
              </a:rPr>
              <a:t>https://yandex.ru/images/search?text=</a:t>
            </a:r>
            <a:r>
              <a:rPr lang="ru-RU" sz="3200" dirty="0">
                <a:latin typeface="Times New Roman" panose="02020603050405020304" pitchFamily="18" charset="0"/>
                <a:cs typeface="Times New Roman" panose="02020603050405020304" pitchFamily="18" charset="0"/>
                <a:hlinkClick r:id="rId6"/>
              </a:rPr>
              <a:t>эпилепсия&amp;</a:t>
            </a:r>
            <a:r>
              <a:rPr lang="en-US" sz="3200" dirty="0" err="1">
                <a:latin typeface="Times New Roman" panose="02020603050405020304" pitchFamily="18" charset="0"/>
                <a:cs typeface="Times New Roman" panose="02020603050405020304" pitchFamily="18" charset="0"/>
                <a:hlinkClick r:id="rId6"/>
              </a:rPr>
              <a:t>lr</a:t>
            </a:r>
            <a:r>
              <a:rPr lang="en-US" sz="3200" dirty="0">
                <a:latin typeface="Times New Roman" panose="02020603050405020304" pitchFamily="18" charset="0"/>
                <a:cs typeface="Times New Roman" panose="02020603050405020304" pitchFamily="18" charset="0"/>
                <a:hlinkClick r:id="rId6"/>
              </a:rPr>
              <a:t>=62&amp;from=</a:t>
            </a:r>
            <a:r>
              <a:rPr lang="en-US" sz="3200" dirty="0" err="1">
                <a:latin typeface="Times New Roman" panose="02020603050405020304" pitchFamily="18" charset="0"/>
                <a:cs typeface="Times New Roman" panose="02020603050405020304" pitchFamily="18" charset="0"/>
                <a:hlinkClick r:id="rId6"/>
              </a:rPr>
              <a:t>tabbar</a:t>
            </a:r>
            <a:r>
              <a:rPr lang="ru-RU" sz="3200" dirty="0">
                <a:latin typeface="Times New Roman" panose="02020603050405020304" pitchFamily="18" charset="0"/>
                <a:cs typeface="Times New Roman" panose="02020603050405020304" pitchFamily="18" charset="0"/>
              </a:rPr>
              <a:t/>
            </a:r>
            <a:br>
              <a:rPr lang="ru-RU" sz="3200" dirty="0">
                <a:latin typeface="Times New Roman" panose="02020603050405020304" pitchFamily="18" charset="0"/>
                <a:cs typeface="Times New Roman" panose="02020603050405020304" pitchFamily="18" charset="0"/>
              </a:rPr>
            </a:b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Бортникова</a:t>
            </a:r>
            <a:r>
              <a:rPr lang="ru-RU" sz="3200" dirty="0">
                <a:latin typeface="Times New Roman" panose="02020603050405020304" pitchFamily="18" charset="0"/>
                <a:cs typeface="Times New Roman" panose="02020603050405020304" pitchFamily="18" charset="0"/>
              </a:rPr>
              <a:t> С.М. Нервные и психические </a:t>
            </a:r>
            <a:r>
              <a:rPr lang="ru-RU" sz="3200" dirty="0" smtClean="0">
                <a:latin typeface="Times New Roman" panose="02020603050405020304" pitchFamily="18" charset="0"/>
                <a:cs typeface="Times New Roman" panose="02020603050405020304" pitchFamily="18" charset="0"/>
              </a:rPr>
              <a:t>болезни,2020 </a:t>
            </a:r>
            <a:r>
              <a:rPr lang="ru-RU" sz="3200" dirty="0">
                <a:latin typeface="Times New Roman" panose="02020603050405020304" pitchFamily="18" charset="0"/>
                <a:cs typeface="Times New Roman" panose="02020603050405020304" pitchFamily="18" charset="0"/>
              </a:rPr>
              <a:t>г</a:t>
            </a:r>
            <a:endParaRPr lang="ru-RU" sz="3200" dirty="0"/>
          </a:p>
        </p:txBody>
      </p:sp>
    </p:spTree>
    <p:extLst>
      <p:ext uri="{BB962C8B-B14F-4D97-AF65-F5344CB8AC3E}">
        <p14:creationId xmlns:p14="http://schemas.microsoft.com/office/powerpoint/2010/main" val="14251505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C0A83F37-BDF3-4EEF-A929-5308A206A1F7}"/>
              </a:ext>
            </a:extLst>
          </p:cNvPr>
          <p:cNvSpPr>
            <a:spLocks noGrp="1"/>
          </p:cNvSpPr>
          <p:nvPr>
            <p:ph type="title"/>
          </p:nvPr>
        </p:nvSpPr>
        <p:spPr>
          <a:xfrm>
            <a:off x="709612" y="711969"/>
            <a:ext cx="10772775" cy="1658198"/>
          </a:xfrm>
        </p:spPr>
        <p:txBody>
          <a:bodyPr>
            <a:normAutofit/>
          </a:bodyPr>
          <a:lstStyle/>
          <a:p>
            <a:pPr algn="ctr"/>
            <a:r>
              <a:rPr lang="ru-RU" sz="6600" dirty="0">
                <a:latin typeface="Times New Roman" panose="02020603050405020304" pitchFamily="18" charset="0"/>
                <a:cs typeface="Times New Roman" panose="02020603050405020304" pitchFamily="18" charset="0"/>
              </a:rPr>
              <a:t>Спасибо за внимание!</a:t>
            </a:r>
          </a:p>
        </p:txBody>
      </p:sp>
    </p:spTree>
    <p:extLst>
      <p:ext uri="{BB962C8B-B14F-4D97-AF65-F5344CB8AC3E}">
        <p14:creationId xmlns:p14="http://schemas.microsoft.com/office/powerpoint/2010/main" val="14951663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D7CF5A38-7E1D-41F3-BDCB-D1F7C79B9D33}"/>
              </a:ext>
            </a:extLst>
          </p:cNvPr>
          <p:cNvSpPr>
            <a:spLocks noGrp="1"/>
          </p:cNvSpPr>
          <p:nvPr>
            <p:ph type="ctrTitle"/>
          </p:nvPr>
        </p:nvSpPr>
        <p:spPr>
          <a:xfrm>
            <a:off x="612742" y="942109"/>
            <a:ext cx="6665514" cy="4147127"/>
          </a:xfrm>
        </p:spPr>
        <p:txBody>
          <a:bodyPr/>
          <a:lstStyle/>
          <a:p>
            <a:r>
              <a:rPr lang="ru-RU" sz="3200" b="1" i="1" dirty="0">
                <a:latin typeface="Times New Roman" panose="02020603050405020304" pitchFamily="18" charset="0"/>
                <a:cs typeface="Times New Roman" panose="02020603050405020304" pitchFamily="18" charset="0"/>
              </a:rPr>
              <a:t>План:</a:t>
            </a:r>
            <a:r>
              <a:rPr lang="ru-RU" sz="3200" i="1" dirty="0">
                <a:latin typeface="Times New Roman" panose="02020603050405020304" pitchFamily="18" charset="0"/>
                <a:cs typeface="Times New Roman" panose="02020603050405020304" pitchFamily="18" charset="0"/>
              </a:rPr>
              <a:t/>
            </a:r>
            <a:br>
              <a:rPr lang="ru-RU" sz="3200" i="1" dirty="0">
                <a:latin typeface="Times New Roman" panose="02020603050405020304" pitchFamily="18" charset="0"/>
                <a:cs typeface="Times New Roman" panose="02020603050405020304" pitchFamily="18" charset="0"/>
              </a:rPr>
            </a:br>
            <a:r>
              <a:rPr lang="ru-RU" sz="3200" i="1" dirty="0">
                <a:latin typeface="Times New Roman" panose="02020603050405020304" pitchFamily="18" charset="0"/>
                <a:cs typeface="Times New Roman" panose="02020603050405020304" pitchFamily="18" charset="0"/>
              </a:rPr>
              <a:t>- Определение эпилепсии</a:t>
            </a:r>
            <a:br>
              <a:rPr lang="ru-RU" sz="3200" i="1" dirty="0">
                <a:latin typeface="Times New Roman" panose="02020603050405020304" pitchFamily="18" charset="0"/>
                <a:cs typeface="Times New Roman" panose="02020603050405020304" pitchFamily="18" charset="0"/>
              </a:rPr>
            </a:br>
            <a:r>
              <a:rPr lang="ru-RU" sz="3200" i="1" dirty="0">
                <a:latin typeface="Times New Roman" panose="02020603050405020304" pitchFamily="18" charset="0"/>
                <a:cs typeface="Times New Roman" panose="02020603050405020304" pitchFamily="18" charset="0"/>
              </a:rPr>
              <a:t>- Психические расстройства при эпилепсии</a:t>
            </a:r>
            <a:br>
              <a:rPr lang="ru-RU" sz="3200" i="1" dirty="0">
                <a:latin typeface="Times New Roman" panose="02020603050405020304" pitchFamily="18" charset="0"/>
                <a:cs typeface="Times New Roman" panose="02020603050405020304" pitchFamily="18" charset="0"/>
              </a:rPr>
            </a:br>
            <a:r>
              <a:rPr lang="ru-RU" sz="3200" i="1" dirty="0">
                <a:latin typeface="Times New Roman" panose="02020603050405020304" pitchFamily="18" charset="0"/>
                <a:cs typeface="Times New Roman" panose="02020603050405020304" pitchFamily="18" charset="0"/>
              </a:rPr>
              <a:t>- Разновидности сумеречного состояния</a:t>
            </a:r>
            <a:br>
              <a:rPr lang="ru-RU" sz="3200" i="1" dirty="0">
                <a:latin typeface="Times New Roman" panose="02020603050405020304" pitchFamily="18" charset="0"/>
                <a:cs typeface="Times New Roman" panose="02020603050405020304" pitchFamily="18" charset="0"/>
              </a:rPr>
            </a:br>
            <a:r>
              <a:rPr lang="ru-RU" sz="3200" i="1" dirty="0">
                <a:latin typeface="Times New Roman" panose="02020603050405020304" pitchFamily="18" charset="0"/>
                <a:cs typeface="Times New Roman" panose="02020603050405020304" pitchFamily="18" charset="0"/>
              </a:rPr>
              <a:t>- Эпилептические изменения личности</a:t>
            </a:r>
            <a:br>
              <a:rPr lang="ru-RU" sz="3200" i="1" dirty="0">
                <a:latin typeface="Times New Roman" panose="02020603050405020304" pitchFamily="18" charset="0"/>
                <a:cs typeface="Times New Roman" panose="02020603050405020304" pitchFamily="18" charset="0"/>
              </a:rPr>
            </a:br>
            <a:r>
              <a:rPr lang="ru-RU" sz="3200" i="1" dirty="0">
                <a:latin typeface="Times New Roman" panose="02020603050405020304" pitchFamily="18" charset="0"/>
                <a:cs typeface="Times New Roman" panose="02020603050405020304" pitchFamily="18" charset="0"/>
              </a:rPr>
              <a:t>- Лечение и уход за больными эпилепсией</a:t>
            </a:r>
            <a:br>
              <a:rPr lang="ru-RU" sz="3200" i="1" dirty="0">
                <a:latin typeface="Times New Roman" panose="02020603050405020304" pitchFamily="18" charset="0"/>
                <a:cs typeface="Times New Roman" panose="02020603050405020304" pitchFamily="18" charset="0"/>
              </a:rPr>
            </a:br>
            <a:r>
              <a:rPr lang="ru-RU" sz="3200" i="1" dirty="0">
                <a:latin typeface="Times New Roman" panose="02020603050405020304" pitchFamily="18" charset="0"/>
                <a:cs typeface="Times New Roman" panose="02020603050405020304" pitchFamily="18" charset="0"/>
              </a:rPr>
              <a:t>- Неотложная помощь при припадке</a:t>
            </a:r>
            <a:endParaRPr lang="ru-RU" dirty="0"/>
          </a:p>
        </p:txBody>
      </p:sp>
      <p:pic>
        <p:nvPicPr>
          <p:cNvPr id="4" name="Рисунок 3">
            <a:extLst>
              <a:ext uri="{FF2B5EF4-FFF2-40B4-BE49-F238E27FC236}">
                <a16:creationId xmlns:a16="http://schemas.microsoft.com/office/drawing/2014/main" xmlns="" id="{ABA96F4C-08B0-4A41-8A34-C9820B6448CF}"/>
              </a:ext>
            </a:extLst>
          </p:cNvPr>
          <p:cNvPicPr>
            <a:picLocks noChangeAspect="1"/>
          </p:cNvPicPr>
          <p:nvPr/>
        </p:nvPicPr>
        <p:blipFill>
          <a:blip r:embed="rId2"/>
          <a:stretch>
            <a:fillRect/>
          </a:stretch>
        </p:blipFill>
        <p:spPr>
          <a:xfrm>
            <a:off x="7444531" y="1853047"/>
            <a:ext cx="4005419" cy="3151905"/>
          </a:xfrm>
          <a:prstGeom prst="rect">
            <a:avLst/>
          </a:prstGeom>
        </p:spPr>
      </p:pic>
    </p:spTree>
    <p:extLst>
      <p:ext uri="{BB962C8B-B14F-4D97-AF65-F5344CB8AC3E}">
        <p14:creationId xmlns:p14="http://schemas.microsoft.com/office/powerpoint/2010/main" val="24831478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797784FE-00DA-4397-9239-A357764D0F65}"/>
              </a:ext>
            </a:extLst>
          </p:cNvPr>
          <p:cNvSpPr>
            <a:spLocks noGrp="1"/>
          </p:cNvSpPr>
          <p:nvPr>
            <p:ph type="title"/>
          </p:nvPr>
        </p:nvSpPr>
        <p:spPr>
          <a:xfrm>
            <a:off x="766616" y="387928"/>
            <a:ext cx="10658764" cy="4230254"/>
          </a:xfrm>
        </p:spPr>
        <p:txBody>
          <a:bodyPr>
            <a:noAutofit/>
          </a:bodyPr>
          <a:lstStyle/>
          <a:p>
            <a:pPr algn="ctr"/>
            <a:r>
              <a:rPr lang="ru-RU" sz="2800" dirty="0">
                <a:latin typeface="Times New Roman" panose="02020603050405020304" pitchFamily="18" charset="0"/>
                <a:cs typeface="Times New Roman" panose="02020603050405020304" pitchFamily="18" charset="0"/>
              </a:rPr>
              <a:t>«Эпилептический припадок можно сравнить с бурей, происходящей</a:t>
            </a:r>
            <a:br>
              <a:rPr lang="ru-RU" sz="2800" dirty="0">
                <a:latin typeface="Times New Roman" panose="02020603050405020304" pitchFamily="18" charset="0"/>
                <a:cs typeface="Times New Roman" panose="02020603050405020304" pitchFamily="18" charset="0"/>
              </a:rPr>
            </a:br>
            <a:r>
              <a:rPr lang="ru-RU" sz="2800" dirty="0">
                <a:latin typeface="Times New Roman" panose="02020603050405020304" pitchFamily="18" charset="0"/>
                <a:cs typeface="Times New Roman" panose="02020603050405020304" pitchFamily="18" charset="0"/>
              </a:rPr>
              <a:t>в голове. Обычно она начинается как шквальный порыв ветра в</a:t>
            </a:r>
            <a:br>
              <a:rPr lang="ru-RU" sz="2800" dirty="0">
                <a:latin typeface="Times New Roman" panose="02020603050405020304" pitchFamily="18" charset="0"/>
                <a:cs typeface="Times New Roman" panose="02020603050405020304" pitchFamily="18" charset="0"/>
              </a:rPr>
            </a:br>
            <a:r>
              <a:rPr lang="ru-RU" sz="2800" dirty="0">
                <a:latin typeface="Times New Roman" panose="02020603050405020304" pitchFamily="18" charset="0"/>
                <a:cs typeface="Times New Roman" panose="02020603050405020304" pitchFamily="18" charset="0"/>
              </a:rPr>
              <a:t>одном конкретном участке мозга, что проявляется в аномальной</a:t>
            </a:r>
            <a:br>
              <a:rPr lang="ru-RU" sz="2800" dirty="0">
                <a:latin typeface="Times New Roman" panose="02020603050405020304" pitchFamily="18" charset="0"/>
                <a:cs typeface="Times New Roman" panose="02020603050405020304" pitchFamily="18" charset="0"/>
              </a:rPr>
            </a:br>
            <a:r>
              <a:rPr lang="ru-RU" sz="2800" dirty="0">
                <a:latin typeface="Times New Roman" panose="02020603050405020304" pitchFamily="18" charset="0"/>
                <a:cs typeface="Times New Roman" panose="02020603050405020304" pitchFamily="18" charset="0"/>
              </a:rPr>
              <a:t>электрической активности в этой области. В начале припадка</a:t>
            </a:r>
            <a:br>
              <a:rPr lang="ru-RU" sz="2800" dirty="0">
                <a:latin typeface="Times New Roman" panose="02020603050405020304" pitchFamily="18" charset="0"/>
                <a:cs typeface="Times New Roman" panose="02020603050405020304" pitchFamily="18" charset="0"/>
              </a:rPr>
            </a:br>
            <a:r>
              <a:rPr lang="ru-RU" sz="2800" dirty="0">
                <a:latin typeface="Times New Roman" panose="02020603050405020304" pitchFamily="18" charset="0"/>
                <a:cs typeface="Times New Roman" panose="02020603050405020304" pitchFamily="18" charset="0"/>
              </a:rPr>
              <a:t>электрическая активность по непонятным причинам значительно</a:t>
            </a:r>
            <a:br>
              <a:rPr lang="ru-RU" sz="2800" dirty="0">
                <a:latin typeface="Times New Roman" panose="02020603050405020304" pitchFamily="18" charset="0"/>
                <a:cs typeface="Times New Roman" panose="02020603050405020304" pitchFamily="18" charset="0"/>
              </a:rPr>
            </a:br>
            <a:r>
              <a:rPr lang="ru-RU" sz="2800" dirty="0">
                <a:latin typeface="Times New Roman" panose="02020603050405020304" pitchFamily="18" charset="0"/>
                <a:cs typeface="Times New Roman" panose="02020603050405020304" pitchFamily="18" charset="0"/>
              </a:rPr>
              <a:t>усиливается и, быстро набирая силу, распространяется на</a:t>
            </a:r>
            <a:br>
              <a:rPr lang="ru-RU" sz="2800" dirty="0">
                <a:latin typeface="Times New Roman" panose="02020603050405020304" pitchFamily="18" charset="0"/>
                <a:cs typeface="Times New Roman" panose="02020603050405020304" pitchFamily="18" charset="0"/>
              </a:rPr>
            </a:br>
            <a:r>
              <a:rPr lang="ru-RU" sz="2800" dirty="0">
                <a:latin typeface="Times New Roman" panose="02020603050405020304" pitchFamily="18" charset="0"/>
                <a:cs typeface="Times New Roman" panose="02020603050405020304" pitchFamily="18" charset="0"/>
              </a:rPr>
              <a:t>соседние, нормальные участки, так что там тоже возникает</a:t>
            </a:r>
            <a:br>
              <a:rPr lang="ru-RU" sz="2800" dirty="0">
                <a:latin typeface="Times New Roman" panose="02020603050405020304" pitchFamily="18" charset="0"/>
                <a:cs typeface="Times New Roman" panose="02020603050405020304" pitchFamily="18" charset="0"/>
              </a:rPr>
            </a:br>
            <a:r>
              <a:rPr lang="ru-RU" sz="2800" dirty="0">
                <a:latin typeface="Times New Roman" panose="02020603050405020304" pitchFamily="18" charset="0"/>
                <a:cs typeface="Times New Roman" panose="02020603050405020304" pitchFamily="18" charset="0"/>
              </a:rPr>
              <a:t>интенсивная электрическая активность. Вскоре мозг начинает</a:t>
            </a:r>
            <a:br>
              <a:rPr lang="ru-RU" sz="2800" dirty="0">
                <a:latin typeface="Times New Roman" panose="02020603050405020304" pitchFamily="18" charset="0"/>
                <a:cs typeface="Times New Roman" panose="02020603050405020304" pitchFamily="18" charset="0"/>
              </a:rPr>
            </a:br>
            <a:r>
              <a:rPr lang="ru-RU" sz="2800" dirty="0">
                <a:latin typeface="Times New Roman" panose="02020603050405020304" pitchFamily="18" charset="0"/>
                <a:cs typeface="Times New Roman" panose="02020603050405020304" pitchFamily="18" charset="0"/>
              </a:rPr>
              <a:t>мигать как испорченный игральный автомат, а в результате</a:t>
            </a:r>
            <a:br>
              <a:rPr lang="ru-RU" sz="2800" dirty="0">
                <a:latin typeface="Times New Roman" panose="02020603050405020304" pitchFamily="18" charset="0"/>
                <a:cs typeface="Times New Roman" panose="02020603050405020304" pitchFamily="18" charset="0"/>
              </a:rPr>
            </a:br>
            <a:r>
              <a:rPr lang="ru-RU" sz="2800" dirty="0">
                <a:latin typeface="Times New Roman" panose="02020603050405020304" pitchFamily="18" charset="0"/>
                <a:cs typeface="Times New Roman" panose="02020603050405020304" pitchFamily="18" charset="0"/>
              </a:rPr>
              <a:t>возникает одна из самых пугающих разновидностей приступов,</a:t>
            </a:r>
            <a:br>
              <a:rPr lang="ru-RU" sz="2800" dirty="0">
                <a:latin typeface="Times New Roman" panose="02020603050405020304" pitchFamily="18" charset="0"/>
                <a:cs typeface="Times New Roman" panose="02020603050405020304" pitchFamily="18" charset="0"/>
              </a:rPr>
            </a:br>
            <a:r>
              <a:rPr lang="ru-RU" sz="2800" dirty="0">
                <a:latin typeface="Times New Roman" panose="02020603050405020304" pitchFamily="18" charset="0"/>
                <a:cs typeface="Times New Roman" panose="02020603050405020304" pitchFamily="18" charset="0"/>
              </a:rPr>
              <a:t>какие только можно наблюдать у человека».</a:t>
            </a:r>
          </a:p>
        </p:txBody>
      </p:sp>
      <p:pic>
        <p:nvPicPr>
          <p:cNvPr id="3" name="Рисунок 2">
            <a:extLst>
              <a:ext uri="{FF2B5EF4-FFF2-40B4-BE49-F238E27FC236}">
                <a16:creationId xmlns:a16="http://schemas.microsoft.com/office/drawing/2014/main" xmlns="" id="{C922D194-0AC4-41D1-AE65-11CB4A0BA6D2}"/>
              </a:ext>
            </a:extLst>
          </p:cNvPr>
          <p:cNvPicPr>
            <a:picLocks noChangeAspect="1"/>
          </p:cNvPicPr>
          <p:nvPr/>
        </p:nvPicPr>
        <p:blipFill>
          <a:blip r:embed="rId2"/>
          <a:stretch>
            <a:fillRect/>
          </a:stretch>
        </p:blipFill>
        <p:spPr>
          <a:xfrm flipH="1">
            <a:off x="1362362" y="4618182"/>
            <a:ext cx="9467273" cy="1989668"/>
          </a:xfrm>
          <a:prstGeom prst="rect">
            <a:avLst/>
          </a:prstGeom>
        </p:spPr>
      </p:pic>
    </p:spTree>
    <p:extLst>
      <p:ext uri="{BB962C8B-B14F-4D97-AF65-F5344CB8AC3E}">
        <p14:creationId xmlns:p14="http://schemas.microsoft.com/office/powerpoint/2010/main" val="5930804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24C699EA-BD38-4915-9F0F-4D97D98AF78F}"/>
              </a:ext>
            </a:extLst>
          </p:cNvPr>
          <p:cNvSpPr>
            <a:spLocks noGrp="1"/>
          </p:cNvSpPr>
          <p:nvPr>
            <p:ph type="title"/>
          </p:nvPr>
        </p:nvSpPr>
        <p:spPr>
          <a:xfrm>
            <a:off x="591848" y="573424"/>
            <a:ext cx="11008303" cy="2520758"/>
          </a:xfrm>
        </p:spPr>
        <p:txBody>
          <a:bodyPr>
            <a:noAutofit/>
          </a:bodyPr>
          <a:lstStyle/>
          <a:p>
            <a:r>
              <a:rPr lang="ru-RU" sz="4000" dirty="0">
                <a:latin typeface="Times New Roman" panose="02020603050405020304" pitchFamily="18" charset="0"/>
                <a:cs typeface="Times New Roman" panose="02020603050405020304" pitchFamily="18" charset="0"/>
              </a:rPr>
              <a:t>Эпилепсия – хроническое, прогрессирующее заболевание, проявляющееся судорожными припадками, психическими нарушениями и специфическими расстройствами личности.</a:t>
            </a:r>
          </a:p>
        </p:txBody>
      </p:sp>
      <p:pic>
        <p:nvPicPr>
          <p:cNvPr id="1026" name="Picture 2">
            <a:extLst>
              <a:ext uri="{FF2B5EF4-FFF2-40B4-BE49-F238E27FC236}">
                <a16:creationId xmlns:a16="http://schemas.microsoft.com/office/drawing/2014/main" xmlns="" id="{BA58DFC3-69E5-483C-B5A0-DF4151404F3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10908" y="3094182"/>
            <a:ext cx="4472420" cy="298023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xmlns="" id="{25652754-51BA-4D7C-818F-2C8CB99DB47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1848" y="3085437"/>
            <a:ext cx="4396796" cy="29627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14527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скругленные углы 5">
            <a:extLst>
              <a:ext uri="{FF2B5EF4-FFF2-40B4-BE49-F238E27FC236}">
                <a16:creationId xmlns:a16="http://schemas.microsoft.com/office/drawing/2014/main" xmlns="" id="{25C053FA-8AB0-4BF1-AF9B-D92B72067D50}"/>
              </a:ext>
            </a:extLst>
          </p:cNvPr>
          <p:cNvSpPr/>
          <p:nvPr/>
        </p:nvSpPr>
        <p:spPr>
          <a:xfrm>
            <a:off x="3773054" y="544945"/>
            <a:ext cx="4645891" cy="16256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dirty="0">
                <a:solidFill>
                  <a:schemeClr val="tx1"/>
                </a:solidFill>
                <a:latin typeface="Times New Roman" panose="02020603050405020304" pitchFamily="18" charset="0"/>
                <a:cs typeface="Times New Roman" panose="02020603050405020304" pitchFamily="18" charset="0"/>
              </a:rPr>
              <a:t>Психические расстройства при эпилепсии</a:t>
            </a:r>
          </a:p>
        </p:txBody>
      </p:sp>
      <p:sp>
        <p:nvSpPr>
          <p:cNvPr id="7" name="Прямоугольник: скругленные углы 6">
            <a:extLst>
              <a:ext uri="{FF2B5EF4-FFF2-40B4-BE49-F238E27FC236}">
                <a16:creationId xmlns:a16="http://schemas.microsoft.com/office/drawing/2014/main" xmlns="" id="{BF58940B-8464-4186-A692-A8B0CDFF69B3}"/>
              </a:ext>
            </a:extLst>
          </p:cNvPr>
          <p:cNvSpPr/>
          <p:nvPr/>
        </p:nvSpPr>
        <p:spPr>
          <a:xfrm>
            <a:off x="877452" y="3429000"/>
            <a:ext cx="3759200" cy="153323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dirty="0">
                <a:solidFill>
                  <a:schemeClr val="tx1"/>
                </a:solidFill>
                <a:latin typeface="Times New Roman" panose="02020603050405020304" pitchFamily="18" charset="0"/>
                <a:cs typeface="Times New Roman" panose="02020603050405020304" pitchFamily="18" charset="0"/>
              </a:rPr>
              <a:t>Дисфория</a:t>
            </a:r>
          </a:p>
        </p:txBody>
      </p:sp>
      <p:sp>
        <p:nvSpPr>
          <p:cNvPr id="8" name="Прямоугольник: скругленные углы 7">
            <a:extLst>
              <a:ext uri="{FF2B5EF4-FFF2-40B4-BE49-F238E27FC236}">
                <a16:creationId xmlns:a16="http://schemas.microsoft.com/office/drawing/2014/main" xmlns="" id="{5046AC43-FC9F-4B6F-AB86-42259B8CD4E6}"/>
              </a:ext>
            </a:extLst>
          </p:cNvPr>
          <p:cNvSpPr/>
          <p:nvPr/>
        </p:nvSpPr>
        <p:spPr>
          <a:xfrm>
            <a:off x="7555348" y="3429000"/>
            <a:ext cx="3759200" cy="153323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dirty="0">
                <a:solidFill>
                  <a:schemeClr val="tx1"/>
                </a:solidFill>
                <a:latin typeface="Times New Roman" panose="02020603050405020304" pitchFamily="18" charset="0"/>
                <a:cs typeface="Times New Roman" panose="02020603050405020304" pitchFamily="18" charset="0"/>
              </a:rPr>
              <a:t>Сумеречное расстройство сознания</a:t>
            </a:r>
          </a:p>
        </p:txBody>
      </p:sp>
      <p:cxnSp>
        <p:nvCxnSpPr>
          <p:cNvPr id="10" name="Прямая со стрелкой 9">
            <a:extLst>
              <a:ext uri="{FF2B5EF4-FFF2-40B4-BE49-F238E27FC236}">
                <a16:creationId xmlns:a16="http://schemas.microsoft.com/office/drawing/2014/main" xmlns="" id="{2953DF40-1B86-42D6-B0EE-3FC6C2E064B7}"/>
              </a:ext>
            </a:extLst>
          </p:cNvPr>
          <p:cNvCxnSpPr>
            <a:stCxn id="6" idx="2"/>
            <a:endCxn id="7" idx="0"/>
          </p:cNvCxnSpPr>
          <p:nvPr/>
        </p:nvCxnSpPr>
        <p:spPr>
          <a:xfrm flipH="1">
            <a:off x="2757052" y="2170545"/>
            <a:ext cx="3338948" cy="1258455"/>
          </a:xfrm>
          <a:prstGeom prst="straightConnector1">
            <a:avLst/>
          </a:prstGeom>
          <a:ln w="9525"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1" name="Прямая со стрелкой 10">
            <a:extLst>
              <a:ext uri="{FF2B5EF4-FFF2-40B4-BE49-F238E27FC236}">
                <a16:creationId xmlns:a16="http://schemas.microsoft.com/office/drawing/2014/main" xmlns="" id="{79281592-50BD-4F85-B80E-871B51693F1D}"/>
              </a:ext>
            </a:extLst>
          </p:cNvPr>
          <p:cNvCxnSpPr>
            <a:cxnSpLocks/>
            <a:stCxn id="6" idx="2"/>
          </p:cNvCxnSpPr>
          <p:nvPr/>
        </p:nvCxnSpPr>
        <p:spPr>
          <a:xfrm>
            <a:off x="6096000" y="2170545"/>
            <a:ext cx="3338946" cy="1258455"/>
          </a:xfrm>
          <a:prstGeom prst="straightConnector1">
            <a:avLst/>
          </a:prstGeom>
          <a:ln w="9525"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22299269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8AFBAB1E-93BE-4C94-AC91-5751D3F7AD2C}"/>
              </a:ext>
            </a:extLst>
          </p:cNvPr>
          <p:cNvSpPr>
            <a:spLocks noGrp="1"/>
          </p:cNvSpPr>
          <p:nvPr>
            <p:ph type="title"/>
          </p:nvPr>
        </p:nvSpPr>
        <p:spPr>
          <a:xfrm>
            <a:off x="575795" y="758489"/>
            <a:ext cx="10780776" cy="683491"/>
          </a:xfrm>
        </p:spPr>
        <p:txBody>
          <a:bodyPr>
            <a:normAutofit/>
          </a:bodyPr>
          <a:lstStyle/>
          <a:p>
            <a:r>
              <a:rPr lang="ru-RU" sz="4000" b="1" dirty="0">
                <a:latin typeface="Times New Roman" panose="02020603050405020304" pitchFamily="18" charset="0"/>
                <a:cs typeface="Times New Roman" panose="02020603050405020304" pitchFamily="18" charset="0"/>
              </a:rPr>
              <a:t>Психические расстройства при эпилепсии</a:t>
            </a:r>
            <a:endParaRPr lang="ru-RU" sz="4000" dirty="0">
              <a:latin typeface="Times New Roman" panose="02020603050405020304" pitchFamily="18" charset="0"/>
              <a:cs typeface="Times New Roman" panose="02020603050405020304" pitchFamily="18" charset="0"/>
            </a:endParaRPr>
          </a:p>
        </p:txBody>
      </p:sp>
      <p:sp>
        <p:nvSpPr>
          <p:cNvPr id="3" name="Текст 2">
            <a:extLst>
              <a:ext uri="{FF2B5EF4-FFF2-40B4-BE49-F238E27FC236}">
                <a16:creationId xmlns:a16="http://schemas.microsoft.com/office/drawing/2014/main" xmlns="" id="{21C0580A-FE58-454E-9BE2-0637C2C3DD7F}"/>
              </a:ext>
            </a:extLst>
          </p:cNvPr>
          <p:cNvSpPr>
            <a:spLocks noGrp="1"/>
          </p:cNvSpPr>
          <p:nvPr>
            <p:ph type="body" idx="1"/>
          </p:nvPr>
        </p:nvSpPr>
        <p:spPr>
          <a:xfrm>
            <a:off x="575796" y="1662545"/>
            <a:ext cx="6905660" cy="4812146"/>
          </a:xfrm>
        </p:spPr>
        <p:txBody>
          <a:bodyPr>
            <a:normAutofit fontScale="55000" lnSpcReduction="20000"/>
          </a:bodyPr>
          <a:lstStyle/>
          <a:p>
            <a:r>
              <a:rPr lang="ru-RU" sz="4200" dirty="0">
                <a:latin typeface="Times New Roman" panose="02020603050405020304" pitchFamily="18" charset="0"/>
                <a:cs typeface="Times New Roman" panose="02020603050405020304" pitchFamily="18" charset="0"/>
              </a:rPr>
              <a:t>1.Дисфория – тоскливо-злобное настроение с желанием на ком-то разрядиться. Длится от нескольких часов до нескольких дней. Заканчивается так же внезапно, как и возникла.</a:t>
            </a:r>
            <a:br>
              <a:rPr lang="ru-RU" sz="4200" dirty="0">
                <a:latin typeface="Times New Roman" panose="02020603050405020304" pitchFamily="18" charset="0"/>
                <a:cs typeface="Times New Roman" panose="02020603050405020304" pitchFamily="18" charset="0"/>
              </a:rPr>
            </a:br>
            <a:endParaRPr lang="ru-RU" sz="4200" dirty="0">
              <a:latin typeface="Times New Roman" panose="02020603050405020304" pitchFamily="18" charset="0"/>
              <a:cs typeface="Times New Roman" panose="02020603050405020304" pitchFamily="18" charset="0"/>
            </a:endParaRPr>
          </a:p>
          <a:p>
            <a:r>
              <a:rPr lang="ru-RU" sz="4200" dirty="0">
                <a:latin typeface="Times New Roman" panose="02020603050405020304" pitchFamily="18" charset="0"/>
                <a:cs typeface="Times New Roman" panose="02020603050405020304" pitchFamily="18" charset="0"/>
              </a:rPr>
              <a:t>2.Сумеречное расстройство сознания (от нескольких минут до нескольких часов). Состояние полностью </a:t>
            </a:r>
            <a:r>
              <a:rPr lang="ru-RU" sz="4200" dirty="0" err="1">
                <a:latin typeface="Times New Roman" panose="02020603050405020304" pitchFamily="18" charset="0"/>
                <a:cs typeface="Times New Roman" panose="02020603050405020304" pitchFamily="18" charset="0"/>
              </a:rPr>
              <a:t>амнезируется</a:t>
            </a:r>
            <a:r>
              <a:rPr lang="ru-RU" sz="4200" dirty="0">
                <a:latin typeface="Times New Roman" panose="02020603050405020304" pitchFamily="18" charset="0"/>
                <a:cs typeface="Times New Roman" panose="02020603050405020304" pitchFamily="18" charset="0"/>
              </a:rPr>
              <a:t>. Ведущими симптомами являются глубокая алло- и </a:t>
            </a:r>
            <a:r>
              <a:rPr lang="ru-RU" sz="4200" dirty="0" err="1">
                <a:latin typeface="Times New Roman" panose="02020603050405020304" pitchFamily="18" charset="0"/>
                <a:cs typeface="Times New Roman" panose="02020603050405020304" pitchFamily="18" charset="0"/>
              </a:rPr>
              <a:t>аутопсихическая</a:t>
            </a:r>
            <a:r>
              <a:rPr lang="ru-RU" sz="4200" dirty="0">
                <a:latin typeface="Times New Roman" panose="02020603050405020304" pitchFamily="18" charset="0"/>
                <a:cs typeface="Times New Roman" panose="02020603050405020304" pitchFamily="18" charset="0"/>
              </a:rPr>
              <a:t> дезориентировка, </a:t>
            </a:r>
            <a:r>
              <a:rPr lang="ru-RU" sz="4200" dirty="0" err="1">
                <a:latin typeface="Times New Roman" panose="02020603050405020304" pitchFamily="18" charset="0"/>
                <a:cs typeface="Times New Roman" panose="02020603050405020304" pitchFamily="18" charset="0"/>
              </a:rPr>
              <a:t>гиперкинезия</a:t>
            </a:r>
            <a:r>
              <a:rPr lang="ru-RU" sz="4200" dirty="0">
                <a:latin typeface="Times New Roman" panose="02020603050405020304" pitchFamily="18" charset="0"/>
                <a:cs typeface="Times New Roman" panose="02020603050405020304" pitchFamily="18" charset="0"/>
              </a:rPr>
              <a:t> с автоматизмами. Факультативные симптомы – выраженное эмоциональное напряжение, яркие галлюцинаторные и иллюзорные переживания, </a:t>
            </a:r>
            <a:r>
              <a:rPr lang="ru-RU" sz="4200" dirty="0" err="1">
                <a:latin typeface="Times New Roman" panose="02020603050405020304" pitchFamily="18" charset="0"/>
                <a:cs typeface="Times New Roman" panose="02020603050405020304" pitchFamily="18" charset="0"/>
              </a:rPr>
              <a:t>кратковремменный</a:t>
            </a:r>
            <a:r>
              <a:rPr lang="ru-RU" sz="4200" dirty="0">
                <a:latin typeface="Times New Roman" panose="02020603050405020304" pitchFamily="18" charset="0"/>
                <a:cs typeface="Times New Roman" panose="02020603050405020304" pitchFamily="18" charset="0"/>
              </a:rPr>
              <a:t> чувственный бред, бессвязная речь, </a:t>
            </a:r>
            <a:r>
              <a:rPr lang="ru-RU" sz="4200" dirty="0" err="1">
                <a:latin typeface="Times New Roman" panose="02020603050405020304" pitchFamily="18" charset="0"/>
                <a:cs typeface="Times New Roman" panose="02020603050405020304" pitchFamily="18" charset="0"/>
              </a:rPr>
              <a:t>галлюцинаторно</a:t>
            </a:r>
            <a:r>
              <a:rPr lang="ru-RU" sz="4200" dirty="0">
                <a:latin typeface="Times New Roman" panose="02020603050405020304" pitchFamily="18" charset="0"/>
                <a:cs typeface="Times New Roman" panose="02020603050405020304" pitchFamily="18" charset="0"/>
              </a:rPr>
              <a:t> – бредовое психомоторное возбуждение, имеющее импульсивный характер и агрессивно – разрушительное содержание. По наличию или отсутствию факультативных симптомов выделяют две разновидности сумеречного состояния сознания – классическое и с автоматизмами.</a:t>
            </a:r>
          </a:p>
          <a:p>
            <a:endParaRPr lang="ru-RU" dirty="0"/>
          </a:p>
        </p:txBody>
      </p:sp>
      <p:pic>
        <p:nvPicPr>
          <p:cNvPr id="2050" name="Picture 2">
            <a:extLst>
              <a:ext uri="{FF2B5EF4-FFF2-40B4-BE49-F238E27FC236}">
                <a16:creationId xmlns:a16="http://schemas.microsoft.com/office/drawing/2014/main" xmlns="" id="{565BFF4E-7042-4AF1-82FE-E43E5274A03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52242" y="2042821"/>
            <a:ext cx="3763962" cy="34297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39716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8AFBAB1E-93BE-4C94-AC91-5751D3F7AD2C}"/>
              </a:ext>
            </a:extLst>
          </p:cNvPr>
          <p:cNvSpPr>
            <a:spLocks noGrp="1"/>
          </p:cNvSpPr>
          <p:nvPr>
            <p:ph type="title"/>
          </p:nvPr>
        </p:nvSpPr>
        <p:spPr>
          <a:xfrm>
            <a:off x="575795" y="758489"/>
            <a:ext cx="10780776" cy="683491"/>
          </a:xfrm>
        </p:spPr>
        <p:txBody>
          <a:bodyPr>
            <a:normAutofit/>
          </a:bodyPr>
          <a:lstStyle/>
          <a:p>
            <a:r>
              <a:rPr lang="ru-RU" sz="4000" b="1" dirty="0">
                <a:latin typeface="Times New Roman" panose="02020603050405020304" pitchFamily="18" charset="0"/>
                <a:cs typeface="Times New Roman" panose="02020603050405020304" pitchFamily="18" charset="0"/>
              </a:rPr>
              <a:t>Классическое сумеречное состояние сознания</a:t>
            </a:r>
          </a:p>
        </p:txBody>
      </p:sp>
      <p:sp>
        <p:nvSpPr>
          <p:cNvPr id="3" name="Текст 2">
            <a:extLst>
              <a:ext uri="{FF2B5EF4-FFF2-40B4-BE49-F238E27FC236}">
                <a16:creationId xmlns:a16="http://schemas.microsoft.com/office/drawing/2014/main" xmlns="" id="{21C0580A-FE58-454E-9BE2-0637C2C3DD7F}"/>
              </a:ext>
            </a:extLst>
          </p:cNvPr>
          <p:cNvSpPr>
            <a:spLocks noGrp="1"/>
          </p:cNvSpPr>
          <p:nvPr>
            <p:ph type="body" idx="1"/>
          </p:nvPr>
        </p:nvSpPr>
        <p:spPr>
          <a:xfrm>
            <a:off x="4959927" y="1662545"/>
            <a:ext cx="6742545" cy="4436966"/>
          </a:xfrm>
        </p:spPr>
        <p:txBody>
          <a:bodyPr>
            <a:normAutofit fontScale="70000" lnSpcReduction="20000"/>
          </a:bodyPr>
          <a:lstStyle/>
          <a:p>
            <a:pPr algn="r"/>
            <a:r>
              <a:rPr lang="ru-RU" u="sng" dirty="0">
                <a:latin typeface="Times New Roman" panose="02020603050405020304" pitchFamily="18" charset="0"/>
                <a:cs typeface="Times New Roman" panose="02020603050405020304" pitchFamily="18" charset="0"/>
              </a:rPr>
              <a:t>а) Ориентированное сумеречное состояние сознания</a:t>
            </a:r>
            <a:r>
              <a:rPr lang="ru-RU" dirty="0">
                <a:latin typeface="Times New Roman" panose="02020603050405020304" pitchFamily="18" charset="0"/>
                <a:cs typeface="Times New Roman" panose="02020603050405020304" pitchFamily="18" charset="0"/>
              </a:rPr>
              <a:t>.</a:t>
            </a:r>
          </a:p>
          <a:p>
            <a:pPr algn="r"/>
            <a:r>
              <a:rPr lang="ru-RU" dirty="0">
                <a:latin typeface="Times New Roman" panose="02020603050405020304" pitchFamily="18" charset="0"/>
                <a:cs typeface="Times New Roman" panose="02020603050405020304" pitchFamily="18" charset="0"/>
              </a:rPr>
              <a:t>Наиболее выражены бессмысленная злоба, гнев ярость, что повышает риск тяжелой агрессии. С напряженным аффектом связано выраженное психомоторное возбуждение, например, убегание, во время которого риск агрессивных действий повышается еще больше- так называемое состояние «амок».</a:t>
            </a:r>
          </a:p>
          <a:p>
            <a:pPr algn="r"/>
            <a:r>
              <a:rPr lang="ru-RU" u="sng" dirty="0">
                <a:latin typeface="Times New Roman" panose="02020603050405020304" pitchFamily="18" charset="0"/>
                <a:cs typeface="Times New Roman" panose="02020603050405020304" pitchFamily="18" charset="0"/>
              </a:rPr>
              <a:t>б) Бредовый вариант сумеречного сознания</a:t>
            </a:r>
            <a:r>
              <a:rPr lang="ru-RU" dirty="0">
                <a:latin typeface="Times New Roman" panose="02020603050405020304" pitchFamily="18" charset="0"/>
                <a:cs typeface="Times New Roman" panose="02020603050405020304" pitchFamily="18" charset="0"/>
              </a:rPr>
              <a:t>.</a:t>
            </a:r>
            <a:endParaRPr lang="ru-RU" sz="4200" dirty="0">
              <a:latin typeface="Times New Roman" panose="02020603050405020304" pitchFamily="18" charset="0"/>
              <a:cs typeface="Times New Roman" panose="02020603050405020304" pitchFamily="18" charset="0"/>
            </a:endParaRPr>
          </a:p>
          <a:p>
            <a:pPr algn="r"/>
            <a:r>
              <a:rPr lang="ru-RU" dirty="0">
                <a:latin typeface="Times New Roman" panose="02020603050405020304" pitchFamily="18" charset="0"/>
                <a:cs typeface="Times New Roman" panose="02020603050405020304" pitchFamily="18" charset="0"/>
              </a:rPr>
              <a:t>Наибольшая выраженность острого чувственно насыщенного </a:t>
            </a:r>
            <a:r>
              <a:rPr lang="ru-RU" dirty="0" err="1">
                <a:latin typeface="Times New Roman" panose="02020603050405020304" pitchFamily="18" charset="0"/>
                <a:cs typeface="Times New Roman" panose="02020603050405020304" pitchFamily="18" charset="0"/>
              </a:rPr>
              <a:t>персикуторного</a:t>
            </a:r>
            <a:r>
              <a:rPr lang="ru-RU" dirty="0">
                <a:latin typeface="Times New Roman" panose="02020603050405020304" pitchFamily="18" charset="0"/>
                <a:cs typeface="Times New Roman" panose="02020603050405020304" pitchFamily="18" charset="0"/>
              </a:rPr>
              <a:t> бреда. С ним связано бредовое психомоторное возбуждение.</a:t>
            </a:r>
          </a:p>
          <a:p>
            <a:pPr algn="r"/>
            <a:r>
              <a:rPr lang="ru-RU" dirty="0">
                <a:latin typeface="Times New Roman" panose="02020603050405020304" pitchFamily="18" charset="0"/>
                <a:cs typeface="Times New Roman" panose="02020603050405020304" pitchFamily="18" charset="0"/>
              </a:rPr>
              <a:t>в</a:t>
            </a:r>
            <a:r>
              <a:rPr lang="ru-RU" u="sng" dirty="0">
                <a:latin typeface="Times New Roman" panose="02020603050405020304" pitchFamily="18" charset="0"/>
                <a:cs typeface="Times New Roman" panose="02020603050405020304" pitchFamily="18" charset="0"/>
              </a:rPr>
              <a:t>) Неистовое возбуждение</a:t>
            </a:r>
            <a:r>
              <a:rPr lang="ru-RU" dirty="0">
                <a:latin typeface="Times New Roman" panose="02020603050405020304" pitchFamily="18" charset="0"/>
                <a:cs typeface="Times New Roman" panose="02020603050405020304" pitchFamily="18" charset="0"/>
              </a:rPr>
              <a:t>.</a:t>
            </a:r>
          </a:p>
          <a:p>
            <a:pPr algn="r"/>
            <a:r>
              <a:rPr lang="ru-RU" dirty="0">
                <a:latin typeface="Times New Roman" panose="02020603050405020304" pitchFamily="18" charset="0"/>
                <a:cs typeface="Times New Roman" panose="02020603050405020304" pitchFamily="18" charset="0"/>
              </a:rPr>
              <a:t>Большой степени выраженности достигают галлюцинации и иллюзии, чаще зрительные, а также связанное с ним психомоторное возбуждение</a:t>
            </a:r>
          </a:p>
        </p:txBody>
      </p:sp>
      <p:pic>
        <p:nvPicPr>
          <p:cNvPr id="3074" name="Picture 2">
            <a:extLst>
              <a:ext uri="{FF2B5EF4-FFF2-40B4-BE49-F238E27FC236}">
                <a16:creationId xmlns:a16="http://schemas.microsoft.com/office/drawing/2014/main" xmlns="" id="{2B9F7645-87FA-4569-ABCB-5CE26E768CD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8636"/>
          <a:stretch/>
        </p:blipFill>
        <p:spPr bwMode="auto">
          <a:xfrm>
            <a:off x="831274" y="1662545"/>
            <a:ext cx="4017818" cy="42700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98925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8AFBAB1E-93BE-4C94-AC91-5751D3F7AD2C}"/>
              </a:ext>
            </a:extLst>
          </p:cNvPr>
          <p:cNvSpPr>
            <a:spLocks noGrp="1"/>
          </p:cNvSpPr>
          <p:nvPr>
            <p:ph type="title"/>
          </p:nvPr>
        </p:nvSpPr>
        <p:spPr>
          <a:xfrm>
            <a:off x="575795" y="758489"/>
            <a:ext cx="10780776" cy="683491"/>
          </a:xfrm>
        </p:spPr>
        <p:txBody>
          <a:bodyPr>
            <a:normAutofit fontScale="90000"/>
          </a:bodyPr>
          <a:lstStyle/>
          <a:p>
            <a:r>
              <a:rPr lang="ru-RU" sz="4000" b="1" dirty="0">
                <a:latin typeface="Times New Roman" panose="02020603050405020304" pitchFamily="18" charset="0"/>
                <a:cs typeface="Times New Roman" panose="02020603050405020304" pitchFamily="18" charset="0"/>
              </a:rPr>
              <a:t>Сумеречное состояние сознания с автоматизмами</a:t>
            </a:r>
          </a:p>
        </p:txBody>
      </p:sp>
      <p:sp>
        <p:nvSpPr>
          <p:cNvPr id="3" name="Текст 2">
            <a:extLst>
              <a:ext uri="{FF2B5EF4-FFF2-40B4-BE49-F238E27FC236}">
                <a16:creationId xmlns:a16="http://schemas.microsoft.com/office/drawing/2014/main" xmlns="" id="{21C0580A-FE58-454E-9BE2-0637C2C3DD7F}"/>
              </a:ext>
            </a:extLst>
          </p:cNvPr>
          <p:cNvSpPr>
            <a:spLocks noGrp="1"/>
          </p:cNvSpPr>
          <p:nvPr>
            <p:ph type="body" idx="1"/>
          </p:nvPr>
        </p:nvSpPr>
        <p:spPr>
          <a:xfrm>
            <a:off x="723578" y="1551709"/>
            <a:ext cx="6905660" cy="4812146"/>
          </a:xfrm>
        </p:spPr>
        <p:txBody>
          <a:bodyPr>
            <a:normAutofit fontScale="55000" lnSpcReduction="20000"/>
          </a:bodyPr>
          <a:lstStyle/>
          <a:p>
            <a:r>
              <a:rPr lang="ru-RU" sz="3600" u="sng" dirty="0">
                <a:latin typeface="Times New Roman" panose="02020603050405020304" pitchFamily="18" charset="0"/>
                <a:cs typeface="Times New Roman" panose="02020603050405020304" pitchFamily="18" charset="0"/>
              </a:rPr>
              <a:t>а) Транс.</a:t>
            </a:r>
          </a:p>
          <a:p>
            <a:r>
              <a:rPr lang="ru-RU" sz="3600" dirty="0">
                <a:latin typeface="Times New Roman" panose="02020603050405020304" pitchFamily="18" charset="0"/>
                <a:cs typeface="Times New Roman" panose="02020603050405020304" pitchFamily="18" charset="0"/>
              </a:rPr>
              <a:t>В основе этих автоматизмов обычно лежит стремление больного к перемещению. В связи с внешне упорядоченным поведением такие больные почти не привлекают к себе внимания, хотя при внимательном наблюдении за ними можно обнаружить некоторую растерянность, отрешенность и слегка сонливый вид. Транс длится минуты, часы и даже сутки.</a:t>
            </a:r>
          </a:p>
          <a:p>
            <a:r>
              <a:rPr lang="ru-RU" sz="3600" u="sng" dirty="0">
                <a:latin typeface="Times New Roman" panose="02020603050405020304" pitchFamily="18" charset="0"/>
                <a:cs typeface="Times New Roman" panose="02020603050405020304" pitchFamily="18" charset="0"/>
              </a:rPr>
              <a:t>б) Фуга</a:t>
            </a:r>
          </a:p>
          <a:p>
            <a:r>
              <a:rPr lang="ru-RU" sz="3600" dirty="0">
                <a:latin typeface="Times New Roman" panose="02020603050405020304" pitchFamily="18" charset="0"/>
                <a:cs typeface="Times New Roman" panose="02020603050405020304" pitchFamily="18" charset="0"/>
              </a:rPr>
              <a:t>Автоматизмы сводятся к чисто моторному акту передвижения, слепого и быстрого стремления вперед. Проявляются внезапно возникающим бесцельным бегом или уходом, не связанным с актуальным предыдущим психическим состоянием. Фуга длится кратковременно.</a:t>
            </a:r>
          </a:p>
          <a:p>
            <a:r>
              <a:rPr lang="ru-RU" sz="3600" u="sng" dirty="0">
                <a:latin typeface="Times New Roman" panose="02020603050405020304" pitchFamily="18" charset="0"/>
                <a:cs typeface="Times New Roman" panose="02020603050405020304" pitchFamily="18" charset="0"/>
              </a:rPr>
              <a:t>в) </a:t>
            </a:r>
            <a:r>
              <a:rPr lang="ru-RU" sz="3600" u="sng" dirty="0" err="1">
                <a:latin typeface="Times New Roman" panose="02020603050405020304" pitchFamily="18" charset="0"/>
                <a:cs typeface="Times New Roman" panose="02020603050405020304" pitchFamily="18" charset="0"/>
              </a:rPr>
              <a:t>Сомнабулизм</a:t>
            </a:r>
            <a:r>
              <a:rPr lang="ru-RU" sz="3600" dirty="0">
                <a:latin typeface="Times New Roman" panose="02020603050405020304" pitchFamily="18" charset="0"/>
                <a:cs typeface="Times New Roman" panose="02020603050405020304" pitchFamily="18" charset="0"/>
              </a:rPr>
              <a:t>.</a:t>
            </a:r>
          </a:p>
          <a:p>
            <a:r>
              <a:rPr lang="ru-RU" sz="3600" dirty="0">
                <a:latin typeface="Times New Roman" panose="02020603050405020304" pitchFamily="18" charset="0"/>
                <a:cs typeface="Times New Roman" panose="02020603050405020304" pitchFamily="18" charset="0"/>
              </a:rPr>
              <a:t>Сумеречные состояния возникают не только в дневное, но и в ночное время. Появление их в период сна носит название </a:t>
            </a:r>
            <a:r>
              <a:rPr lang="ru-RU" sz="3600" dirty="0" err="1">
                <a:latin typeface="Times New Roman" panose="02020603050405020304" pitchFamily="18" charset="0"/>
                <a:cs typeface="Times New Roman" panose="02020603050405020304" pitchFamily="18" charset="0"/>
              </a:rPr>
              <a:t>сомнабулизма</a:t>
            </a:r>
            <a:r>
              <a:rPr lang="ru-RU" sz="3600" dirty="0">
                <a:latin typeface="Times New Roman" panose="02020603050405020304" pitchFamily="18" charset="0"/>
                <a:cs typeface="Times New Roman" panose="02020603050405020304" pitchFamily="18" charset="0"/>
              </a:rPr>
              <a:t> – снохождения, лунатизма.</a:t>
            </a:r>
          </a:p>
        </p:txBody>
      </p:sp>
      <p:sp>
        <p:nvSpPr>
          <p:cNvPr id="5" name="AutoShape 4">
            <a:extLst>
              <a:ext uri="{FF2B5EF4-FFF2-40B4-BE49-F238E27FC236}">
                <a16:creationId xmlns:a16="http://schemas.microsoft.com/office/drawing/2014/main" xmlns="" id="{15AA076A-0264-4739-8DD6-3C4D5F28501B}"/>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4102" name="Picture 6">
            <a:extLst>
              <a:ext uri="{FF2B5EF4-FFF2-40B4-BE49-F238E27FC236}">
                <a16:creationId xmlns:a16="http://schemas.microsoft.com/office/drawing/2014/main" xmlns="" id="{08BBF468-E71F-4EC5-9EC5-72EAA027113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93951" y="1720245"/>
            <a:ext cx="3648362" cy="40271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11367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a:extLst>
              <a:ext uri="{FF2B5EF4-FFF2-40B4-BE49-F238E27FC236}">
                <a16:creationId xmlns:a16="http://schemas.microsoft.com/office/drawing/2014/main" xmlns="" id="{9C13D7F6-1EAB-4BD2-9C5E-BA37EE28E6EE}"/>
              </a:ext>
            </a:extLst>
          </p:cNvPr>
          <p:cNvSpPr>
            <a:spLocks noGrp="1"/>
          </p:cNvSpPr>
          <p:nvPr>
            <p:ph type="subTitle" idx="1"/>
          </p:nvPr>
        </p:nvSpPr>
        <p:spPr>
          <a:xfrm>
            <a:off x="560047" y="581891"/>
            <a:ext cx="11071906" cy="5326323"/>
          </a:xfrm>
        </p:spPr>
        <p:txBody>
          <a:bodyPr>
            <a:noAutofit/>
          </a:bodyPr>
          <a:lstStyle/>
          <a:p>
            <a:r>
              <a:rPr lang="ru-RU" sz="2000" b="1" dirty="0">
                <a:latin typeface="Times New Roman" panose="02020603050405020304" pitchFamily="18" charset="0"/>
                <a:cs typeface="Times New Roman" panose="02020603050405020304" pitchFamily="18" charset="0"/>
              </a:rPr>
              <a:t>Эпилептические изменения личности </a:t>
            </a:r>
            <a:r>
              <a:rPr lang="ru-RU" sz="2000" dirty="0">
                <a:latin typeface="Times New Roman" panose="02020603050405020304" pitchFamily="18" charset="0"/>
                <a:cs typeface="Times New Roman" panose="02020603050405020304" pitchFamily="18" charset="0"/>
              </a:rPr>
              <a:t>– это одно из характерных проявлений эпилепсии. Они могут быть выражены в разной степени – от легких, не мешающих адаптации человека, до тяжелых, сочетающихся с грубым интеллектуально </a:t>
            </a:r>
            <a:r>
              <a:rPr lang="ru-RU" sz="2000" dirty="0" err="1">
                <a:latin typeface="Times New Roman" panose="02020603050405020304" pitchFamily="18" charset="0"/>
                <a:cs typeface="Times New Roman" panose="02020603050405020304" pitchFamily="18" charset="0"/>
              </a:rPr>
              <a:t>мнестическим</a:t>
            </a:r>
            <a:r>
              <a:rPr lang="ru-RU" sz="2000" dirty="0">
                <a:latin typeface="Times New Roman" panose="02020603050405020304" pitchFamily="18" charset="0"/>
                <a:cs typeface="Times New Roman" panose="02020603050405020304" pitchFamily="18" charset="0"/>
              </a:rPr>
              <a:t> дефектом (слабоумием). Среди черт характера больных на первый план выступают медлительность, вязкость, эгоцентризм. </a:t>
            </a:r>
            <a:r>
              <a:rPr lang="ru-RU" sz="2000" dirty="0" err="1">
                <a:latin typeface="Times New Roman" panose="02020603050405020304" pitchFamily="18" charset="0"/>
                <a:cs typeface="Times New Roman" panose="02020603050405020304" pitchFamily="18" charset="0"/>
              </a:rPr>
              <a:t>Торпидность</a:t>
            </a:r>
            <a:r>
              <a:rPr lang="ru-RU" sz="2000" dirty="0">
                <a:latin typeface="Times New Roman" panose="02020603050405020304" pitchFamily="18" charset="0"/>
                <a:cs typeface="Times New Roman" panose="02020603050405020304" pitchFamily="18" charset="0"/>
              </a:rPr>
              <a:t> больных выражается утрированной педантичностью, медлительностью, требовательностью к окружающим, иногда злопамятностью. </a:t>
            </a:r>
          </a:p>
          <a:p>
            <a:r>
              <a:rPr lang="ru-RU" sz="2000" dirty="0">
                <a:latin typeface="Times New Roman" panose="02020603050405020304" pitchFamily="18" charset="0"/>
                <a:cs typeface="Times New Roman" panose="02020603050405020304" pitchFamily="18" charset="0"/>
              </a:rPr>
              <a:t>Больные аккуратны, очень любят чистоту и порядок, раздражаются, если их вещи лежат не на привычных местах. Порученную работу выполняют кропотливо, тщательно. Речь больных нередко растянута, изобилует ненужными подробностями (патологическая обстоятельность. Характерны приземленность интересов, особое внимание к бытовым потребностям. Пациенты обычно подчеркнуто вежливы с вышестоящим лицом, иногда это выражается в грубой лести и заискивании. </a:t>
            </a:r>
          </a:p>
          <a:p>
            <a:r>
              <a:rPr lang="ru-RU" sz="2000" dirty="0">
                <a:latin typeface="Times New Roman" panose="02020603050405020304" pitchFamily="18" charset="0"/>
                <a:cs typeface="Times New Roman" panose="02020603050405020304" pitchFamily="18" charset="0"/>
              </a:rPr>
              <a:t>С подчиненными им людьми бывают жестоки, деспотичны, требуют от них точного исполнения своих распоряжений. Больные постоянно декларируют свое стремление поступать в соответствии с законом, моралью, правилами распорядка и дисциплины, хотя в действительности могут нарушать эти правила, преследуя свои цели. Любое ущемление их интересов вызывает негодование, порой гнев и агрессию. Обычно больные долго помнят о полученной обиде и при удобном случае стараются отомстить.</a:t>
            </a:r>
          </a:p>
        </p:txBody>
      </p:sp>
    </p:spTree>
    <p:extLst>
      <p:ext uri="{BB962C8B-B14F-4D97-AF65-F5344CB8AC3E}">
        <p14:creationId xmlns:p14="http://schemas.microsoft.com/office/powerpoint/2010/main" val="2173030558"/>
      </p:ext>
    </p:extLst>
  </p:cSld>
  <p:clrMapOvr>
    <a:masterClrMapping/>
  </p:clrMapOvr>
</p:sld>
</file>

<file path=ppt/theme/theme1.xml><?xml version="1.0" encoding="utf-8"?>
<a:theme xmlns:a="http://schemas.openxmlformats.org/drawingml/2006/main" name="Метрополия">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Метрополи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Метрополия">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xmlns="" name="Metropolitan" id="{4C5440D6-04D2-4954-96CF-F251137069B2}" vid="{79CFCA13-9412-4290-BB4B-85112F88857B}"/>
    </a:ext>
  </a:extLst>
</a:theme>
</file>

<file path=docProps/app.xml><?xml version="1.0" encoding="utf-8"?>
<Properties xmlns="http://schemas.openxmlformats.org/officeDocument/2006/extended-properties" xmlns:vt="http://schemas.openxmlformats.org/officeDocument/2006/docPropsVTypes">
  <Template>Метрополия</Template>
  <TotalTime>61</TotalTime>
  <Words>798</Words>
  <Application>Microsoft Office PowerPoint</Application>
  <PresentationFormat>Произвольный</PresentationFormat>
  <Paragraphs>42</Paragraphs>
  <Slides>19</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19</vt:i4>
      </vt:variant>
    </vt:vector>
  </HeadingPairs>
  <TitlesOfParts>
    <vt:vector size="20" baseType="lpstr">
      <vt:lpstr>Метрополия</vt:lpstr>
      <vt:lpstr>Психические нарушения при эпилепсии</vt:lpstr>
      <vt:lpstr>План: - Определение эпилепсии - Психические расстройства при эпилепсии - Разновидности сумеречного состояния - Эпилептические изменения личности - Лечение и уход за больными эпилепсией - Неотложная помощь при припадке</vt:lpstr>
      <vt:lpstr>«Эпилептический припадок можно сравнить с бурей, происходящей в голове. Обычно она начинается как шквальный порыв ветра в одном конкретном участке мозга, что проявляется в аномальной электрической активности в этой области. В начале припадка электрическая активность по непонятным причинам значительно усиливается и, быстро набирая силу, распространяется на соседние, нормальные участки, так что там тоже возникает интенсивная электрическая активность. Вскоре мозг начинает мигать как испорченный игральный автомат, а в результате возникает одна из самых пугающих разновидностей приступов, какие только можно наблюдать у человека».</vt:lpstr>
      <vt:lpstr>Эпилепсия – хроническое, прогрессирующее заболевание, проявляющееся судорожными припадками, психическими нарушениями и специфическими расстройствами личности.</vt:lpstr>
      <vt:lpstr>Презентация PowerPoint</vt:lpstr>
      <vt:lpstr>Психические расстройства при эпилепсии</vt:lpstr>
      <vt:lpstr>Классическое сумеречное состояние сознания</vt:lpstr>
      <vt:lpstr>Сумеречное состояние сознания с автоматизмами</vt:lpstr>
      <vt:lpstr>Презентация PowerPoint</vt:lpstr>
      <vt:lpstr>Презентация PowerPoint</vt:lpstr>
      <vt:lpstr>У некоторых больных в исходе болезни формируется эпилептическое (концентрическое) слабоумие. Мышление становится конкретным, уменьшается словарный запас (олигофазия), речь изобилует стандартными оборотами. Больной теряет способность отличать главное от второстепенного, не может объяснить скрытый смысл пословиц и поговорок. Его интересы ограничиваются узким кругом бытовых потребностей, много внимания он уделяет своей болезни, появляются капризность, ипохондричность. Многие больные ссылаясь на тяжесть болезни, пытаются получить некоторые преимущества. Лесть больных становится особенно нелепой, они навязчиво извещают врачей о любых нарушениях дисциплины в отделении, часто используют уменьшительно-ласкательные окончания.</vt:lpstr>
      <vt:lpstr>Лечение и уход за больными эпилепсией</vt:lpstr>
      <vt:lpstr>Презентация PowerPoint</vt:lpstr>
      <vt:lpstr>Лечение и уход за больными эпилепсией</vt:lpstr>
      <vt:lpstr>Лечение и уход за больными эпилепсией</vt:lpstr>
      <vt:lpstr>Презентация PowerPoint</vt:lpstr>
      <vt:lpstr>Алгоритм оказания неотложной помощи при эпилептическом припадке 1.Вызвать врача. 2.По возможности предупредить падение пациента, т.к. падение нередко приводит к более тяжелым последствиям, чем сам припадок. Подложить под голову подушку, шапку, одеяло или что-нибудь мягкое; 3.Успокоить пациента, расстегнуть стесняющую одежду (воротник, пояс), обеспечить доступ свежего воздуха; 4.Повернуть пациента на бок, чтобы не было аспирации; 5.Снять съемные зубные протезы; 6.Предотвратить западание языка, используя роторасширитель; 7.Придерживать голову и конечности пациента, не применяя силу (возможны переломы костей, позвоночника, вывихи и растяжение связок); 8.Приготовить реланиум 0,5%-2,0 мл для в/м инъекции; 9.Подробно описать приступ судорог в истории болезни и сестринской карте; 10.Установить строгий надзор за пациентом.</vt:lpstr>
      <vt:lpstr>Литература: https://psyclinic-center.ru/biblioteka-kliniki/kniga-psikhiatria-det-i-podr/psihicheskie-rasstroystva-pri-epilepsii https://www.krasotaimedicina.ru/diseases/psychiatric/epileptic-psychosis https://krasgmu.ru/index.php?page[org]=umkd_metod_tl&amp;tl_id=130112&amp;metod_type=0 https://psychiatr.ru/files/magazines/2018_09_obozr_1347.pdf https://yandex.ru/images/search?text=эпилепсия&amp;lr=62&amp;from=tabbar  Бортникова С.М. Нервные и психические болезни,2020 г</vt:lpstr>
      <vt:lpstr>Спасибо за внимание!</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Психические нарушения при эпилепсии</dc:title>
  <dc:creator>User</dc:creator>
  <cp:lastModifiedBy>Могилевская</cp:lastModifiedBy>
  <cp:revision>10</cp:revision>
  <dcterms:created xsi:type="dcterms:W3CDTF">2022-10-11T22:30:36Z</dcterms:created>
  <dcterms:modified xsi:type="dcterms:W3CDTF">2022-10-15T07:01:51Z</dcterms:modified>
</cp:coreProperties>
</file>