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48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8880" y="30480"/>
            <a:ext cx="1813560" cy="179832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1904364" y="2182698"/>
            <a:ext cx="8394634" cy="2549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16992">
              <a:lnSpc>
                <a:spcPct val="100000"/>
              </a:lnSpc>
            </a:pPr>
            <a:r>
              <a:rPr lang="en-US" altLang="zh-CN" sz="4400" b="1" spc="-129" dirty="0">
                <a:solidFill>
                  <a:srgbClr val="001E5E"/>
                </a:solidFill>
                <a:latin typeface="Calibri"/>
                <a:ea typeface="Calibri"/>
              </a:rPr>
              <a:t>Энергия</a:t>
            </a:r>
            <a:r>
              <a:rPr lang="en-US" altLang="zh-CN" sz="4400" b="1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spc="-135" dirty="0">
                <a:solidFill>
                  <a:srgbClr val="001E5E"/>
                </a:solidFill>
                <a:latin typeface="Calibri"/>
                <a:ea typeface="Calibri"/>
              </a:rPr>
              <a:t>для</a:t>
            </a:r>
            <a:r>
              <a:rPr lang="en-US" altLang="zh-CN" sz="4400" b="1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spc="-139" dirty="0">
                <a:solidFill>
                  <a:srgbClr val="001E5E"/>
                </a:solidFill>
                <a:latin typeface="Calibri"/>
                <a:ea typeface="Calibri"/>
              </a:rPr>
              <a:t>выполнения</a:t>
            </a:r>
            <a:r>
              <a:rPr lang="en-US" altLang="zh-CN" sz="4400" b="1" spc="-6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spc="-129" dirty="0">
                <a:solidFill>
                  <a:srgbClr val="001E5E"/>
                </a:solidFill>
                <a:latin typeface="Calibri"/>
                <a:ea typeface="Calibri"/>
              </a:rPr>
              <a:t>работы,</a:t>
            </a:r>
          </a:p>
          <a:p>
            <a:pPr marL="0" indent="60960">
              <a:lnSpc>
                <a:spcPct val="100000"/>
              </a:lnSpc>
            </a:pPr>
            <a:r>
              <a:rPr lang="en-US" altLang="zh-CN" sz="4400" b="1" spc="-119" dirty="0">
                <a:solidFill>
                  <a:srgbClr val="001E5E"/>
                </a:solidFill>
                <a:latin typeface="Calibri"/>
                <a:ea typeface="Calibri"/>
              </a:rPr>
              <a:t>метаболизм,</a:t>
            </a:r>
            <a:r>
              <a:rPr lang="en-US" altLang="zh-CN" sz="4400" b="1" spc="-6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spc="-125" dirty="0">
                <a:solidFill>
                  <a:srgbClr val="001E5E"/>
                </a:solidFill>
                <a:latin typeface="Calibri"/>
                <a:ea typeface="Calibri"/>
              </a:rPr>
              <a:t>способы</a:t>
            </a:r>
            <a:r>
              <a:rPr lang="en-US" altLang="zh-CN" sz="4400" b="1" spc="-6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spc="-120" dirty="0">
                <a:solidFill>
                  <a:srgbClr val="001E5E"/>
                </a:solidFill>
                <a:latin typeface="Calibri"/>
                <a:ea typeface="Calibri"/>
              </a:rPr>
              <a:t>определения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marL="0" indent="2248281" algn="ctr">
              <a:lnSpc>
                <a:spcPct val="100000"/>
              </a:lnSpc>
            </a:pPr>
            <a:endParaRPr lang="ru-RU" altLang="zh-CN" dirty="0"/>
          </a:p>
          <a:p>
            <a:pPr marL="0" indent="2248281" algn="ctr">
              <a:lnSpc>
                <a:spcPct val="100000"/>
              </a:lnSpc>
            </a:pPr>
            <a:endParaRPr lang="ru-RU" altLang="zh-CN" sz="1800" dirty="0" smtClean="0">
              <a:solidFill>
                <a:srgbClr val="000000"/>
              </a:solidFill>
              <a:latin typeface="Calibri"/>
              <a:ea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8"/>
          <p:cNvSpPr txBox="1"/>
          <p:nvPr/>
        </p:nvSpPr>
        <p:spPr>
          <a:xfrm>
            <a:off x="929639" y="706805"/>
            <a:ext cx="10035778" cy="334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400" spc="-30" dirty="0">
                <a:solidFill>
                  <a:srgbClr val="000000"/>
                </a:solidFill>
                <a:latin typeface="Calibri"/>
                <a:ea typeface="Calibri"/>
              </a:rPr>
              <a:t>Характеристики</a:t>
            </a:r>
            <a:r>
              <a:rPr lang="en-US" altLang="zh-CN" sz="4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400" spc="-25" dirty="0">
                <a:solidFill>
                  <a:srgbClr val="000000"/>
                </a:solidFill>
                <a:latin typeface="Calibri"/>
                <a:ea typeface="Calibri"/>
              </a:rPr>
              <a:t>систем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Мощность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максимальное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кол-во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энергии,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которую</a:t>
            </a:r>
            <a:r>
              <a:rPr lang="en-US" altLang="zh-CN" sz="2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можно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затратить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работу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минуту</a:t>
            </a:r>
          </a:p>
          <a:p>
            <a:pPr marL="0">
              <a:lnSpc>
                <a:spcPct val="100000"/>
              </a:lnSpc>
              <a:spcBef>
                <a:spcPts val="334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Емкость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общее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кол-во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работы,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которое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можно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выполнить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(или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общие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запасы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энергетических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веществ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организме)</a:t>
            </a:r>
          </a:p>
          <a:p>
            <a:pPr marL="0">
              <a:lnSpc>
                <a:spcPct val="100000"/>
              </a:lnSpc>
              <a:spcBef>
                <a:spcPts val="32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Эффективность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кол-во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работы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единицу</a:t>
            </a:r>
            <a:r>
              <a:rPr lang="en-US" altLang="zh-CN" sz="2800" spc="-1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энергозатрат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922019"/>
            <a:ext cx="7002780" cy="5151120"/>
          </a:xfrm>
          <a:prstGeom prst="rect">
            <a:avLst/>
          </a:prstGeom>
        </p:spPr>
      </p:pic>
      <p:sp>
        <p:nvSpPr>
          <p:cNvPr id="2" name="TextBox 30"/>
          <p:cNvSpPr txBox="1"/>
          <p:nvPr/>
        </p:nvSpPr>
        <p:spPr>
          <a:xfrm>
            <a:off x="2545079" y="6304026"/>
            <a:ext cx="2236014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АТФ</a:t>
            </a:r>
            <a:r>
              <a:rPr lang="en-US" altLang="zh-CN" sz="1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—&gt;</a:t>
            </a:r>
            <a:r>
              <a:rPr lang="en-US" altLang="zh-CN" sz="1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АДФ</a:t>
            </a:r>
            <a:r>
              <a:rPr lang="en-US" altLang="zh-CN" sz="1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+</a:t>
            </a:r>
            <a:r>
              <a:rPr lang="en-US" altLang="zh-CN" sz="18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энергия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729981" y="549531"/>
            <a:ext cx="3904729" cy="60564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900" spc="-4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Аденозинтрифосфат</a:t>
            </a:r>
            <a:r>
              <a:rPr lang="en-US" altLang="zh-CN" sz="19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(АТФ)</a:t>
            </a:r>
            <a:r>
              <a:rPr lang="en-US" altLang="zh-CN" sz="19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универсальный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источник</a:t>
            </a:r>
            <a:r>
              <a:rPr lang="en-US" altLang="zh-CN" sz="19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энергии</a:t>
            </a:r>
          </a:p>
          <a:p>
            <a:pPr marL="228600" indent="-228600" hangingPunct="0">
              <a:lnSpc>
                <a:spcPct val="95416"/>
              </a:lnSpc>
              <a:spcBef>
                <a:spcPts val="334"/>
              </a:spcBef>
            </a:pPr>
            <a:r>
              <a:rPr lang="en-US" altLang="zh-CN" sz="19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9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Нуклеотидный</a:t>
            </a:r>
            <a:r>
              <a:rPr lang="en-US" altLang="zh-CN" sz="19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кофермент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b="1" spc="-10" dirty="0">
                <a:solidFill>
                  <a:srgbClr val="000000"/>
                </a:solidFill>
                <a:latin typeface="Calibri"/>
                <a:ea typeface="Calibri"/>
              </a:rPr>
              <a:t>аденозинтрифосфат</a:t>
            </a:r>
            <a:r>
              <a:rPr lang="en-US" altLang="zh-CN" sz="19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spc="-44" dirty="0">
                <a:solidFill>
                  <a:srgbClr val="000000"/>
                </a:solidFill>
                <a:latin typeface="Calibri"/>
                <a:ea typeface="Calibri"/>
              </a:rPr>
              <a:t>[</a:t>
            </a:r>
            <a:r>
              <a:rPr lang="en-US" altLang="zh-CN" sz="1900" b="1" spc="-15" dirty="0">
                <a:solidFill>
                  <a:srgbClr val="000000"/>
                </a:solidFill>
                <a:latin typeface="Calibri"/>
                <a:ea typeface="Calibri"/>
              </a:rPr>
              <a:t>АТФ</a:t>
            </a:r>
            <a:r>
              <a:rPr lang="en-US" altLang="zh-CN" sz="1900" b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spc="-10" dirty="0">
                <a:solidFill>
                  <a:srgbClr val="000000"/>
                </a:solidFill>
                <a:latin typeface="Calibri"/>
                <a:ea typeface="Calibri"/>
              </a:rPr>
              <a:t>(АТР)]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является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наиболее</a:t>
            </a:r>
            <a:r>
              <a:rPr lang="en-US" altLang="zh-CN" sz="19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важной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900" b="1" dirty="0">
                <a:solidFill>
                  <a:srgbClr val="000000"/>
                </a:solidFill>
                <a:latin typeface="Calibri"/>
                <a:ea typeface="Calibri"/>
              </a:rPr>
              <a:t>формой</a:t>
            </a:r>
            <a:r>
              <a:rPr lang="en-US" altLang="zh-CN" sz="19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b="1" dirty="0">
                <a:solidFill>
                  <a:srgbClr val="000000"/>
                </a:solidFill>
                <a:latin typeface="Calibri"/>
                <a:ea typeface="Calibri"/>
              </a:rPr>
              <a:t>сохранения</a:t>
            </a:r>
            <a:r>
              <a:rPr lang="en-US" altLang="zh-CN" sz="1900" b="1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b="1" dirty="0">
                <a:solidFill>
                  <a:srgbClr val="000000"/>
                </a:solidFill>
                <a:latin typeface="Calibri"/>
                <a:ea typeface="Calibri"/>
              </a:rPr>
              <a:t>химической</a:t>
            </a:r>
            <a:r>
              <a:rPr lang="en-US" altLang="zh-CN" sz="19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b="1" dirty="0">
                <a:solidFill>
                  <a:srgbClr val="000000"/>
                </a:solidFill>
                <a:latin typeface="Calibri"/>
                <a:ea typeface="Calibri"/>
              </a:rPr>
              <a:t>энергии</a:t>
            </a:r>
            <a:r>
              <a:rPr lang="en-US" altLang="zh-CN" sz="19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9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клетках</a:t>
            </a:r>
          </a:p>
          <a:p>
            <a:pPr>
              <a:lnSpc>
                <a:spcPts val="59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900" spc="-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Расщепление</a:t>
            </a:r>
            <a:r>
              <a:rPr lang="en-US" altLang="zh-CN" sz="19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АТФ</a:t>
            </a:r>
            <a:r>
              <a:rPr lang="en-US" altLang="zh-CN" sz="19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9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высоко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1900" spc="-5" dirty="0">
                <a:solidFill>
                  <a:srgbClr val="000000"/>
                </a:solidFill>
                <a:latin typeface="Calibri"/>
                <a:ea typeface="Calibri"/>
              </a:rPr>
              <a:t>экзоэргическая</a:t>
            </a:r>
            <a:r>
              <a:rPr lang="en-US" altLang="zh-CN" sz="19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реакция</a:t>
            </a:r>
          </a:p>
          <a:p>
            <a:pPr marL="228600" indent="-228600" hangingPunct="0">
              <a:lnSpc>
                <a:spcPct val="95416"/>
              </a:lnSpc>
              <a:spcBef>
                <a:spcPts val="320"/>
              </a:spcBef>
            </a:pPr>
            <a:r>
              <a:rPr lang="en-US" altLang="zh-CN" sz="19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9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Химическая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энергия</a:t>
            </a:r>
            <a:r>
              <a:rPr lang="en-US" altLang="zh-CN" sz="1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гидролиза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АТФ</a:t>
            </a:r>
            <a:r>
              <a:rPr lang="en-US" altLang="zh-CN" sz="19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может</a:t>
            </a:r>
            <a:r>
              <a:rPr lang="en-US" altLang="zh-CN" sz="19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использоваться</a:t>
            </a:r>
            <a:r>
              <a:rPr lang="en-US" altLang="zh-CN" sz="19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сопряжения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9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эндоэргическими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процессами,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такими,</a:t>
            </a:r>
            <a:r>
              <a:rPr lang="en-US" altLang="zh-CN" sz="19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как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биосинтез,</a:t>
            </a:r>
            <a:r>
              <a:rPr lang="en-US" altLang="zh-CN" sz="19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движение</a:t>
            </a:r>
            <a:r>
              <a:rPr lang="en-US" altLang="zh-CN" sz="19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9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транспорт</a:t>
            </a:r>
          </a:p>
          <a:p>
            <a:pPr marL="228600" indent="-228600" hangingPunct="0">
              <a:lnSpc>
                <a:spcPct val="95416"/>
              </a:lnSpc>
              <a:spcBef>
                <a:spcPts val="254"/>
              </a:spcBef>
            </a:pPr>
            <a:r>
              <a:rPr lang="en-US" altLang="zh-CN" sz="19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900" spc="-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АТФ</a:t>
            </a:r>
            <a:r>
              <a:rPr lang="en-US" altLang="zh-CN" sz="19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9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«посредник»</a:t>
            </a:r>
            <a:r>
              <a:rPr lang="en-US" altLang="zh-CN" sz="19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между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spc="15" dirty="0">
                <a:solidFill>
                  <a:srgbClr val="000000"/>
                </a:solidFill>
                <a:latin typeface="Calibri"/>
                <a:ea typeface="Calibri"/>
              </a:rPr>
              <a:t>химическими</a:t>
            </a:r>
            <a:r>
              <a:rPr lang="en-US" altLang="zh-CN" sz="19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spc="15" dirty="0">
                <a:solidFill>
                  <a:srgbClr val="000000"/>
                </a:solidFill>
                <a:latin typeface="Calibri"/>
                <a:ea typeface="Calibri"/>
              </a:rPr>
              <a:t>веществами,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содержащими</a:t>
            </a:r>
            <a:r>
              <a:rPr lang="en-US" altLang="zh-CN" sz="19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большой</a:t>
            </a:r>
            <a:r>
              <a:rPr lang="en-US" altLang="zh-CN" sz="19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запас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энергии</a:t>
            </a:r>
            <a:r>
              <a:rPr lang="en-US" altLang="zh-CN" sz="19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(У,</a:t>
            </a:r>
            <a:r>
              <a:rPr lang="en-US" altLang="zh-CN" sz="19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Ж,</a:t>
            </a:r>
            <a:r>
              <a:rPr lang="en-US" altLang="zh-CN" sz="19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АК,</a:t>
            </a:r>
            <a:r>
              <a:rPr lang="en-US" altLang="zh-CN" sz="19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КрФ)</a:t>
            </a:r>
            <a:r>
              <a:rPr lang="en-US" altLang="zh-CN" sz="19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spc="10" dirty="0">
                <a:solidFill>
                  <a:srgbClr val="000000"/>
                </a:solidFill>
                <a:latin typeface="Calibri"/>
                <a:ea typeface="Calibri"/>
              </a:rPr>
              <a:t>процессами,</a:t>
            </a:r>
            <a:r>
              <a:rPr lang="en-US" altLang="zh-CN" sz="1900" spc="-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spc="15" dirty="0">
                <a:solidFill>
                  <a:srgbClr val="000000"/>
                </a:solidFill>
                <a:latin typeface="Calibri"/>
                <a:ea typeface="Calibri"/>
              </a:rPr>
              <a:t>потребляющими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энергию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(мышечное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сокращение</a:t>
            </a:r>
            <a:r>
              <a:rPr lang="en-US" altLang="zh-CN" sz="19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spc="-10" dirty="0">
                <a:solidFill>
                  <a:srgbClr val="000000"/>
                </a:solidFill>
                <a:latin typeface="Calibri"/>
                <a:ea typeface="Calibri"/>
              </a:rPr>
              <a:t>ра</a:t>
            </a:r>
            <a:r>
              <a:rPr lang="en-US" altLang="zh-CN" sz="1900" spc="-5" dirty="0">
                <a:solidFill>
                  <a:srgbClr val="000000"/>
                </a:solidFill>
                <a:latin typeface="Calibri"/>
                <a:ea typeface="Calibri"/>
              </a:rPr>
              <a:t>сслабление)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659" y="2270760"/>
            <a:ext cx="3474720" cy="3474720"/>
          </a:xfrm>
          <a:prstGeom prst="rect">
            <a:avLst/>
          </a:prstGeom>
        </p:spPr>
      </p:pic>
      <p:sp>
        <p:nvSpPr>
          <p:cNvPr id="2" name="TextBox 33"/>
          <p:cNvSpPr txBox="1"/>
          <p:nvPr/>
        </p:nvSpPr>
        <p:spPr>
          <a:xfrm>
            <a:off x="607771" y="598551"/>
            <a:ext cx="7650079" cy="3540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b="1" spc="-80" dirty="0">
                <a:solidFill>
                  <a:srgbClr val="001E5E"/>
                </a:solidFill>
                <a:latin typeface="Calibri"/>
                <a:ea typeface="Calibri"/>
              </a:rPr>
              <a:t>Энергетика</a:t>
            </a:r>
            <a:r>
              <a:rPr lang="en-US" altLang="zh-CN" sz="28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94" dirty="0">
                <a:solidFill>
                  <a:srgbClr val="001E5E"/>
                </a:solidFill>
                <a:latin typeface="Calibri"/>
                <a:ea typeface="Calibri"/>
              </a:rPr>
              <a:t>мышечного</a:t>
            </a:r>
            <a:r>
              <a:rPr lang="en-US" altLang="zh-CN" sz="2800" b="1" spc="-3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90" dirty="0">
                <a:solidFill>
                  <a:srgbClr val="001E5E"/>
                </a:solidFill>
                <a:latin typeface="Calibri"/>
                <a:ea typeface="Calibri"/>
              </a:rPr>
              <a:t>сокращения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04"/>
              </a:lnSpc>
            </a:pPr>
            <a:endParaRPr lang="en-US" dirty="0" smtClean="0"/>
          </a:p>
          <a:p>
            <a:pPr marL="0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АТФ</a:t>
            </a:r>
            <a:r>
              <a:rPr lang="en-US" altLang="zh-CN" sz="2800" spc="-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800" spc="-1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единственная</a:t>
            </a:r>
            <a:r>
              <a:rPr lang="en-US" altLang="zh-CN" sz="2800" spc="-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энергетическая</a:t>
            </a:r>
            <a:r>
              <a:rPr lang="en-US" altLang="zh-CN" sz="2800" spc="-1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молекула</a:t>
            </a:r>
            <a:r>
              <a:rPr lang="en-US" altLang="zh-CN" sz="2800" spc="-1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ea typeface="Calibri"/>
              </a:rPr>
              <a:t>мышечного</a:t>
            </a:r>
            <a:r>
              <a:rPr lang="en-US" altLang="zh-CN"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ea typeface="Calibri"/>
              </a:rPr>
              <a:t>сокращения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50"/>
              </a:lnSpc>
            </a:pPr>
            <a:endParaRPr lang="en-US" dirty="0" smtClean="0"/>
          </a:p>
          <a:p>
            <a:pPr marL="0" indent="1744395">
              <a:lnSpc>
                <a:spcPct val="10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</a:rPr>
              <a:t>АТФ</a:t>
            </a:r>
            <a:r>
              <a:rPr lang="en-US" altLang="zh-CN" sz="3200" b="1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</a:rPr>
              <a:t>—&gt;</a:t>
            </a:r>
            <a:r>
              <a:rPr lang="en-US" altLang="zh-CN" sz="3200" b="1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</a:rPr>
              <a:t>АДФ</a:t>
            </a:r>
            <a:r>
              <a:rPr lang="en-US" altLang="zh-CN" sz="3200" b="1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</a:rPr>
              <a:t>+</a:t>
            </a:r>
            <a:r>
              <a:rPr lang="en-US" altLang="zh-CN" sz="3200" b="1" spc="-1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</a:rPr>
              <a:t>энергия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060" y="601980"/>
            <a:ext cx="8945880" cy="6156960"/>
          </a:xfrm>
          <a:prstGeom prst="rect">
            <a:avLst/>
          </a:prstGeom>
        </p:spPr>
      </p:pic>
      <p:sp>
        <p:nvSpPr>
          <p:cNvPr id="2" name="TextBox 35"/>
          <p:cNvSpPr txBox="1"/>
          <p:nvPr/>
        </p:nvSpPr>
        <p:spPr>
          <a:xfrm>
            <a:off x="6157595" y="178942"/>
            <a:ext cx="4086542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b="1" spc="-20" dirty="0">
                <a:solidFill>
                  <a:srgbClr val="001E5E"/>
                </a:solidFill>
                <a:latin typeface="Calibri"/>
                <a:ea typeface="Calibri"/>
              </a:rPr>
              <a:t>МЕХАНИЗМЫ</a:t>
            </a:r>
            <a:r>
              <a:rPr lang="en-US" altLang="zh-CN" sz="2400" b="1" spc="-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15" dirty="0">
                <a:solidFill>
                  <a:srgbClr val="001E5E"/>
                </a:solidFill>
                <a:latin typeface="Calibri"/>
                <a:ea typeface="Calibri"/>
              </a:rPr>
              <a:t>РЕСИНТЕЗА</a:t>
            </a:r>
            <a:r>
              <a:rPr lang="en-US" altLang="zh-CN" sz="24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10" dirty="0">
                <a:solidFill>
                  <a:srgbClr val="001E5E"/>
                </a:solidFill>
                <a:latin typeface="Calibri"/>
                <a:ea typeface="Calibri"/>
              </a:rPr>
              <a:t>АТФ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6"/>
          <p:cNvSpPr txBox="1"/>
          <p:nvPr/>
        </p:nvSpPr>
        <p:spPr>
          <a:xfrm>
            <a:off x="567842" y="175006"/>
            <a:ext cx="11028831" cy="5980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979261">
              <a:lnSpc>
                <a:spcPct val="100000"/>
              </a:lnSpc>
            </a:pPr>
            <a:r>
              <a:rPr lang="en-US" altLang="zh-CN" sz="3600" spc="-20" dirty="0">
                <a:solidFill>
                  <a:srgbClr val="001E5E"/>
                </a:solidFill>
                <a:latin typeface="Calibri"/>
                <a:ea typeface="Calibri"/>
              </a:rPr>
              <a:t>Энергетические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spc="-30" dirty="0">
                <a:solidFill>
                  <a:srgbClr val="001E5E"/>
                </a:solidFill>
                <a:latin typeface="Calibri"/>
                <a:ea typeface="Calibri"/>
              </a:rPr>
              <a:t>системы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20"/>
              </a:lnSpc>
            </a:pPr>
            <a:endParaRPr lang="en-US" dirty="0" smtClean="0"/>
          </a:p>
          <a:p>
            <a:pPr marL="0" hangingPunct="0">
              <a:lnSpc>
                <a:spcPct val="95416"/>
              </a:lnSpc>
            </a:pP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зависимости</a:t>
            </a:r>
            <a:r>
              <a:rPr lang="en-US" altLang="zh-CN" sz="2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2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биохимических</a:t>
            </a:r>
            <a:r>
              <a:rPr lang="en-US" altLang="zh-CN" sz="2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особенностей</a:t>
            </a:r>
            <a:r>
              <a:rPr lang="en-US" altLang="zh-CN" sz="2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протекающих</a:t>
            </a:r>
            <a:r>
              <a:rPr lang="en-US" altLang="zh-CN" sz="2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6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этом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процессов</a:t>
            </a:r>
            <a:r>
              <a:rPr lang="en-US" altLang="zh-CN" sz="2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принято</a:t>
            </a:r>
            <a:r>
              <a:rPr lang="en-US" altLang="zh-CN" sz="2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выделять</a:t>
            </a:r>
            <a:r>
              <a:rPr lang="en-US" altLang="zh-CN" sz="2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три</a:t>
            </a:r>
            <a:r>
              <a:rPr lang="en-US" altLang="zh-CN" sz="2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обобщенных</a:t>
            </a:r>
            <a:r>
              <a:rPr lang="en-US" altLang="zh-CN" sz="2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1E5E"/>
                </a:solidFill>
                <a:latin typeface="Calibri"/>
                <a:ea typeface="Calibri"/>
              </a:rPr>
              <a:t>энергетических</a:t>
            </a:r>
            <a:r>
              <a:rPr lang="en-US" altLang="zh-CN" sz="2600" b="1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1E5E"/>
                </a:solidFill>
                <a:latin typeface="Calibri"/>
                <a:ea typeface="Calibri"/>
              </a:rPr>
              <a:t>системы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обеспечивающих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физическую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работоспособность</a:t>
            </a:r>
            <a:r>
              <a:rPr lang="en-US" altLang="zh-CN" sz="26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человека:</a:t>
            </a:r>
          </a:p>
          <a:p>
            <a:pPr marL="228600" indent="-228600" hangingPunct="0">
              <a:lnSpc>
                <a:spcPct val="95416"/>
              </a:lnSpc>
              <a:spcBef>
                <a:spcPts val="284"/>
              </a:spcBef>
            </a:pPr>
            <a:r>
              <a:rPr lang="en-US" altLang="zh-CN" sz="26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6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600" b="1" dirty="0">
                <a:solidFill>
                  <a:srgbClr val="001E5E"/>
                </a:solidFill>
                <a:latin typeface="Calibri"/>
                <a:ea typeface="Calibri"/>
              </a:rPr>
              <a:t>алактная</a:t>
            </a:r>
            <a:r>
              <a:rPr lang="en-US" altLang="zh-CN" sz="26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1E5E"/>
                </a:solidFill>
                <a:latin typeface="Calibri"/>
                <a:ea typeface="Calibri"/>
              </a:rPr>
              <a:t>анаэробная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или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фосфагенная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связанная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процессами</a:t>
            </a:r>
            <a:r>
              <a:rPr lang="en-US" altLang="zh-CN" sz="26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ресинтеза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АТФ</a:t>
            </a:r>
            <a:r>
              <a:rPr lang="en-US" altLang="zh-CN" sz="26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преимущественно</a:t>
            </a:r>
            <a:r>
              <a:rPr lang="en-US" altLang="zh-CN" sz="26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за</a:t>
            </a:r>
            <a:r>
              <a:rPr lang="en-US" altLang="zh-CN" sz="26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счет</a:t>
            </a:r>
            <a:r>
              <a:rPr lang="en-US" altLang="zh-CN" sz="26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энергии</a:t>
            </a:r>
            <a:r>
              <a:rPr lang="en-US" altLang="zh-CN" sz="26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другого</a:t>
            </a:r>
            <a:r>
              <a:rPr lang="en-US" altLang="zh-CN" sz="26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высокоэнергетического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фосфатного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соединения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креатинфосфата</a:t>
            </a:r>
            <a:r>
              <a:rPr lang="en-US" altLang="zh-CN" sz="26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(КрФ);</a:t>
            </a:r>
          </a:p>
          <a:p>
            <a:pPr>
              <a:lnSpc>
                <a:spcPts val="500"/>
              </a:lnSpc>
            </a:pPr>
            <a:endParaRPr lang="en-US" dirty="0" smtClean="0"/>
          </a:p>
          <a:p>
            <a:pPr marL="228600" indent="-228600" hangingPunct="0">
              <a:lnSpc>
                <a:spcPct val="95833"/>
              </a:lnSpc>
            </a:pPr>
            <a:r>
              <a:rPr lang="en-US" altLang="zh-CN" sz="26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6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600" b="1" dirty="0">
                <a:solidFill>
                  <a:srgbClr val="001E5E"/>
                </a:solidFill>
                <a:latin typeface="Calibri"/>
                <a:ea typeface="Calibri"/>
              </a:rPr>
              <a:t>гликолитическая</a:t>
            </a:r>
            <a:r>
              <a:rPr lang="en-US" altLang="zh-CN" sz="26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1E5E"/>
                </a:solidFill>
                <a:latin typeface="Calibri"/>
                <a:ea typeface="Calibri"/>
              </a:rPr>
              <a:t>(лактацидная)</a:t>
            </a:r>
            <a:r>
              <a:rPr lang="en-US" altLang="zh-CN" sz="26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1E5E"/>
                </a:solidFill>
                <a:latin typeface="Calibri"/>
                <a:ea typeface="Calibri"/>
              </a:rPr>
              <a:t>анаэробная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  <a:r>
              <a:rPr lang="en-US" altLang="zh-CN" sz="2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обеспечивающая</a:t>
            </a:r>
            <a:r>
              <a:rPr lang="en-US" altLang="zh-CN" sz="26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ресинтез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АТФ</a:t>
            </a:r>
            <a:r>
              <a:rPr lang="en-US" altLang="zh-CN" sz="2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6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КрФ</a:t>
            </a:r>
            <a:r>
              <a:rPr lang="en-US" altLang="zh-CN" sz="26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за</a:t>
            </a:r>
            <a:r>
              <a:rPr lang="en-US" altLang="zh-CN" sz="26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счет</a:t>
            </a:r>
            <a:r>
              <a:rPr lang="en-US" altLang="zh-CN" sz="26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реакций</a:t>
            </a:r>
            <a:r>
              <a:rPr lang="en-US" altLang="zh-CN" sz="26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анаэробного</a:t>
            </a:r>
            <a:r>
              <a:rPr lang="en-US" altLang="zh-CN" sz="2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расщепления</a:t>
            </a:r>
            <a:r>
              <a:rPr lang="en-US" altLang="zh-CN" sz="26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гликогена</a:t>
            </a:r>
            <a:r>
              <a:rPr lang="en-US" altLang="zh-CN" sz="26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глюкозы</a:t>
            </a:r>
            <a:r>
              <a:rPr lang="en-US" altLang="zh-CN" sz="2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до</a:t>
            </a:r>
            <a:r>
              <a:rPr lang="en-US" altLang="zh-CN" sz="2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молочной</a:t>
            </a:r>
            <a:r>
              <a:rPr lang="en-US" altLang="zh-CN" sz="2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кислоты</a:t>
            </a:r>
            <a:r>
              <a:rPr lang="en-US" altLang="zh-CN" sz="26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(МК);</a:t>
            </a:r>
          </a:p>
          <a:p>
            <a:pPr marL="228600" indent="-228600" hangingPunct="0">
              <a:lnSpc>
                <a:spcPct val="95416"/>
              </a:lnSpc>
              <a:spcBef>
                <a:spcPts val="359"/>
              </a:spcBef>
            </a:pPr>
            <a:r>
              <a:rPr lang="en-US" altLang="zh-CN" sz="26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6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600" b="1" dirty="0">
                <a:solidFill>
                  <a:srgbClr val="001E5E"/>
                </a:solidFill>
                <a:latin typeface="Calibri"/>
                <a:ea typeface="Calibri"/>
              </a:rPr>
              <a:t>аэробная</a:t>
            </a:r>
            <a:r>
              <a:rPr lang="en-US" altLang="zh-CN" sz="26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(окислительная)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связанная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возможностью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выполнения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работы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за</a:t>
            </a:r>
            <a:r>
              <a:rPr lang="en-US" altLang="zh-CN" sz="26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счет</a:t>
            </a:r>
            <a:r>
              <a:rPr lang="en-US" altLang="zh-CN" sz="26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окисления</a:t>
            </a:r>
            <a:r>
              <a:rPr lang="en-US" altLang="zh-CN" sz="2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энергетических</a:t>
            </a:r>
            <a:r>
              <a:rPr lang="en-US" altLang="zh-CN" sz="26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субстратов,</a:t>
            </a:r>
            <a:r>
              <a:rPr lang="en-US" altLang="zh-CN" sz="2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6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качестве</a:t>
            </a:r>
            <a:r>
              <a:rPr lang="en-US" altLang="zh-CN" sz="2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которых</a:t>
            </a:r>
            <a:r>
              <a:rPr lang="en-US" altLang="zh-CN" sz="2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могут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использоваться</a:t>
            </a:r>
            <a:r>
              <a:rPr lang="en-US" altLang="zh-CN" sz="26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углеводы,</a:t>
            </a:r>
            <a:r>
              <a:rPr lang="en-US" altLang="zh-CN" sz="26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жиры,</a:t>
            </a:r>
            <a:r>
              <a:rPr lang="en-US" altLang="zh-CN" sz="26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белки</a:t>
            </a:r>
            <a:r>
              <a:rPr lang="en-US" altLang="zh-CN" sz="26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6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одновременном</a:t>
            </a:r>
            <a:r>
              <a:rPr lang="en-US" altLang="zh-CN" sz="26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увеличении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доставки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утилизации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кислорода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работающих</a:t>
            </a:r>
            <a:r>
              <a:rPr lang="en-US" altLang="zh-CN" sz="26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мышцах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220" y="2979420"/>
            <a:ext cx="7719059" cy="1341120"/>
          </a:xfrm>
          <a:prstGeom prst="rect">
            <a:avLst/>
          </a:prstGeom>
        </p:spPr>
      </p:pic>
      <p:sp>
        <p:nvSpPr>
          <p:cNvPr id="2" name="TextBox 38"/>
          <p:cNvSpPr txBox="1"/>
          <p:nvPr/>
        </p:nvSpPr>
        <p:spPr>
          <a:xfrm>
            <a:off x="1414017" y="36226"/>
            <a:ext cx="9328977" cy="49165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337691" hangingPunct="0">
              <a:lnSpc>
                <a:spcPct val="219166"/>
              </a:lnSpc>
            </a:pP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Фосфагенная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анаэробная</a:t>
            </a:r>
            <a:r>
              <a:rPr lang="en-US" altLang="zh-CN" sz="2800" b="1" spc="-8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энергосистема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Использование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имеющегося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запаса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АТФ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мышечном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волокне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(1-3</a:t>
            </a:r>
            <a:r>
              <a:rPr lang="en-US" altLang="zh-CN" sz="24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сек)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Ресинтез</a:t>
            </a:r>
            <a:r>
              <a:rPr lang="en-US" altLang="zh-CN" sz="24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АТФ</a:t>
            </a:r>
            <a:r>
              <a:rPr lang="en-US" altLang="zh-CN" sz="24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результате</a:t>
            </a:r>
            <a:r>
              <a:rPr lang="en-US" altLang="zh-CN" sz="24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расщепления</a:t>
            </a:r>
            <a:r>
              <a:rPr lang="en-US" altLang="zh-CN" sz="24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запасов</a:t>
            </a:r>
            <a:r>
              <a:rPr lang="en-US" altLang="zh-CN" sz="24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креатинфосфата</a:t>
            </a:r>
            <a:r>
              <a:rPr lang="en-US" altLang="zh-CN" sz="24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(КФ)</a:t>
            </a:r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(до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20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сек)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60"/>
              </a:lnSpc>
            </a:pPr>
            <a:endParaRPr lang="en-US" dirty="0" smtClean="0"/>
          </a:p>
          <a:p>
            <a:pPr marL="0" indent="44196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Ресинтез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АТФ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миокиназной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реакции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(до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6-8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сек)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798808" y="5423534"/>
            <a:ext cx="6573064" cy="3950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1666"/>
              </a:lnSpc>
            </a:pPr>
            <a:r>
              <a:rPr lang="en-US" altLang="zh-CN" sz="2550" i="1" spc="359" dirty="0">
                <a:solidFill>
                  <a:srgbClr val="000000"/>
                </a:solidFill>
                <a:latin typeface="Times New Roman"/>
                <a:ea typeface="Times New Roman"/>
              </a:rPr>
              <a:t>АДФ</a:t>
            </a:r>
            <a:r>
              <a:rPr lang="en-US" altLang="zh-CN" sz="2550" i="1" spc="1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550" spc="300" dirty="0">
                <a:solidFill>
                  <a:srgbClr val="000000"/>
                </a:solidFill>
                <a:latin typeface="Symbol"/>
                <a:ea typeface="Symbol"/>
              </a:rPr>
              <a:t>+</a:t>
            </a:r>
            <a:r>
              <a:rPr lang="en-US" altLang="zh-CN" sz="2550" spc="135" dirty="0">
                <a:solidFill>
                  <a:srgbClr val="000000"/>
                </a:solidFill>
                <a:latin typeface="Symbol"/>
                <a:cs typeface="Symbol"/>
              </a:rPr>
              <a:t> </a:t>
            </a:r>
            <a:r>
              <a:rPr lang="en-US" altLang="zh-CN" sz="2550" i="1" spc="359" dirty="0">
                <a:solidFill>
                  <a:srgbClr val="000000"/>
                </a:solidFill>
                <a:latin typeface="Times New Roman"/>
                <a:ea typeface="Times New Roman"/>
              </a:rPr>
              <a:t>АДФ</a:t>
            </a:r>
            <a:r>
              <a:rPr lang="en-US" altLang="zh-CN" sz="2550" i="1" spc="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550" spc="325" dirty="0">
                <a:solidFill>
                  <a:srgbClr val="000000"/>
                </a:solidFill>
                <a:latin typeface="Symbol"/>
                <a:ea typeface="Symbol"/>
              </a:rPr>
              <a:t>⎯</a:t>
            </a:r>
            <a:r>
              <a:rPr lang="en-US" altLang="zh-CN" sz="2550" spc="320" dirty="0">
                <a:solidFill>
                  <a:srgbClr val="000000"/>
                </a:solidFill>
                <a:latin typeface="Symbol"/>
                <a:ea typeface="Symbol"/>
              </a:rPr>
              <a:t>⎯</a:t>
            </a:r>
            <a:r>
              <a:rPr lang="en-US" altLang="zh-CN" sz="1500" spc="154" dirty="0">
                <a:solidFill>
                  <a:srgbClr val="000000"/>
                </a:solidFill>
                <a:latin typeface="Times New Roman"/>
                <a:ea typeface="Times New Roman"/>
              </a:rPr>
              <a:t>миокиназа</a:t>
            </a:r>
            <a:r>
              <a:rPr lang="en-US" altLang="zh-CN" sz="2550" spc="329" dirty="0">
                <a:solidFill>
                  <a:srgbClr val="000000"/>
                </a:solidFill>
                <a:latin typeface="Symbol"/>
                <a:ea typeface="Symbol"/>
              </a:rPr>
              <a:t>⎯</a:t>
            </a:r>
            <a:r>
              <a:rPr lang="en-US" altLang="zh-CN" sz="2550" spc="129" dirty="0">
                <a:solidFill>
                  <a:srgbClr val="000000"/>
                </a:solidFill>
                <a:latin typeface="Symbol"/>
                <a:cs typeface="Symbol"/>
              </a:rPr>
              <a:t>  </a:t>
            </a:r>
            <a:r>
              <a:rPr lang="en-US" altLang="zh-CN" sz="2550" spc="320" dirty="0">
                <a:solidFill>
                  <a:srgbClr val="000000"/>
                </a:solidFill>
                <a:latin typeface="Symbol"/>
                <a:ea typeface="Symbol"/>
              </a:rPr>
              <a:t>→</a:t>
            </a:r>
            <a:r>
              <a:rPr lang="en-US" altLang="zh-CN" sz="2550" spc="139" dirty="0">
                <a:solidFill>
                  <a:srgbClr val="000000"/>
                </a:solidFill>
                <a:latin typeface="Symbol"/>
                <a:cs typeface="Symbol"/>
              </a:rPr>
              <a:t> </a:t>
            </a:r>
            <a:r>
              <a:rPr lang="en-US" altLang="zh-CN" sz="2550" i="1" spc="345" dirty="0">
                <a:solidFill>
                  <a:srgbClr val="000000"/>
                </a:solidFill>
                <a:latin typeface="Times New Roman"/>
                <a:ea typeface="Times New Roman"/>
              </a:rPr>
              <a:t>АТФ</a:t>
            </a:r>
            <a:r>
              <a:rPr lang="en-US" altLang="zh-CN" sz="2550" i="1" spc="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550" spc="304" dirty="0">
                <a:solidFill>
                  <a:srgbClr val="000000"/>
                </a:solidFill>
                <a:latin typeface="Symbol"/>
                <a:ea typeface="Symbol"/>
              </a:rPr>
              <a:t>+</a:t>
            </a:r>
            <a:r>
              <a:rPr lang="en-US" altLang="zh-CN" sz="2550" spc="135" dirty="0">
                <a:solidFill>
                  <a:srgbClr val="000000"/>
                </a:solidFill>
                <a:latin typeface="Symbol"/>
                <a:cs typeface="Symbol"/>
              </a:rPr>
              <a:t> </a:t>
            </a:r>
            <a:r>
              <a:rPr lang="en-US" altLang="zh-CN" sz="2550" i="1" spc="395" dirty="0">
                <a:solidFill>
                  <a:srgbClr val="000000"/>
                </a:solidFill>
                <a:latin typeface="Times New Roman"/>
                <a:ea typeface="Times New Roman"/>
              </a:rPr>
              <a:t>АМФ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40"/>
          <p:cNvSpPr txBox="1"/>
          <p:nvPr/>
        </p:nvSpPr>
        <p:spPr>
          <a:xfrm>
            <a:off x="1674876" y="613663"/>
            <a:ext cx="8841290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Особенности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фосфагенной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(алактатной)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системы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29639" y="1861058"/>
            <a:ext cx="357868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-10" dirty="0">
                <a:solidFill>
                  <a:srgbClr val="000000"/>
                </a:solidFill>
                <a:latin typeface="Calibri"/>
                <a:ea typeface="Calibri"/>
              </a:rPr>
              <a:t>1.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387094" y="1861058"/>
            <a:ext cx="7367085" cy="6801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7911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Безинертная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система</a:t>
            </a:r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Ферменты,</a:t>
            </a:r>
            <a:r>
              <a:rPr lang="en-US" altLang="zh-CN" sz="20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субстраты</a:t>
            </a:r>
            <a:r>
              <a:rPr lang="en-US" altLang="zh-CN" sz="20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0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потребители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АТФ</a:t>
            </a:r>
            <a:r>
              <a:rPr lang="en-US" altLang="zh-CN" sz="20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расположена</a:t>
            </a:r>
            <a:r>
              <a:rPr lang="en-US" altLang="zh-CN" sz="20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все</a:t>
            </a:r>
            <a:r>
              <a:rPr lang="en-US" altLang="zh-CN" sz="20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рядом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929639" y="2654985"/>
            <a:ext cx="6007670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15366" algn="l"/>
              </a:tabLst>
            </a:pP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2.	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Энергетическая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мощность</a:t>
            </a:r>
            <a:r>
              <a:rPr lang="en-US" altLang="zh-CN" sz="240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максимальная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929639" y="3112642"/>
            <a:ext cx="5653620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15366" algn="l"/>
              </a:tabLst>
            </a:pP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3.	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Энергетическая</a:t>
            </a:r>
            <a:r>
              <a:rPr lang="en-US" altLang="zh-CN" sz="24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емкость</a:t>
            </a:r>
            <a:r>
              <a:rPr lang="en-US" altLang="zh-CN" sz="24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минимальная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29639" y="3568319"/>
            <a:ext cx="7094754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15366" algn="l"/>
              </a:tabLst>
            </a:pP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4.	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Лимитирующий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фактор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запасы</a:t>
            </a:r>
            <a:r>
              <a:rPr lang="en-US" altLang="zh-CN" sz="24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креатинфосфата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929639" y="4023918"/>
            <a:ext cx="8431236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15366" algn="l"/>
              </a:tabLst>
            </a:pP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5.	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Плохо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тренируемая,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основном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за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счет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гипертрофии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мышц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7"/>
          <p:cNvSpPr txBox="1"/>
          <p:nvPr/>
        </p:nvSpPr>
        <p:spPr>
          <a:xfrm>
            <a:off x="624840" y="488950"/>
            <a:ext cx="10795356" cy="5879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897380">
              <a:lnSpc>
                <a:spcPct val="100000"/>
              </a:lnSpc>
            </a:pPr>
            <a:r>
              <a:rPr lang="en-US" altLang="zh-CN" sz="3600" b="1" spc="-109" dirty="0">
                <a:solidFill>
                  <a:srgbClr val="001E5E"/>
                </a:solidFill>
                <a:latin typeface="Calibri"/>
                <a:ea typeface="Calibri"/>
              </a:rPr>
              <a:t>Фосфагенная</a:t>
            </a:r>
            <a:r>
              <a:rPr lang="en-US" altLang="zh-CN" sz="3600" b="1" spc="-6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spc="-100" dirty="0">
                <a:solidFill>
                  <a:srgbClr val="001E5E"/>
                </a:solidFill>
                <a:latin typeface="Calibri"/>
                <a:ea typeface="Calibri"/>
              </a:rPr>
              <a:t>система</a:t>
            </a:r>
            <a:r>
              <a:rPr lang="en-US" altLang="zh-CN" sz="3600" b="1" spc="-6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spc="-104" dirty="0">
                <a:solidFill>
                  <a:srgbClr val="001E5E"/>
                </a:solidFill>
                <a:latin typeface="Calibri"/>
                <a:ea typeface="Calibri"/>
              </a:rPr>
              <a:t>энергопродукции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4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Представляет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собой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наиболее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быстро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мобилизуемый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источник</a:t>
            </a:r>
            <a:r>
              <a:rPr lang="en-US" altLang="zh-CN" sz="24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энергии</a:t>
            </a:r>
          </a:p>
          <a:p>
            <a:pPr>
              <a:lnSpc>
                <a:spcPts val="106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Ресинтез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АТФ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происходит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за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счет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креатинфосфата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во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время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мышечной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работы,</a:t>
            </a:r>
          </a:p>
          <a:p>
            <a:pPr marL="0" indent="228599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осуществляется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почти</a:t>
            </a:r>
            <a:r>
              <a:rPr lang="en-US" altLang="zh-CN" sz="2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мгновенно</a:t>
            </a:r>
          </a:p>
          <a:p>
            <a:pPr marL="228599" indent="-228599" hangingPunct="0">
              <a:lnSpc>
                <a:spcPct val="95416"/>
              </a:lnSpc>
              <a:spcBef>
                <a:spcPts val="175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отщеплении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фосфатной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группы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КрФ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высвобождается</a:t>
            </a:r>
            <a:r>
              <a:rPr lang="en-US" altLang="zh-CN" sz="24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большое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количество</a:t>
            </a:r>
            <a:r>
              <a:rPr lang="en-US" altLang="zh-CN" sz="24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энергии,</a:t>
            </a:r>
            <a:r>
              <a:rPr lang="en-US" altLang="zh-CN" sz="24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которая</a:t>
            </a:r>
            <a:r>
              <a:rPr lang="en-US" altLang="zh-CN" sz="24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непосредственно</a:t>
            </a:r>
            <a:r>
              <a:rPr lang="en-US" altLang="zh-CN" sz="24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используется</a:t>
            </a:r>
            <a:r>
              <a:rPr lang="en-US" altLang="zh-CN" sz="24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восстановления</a:t>
            </a:r>
            <a:r>
              <a:rPr lang="en-US" altLang="zh-CN" sz="24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АТФ.</a:t>
            </a:r>
            <a:r>
              <a:rPr lang="en-US" altLang="zh-CN" sz="24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Поэтому</a:t>
            </a:r>
            <a:r>
              <a:rPr lang="en-US" altLang="zh-CN" sz="24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КрФ</a:t>
            </a:r>
            <a:r>
              <a:rPr lang="en-US" altLang="zh-CN" sz="24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является</a:t>
            </a:r>
            <a:r>
              <a:rPr lang="en-US" altLang="zh-CN" sz="24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самым</a:t>
            </a:r>
            <a:r>
              <a:rPr lang="en-US" altLang="zh-CN" sz="24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первым</a:t>
            </a:r>
            <a:r>
              <a:rPr lang="en-US" altLang="zh-CN" sz="24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энергетическим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резервом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мышц,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используемым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как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немедленный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источник</a:t>
            </a:r>
            <a:r>
              <a:rPr lang="en-US" altLang="zh-CN" sz="24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регенерации</a:t>
            </a:r>
          </a:p>
          <a:p>
            <a:pPr marL="228599" indent="-228599" hangingPunct="0">
              <a:lnSpc>
                <a:spcPct val="95833"/>
              </a:lnSpc>
              <a:spcBef>
                <a:spcPts val="25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АТФ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КрФ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действуют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как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единая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система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энергоснабжения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мышечной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деятельности.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Эта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система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обладает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наибольшей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мощностью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сравнению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гликолитической</a:t>
            </a:r>
            <a:r>
              <a:rPr lang="en-US" altLang="zh-CN" sz="24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аэробной</a:t>
            </a:r>
          </a:p>
          <a:p>
            <a:pPr>
              <a:lnSpc>
                <a:spcPts val="434"/>
              </a:lnSpc>
            </a:pPr>
            <a:endParaRPr lang="en-US" dirty="0" smtClean="0"/>
          </a:p>
          <a:p>
            <a:pPr marL="228599" indent="-228599" hangingPunct="0">
              <a:lnSpc>
                <a:spcPct val="95833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Емкость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фосфагенной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системы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невелика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связи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ограниченностью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запасов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АТФ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КрФ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мышцах.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Но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она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является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обязательной</a:t>
            </a:r>
            <a:r>
              <a:rPr lang="en-US" altLang="zh-CN" sz="2400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2400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важной</a:t>
            </a:r>
            <a:r>
              <a:rPr lang="en-US" altLang="zh-CN" sz="2400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составляющей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энергетического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обмена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любой</a:t>
            </a:r>
            <a:r>
              <a:rPr lang="en-US" altLang="zh-CN" sz="2400" spc="-12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работы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480" y="2278380"/>
            <a:ext cx="7810500" cy="3009900"/>
          </a:xfrm>
          <a:prstGeom prst="rect">
            <a:avLst/>
          </a:prstGeom>
        </p:spPr>
      </p:pic>
      <p:sp>
        <p:nvSpPr>
          <p:cNvPr id="2" name="TextBox 49"/>
          <p:cNvSpPr txBox="1"/>
          <p:nvPr/>
        </p:nvSpPr>
        <p:spPr>
          <a:xfrm>
            <a:off x="1485264" y="438023"/>
            <a:ext cx="9638084" cy="15782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240536">
              <a:lnSpc>
                <a:spcPct val="100000"/>
              </a:lnSpc>
            </a:pPr>
            <a:r>
              <a:rPr lang="en-US" altLang="zh-CN" sz="3200" b="1" spc="-15" dirty="0">
                <a:solidFill>
                  <a:srgbClr val="001E5E"/>
                </a:solidFill>
                <a:latin typeface="Calibri"/>
                <a:ea typeface="Calibri"/>
              </a:rPr>
              <a:t>Гликолитическая</a:t>
            </a:r>
            <a:r>
              <a:rPr lang="en-US" altLang="zh-CN" sz="32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10" dirty="0">
                <a:solidFill>
                  <a:srgbClr val="001E5E"/>
                </a:solidFill>
                <a:latin typeface="Calibri"/>
                <a:ea typeface="Calibri"/>
              </a:rPr>
              <a:t>анаэробная</a:t>
            </a:r>
            <a:r>
              <a:rPr lang="en-US" altLang="zh-CN" sz="3200" b="1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15" dirty="0">
                <a:solidFill>
                  <a:srgbClr val="001E5E"/>
                </a:solidFill>
                <a:latin typeface="Calibri"/>
                <a:ea typeface="Calibri"/>
              </a:rPr>
              <a:t>система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64"/>
              </a:lnSpc>
            </a:pPr>
            <a:endParaRPr lang="en-US" dirty="0" smtClean="0"/>
          </a:p>
          <a:p>
            <a:pPr marL="0" hangingPunct="0">
              <a:lnSpc>
                <a:spcPct val="9541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Ресинтез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АТФ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за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счет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энергии,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образованной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расщепления</a:t>
            </a:r>
            <a:r>
              <a:rPr lang="en-US" altLang="zh-CN" sz="24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глюкозы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гликогена</a:t>
            </a:r>
            <a:r>
              <a:rPr lang="en-US" altLang="zh-CN" sz="24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без</a:t>
            </a:r>
            <a:r>
              <a:rPr lang="en-US" altLang="zh-CN" sz="24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участия</a:t>
            </a:r>
            <a:r>
              <a:rPr lang="en-US" altLang="zh-CN" sz="24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кислорода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50"/>
          <p:cNvSpPr txBox="1"/>
          <p:nvPr/>
        </p:nvSpPr>
        <p:spPr>
          <a:xfrm>
            <a:off x="2072004" y="391032"/>
            <a:ext cx="8179661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b="1" spc="-75" dirty="0">
                <a:solidFill>
                  <a:srgbClr val="001E5E"/>
                </a:solidFill>
                <a:latin typeface="Calibri"/>
                <a:ea typeface="Calibri"/>
              </a:rPr>
              <a:t>Особенности</a:t>
            </a:r>
            <a:r>
              <a:rPr lang="en-US" altLang="zh-CN" sz="28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75" dirty="0">
                <a:solidFill>
                  <a:srgbClr val="001E5E"/>
                </a:solidFill>
                <a:latin typeface="Calibri"/>
                <a:ea typeface="Calibri"/>
              </a:rPr>
              <a:t>гликолитической</a:t>
            </a:r>
            <a:r>
              <a:rPr lang="en-US" altLang="zh-CN" sz="28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50" dirty="0">
                <a:solidFill>
                  <a:srgbClr val="001E5E"/>
                </a:solidFill>
                <a:latin typeface="Calibri"/>
                <a:ea typeface="Calibri"/>
              </a:rPr>
              <a:t>(</a:t>
            </a:r>
            <a:r>
              <a:rPr lang="en-US" altLang="zh-CN" sz="2800" b="1" spc="-75" dirty="0">
                <a:solidFill>
                  <a:srgbClr val="001E5E"/>
                </a:solidFill>
                <a:latin typeface="Calibri"/>
                <a:ea typeface="Calibri"/>
              </a:rPr>
              <a:t>лактацидной</a:t>
            </a:r>
            <a:r>
              <a:rPr lang="en-US" altLang="zh-CN" sz="2800" b="1" spc="-69" dirty="0">
                <a:solidFill>
                  <a:srgbClr val="001E5E"/>
                </a:solidFill>
                <a:latin typeface="Calibri"/>
                <a:ea typeface="Calibri"/>
              </a:rPr>
              <a:t>)</a:t>
            </a:r>
            <a:r>
              <a:rPr lang="en-US" altLang="zh-CN" sz="2800" b="1" spc="-3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80" dirty="0">
                <a:solidFill>
                  <a:srgbClr val="001E5E"/>
                </a:solidFill>
                <a:latin typeface="Calibri"/>
                <a:ea typeface="Calibri"/>
              </a:rPr>
              <a:t>системы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094536" y="1259459"/>
            <a:ext cx="357868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-10" dirty="0">
                <a:solidFill>
                  <a:srgbClr val="000000"/>
                </a:solidFill>
                <a:latin typeface="Calibri"/>
                <a:ea typeface="Calibri"/>
              </a:rPr>
              <a:t>1.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551686" y="1259459"/>
            <a:ext cx="4861461" cy="11287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7911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Интертность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небольшая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(15-30</a:t>
            </a:r>
            <a:r>
              <a:rPr lang="en-US" altLang="zh-CN" sz="24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сек)</a:t>
            </a:r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Ферменты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гликолиза</a:t>
            </a:r>
            <a:r>
              <a:rPr lang="en-US" altLang="zh-CN" sz="24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цитоплазмы</a:t>
            </a:r>
          </a:p>
          <a:p>
            <a:pPr marL="0">
              <a:lnSpc>
                <a:spcPct val="100000"/>
              </a:lnSpc>
              <a:spcBef>
                <a:spcPts val="215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10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реакций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глюкозы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до</a:t>
            </a:r>
            <a:r>
              <a:rPr lang="en-US" altLang="zh-CN" sz="24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пирувата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094536" y="2501773"/>
            <a:ext cx="10160424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15061" algn="l"/>
              </a:tabLst>
            </a:pP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2.	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Мощность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большая/средняя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(обеспечивает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большой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диапазон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нагрузок)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094536" y="2957448"/>
            <a:ext cx="10043734" cy="2902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3.</a:t>
            </a:r>
            <a:r>
              <a:rPr lang="en-US" altLang="zh-CN" sz="2400" spc="75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Емкость</a:t>
            </a:r>
            <a:r>
              <a:rPr lang="en-US" altLang="zh-CN" sz="24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большая</a:t>
            </a:r>
            <a:r>
              <a:rPr lang="en-US" altLang="zh-CN" sz="24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(1,5-5</a:t>
            </a:r>
            <a:r>
              <a:rPr lang="en-US" altLang="zh-CN" sz="24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мин)</a:t>
            </a:r>
          </a:p>
          <a:p>
            <a:pPr>
              <a:lnSpc>
                <a:spcPts val="71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4.</a:t>
            </a:r>
            <a:r>
              <a:rPr lang="en-US" altLang="zh-CN" sz="2400" spc="15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Лимитирующий</a:t>
            </a:r>
            <a:r>
              <a:rPr lang="en-US" altLang="zh-CN" sz="2400" spc="1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фактор:</a:t>
            </a:r>
          </a:p>
          <a:p>
            <a:pPr marL="0" indent="457149">
              <a:lnSpc>
                <a:spcPct val="100000"/>
              </a:lnSpc>
              <a:spcBef>
                <a:spcPts val="215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1)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Закисление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протонами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водорода</a:t>
            </a:r>
            <a:r>
              <a:rPr lang="en-US" altLang="zh-CN" sz="20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(Н+)</a:t>
            </a:r>
          </a:p>
          <a:p>
            <a:pPr marL="0" indent="457149">
              <a:lnSpc>
                <a:spcPct val="100000"/>
              </a:lnSpc>
              <a:spcBef>
                <a:spcPts val="259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2)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Истощение</a:t>
            </a:r>
            <a:r>
              <a:rPr lang="en-US" altLang="zh-CN" sz="20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глюкозы</a:t>
            </a:r>
          </a:p>
          <a:p>
            <a:pPr marL="0" indent="457149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3)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Лактат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/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молочная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кислота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является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лимитирующим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фактором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(нет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концентрации,</a:t>
            </a:r>
          </a:p>
          <a:p>
            <a:pPr marL="0" indent="685749">
              <a:lnSpc>
                <a:spcPct val="100000"/>
              </a:lnSpc>
            </a:pPr>
            <a:r>
              <a:rPr lang="en-US" altLang="zh-CN" sz="2000" spc="-15" dirty="0">
                <a:solidFill>
                  <a:srgbClr val="000000"/>
                </a:solidFill>
                <a:latin typeface="Calibri"/>
                <a:ea typeface="Calibri"/>
              </a:rPr>
              <a:t>когда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-10" dirty="0">
                <a:solidFill>
                  <a:srgbClr val="000000"/>
                </a:solidFill>
                <a:latin typeface="Calibri"/>
                <a:ea typeface="Calibri"/>
              </a:rPr>
              <a:t>гликолиз</a:t>
            </a:r>
            <a:r>
              <a:rPr lang="en-US" altLang="zh-CN" sz="2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-15" dirty="0">
                <a:solidFill>
                  <a:srgbClr val="000000"/>
                </a:solidFill>
                <a:latin typeface="Calibri"/>
                <a:ea typeface="Calibri"/>
              </a:rPr>
              <a:t>тормозится)</a:t>
            </a:r>
          </a:p>
          <a:p>
            <a:pPr>
              <a:lnSpc>
                <a:spcPts val="46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i="1" dirty="0">
                <a:solidFill>
                  <a:srgbClr val="000000"/>
                </a:solidFill>
                <a:latin typeface="Calibri"/>
                <a:ea typeface="Calibri"/>
              </a:rPr>
              <a:t>5.</a:t>
            </a:r>
            <a:r>
              <a:rPr lang="en-US" altLang="zh-CN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Тренируется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хорошо,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особенно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условиях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дефицита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кислорода</a:t>
            </a:r>
            <a:r>
              <a:rPr lang="en-US" altLang="zh-CN" sz="24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(горы,</a:t>
            </a:r>
          </a:p>
          <a:p>
            <a:pPr marL="0" indent="515061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высокой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интенсивности</a:t>
            </a:r>
            <a:r>
              <a:rPr lang="en-US" altLang="zh-CN" sz="24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нагрузки)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29639" y="1831584"/>
            <a:ext cx="5768309" cy="14497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Энергия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выполнения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работы</a:t>
            </a:r>
          </a:p>
          <a:p>
            <a:pPr>
              <a:lnSpc>
                <a:spcPts val="66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spc="-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Метаболизм</a:t>
            </a:r>
          </a:p>
          <a:p>
            <a:pPr>
              <a:lnSpc>
                <a:spcPts val="65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Способы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определения</a:t>
            </a:r>
            <a:r>
              <a:rPr lang="en-US" altLang="zh-CN" sz="280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метаболизма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5"/>
          <p:cNvSpPr txBox="1"/>
          <p:nvPr/>
        </p:nvSpPr>
        <p:spPr>
          <a:xfrm>
            <a:off x="929639" y="765937"/>
            <a:ext cx="9687986" cy="3173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Действие</a:t>
            </a:r>
            <a:r>
              <a:rPr lang="en-US" altLang="zh-CN" sz="3600" spc="-20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молочной</a:t>
            </a:r>
            <a:r>
              <a:rPr lang="en-US" altLang="zh-CN" sz="3600" spc="-20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кислоты</a:t>
            </a:r>
            <a:r>
              <a:rPr lang="en-US" altLang="zh-CN" sz="3600" spc="-20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3600" spc="-20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крови</a:t>
            </a:r>
            <a:r>
              <a:rPr lang="en-US" altLang="zh-CN" sz="3600" spc="-20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3600" spc="-21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мышцах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6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Может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до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определенного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уровня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связываться</a:t>
            </a:r>
            <a:r>
              <a:rPr lang="en-US" altLang="zh-CN" sz="28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буферными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системами</a:t>
            </a:r>
            <a:r>
              <a:rPr lang="en-US" altLang="zh-CN"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крови</a:t>
            </a:r>
          </a:p>
          <a:p>
            <a:pPr marL="0">
              <a:lnSpc>
                <a:spcPct val="100000"/>
              </a:lnSpc>
              <a:spcBef>
                <a:spcPts val="334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8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накоплении</a:t>
            </a:r>
          </a:p>
          <a:p>
            <a:pPr marL="0" indent="457454">
              <a:lnSpc>
                <a:spcPct val="100000"/>
              </a:lnSpc>
              <a:spcBef>
                <a:spcPts val="20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угнетает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ферменты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=&gt;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утомление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(лимитирует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длительность</a:t>
            </a:r>
            <a:r>
              <a:rPr lang="en-US" altLang="zh-CN" sz="24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работы)</a:t>
            </a:r>
          </a:p>
          <a:p>
            <a:pPr marL="0" indent="457454">
              <a:lnSpc>
                <a:spcPct val="100000"/>
              </a:lnSpc>
              <a:spcBef>
                <a:spcPts val="215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вызывает</a:t>
            </a:r>
            <a:r>
              <a:rPr lang="en-US" altLang="zh-CN" sz="24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болезненные</a:t>
            </a:r>
            <a:r>
              <a:rPr lang="en-US" altLang="zh-CN" sz="24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ощущения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380" y="4937760"/>
            <a:ext cx="7490459" cy="1653539"/>
          </a:xfrm>
          <a:prstGeom prst="rect">
            <a:avLst/>
          </a:prstGeom>
        </p:spPr>
      </p:pic>
      <p:sp>
        <p:nvSpPr>
          <p:cNvPr id="2" name="TextBox 57"/>
          <p:cNvSpPr txBox="1"/>
          <p:nvPr/>
        </p:nvSpPr>
        <p:spPr>
          <a:xfrm>
            <a:off x="796442" y="413308"/>
            <a:ext cx="10539433" cy="37282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123031">
              <a:lnSpc>
                <a:spcPct val="100000"/>
              </a:lnSpc>
            </a:pPr>
            <a:r>
              <a:rPr lang="en-US" altLang="zh-CN" sz="3200" b="1" spc="-69" dirty="0">
                <a:solidFill>
                  <a:srgbClr val="001E5E"/>
                </a:solidFill>
                <a:latin typeface="Calibri"/>
                <a:ea typeface="Calibri"/>
              </a:rPr>
              <a:t>Аэробная</a:t>
            </a:r>
            <a:r>
              <a:rPr lang="en-US" altLang="zh-CN" sz="3200" b="1" spc="-6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69" dirty="0">
                <a:solidFill>
                  <a:srgbClr val="001E5E"/>
                </a:solidFill>
                <a:latin typeface="Calibri"/>
                <a:ea typeface="Calibri"/>
              </a:rPr>
              <a:t>энергосистема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50"/>
              </a:lnSpc>
            </a:pPr>
            <a:endParaRPr lang="en-US" dirty="0" smtClean="0"/>
          </a:p>
          <a:p>
            <a:pPr marL="0" hangingPunct="0">
              <a:lnSpc>
                <a:spcPct val="9541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результате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окисления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углеводов,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жиров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белков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участии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кислорода</a:t>
            </a:r>
            <a:r>
              <a:rPr lang="en-US" altLang="zh-CN" sz="24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митохондриях</a:t>
            </a:r>
            <a:r>
              <a:rPr lang="en-US" altLang="zh-CN" sz="24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образуется</a:t>
            </a:r>
            <a:r>
              <a:rPr lang="en-US" altLang="zh-CN" sz="24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энергия</a:t>
            </a:r>
            <a:r>
              <a:rPr lang="en-US" altLang="zh-CN" sz="24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необходимая</a:t>
            </a:r>
            <a:r>
              <a:rPr lang="en-US" altLang="zh-CN" sz="24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4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ресинтеза</a:t>
            </a:r>
            <a:r>
              <a:rPr lang="en-US" altLang="zh-CN" sz="24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АТФ</a:t>
            </a:r>
            <a:r>
              <a:rPr lang="en-US" altLang="zh-CN" sz="24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из</a:t>
            </a:r>
            <a:r>
              <a:rPr lang="en-US" altLang="zh-CN" sz="24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АДФ</a:t>
            </a:r>
            <a:r>
              <a:rPr lang="en-US" altLang="zh-CN" sz="24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Фн.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1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Аэробный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ресинтез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АТФ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400" b="1" i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Calibri"/>
                <a:ea typeface="Calibri"/>
              </a:rPr>
              <a:t>расщеплении</a:t>
            </a:r>
            <a:r>
              <a:rPr lang="en-US" altLang="zh-CN" sz="2400" b="1" i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Calibri"/>
                <a:ea typeface="Calibri"/>
              </a:rPr>
              <a:t>гликогена</a:t>
            </a:r>
            <a:r>
              <a:rPr lang="en-US" altLang="zh-CN" sz="2400" b="1" i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включает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три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процесса:</a:t>
            </a:r>
          </a:p>
          <a:p>
            <a:pPr marL="0" indent="179831">
              <a:lnSpc>
                <a:spcPct val="100000"/>
              </a:lnSpc>
              <a:spcBef>
                <a:spcPts val="215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1.</a:t>
            </a:r>
            <a:r>
              <a:rPr lang="en-US" altLang="zh-CN" sz="24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Аэробный</a:t>
            </a:r>
            <a:r>
              <a:rPr lang="en-US" altLang="zh-CN" sz="2400" spc="-1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гликолиз.</a:t>
            </a:r>
          </a:p>
          <a:p>
            <a:pPr marL="0" indent="179831">
              <a:lnSpc>
                <a:spcPct val="100000"/>
              </a:lnSpc>
              <a:spcBef>
                <a:spcPts val="20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2.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Цикл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Кребса.</a:t>
            </a:r>
          </a:p>
          <a:p>
            <a:pPr marL="0" indent="179831">
              <a:lnSpc>
                <a:spcPct val="100000"/>
              </a:lnSpc>
              <a:spcBef>
                <a:spcPts val="215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3.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Систему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транспорта</a:t>
            </a:r>
            <a:r>
              <a:rPr lang="en-US" altLang="zh-CN" sz="2400" spc="-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электронов.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8"/>
          <p:cNvSpPr txBox="1"/>
          <p:nvPr/>
        </p:nvSpPr>
        <p:spPr>
          <a:xfrm>
            <a:off x="2072894" y="651763"/>
            <a:ext cx="6878809" cy="39771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177163">
              <a:lnSpc>
                <a:spcPct val="100000"/>
              </a:lnSpc>
            </a:pP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Особенности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аэробной</a:t>
            </a:r>
            <a:r>
              <a:rPr lang="en-US" altLang="zh-CN" sz="32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системы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8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1.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Высокая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инертность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2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мин</a:t>
            </a:r>
          </a:p>
          <a:p>
            <a:pPr>
              <a:lnSpc>
                <a:spcPts val="66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2.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Низкая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мощность</a:t>
            </a:r>
          </a:p>
          <a:p>
            <a:pPr>
              <a:lnSpc>
                <a:spcPts val="65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3.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Высокая</a:t>
            </a:r>
            <a:r>
              <a:rPr lang="en-US" altLang="zh-CN" sz="28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емкость</a:t>
            </a:r>
          </a:p>
          <a:p>
            <a:pPr>
              <a:lnSpc>
                <a:spcPts val="65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4.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Лимитирующие</a:t>
            </a:r>
            <a:r>
              <a:rPr lang="en-US" altLang="zh-CN"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факторы:</a:t>
            </a:r>
          </a:p>
          <a:p>
            <a:pPr marL="0" indent="914400">
              <a:lnSpc>
                <a:spcPct val="100000"/>
              </a:lnSpc>
            </a:pPr>
            <a:r>
              <a:rPr lang="en-US" altLang="zh-CN" sz="2000" spc="1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ea typeface="Calibri"/>
              </a:rPr>
              <a:t>Дефицит</a:t>
            </a:r>
            <a:r>
              <a:rPr lang="en-US" altLang="zh-CN" sz="2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ea typeface="Calibri"/>
              </a:rPr>
              <a:t>О2</a:t>
            </a:r>
            <a:r>
              <a:rPr lang="en-US" altLang="zh-CN" sz="2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20" dirty="0">
                <a:solidFill>
                  <a:srgbClr val="000000"/>
                </a:solidFill>
                <a:latin typeface="Calibri"/>
                <a:ea typeface="Calibri"/>
              </a:rPr>
              <a:t>(доставка)</a:t>
            </a:r>
          </a:p>
          <a:p>
            <a:pPr marL="0" indent="914400">
              <a:lnSpc>
                <a:spcPct val="100000"/>
              </a:lnSpc>
              <a:spcBef>
                <a:spcPts val="250"/>
              </a:spcBef>
            </a:pPr>
            <a:r>
              <a:rPr lang="en-US" altLang="zh-CN" sz="2000" spc="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spc="15" dirty="0">
                <a:solidFill>
                  <a:srgbClr val="000000"/>
                </a:solidFill>
                <a:latin typeface="Calibri"/>
                <a:ea typeface="Calibri"/>
              </a:rPr>
              <a:t>Недостаток</a:t>
            </a:r>
            <a:r>
              <a:rPr lang="en-US" altLang="zh-CN" sz="20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15" dirty="0">
                <a:solidFill>
                  <a:srgbClr val="000000"/>
                </a:solidFill>
                <a:latin typeface="Calibri"/>
                <a:ea typeface="Calibri"/>
              </a:rPr>
              <a:t>митохондрий</a:t>
            </a:r>
          </a:p>
          <a:p>
            <a:pPr>
              <a:lnSpc>
                <a:spcPts val="88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5.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Хорошо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тренируемая</a:t>
            </a:r>
            <a:r>
              <a:rPr lang="en-US" altLang="zh-CN" sz="2800" spc="-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система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 59"/>
          <p:cNvSpPr/>
          <p:nvPr/>
        </p:nvSpPr>
        <p:spPr>
          <a:xfrm>
            <a:off x="4984750" y="2101850"/>
            <a:ext cx="1606550" cy="882650"/>
          </a:xfrm>
          <a:custGeom>
            <a:avLst/>
            <a:gdLst>
              <a:gd name="connsiteX0" fmla="*/ 6350 w 1606550"/>
              <a:gd name="connsiteY0" fmla="*/ 450088 h 882650"/>
              <a:gd name="connsiteX1" fmla="*/ 439928 w 1606550"/>
              <a:gd name="connsiteY1" fmla="*/ 16510 h 882650"/>
              <a:gd name="connsiteX2" fmla="*/ 439928 w 1606550"/>
              <a:gd name="connsiteY2" fmla="*/ 233299 h 882650"/>
              <a:gd name="connsiteX3" fmla="*/ 1606550 w 1606550"/>
              <a:gd name="connsiteY3" fmla="*/ 233299 h 882650"/>
              <a:gd name="connsiteX4" fmla="*/ 1606550 w 1606550"/>
              <a:gd name="connsiteY4" fmla="*/ 666877 h 882650"/>
              <a:gd name="connsiteX5" fmla="*/ 439928 w 1606550"/>
              <a:gd name="connsiteY5" fmla="*/ 666877 h 882650"/>
              <a:gd name="connsiteX6" fmla="*/ 439928 w 1606550"/>
              <a:gd name="connsiteY6" fmla="*/ 883666 h 882650"/>
              <a:gd name="connsiteX7" fmla="*/ 6350 w 1606550"/>
              <a:gd name="connsiteY7" fmla="*/ 450088 h 88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6550" h="882650">
                <a:moveTo>
                  <a:pt x="6350" y="450088"/>
                </a:moveTo>
                <a:lnTo>
                  <a:pt x="439928" y="16510"/>
                </a:lnTo>
                <a:lnTo>
                  <a:pt x="439928" y="233299"/>
                </a:lnTo>
                <a:lnTo>
                  <a:pt x="1606550" y="233299"/>
                </a:lnTo>
                <a:lnTo>
                  <a:pt x="1606550" y="666877"/>
                </a:lnTo>
                <a:lnTo>
                  <a:pt x="439928" y="666877"/>
                </a:lnTo>
                <a:lnTo>
                  <a:pt x="439928" y="883666"/>
                </a:lnTo>
                <a:lnTo>
                  <a:pt x="6350" y="450088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60"/>
          <p:cNvSpPr/>
          <p:nvPr/>
        </p:nvSpPr>
        <p:spPr>
          <a:xfrm>
            <a:off x="4984750" y="2101850"/>
            <a:ext cx="1606550" cy="882650"/>
          </a:xfrm>
          <a:custGeom>
            <a:avLst/>
            <a:gdLst>
              <a:gd name="connsiteX0" fmla="*/ 6350 w 1606550"/>
              <a:gd name="connsiteY0" fmla="*/ 450088 h 882650"/>
              <a:gd name="connsiteX1" fmla="*/ 439928 w 1606550"/>
              <a:gd name="connsiteY1" fmla="*/ 16510 h 882650"/>
              <a:gd name="connsiteX2" fmla="*/ 439928 w 1606550"/>
              <a:gd name="connsiteY2" fmla="*/ 233299 h 882650"/>
              <a:gd name="connsiteX3" fmla="*/ 1606550 w 1606550"/>
              <a:gd name="connsiteY3" fmla="*/ 233299 h 882650"/>
              <a:gd name="connsiteX4" fmla="*/ 1606550 w 1606550"/>
              <a:gd name="connsiteY4" fmla="*/ 666877 h 882650"/>
              <a:gd name="connsiteX5" fmla="*/ 439928 w 1606550"/>
              <a:gd name="connsiteY5" fmla="*/ 666877 h 882650"/>
              <a:gd name="connsiteX6" fmla="*/ 439928 w 1606550"/>
              <a:gd name="connsiteY6" fmla="*/ 883666 h 882650"/>
              <a:gd name="connsiteX7" fmla="*/ 6350 w 1606550"/>
              <a:gd name="connsiteY7" fmla="*/ 450088 h 88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6550" h="882650">
                <a:moveTo>
                  <a:pt x="6350" y="450088"/>
                </a:moveTo>
                <a:lnTo>
                  <a:pt x="439928" y="16510"/>
                </a:lnTo>
                <a:lnTo>
                  <a:pt x="439928" y="233299"/>
                </a:lnTo>
                <a:lnTo>
                  <a:pt x="1606550" y="233299"/>
                </a:lnTo>
                <a:lnTo>
                  <a:pt x="1606550" y="666877"/>
                </a:lnTo>
                <a:lnTo>
                  <a:pt x="439928" y="666877"/>
                </a:lnTo>
                <a:lnTo>
                  <a:pt x="439928" y="883666"/>
                </a:lnTo>
                <a:lnTo>
                  <a:pt x="6350" y="45008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2191">
            <a:solidFill>
              <a:srgbClr val="2D518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579" y="4213860"/>
            <a:ext cx="5013960" cy="2621280"/>
          </a:xfrm>
          <a:prstGeom prst="rect">
            <a:avLst/>
          </a:prstGeom>
        </p:spPr>
      </p:pic>
      <p:sp>
        <p:nvSpPr>
          <p:cNvPr id="2" name="TextBox 62"/>
          <p:cNvSpPr txBox="1"/>
          <p:nvPr/>
        </p:nvSpPr>
        <p:spPr>
          <a:xfrm>
            <a:off x="1363344" y="537375"/>
            <a:ext cx="9596939" cy="817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36672" indent="-2336672" hangingPunct="0">
              <a:lnSpc>
                <a:spcPct val="95416"/>
              </a:lnSpc>
            </a:pPr>
            <a:r>
              <a:rPr lang="en-US" altLang="zh-CN" sz="2800" spc="-25" dirty="0">
                <a:solidFill>
                  <a:srgbClr val="001E5E"/>
                </a:solidFill>
                <a:latin typeface="Calibri"/>
                <a:ea typeface="Calibri"/>
              </a:rPr>
              <a:t>Аэробная</a:t>
            </a:r>
            <a:r>
              <a:rPr lang="en-US" altLang="zh-CN" sz="2800" spc="-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spc="-20" dirty="0">
                <a:solidFill>
                  <a:srgbClr val="001E5E"/>
                </a:solidFill>
                <a:latin typeface="Calibri"/>
                <a:ea typeface="Calibri"/>
              </a:rPr>
              <a:t>система</a:t>
            </a:r>
            <a:r>
              <a:rPr lang="en-US" altLang="zh-CN" sz="2800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spc="-20" dirty="0">
                <a:solidFill>
                  <a:srgbClr val="001E5E"/>
                </a:solidFill>
                <a:latin typeface="Calibri"/>
                <a:ea typeface="Calibri"/>
              </a:rPr>
              <a:t>использует</a:t>
            </a:r>
            <a:r>
              <a:rPr lang="en-US" altLang="zh-CN" sz="2800" spc="-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spc="-25" dirty="0">
                <a:solidFill>
                  <a:srgbClr val="001E5E"/>
                </a:solidFill>
                <a:latin typeface="Calibri"/>
                <a:ea typeface="Calibri"/>
              </a:rPr>
              <a:t>углеводы,</a:t>
            </a:r>
            <a:r>
              <a:rPr lang="en-US" altLang="zh-CN" sz="2800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spc="-25" dirty="0">
                <a:solidFill>
                  <a:srgbClr val="001E5E"/>
                </a:solidFill>
                <a:latin typeface="Calibri"/>
                <a:ea typeface="Calibri"/>
              </a:rPr>
              <a:t>жиры</a:t>
            </a:r>
            <a:r>
              <a:rPr lang="en-US" altLang="zh-CN" sz="2800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spc="-30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2800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spc="-25" dirty="0">
                <a:solidFill>
                  <a:srgbClr val="001E5E"/>
                </a:solidFill>
                <a:latin typeface="Calibri"/>
                <a:ea typeface="Calibri"/>
              </a:rPr>
              <a:t>аминокислоты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2800" spc="-15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качестве</a:t>
            </a:r>
            <a:r>
              <a:rPr lang="en-US" altLang="zh-CN" sz="2800" spc="-16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субстратов</a:t>
            </a:r>
            <a:r>
              <a:rPr lang="en-US" altLang="zh-CN" sz="2800" spc="-16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окисления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042416" y="1559810"/>
            <a:ext cx="3197208" cy="21264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9583"/>
              </a:lnSpc>
            </a:pPr>
            <a:r>
              <a:rPr lang="en-US" altLang="zh-CN" sz="2400" spc="40" dirty="0">
                <a:solidFill>
                  <a:srgbClr val="001E5E"/>
                </a:solidFill>
                <a:latin typeface="Arial"/>
                <a:ea typeface="Arial"/>
              </a:rPr>
              <a:t>Преимущества</a:t>
            </a:r>
            <a:r>
              <a:rPr lang="en-US" altLang="zh-CN" sz="2400" spc="-32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spc="34" dirty="0">
                <a:solidFill>
                  <a:srgbClr val="001E5E"/>
                </a:solidFill>
                <a:latin typeface="Arial"/>
                <a:ea typeface="Arial"/>
              </a:rPr>
              <a:t>при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окислении</a:t>
            </a:r>
            <a:r>
              <a:rPr lang="en-US" altLang="zh-CN" sz="2400" spc="-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жиров</a:t>
            </a:r>
          </a:p>
          <a:p>
            <a:pPr>
              <a:lnSpc>
                <a:spcPts val="44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1.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Высокая</a:t>
            </a:r>
            <a:r>
              <a:rPr lang="en-US" altLang="zh-CN" sz="2000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энергетическая</a:t>
            </a:r>
          </a:p>
          <a:p>
            <a:pPr marL="0" indent="266700">
              <a:lnSpc>
                <a:spcPct val="100000"/>
              </a:lnSpc>
            </a:pPr>
            <a:r>
              <a:rPr lang="en-US" altLang="zh-CN" sz="2000" spc="10" dirty="0">
                <a:solidFill>
                  <a:srgbClr val="000000"/>
                </a:solidFill>
                <a:latin typeface="Arial"/>
                <a:ea typeface="Arial"/>
              </a:rPr>
              <a:t>е</a:t>
            </a:r>
            <a:r>
              <a:rPr lang="en-US" altLang="zh-CN" sz="2000" spc="5" dirty="0">
                <a:solidFill>
                  <a:srgbClr val="000000"/>
                </a:solidFill>
                <a:latin typeface="Arial"/>
                <a:ea typeface="Arial"/>
              </a:rPr>
              <a:t>мкость</a:t>
            </a:r>
          </a:p>
          <a:p>
            <a:pPr>
              <a:lnSpc>
                <a:spcPts val="44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2.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Экономизация</a:t>
            </a:r>
            <a:r>
              <a:rPr lang="en-US" altLang="zh-CN" sz="2000" spc="-1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глюкозы</a:t>
            </a:r>
          </a:p>
          <a:p>
            <a:pPr>
              <a:lnSpc>
                <a:spcPts val="48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3.</a:t>
            </a:r>
            <a:r>
              <a:rPr lang="en-US" altLang="zh-CN" sz="2000" spc="-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Низкий</a:t>
            </a:r>
            <a:r>
              <a:rPr lang="en-US" altLang="zh-CN" sz="2000" spc="-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уровень</a:t>
            </a:r>
            <a:r>
              <a:rPr lang="en-US" altLang="zh-CN" sz="200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лактата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7293229" y="1559810"/>
            <a:ext cx="4179078" cy="23753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Условие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окисления</a:t>
            </a:r>
            <a:r>
              <a:rPr lang="en-US" altLang="zh-CN" sz="2400" spc="-17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жиров</a:t>
            </a:r>
          </a:p>
          <a:p>
            <a:pPr marL="266700" indent="-266700" hangingPunct="0">
              <a:lnSpc>
                <a:spcPct val="101250"/>
              </a:lnSpc>
              <a:spcBef>
                <a:spcPts val="370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1.</a:t>
            </a:r>
            <a:r>
              <a:rPr lang="en-US" altLang="zh-CN" sz="20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Высокое</a:t>
            </a:r>
            <a:r>
              <a:rPr lang="en-US" altLang="zh-CN" sz="20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содержание</a:t>
            </a:r>
            <a:r>
              <a:rPr lang="en-US" altLang="zh-CN" sz="200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кислорода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в</a:t>
            </a:r>
            <a:r>
              <a:rPr lang="en-US" altLang="zh-CN" sz="20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клетках</a:t>
            </a:r>
          </a:p>
          <a:p>
            <a:pPr>
              <a:lnSpc>
                <a:spcPts val="46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2.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Высокое</a:t>
            </a:r>
            <a:r>
              <a:rPr lang="en-US" altLang="zh-CN" sz="2000" spc="-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содержание</a:t>
            </a:r>
          </a:p>
          <a:p>
            <a:pPr marL="0" indent="266700">
              <a:lnSpc>
                <a:spcPct val="100000"/>
              </a:lnSpc>
            </a:pPr>
            <a:r>
              <a:rPr lang="en-US" altLang="zh-CN" sz="2000" spc="-10" dirty="0">
                <a:solidFill>
                  <a:srgbClr val="000000"/>
                </a:solidFill>
                <a:latin typeface="Arial"/>
                <a:ea typeface="Arial"/>
              </a:rPr>
              <a:t>митох</a:t>
            </a:r>
            <a:r>
              <a:rPr lang="en-US" altLang="zh-CN" sz="2000" spc="-5" dirty="0">
                <a:solidFill>
                  <a:srgbClr val="000000"/>
                </a:solidFill>
                <a:latin typeface="Arial"/>
                <a:ea typeface="Arial"/>
              </a:rPr>
              <a:t>ондрий</a:t>
            </a:r>
          </a:p>
          <a:p>
            <a:pPr>
              <a:lnSpc>
                <a:spcPts val="44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3.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Высокая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скорость</a:t>
            </a:r>
            <a:r>
              <a:rPr lang="en-US" altLang="zh-CN" sz="2000" spc="-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транспорта</a:t>
            </a:r>
          </a:p>
          <a:p>
            <a:pPr marL="0" indent="26670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жиров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в</a:t>
            </a:r>
            <a:r>
              <a:rPr lang="en-US" altLang="zh-CN" sz="2000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митохондрии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080" y="0"/>
            <a:ext cx="7856220" cy="1135380"/>
          </a:xfrm>
          <a:prstGeom prst="rect">
            <a:avLst/>
          </a:prstGeom>
        </p:spPr>
      </p:pic>
      <p:sp>
        <p:nvSpPr>
          <p:cNvPr id="3" name="Freeform 66"/>
          <p:cNvSpPr/>
          <p:nvPr/>
        </p:nvSpPr>
        <p:spPr>
          <a:xfrm>
            <a:off x="3339846" y="825246"/>
            <a:ext cx="419354" cy="2641854"/>
          </a:xfrm>
          <a:custGeom>
            <a:avLst/>
            <a:gdLst>
              <a:gd name="connsiteX0" fmla="*/ 13715 w 419354"/>
              <a:gd name="connsiteY0" fmla="*/ 2110867 h 2641854"/>
              <a:gd name="connsiteX1" fmla="*/ 116966 w 419354"/>
              <a:gd name="connsiteY1" fmla="*/ 2110867 h 2641854"/>
              <a:gd name="connsiteX2" fmla="*/ 116966 w 419354"/>
              <a:gd name="connsiteY2" fmla="*/ 13716 h 2641854"/>
              <a:gd name="connsiteX3" fmla="*/ 323469 w 419354"/>
              <a:gd name="connsiteY3" fmla="*/ 13716 h 2641854"/>
              <a:gd name="connsiteX4" fmla="*/ 323469 w 419354"/>
              <a:gd name="connsiteY4" fmla="*/ 2110867 h 2641854"/>
              <a:gd name="connsiteX5" fmla="*/ 426719 w 419354"/>
              <a:gd name="connsiteY5" fmla="*/ 2110867 h 2641854"/>
              <a:gd name="connsiteX6" fmla="*/ 220217 w 419354"/>
              <a:gd name="connsiteY6" fmla="*/ 2647188 h 2641854"/>
              <a:gd name="connsiteX7" fmla="*/ 13715 w 419354"/>
              <a:gd name="connsiteY7" fmla="*/ 2110867 h 264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354" h="2641854">
                <a:moveTo>
                  <a:pt x="13715" y="2110867"/>
                </a:moveTo>
                <a:lnTo>
                  <a:pt x="116966" y="2110867"/>
                </a:lnTo>
                <a:lnTo>
                  <a:pt x="116966" y="13716"/>
                </a:lnTo>
                <a:lnTo>
                  <a:pt x="323469" y="13716"/>
                </a:lnTo>
                <a:lnTo>
                  <a:pt x="323469" y="2110867"/>
                </a:lnTo>
                <a:lnTo>
                  <a:pt x="426719" y="2110867"/>
                </a:lnTo>
                <a:lnTo>
                  <a:pt x="220217" y="2647188"/>
                </a:lnTo>
                <a:lnTo>
                  <a:pt x="13715" y="2110867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7"/>
          <p:cNvSpPr/>
          <p:nvPr/>
        </p:nvSpPr>
        <p:spPr>
          <a:xfrm>
            <a:off x="3353561" y="2936113"/>
            <a:ext cx="432815" cy="556133"/>
          </a:xfrm>
          <a:custGeom>
            <a:avLst/>
            <a:gdLst>
              <a:gd name="connsiteX0" fmla="*/ 413003 w 432815"/>
              <a:gd name="connsiteY0" fmla="*/ 0 h 556133"/>
              <a:gd name="connsiteX1" fmla="*/ 206502 w 432815"/>
              <a:gd name="connsiteY1" fmla="*/ 536321 h 556133"/>
              <a:gd name="connsiteX2" fmla="*/ 0 w 432815"/>
              <a:gd name="connsiteY2" fmla="*/ 0 h 556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815" h="556133">
                <a:moveTo>
                  <a:pt x="413003" y="0"/>
                </a:moveTo>
                <a:lnTo>
                  <a:pt x="206502" y="536321"/>
                </a:lnTo>
                <a:lnTo>
                  <a:pt x="0" y="0"/>
                </a:lnTo>
              </a:path>
            </a:pathLst>
          </a:custGeom>
          <a:ln w="19811">
            <a:solidFill>
              <a:srgbClr val="4370C3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8"/>
          <p:cNvSpPr/>
          <p:nvPr/>
        </p:nvSpPr>
        <p:spPr>
          <a:xfrm>
            <a:off x="1930145" y="3479546"/>
            <a:ext cx="3886453" cy="813053"/>
          </a:xfrm>
          <a:custGeom>
            <a:avLst/>
            <a:gdLst>
              <a:gd name="connsiteX0" fmla="*/ 15239 w 3886453"/>
              <a:gd name="connsiteY0" fmla="*/ 821944 h 813053"/>
              <a:gd name="connsiteX1" fmla="*/ 3890771 w 3886453"/>
              <a:gd name="connsiteY1" fmla="*/ 821944 h 813053"/>
              <a:gd name="connsiteX2" fmla="*/ 3890771 w 3886453"/>
              <a:gd name="connsiteY2" fmla="*/ 21844 h 813053"/>
              <a:gd name="connsiteX3" fmla="*/ 15239 w 3886453"/>
              <a:gd name="connsiteY3" fmla="*/ 21844 h 813053"/>
              <a:gd name="connsiteX4" fmla="*/ 15239 w 3886453"/>
              <a:gd name="connsiteY4" fmla="*/ 821944 h 81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453" h="813053">
                <a:moveTo>
                  <a:pt x="15239" y="821944"/>
                </a:moveTo>
                <a:lnTo>
                  <a:pt x="3890771" y="821944"/>
                </a:lnTo>
                <a:lnTo>
                  <a:pt x="3890771" y="21844"/>
                </a:lnTo>
                <a:lnTo>
                  <a:pt x="15239" y="21844"/>
                </a:lnTo>
                <a:lnTo>
                  <a:pt x="15239" y="821944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9811">
            <a:solidFill>
              <a:srgbClr val="4370C3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9"/>
          <p:cNvSpPr/>
          <p:nvPr/>
        </p:nvSpPr>
        <p:spPr>
          <a:xfrm>
            <a:off x="9131045" y="825246"/>
            <a:ext cx="419354" cy="1778254"/>
          </a:xfrm>
          <a:custGeom>
            <a:avLst/>
            <a:gdLst>
              <a:gd name="connsiteX0" fmla="*/ 13716 w 419354"/>
              <a:gd name="connsiteY0" fmla="*/ 1420241 h 1778254"/>
              <a:gd name="connsiteX1" fmla="*/ 116205 w 419354"/>
              <a:gd name="connsiteY1" fmla="*/ 1420241 h 1778254"/>
              <a:gd name="connsiteX2" fmla="*/ 116205 w 419354"/>
              <a:gd name="connsiteY2" fmla="*/ 13716 h 1778254"/>
              <a:gd name="connsiteX3" fmla="*/ 321183 w 419354"/>
              <a:gd name="connsiteY3" fmla="*/ 13716 h 1778254"/>
              <a:gd name="connsiteX4" fmla="*/ 321183 w 419354"/>
              <a:gd name="connsiteY4" fmla="*/ 1420241 h 1778254"/>
              <a:gd name="connsiteX5" fmla="*/ 423672 w 419354"/>
              <a:gd name="connsiteY5" fmla="*/ 1420241 h 1778254"/>
              <a:gd name="connsiteX6" fmla="*/ 218694 w 419354"/>
              <a:gd name="connsiteY6" fmla="*/ 1789176 h 1778254"/>
              <a:gd name="connsiteX7" fmla="*/ 13716 w 419354"/>
              <a:gd name="connsiteY7" fmla="*/ 1420241 h 177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354" h="1778254">
                <a:moveTo>
                  <a:pt x="13716" y="1420241"/>
                </a:moveTo>
                <a:lnTo>
                  <a:pt x="116205" y="1420241"/>
                </a:lnTo>
                <a:lnTo>
                  <a:pt x="116205" y="13716"/>
                </a:lnTo>
                <a:lnTo>
                  <a:pt x="321183" y="13716"/>
                </a:lnTo>
                <a:lnTo>
                  <a:pt x="321183" y="1420241"/>
                </a:lnTo>
                <a:lnTo>
                  <a:pt x="423672" y="1420241"/>
                </a:lnTo>
                <a:lnTo>
                  <a:pt x="218694" y="1789176"/>
                </a:lnTo>
                <a:lnTo>
                  <a:pt x="13716" y="1420241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70"/>
          <p:cNvSpPr/>
          <p:nvPr/>
        </p:nvSpPr>
        <p:spPr>
          <a:xfrm>
            <a:off x="9144761" y="2245487"/>
            <a:ext cx="429768" cy="388746"/>
          </a:xfrm>
          <a:custGeom>
            <a:avLst/>
            <a:gdLst>
              <a:gd name="connsiteX0" fmla="*/ 409956 w 429768"/>
              <a:gd name="connsiteY0" fmla="*/ 0 h 388746"/>
              <a:gd name="connsiteX1" fmla="*/ 204978 w 429768"/>
              <a:gd name="connsiteY1" fmla="*/ 368934 h 388746"/>
              <a:gd name="connsiteX2" fmla="*/ 0 w 429768"/>
              <a:gd name="connsiteY2" fmla="*/ 0 h 388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9768" h="388746">
                <a:moveTo>
                  <a:pt x="409956" y="0"/>
                </a:moveTo>
                <a:lnTo>
                  <a:pt x="204978" y="368934"/>
                </a:lnTo>
                <a:lnTo>
                  <a:pt x="0" y="0"/>
                </a:lnTo>
              </a:path>
            </a:pathLst>
          </a:custGeom>
          <a:ln w="19811">
            <a:solidFill>
              <a:srgbClr val="4370C3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1"/>
          <p:cNvSpPr/>
          <p:nvPr/>
        </p:nvSpPr>
        <p:spPr>
          <a:xfrm>
            <a:off x="6108446" y="825246"/>
            <a:ext cx="368554" cy="1067053"/>
          </a:xfrm>
          <a:custGeom>
            <a:avLst/>
            <a:gdLst>
              <a:gd name="connsiteX0" fmla="*/ 18795 w 368554"/>
              <a:gd name="connsiteY0" fmla="*/ 844931 h 1067053"/>
              <a:gd name="connsiteX1" fmla="*/ 108711 w 368554"/>
              <a:gd name="connsiteY1" fmla="*/ 844931 h 1067053"/>
              <a:gd name="connsiteX2" fmla="*/ 108711 w 368554"/>
              <a:gd name="connsiteY2" fmla="*/ 13716 h 1067053"/>
              <a:gd name="connsiteX3" fmla="*/ 288544 w 368554"/>
              <a:gd name="connsiteY3" fmla="*/ 13716 h 1067053"/>
              <a:gd name="connsiteX4" fmla="*/ 288544 w 368554"/>
              <a:gd name="connsiteY4" fmla="*/ 844931 h 1067053"/>
              <a:gd name="connsiteX5" fmla="*/ 378459 w 368554"/>
              <a:gd name="connsiteY5" fmla="*/ 844931 h 1067053"/>
              <a:gd name="connsiteX6" fmla="*/ 198627 w 368554"/>
              <a:gd name="connsiteY6" fmla="*/ 1078992 h 1067053"/>
              <a:gd name="connsiteX7" fmla="*/ 18795 w 368554"/>
              <a:gd name="connsiteY7" fmla="*/ 844931 h 106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8554" h="1067053">
                <a:moveTo>
                  <a:pt x="18795" y="844931"/>
                </a:moveTo>
                <a:lnTo>
                  <a:pt x="108711" y="844931"/>
                </a:lnTo>
                <a:lnTo>
                  <a:pt x="108711" y="13716"/>
                </a:lnTo>
                <a:lnTo>
                  <a:pt x="288544" y="13716"/>
                </a:lnTo>
                <a:lnTo>
                  <a:pt x="288544" y="844931"/>
                </a:lnTo>
                <a:lnTo>
                  <a:pt x="378459" y="844931"/>
                </a:lnTo>
                <a:lnTo>
                  <a:pt x="198627" y="1078992"/>
                </a:lnTo>
                <a:lnTo>
                  <a:pt x="18795" y="844931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2"/>
          <p:cNvSpPr/>
          <p:nvPr/>
        </p:nvSpPr>
        <p:spPr>
          <a:xfrm>
            <a:off x="6127241" y="1670177"/>
            <a:ext cx="379476" cy="253872"/>
          </a:xfrm>
          <a:custGeom>
            <a:avLst/>
            <a:gdLst>
              <a:gd name="connsiteX0" fmla="*/ 359664 w 379476"/>
              <a:gd name="connsiteY0" fmla="*/ 0 h 253872"/>
              <a:gd name="connsiteX1" fmla="*/ 179832 w 379476"/>
              <a:gd name="connsiteY1" fmla="*/ 234060 h 253872"/>
              <a:gd name="connsiteX2" fmla="*/ 0 w 379476"/>
              <a:gd name="connsiteY2" fmla="*/ 0 h 25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9476" h="253872">
                <a:moveTo>
                  <a:pt x="359664" y="0"/>
                </a:moveTo>
                <a:lnTo>
                  <a:pt x="179832" y="234060"/>
                </a:lnTo>
                <a:lnTo>
                  <a:pt x="0" y="0"/>
                </a:lnTo>
              </a:path>
            </a:pathLst>
          </a:custGeom>
          <a:ln w="19811">
            <a:solidFill>
              <a:srgbClr val="4370C3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3"/>
          <p:cNvSpPr/>
          <p:nvPr/>
        </p:nvSpPr>
        <p:spPr>
          <a:xfrm>
            <a:off x="2044445" y="5041646"/>
            <a:ext cx="927353" cy="482854"/>
          </a:xfrm>
          <a:custGeom>
            <a:avLst/>
            <a:gdLst>
              <a:gd name="connsiteX0" fmla="*/ 12954 w 927353"/>
              <a:gd name="connsiteY0" fmla="*/ 482854 h 482854"/>
              <a:gd name="connsiteX1" fmla="*/ 939545 w 927353"/>
              <a:gd name="connsiteY1" fmla="*/ 482854 h 482854"/>
              <a:gd name="connsiteX2" fmla="*/ 939545 w 927353"/>
              <a:gd name="connsiteY2" fmla="*/ 21082 h 482854"/>
              <a:gd name="connsiteX3" fmla="*/ 12954 w 927353"/>
              <a:gd name="connsiteY3" fmla="*/ 21082 h 482854"/>
              <a:gd name="connsiteX4" fmla="*/ 12954 w 927353"/>
              <a:gd name="connsiteY4" fmla="*/ 482854 h 48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353" h="482854">
                <a:moveTo>
                  <a:pt x="12954" y="482854"/>
                </a:moveTo>
                <a:lnTo>
                  <a:pt x="939545" y="482854"/>
                </a:lnTo>
                <a:lnTo>
                  <a:pt x="939545" y="21082"/>
                </a:lnTo>
                <a:lnTo>
                  <a:pt x="12954" y="21082"/>
                </a:lnTo>
                <a:lnTo>
                  <a:pt x="12954" y="482854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5240">
            <a:solidFill>
              <a:srgbClr val="4370C3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4"/>
          <p:cNvSpPr/>
          <p:nvPr/>
        </p:nvSpPr>
        <p:spPr>
          <a:xfrm>
            <a:off x="2323845" y="4330446"/>
            <a:ext cx="305054" cy="724154"/>
          </a:xfrm>
          <a:custGeom>
            <a:avLst/>
            <a:gdLst>
              <a:gd name="connsiteX0" fmla="*/ 21589 w 305054"/>
              <a:gd name="connsiteY0" fmla="*/ 554101 h 724154"/>
              <a:gd name="connsiteX1" fmla="*/ 93218 w 305054"/>
              <a:gd name="connsiteY1" fmla="*/ 554101 h 724154"/>
              <a:gd name="connsiteX2" fmla="*/ 93218 w 305054"/>
              <a:gd name="connsiteY2" fmla="*/ 12954 h 724154"/>
              <a:gd name="connsiteX3" fmla="*/ 236474 w 305054"/>
              <a:gd name="connsiteY3" fmla="*/ 12954 h 724154"/>
              <a:gd name="connsiteX4" fmla="*/ 236474 w 305054"/>
              <a:gd name="connsiteY4" fmla="*/ 554101 h 724154"/>
              <a:gd name="connsiteX5" fmla="*/ 308102 w 305054"/>
              <a:gd name="connsiteY5" fmla="*/ 554101 h 724154"/>
              <a:gd name="connsiteX6" fmla="*/ 164846 w 305054"/>
              <a:gd name="connsiteY6" fmla="*/ 733805 h 724154"/>
              <a:gd name="connsiteX7" fmla="*/ 21589 w 305054"/>
              <a:gd name="connsiteY7" fmla="*/ 554101 h 72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054" h="724154">
                <a:moveTo>
                  <a:pt x="21589" y="554101"/>
                </a:moveTo>
                <a:lnTo>
                  <a:pt x="93218" y="554101"/>
                </a:lnTo>
                <a:lnTo>
                  <a:pt x="93218" y="12954"/>
                </a:lnTo>
                <a:lnTo>
                  <a:pt x="236474" y="12954"/>
                </a:lnTo>
                <a:lnTo>
                  <a:pt x="236474" y="554101"/>
                </a:lnTo>
                <a:lnTo>
                  <a:pt x="308102" y="554101"/>
                </a:lnTo>
                <a:lnTo>
                  <a:pt x="164846" y="733805"/>
                </a:lnTo>
                <a:lnTo>
                  <a:pt x="21589" y="554101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5240">
            <a:solidFill>
              <a:srgbClr val="4370C3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5"/>
          <p:cNvSpPr/>
          <p:nvPr/>
        </p:nvSpPr>
        <p:spPr>
          <a:xfrm>
            <a:off x="4482846" y="5194046"/>
            <a:ext cx="940053" cy="470154"/>
          </a:xfrm>
          <a:custGeom>
            <a:avLst/>
            <a:gdLst>
              <a:gd name="connsiteX0" fmla="*/ 12953 w 940053"/>
              <a:gd name="connsiteY0" fmla="*/ 476758 h 470154"/>
              <a:gd name="connsiteX1" fmla="*/ 942594 w 940053"/>
              <a:gd name="connsiteY1" fmla="*/ 476758 h 470154"/>
              <a:gd name="connsiteX2" fmla="*/ 942594 w 940053"/>
              <a:gd name="connsiteY2" fmla="*/ 14986 h 470154"/>
              <a:gd name="connsiteX3" fmla="*/ 12953 w 940053"/>
              <a:gd name="connsiteY3" fmla="*/ 14986 h 470154"/>
              <a:gd name="connsiteX4" fmla="*/ 12953 w 940053"/>
              <a:gd name="connsiteY4" fmla="*/ 476758 h 47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0053" h="470154">
                <a:moveTo>
                  <a:pt x="12953" y="476758"/>
                </a:moveTo>
                <a:lnTo>
                  <a:pt x="942594" y="476758"/>
                </a:lnTo>
                <a:lnTo>
                  <a:pt x="942594" y="14986"/>
                </a:lnTo>
                <a:lnTo>
                  <a:pt x="12953" y="14986"/>
                </a:lnTo>
                <a:lnTo>
                  <a:pt x="12953" y="476758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5240">
            <a:solidFill>
              <a:srgbClr val="4370C3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6"/>
          <p:cNvSpPr/>
          <p:nvPr/>
        </p:nvSpPr>
        <p:spPr>
          <a:xfrm>
            <a:off x="4698746" y="4330446"/>
            <a:ext cx="368554" cy="876553"/>
          </a:xfrm>
          <a:custGeom>
            <a:avLst/>
            <a:gdLst>
              <a:gd name="connsiteX0" fmla="*/ 13461 w 368554"/>
              <a:gd name="connsiteY0" fmla="*/ 661543 h 876553"/>
              <a:gd name="connsiteX1" fmla="*/ 103377 w 368554"/>
              <a:gd name="connsiteY1" fmla="*/ 661543 h 876553"/>
              <a:gd name="connsiteX2" fmla="*/ 103377 w 368554"/>
              <a:gd name="connsiteY2" fmla="*/ 12954 h 876553"/>
              <a:gd name="connsiteX3" fmla="*/ 283209 w 368554"/>
              <a:gd name="connsiteY3" fmla="*/ 12954 h 876553"/>
              <a:gd name="connsiteX4" fmla="*/ 283209 w 368554"/>
              <a:gd name="connsiteY4" fmla="*/ 661543 h 876553"/>
              <a:gd name="connsiteX5" fmla="*/ 373125 w 368554"/>
              <a:gd name="connsiteY5" fmla="*/ 661543 h 876553"/>
              <a:gd name="connsiteX6" fmla="*/ 193294 w 368554"/>
              <a:gd name="connsiteY6" fmla="*/ 877061 h 876553"/>
              <a:gd name="connsiteX7" fmla="*/ 13461 w 368554"/>
              <a:gd name="connsiteY7" fmla="*/ 661543 h 87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8554" h="876553">
                <a:moveTo>
                  <a:pt x="13461" y="661543"/>
                </a:moveTo>
                <a:lnTo>
                  <a:pt x="103377" y="661543"/>
                </a:lnTo>
                <a:lnTo>
                  <a:pt x="103377" y="12954"/>
                </a:lnTo>
                <a:lnTo>
                  <a:pt x="283209" y="12954"/>
                </a:lnTo>
                <a:lnTo>
                  <a:pt x="283209" y="661543"/>
                </a:lnTo>
                <a:lnTo>
                  <a:pt x="373125" y="661543"/>
                </a:lnTo>
                <a:lnTo>
                  <a:pt x="193294" y="877061"/>
                </a:lnTo>
                <a:lnTo>
                  <a:pt x="13461" y="661543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5240">
            <a:solidFill>
              <a:srgbClr val="4370C3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7"/>
          <p:cNvSpPr/>
          <p:nvPr/>
        </p:nvSpPr>
        <p:spPr>
          <a:xfrm>
            <a:off x="8572245" y="3949446"/>
            <a:ext cx="1587753" cy="228854"/>
          </a:xfrm>
          <a:custGeom>
            <a:avLst/>
            <a:gdLst>
              <a:gd name="connsiteX0" fmla="*/ 1595120 w 1587753"/>
              <a:gd name="connsiteY0" fmla="*/ 19811 h 228854"/>
              <a:gd name="connsiteX1" fmla="*/ 1211453 w 1587753"/>
              <a:gd name="connsiteY1" fmla="*/ 127254 h 228854"/>
              <a:gd name="connsiteX2" fmla="*/ 1208405 w 1587753"/>
              <a:gd name="connsiteY2" fmla="*/ 127254 h 228854"/>
              <a:gd name="connsiteX3" fmla="*/ 824738 w 1587753"/>
              <a:gd name="connsiteY3" fmla="*/ 234696 h 228854"/>
              <a:gd name="connsiteX4" fmla="*/ 441071 w 1587753"/>
              <a:gd name="connsiteY4" fmla="*/ 127254 h 228854"/>
              <a:gd name="connsiteX5" fmla="*/ 396875 w 1587753"/>
              <a:gd name="connsiteY5" fmla="*/ 127254 h 228854"/>
              <a:gd name="connsiteX6" fmla="*/ 13208 w 1587753"/>
              <a:gd name="connsiteY6" fmla="*/ 19811 h 228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7753" h="228854">
                <a:moveTo>
                  <a:pt x="1595120" y="19811"/>
                </a:moveTo>
                <a:cubicBezTo>
                  <a:pt x="1595120" y="79121"/>
                  <a:pt x="1423416" y="127254"/>
                  <a:pt x="1211453" y="127254"/>
                </a:cubicBezTo>
                <a:lnTo>
                  <a:pt x="1208405" y="127254"/>
                </a:lnTo>
                <a:cubicBezTo>
                  <a:pt x="996442" y="127254"/>
                  <a:pt x="824738" y="175386"/>
                  <a:pt x="824738" y="234696"/>
                </a:cubicBezTo>
                <a:cubicBezTo>
                  <a:pt x="824738" y="175386"/>
                  <a:pt x="653034" y="127254"/>
                  <a:pt x="441071" y="127254"/>
                </a:cubicBezTo>
                <a:lnTo>
                  <a:pt x="396875" y="127254"/>
                </a:lnTo>
                <a:cubicBezTo>
                  <a:pt x="184911" y="127254"/>
                  <a:pt x="13208" y="79121"/>
                  <a:pt x="13208" y="19811"/>
                </a:cubicBezTo>
              </a:path>
            </a:pathLst>
          </a:custGeom>
          <a:ln w="19811">
            <a:solidFill>
              <a:srgbClr val="0361C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8"/>
          <p:cNvSpPr/>
          <p:nvPr/>
        </p:nvSpPr>
        <p:spPr>
          <a:xfrm>
            <a:off x="9359645" y="4647946"/>
            <a:ext cx="76453" cy="444754"/>
          </a:xfrm>
          <a:custGeom>
            <a:avLst/>
            <a:gdLst>
              <a:gd name="connsiteX0" fmla="*/ 16002 w 76453"/>
              <a:gd name="connsiteY0" fmla="*/ 345821 h 444754"/>
              <a:gd name="connsiteX1" fmla="*/ 33909 w 76453"/>
              <a:gd name="connsiteY1" fmla="*/ 345821 h 444754"/>
              <a:gd name="connsiteX2" fmla="*/ 33909 w 76453"/>
              <a:gd name="connsiteY2" fmla="*/ 21590 h 444754"/>
              <a:gd name="connsiteX3" fmla="*/ 69722 w 76453"/>
              <a:gd name="connsiteY3" fmla="*/ 21590 h 444754"/>
              <a:gd name="connsiteX4" fmla="*/ 69722 w 76453"/>
              <a:gd name="connsiteY4" fmla="*/ 345821 h 444754"/>
              <a:gd name="connsiteX5" fmla="*/ 87630 w 76453"/>
              <a:gd name="connsiteY5" fmla="*/ 345821 h 444754"/>
              <a:gd name="connsiteX6" fmla="*/ 51816 w 76453"/>
              <a:gd name="connsiteY6" fmla="*/ 454405 h 444754"/>
              <a:gd name="connsiteX7" fmla="*/ 16002 w 76453"/>
              <a:gd name="connsiteY7" fmla="*/ 345821 h 444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453" h="444754">
                <a:moveTo>
                  <a:pt x="16002" y="345821"/>
                </a:moveTo>
                <a:lnTo>
                  <a:pt x="33909" y="345821"/>
                </a:lnTo>
                <a:lnTo>
                  <a:pt x="33909" y="21590"/>
                </a:lnTo>
                <a:lnTo>
                  <a:pt x="69722" y="21590"/>
                </a:lnTo>
                <a:lnTo>
                  <a:pt x="69722" y="345821"/>
                </a:lnTo>
                <a:lnTo>
                  <a:pt x="87630" y="345821"/>
                </a:lnTo>
                <a:lnTo>
                  <a:pt x="51816" y="454405"/>
                </a:lnTo>
                <a:lnTo>
                  <a:pt x="16002" y="345821"/>
                </a:lnTo>
                <a:close/>
              </a:path>
            </a:pathLst>
          </a:custGeom>
          <a:solidFill>
            <a:srgbClr val="0361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9"/>
          <p:cNvSpPr/>
          <p:nvPr/>
        </p:nvSpPr>
        <p:spPr>
          <a:xfrm>
            <a:off x="9359645" y="4647946"/>
            <a:ext cx="76453" cy="444754"/>
          </a:xfrm>
          <a:custGeom>
            <a:avLst/>
            <a:gdLst>
              <a:gd name="connsiteX0" fmla="*/ 16002 w 76453"/>
              <a:gd name="connsiteY0" fmla="*/ 345821 h 444754"/>
              <a:gd name="connsiteX1" fmla="*/ 33909 w 76453"/>
              <a:gd name="connsiteY1" fmla="*/ 345821 h 444754"/>
              <a:gd name="connsiteX2" fmla="*/ 33909 w 76453"/>
              <a:gd name="connsiteY2" fmla="*/ 21590 h 444754"/>
              <a:gd name="connsiteX3" fmla="*/ 69722 w 76453"/>
              <a:gd name="connsiteY3" fmla="*/ 21590 h 444754"/>
              <a:gd name="connsiteX4" fmla="*/ 69722 w 76453"/>
              <a:gd name="connsiteY4" fmla="*/ 345821 h 444754"/>
              <a:gd name="connsiteX5" fmla="*/ 87630 w 76453"/>
              <a:gd name="connsiteY5" fmla="*/ 345821 h 444754"/>
              <a:gd name="connsiteX6" fmla="*/ 51816 w 76453"/>
              <a:gd name="connsiteY6" fmla="*/ 454405 h 444754"/>
              <a:gd name="connsiteX7" fmla="*/ 16002 w 76453"/>
              <a:gd name="connsiteY7" fmla="*/ 345821 h 444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453" h="444754">
                <a:moveTo>
                  <a:pt x="16002" y="345821"/>
                </a:moveTo>
                <a:lnTo>
                  <a:pt x="33909" y="345821"/>
                </a:lnTo>
                <a:lnTo>
                  <a:pt x="33909" y="21590"/>
                </a:lnTo>
                <a:lnTo>
                  <a:pt x="69722" y="21590"/>
                </a:lnTo>
                <a:lnTo>
                  <a:pt x="69722" y="345821"/>
                </a:lnTo>
                <a:lnTo>
                  <a:pt x="87630" y="345821"/>
                </a:lnTo>
                <a:lnTo>
                  <a:pt x="51816" y="454405"/>
                </a:lnTo>
                <a:lnTo>
                  <a:pt x="16002" y="345821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914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80"/>
          <p:cNvSpPr txBox="1"/>
          <p:nvPr/>
        </p:nvSpPr>
        <p:spPr>
          <a:xfrm>
            <a:off x="2056764" y="3035045"/>
            <a:ext cx="4754466" cy="12430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623818">
              <a:lnSpc>
                <a:spcPct val="100000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1,3-1,6</a:t>
            </a:r>
            <a:r>
              <a:rPr lang="en-US" altLang="zh-CN" sz="18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мин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0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b="1" spc="-5" dirty="0">
                <a:solidFill>
                  <a:srgbClr val="000000"/>
                </a:solidFill>
                <a:latin typeface="Calibri"/>
                <a:ea typeface="Calibri"/>
              </a:rPr>
              <a:t>Анаэробная</a:t>
            </a:r>
            <a:r>
              <a:rPr lang="en-US" altLang="zh-CN" sz="2800" b="1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алактатная</a:t>
            </a:r>
          </a:p>
          <a:p>
            <a:pPr marL="0" indent="1099185">
              <a:lnSpc>
                <a:spcPct val="100000"/>
              </a:lnSpc>
            </a:pPr>
            <a:r>
              <a:rPr lang="en-US" altLang="zh-CN" sz="1800" b="1" spc="-5" dirty="0">
                <a:solidFill>
                  <a:srgbClr val="000000"/>
                </a:solidFill>
                <a:latin typeface="Calibri"/>
                <a:ea typeface="Calibri"/>
              </a:rPr>
              <a:t>(фосфа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генная)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8584056" y="3172205"/>
            <a:ext cx="1788005" cy="1385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spc="-35" dirty="0">
                <a:solidFill>
                  <a:srgbClr val="000000"/>
                </a:solidFill>
                <a:latin typeface="Calibri"/>
                <a:ea typeface="Calibri"/>
              </a:rPr>
              <a:t>Г</a:t>
            </a:r>
            <a:r>
              <a:rPr lang="en-US" altLang="zh-CN" sz="1800" b="1" spc="-30" dirty="0">
                <a:solidFill>
                  <a:srgbClr val="000000"/>
                </a:solidFill>
                <a:latin typeface="Calibri"/>
                <a:ea typeface="Calibri"/>
              </a:rPr>
              <a:t>люкоза</a:t>
            </a:r>
          </a:p>
          <a:p>
            <a:pPr marL="0" hangingPunct="0">
              <a:lnSpc>
                <a:spcPct val="95416"/>
              </a:lnSpc>
            </a:pPr>
            <a:r>
              <a:rPr lang="en-US" altLang="zh-CN" sz="1800" b="1" spc="30" dirty="0">
                <a:solidFill>
                  <a:srgbClr val="000000"/>
                </a:solidFill>
                <a:latin typeface="Calibri"/>
                <a:ea typeface="Calibri"/>
              </a:rPr>
              <a:t>Жирные</a:t>
            </a:r>
            <a:r>
              <a:rPr lang="en-US" altLang="zh-CN" sz="1800" b="1" spc="-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spc="25" dirty="0">
                <a:solidFill>
                  <a:srgbClr val="000000"/>
                </a:solidFill>
                <a:latin typeface="Calibri"/>
                <a:ea typeface="Calibri"/>
              </a:rPr>
              <a:t>кислоты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spc="-5" dirty="0">
                <a:solidFill>
                  <a:srgbClr val="000000"/>
                </a:solidFill>
                <a:latin typeface="Calibri"/>
                <a:ea typeface="Calibri"/>
              </a:rPr>
              <a:t>Ам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инокислоты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75"/>
              </a:lnSpc>
            </a:pPr>
            <a:endParaRPr lang="en-US" dirty="0" smtClean="0"/>
          </a:p>
          <a:p>
            <a:pPr marL="0" indent="612648">
              <a:lnSpc>
                <a:spcPct val="100000"/>
              </a:lnSpc>
            </a:pPr>
            <a:r>
              <a:rPr lang="en-US" altLang="zh-CN" sz="1800" b="1" spc="-5" dirty="0">
                <a:solidFill>
                  <a:srgbClr val="000000"/>
                </a:solidFill>
                <a:latin typeface="Calibri"/>
                <a:ea typeface="Calibri"/>
              </a:rPr>
              <a:t>+О</a:t>
            </a: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2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2149094" y="5106175"/>
            <a:ext cx="746398" cy="865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1250"/>
              </a:lnSpc>
            </a:pPr>
            <a:r>
              <a:rPr lang="en-US" altLang="zh-CN" sz="2400" b="1" spc="-10" dirty="0">
                <a:solidFill>
                  <a:srgbClr val="000000"/>
                </a:solidFill>
                <a:latin typeface="Verdana"/>
                <a:ea typeface="Verdana"/>
              </a:rPr>
              <a:t>АТФ</a:t>
            </a:r>
          </a:p>
          <a:p>
            <a:pPr>
              <a:lnSpc>
                <a:spcPts val="1735"/>
              </a:lnSpc>
            </a:pPr>
            <a:endParaRPr lang="en-US" dirty="0" smtClean="0"/>
          </a:p>
          <a:p>
            <a:pPr marL="0" indent="110744">
              <a:lnSpc>
                <a:spcPct val="100000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3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сек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4206875" y="5252225"/>
            <a:ext cx="1693105" cy="13060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81000">
              <a:lnSpc>
                <a:spcPct val="101250"/>
              </a:lnSpc>
            </a:pPr>
            <a:r>
              <a:rPr lang="en-US" altLang="zh-CN" sz="2400" b="1" spc="-5" dirty="0">
                <a:solidFill>
                  <a:srgbClr val="000000"/>
                </a:solidFill>
                <a:latin typeface="Verdana"/>
                <a:ea typeface="Verdana"/>
              </a:rPr>
              <a:t>КрФ</a:t>
            </a:r>
          </a:p>
          <a:p>
            <a:pPr>
              <a:lnSpc>
                <a:spcPts val="64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КрФ→Кр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+</a:t>
            </a:r>
            <a:r>
              <a:rPr lang="en-US" altLang="zh-CN" sz="18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Ф</a:t>
            </a:r>
          </a:p>
          <a:p>
            <a:pPr marL="0" indent="38734">
              <a:lnSpc>
                <a:spcPct val="100000"/>
              </a:lnSpc>
              <a:spcBef>
                <a:spcPts val="234"/>
              </a:spcBef>
            </a:pP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4</a:t>
            </a:r>
            <a:r>
              <a:rPr lang="en-US" altLang="zh-CN" sz="1800" b="1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моль</a:t>
            </a:r>
            <a:r>
              <a:rPr lang="en-US" altLang="zh-CN" sz="1800" b="1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АТФ/мин</a:t>
            </a:r>
          </a:p>
          <a:p>
            <a:pPr marL="0" indent="582803">
              <a:lnSpc>
                <a:spcPct val="100000"/>
              </a:lnSpc>
            </a:pPr>
            <a:r>
              <a:rPr lang="en-US" altLang="zh-CN" sz="1800" b="1" spc="-5" dirty="0">
                <a:solidFill>
                  <a:srgbClr val="000000"/>
                </a:solidFill>
                <a:latin typeface="Calibri"/>
                <a:ea typeface="Calibri"/>
              </a:rPr>
              <a:t>1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0сек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8616060" y="5258066"/>
            <a:ext cx="1654369" cy="1371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55092">
              <a:lnSpc>
                <a:spcPct val="100000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СО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2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+</a:t>
            </a:r>
            <a:r>
              <a:rPr lang="en-US" altLang="zh-CN" sz="1800" b="1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Н</a:t>
            </a:r>
            <a:r>
              <a:rPr lang="en-US" altLang="zh-CN" sz="1200" b="1" dirty="0">
                <a:solidFill>
                  <a:srgbClr val="000000"/>
                </a:solidFill>
                <a:latin typeface="Calibri"/>
                <a:ea typeface="Calibri"/>
              </a:rPr>
              <a:t>2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О</a:t>
            </a:r>
          </a:p>
          <a:p>
            <a:pPr marL="0">
              <a:lnSpc>
                <a:spcPct val="100000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1</a:t>
            </a:r>
            <a:r>
              <a:rPr lang="en-US" altLang="zh-CN" sz="1800" b="1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моль</a:t>
            </a:r>
            <a:r>
              <a:rPr lang="en-US" altLang="zh-CN" sz="1800" b="1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АТФ/мин</a:t>
            </a:r>
          </a:p>
          <a:p>
            <a:pPr marL="0" indent="85344">
              <a:lnSpc>
                <a:spcPct val="100000"/>
              </a:lnSpc>
            </a:pPr>
            <a:r>
              <a:rPr lang="en-US" altLang="zh-CN" sz="1800" b="1" spc="-5" dirty="0">
                <a:solidFill>
                  <a:srgbClr val="000000"/>
                </a:solidFill>
                <a:latin typeface="Calibri"/>
                <a:ea typeface="Calibri"/>
              </a:rPr>
              <a:t>До</a:t>
            </a:r>
            <a:r>
              <a:rPr lang="en-US" altLang="zh-CN" sz="18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истощения</a:t>
            </a:r>
          </a:p>
          <a:p>
            <a:pPr marL="0" indent="25907">
              <a:lnSpc>
                <a:spcPct val="100000"/>
              </a:lnSpc>
            </a:pPr>
            <a:r>
              <a:rPr lang="en-US" altLang="zh-CN" sz="1800" b="1" spc="-5" dirty="0">
                <a:solidFill>
                  <a:srgbClr val="000000"/>
                </a:solidFill>
                <a:latin typeface="Calibri"/>
                <a:ea typeface="Calibri"/>
              </a:rPr>
              <a:t>энергет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ических</a:t>
            </a:r>
          </a:p>
          <a:p>
            <a:pPr marL="0" indent="286511">
              <a:lnSpc>
                <a:spcPct val="100000"/>
              </a:lnSpc>
            </a:pPr>
            <a:r>
              <a:rPr lang="en-US" altLang="zh-CN" sz="1800" b="1" spc="-5" dirty="0">
                <a:solidFill>
                  <a:srgbClr val="000000"/>
                </a:solidFill>
                <a:latin typeface="Calibri"/>
                <a:ea typeface="Calibri"/>
              </a:rPr>
              <a:t>субст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ратов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849373" y="116586"/>
          <a:ext cx="8759952" cy="2994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7439"/>
                <a:gridCol w="206502"/>
                <a:gridCol w="2553842"/>
                <a:gridCol w="179832"/>
                <a:gridCol w="1909571"/>
                <a:gridCol w="940689"/>
                <a:gridCol w="204978"/>
                <a:gridCol w="821816"/>
                <a:gridCol w="335280"/>
              </a:tblGrid>
              <a:tr h="726948">
                <a:tc gridSpan="8">
                  <a:txBody>
                    <a:bodyPr/>
                    <a:lstStyle/>
                    <a:p>
                      <a:pPr>
                        <a:lnSpc>
                          <a:spcPts val="494"/>
                        </a:lnSpc>
                      </a:pPr>
                      <a:endParaRPr lang="en-US" dirty="0" smtClean="0"/>
                    </a:p>
                    <a:p>
                      <a:pPr marL="0" indent="580136">
                        <a:lnSpc>
                          <a:spcPct val="100000"/>
                        </a:lnSpc>
                      </a:pPr>
                      <a:r>
                        <a:rPr lang="en-US" altLang="zh-CN" sz="3600" b="1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Основные</a:t>
                      </a:r>
                      <a:r>
                        <a:rPr lang="en-US" altLang="zh-CN" sz="3600" b="1" spc="-154" dirty="0">
                          <a:solidFill>
                            <a:srgbClr val="001E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3600" b="1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энергетические</a:t>
                      </a:r>
                      <a:r>
                        <a:rPr lang="en-US" altLang="zh-CN" sz="3600" b="1" spc="-164" dirty="0">
                          <a:solidFill>
                            <a:srgbClr val="001E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4000" b="1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системы</a:t>
                      </a:r>
                    </a:p>
                  </a:txBody>
                  <a:tcPr marL="0" marR="0" marT="0" marB="0">
                    <a:lnL w="25907">
                      <a:solidFill>
                        <a:srgbClr val="C37043"/>
                      </a:solidFill>
                      <a:prstDash val="solid"/>
                    </a:lnL>
                    <a:lnR w="25907">
                      <a:solidFill>
                        <a:srgbClr val="C37043"/>
                      </a:solidFill>
                      <a:prstDash val="solid"/>
                    </a:lnR>
                    <a:lnT w="25907">
                      <a:solidFill>
                        <a:srgbClr val="C37043"/>
                      </a:solidFill>
                      <a:prstDash val="solid"/>
                    </a:lnT>
                    <a:lnB w="25907">
                      <a:solidFill>
                        <a:srgbClr val="C3704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907">
                      <a:solidFill>
                        <a:srgbClr val="C37043"/>
                      </a:solidFill>
                      <a:prstDash val="solid"/>
                    </a:lnL>
                    <a:lnR w="25907">
                      <a:solidFill>
                        <a:srgbClr val="C37043"/>
                      </a:solidFill>
                      <a:prstDash val="solid"/>
                    </a:lnR>
                    <a:lnT w="25907">
                      <a:solidFill>
                        <a:srgbClr val="C37043"/>
                      </a:solidFill>
                      <a:prstDash val="solid"/>
                    </a:lnT>
                    <a:lnB w="25907">
                      <a:solidFill>
                        <a:srgbClr val="C3704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907">
                      <a:solidFill>
                        <a:srgbClr val="C37043"/>
                      </a:solidFill>
                      <a:prstDash val="solid"/>
                    </a:lnL>
                    <a:lnR w="25907">
                      <a:solidFill>
                        <a:srgbClr val="C37043"/>
                      </a:solidFill>
                      <a:prstDash val="solid"/>
                    </a:lnR>
                    <a:lnT w="25907">
                      <a:solidFill>
                        <a:srgbClr val="C37043"/>
                      </a:solidFill>
                      <a:prstDash val="solid"/>
                    </a:lnT>
                    <a:lnB w="25907">
                      <a:solidFill>
                        <a:srgbClr val="C3704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907">
                      <a:solidFill>
                        <a:srgbClr val="C37043"/>
                      </a:solidFill>
                      <a:prstDash val="solid"/>
                    </a:lnL>
                    <a:lnR w="25907">
                      <a:solidFill>
                        <a:srgbClr val="C37043"/>
                      </a:solidFill>
                      <a:prstDash val="solid"/>
                    </a:lnR>
                    <a:lnT w="25907">
                      <a:solidFill>
                        <a:srgbClr val="C37043"/>
                      </a:solidFill>
                      <a:prstDash val="solid"/>
                    </a:lnT>
                    <a:lnB w="25907">
                      <a:solidFill>
                        <a:srgbClr val="C3704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907">
                      <a:solidFill>
                        <a:srgbClr val="C37043"/>
                      </a:solidFill>
                      <a:prstDash val="solid"/>
                    </a:lnL>
                    <a:lnR w="25907">
                      <a:solidFill>
                        <a:srgbClr val="C37043"/>
                      </a:solidFill>
                      <a:prstDash val="solid"/>
                    </a:lnR>
                    <a:lnT w="25907">
                      <a:solidFill>
                        <a:srgbClr val="C37043"/>
                      </a:solidFill>
                      <a:prstDash val="solid"/>
                    </a:lnT>
                    <a:lnB w="25907">
                      <a:solidFill>
                        <a:srgbClr val="C3704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907">
                      <a:solidFill>
                        <a:srgbClr val="C37043"/>
                      </a:solidFill>
                      <a:prstDash val="solid"/>
                    </a:lnL>
                    <a:lnR w="25907">
                      <a:solidFill>
                        <a:srgbClr val="C37043"/>
                      </a:solidFill>
                      <a:prstDash val="solid"/>
                    </a:lnR>
                    <a:lnT w="25907">
                      <a:solidFill>
                        <a:srgbClr val="C37043"/>
                      </a:solidFill>
                      <a:prstDash val="solid"/>
                    </a:lnT>
                    <a:lnB w="25907">
                      <a:solidFill>
                        <a:srgbClr val="C3704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907">
                      <a:solidFill>
                        <a:srgbClr val="C37043"/>
                      </a:solidFill>
                      <a:prstDash val="solid"/>
                    </a:lnL>
                    <a:lnR w="25907">
                      <a:solidFill>
                        <a:srgbClr val="C37043"/>
                      </a:solidFill>
                      <a:prstDash val="solid"/>
                    </a:lnR>
                    <a:lnT w="25907">
                      <a:solidFill>
                        <a:srgbClr val="C37043"/>
                      </a:solidFill>
                      <a:prstDash val="solid"/>
                    </a:lnT>
                    <a:lnB w="25907">
                      <a:solidFill>
                        <a:srgbClr val="C3704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907">
                      <a:solidFill>
                        <a:srgbClr val="C37043"/>
                      </a:solidFill>
                      <a:prstDash val="solid"/>
                    </a:lnL>
                    <a:lnR w="25907">
                      <a:solidFill>
                        <a:srgbClr val="C37043"/>
                      </a:solidFill>
                      <a:prstDash val="solid"/>
                    </a:lnR>
                    <a:lnT w="25907">
                      <a:solidFill>
                        <a:srgbClr val="C37043"/>
                      </a:solidFill>
                      <a:prstDash val="solid"/>
                    </a:lnT>
                    <a:lnB w="25907">
                      <a:solidFill>
                        <a:srgbClr val="C37043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25907" cap="flat" cmpd="sng" algn="ctr">
                      <a:solidFill>
                        <a:srgbClr val="C370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811">
                      <a:solidFill>
                        <a:srgbClr val="C37043"/>
                      </a:solidFill>
                      <a:prstDash val="solid"/>
                    </a:lnB>
                  </a:tcPr>
                </a:tc>
              </a:tr>
              <a:tr h="846454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R w="19811">
                      <a:solidFill>
                        <a:srgbClr val="C37043"/>
                      </a:solidFill>
                      <a:prstDash val="solid"/>
                    </a:lnR>
                    <a:lnT w="25907">
                      <a:solidFill>
                        <a:srgbClr val="C37043"/>
                      </a:solidFill>
                      <a:prstDash val="solid"/>
                    </a:lnT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19811">
                      <a:solidFill>
                        <a:srgbClr val="C37043"/>
                      </a:solidFill>
                      <a:prstDash val="solid"/>
                    </a:lnL>
                    <a:lnR w="19811">
                      <a:solidFill>
                        <a:srgbClr val="C37043"/>
                      </a:solidFill>
                      <a:prstDash val="solid"/>
                    </a:lnR>
                    <a:lnT w="19811">
                      <a:solidFill>
                        <a:srgbClr val="C3704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19811">
                      <a:solidFill>
                        <a:srgbClr val="C37043"/>
                      </a:solidFill>
                      <a:prstDash val="solid"/>
                    </a:lnL>
                    <a:lnR w="19811">
                      <a:solidFill>
                        <a:srgbClr val="C37043"/>
                      </a:solidFill>
                      <a:prstDash val="solid"/>
                    </a:lnR>
                    <a:lnT w="25907">
                      <a:solidFill>
                        <a:srgbClr val="C3704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19811">
                      <a:solidFill>
                        <a:srgbClr val="C37043"/>
                      </a:solidFill>
                      <a:prstDash val="solid"/>
                    </a:lnL>
                    <a:lnR w="19811">
                      <a:solidFill>
                        <a:srgbClr val="C37043"/>
                      </a:solidFill>
                      <a:prstDash val="solid"/>
                    </a:lnR>
                    <a:lnT w="19811">
                      <a:solidFill>
                        <a:srgbClr val="C37043"/>
                      </a:solidFill>
                      <a:prstDash val="solid"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629"/>
                        </a:lnSpc>
                      </a:pPr>
                      <a:endParaRPr lang="en-US" dirty="0" smtClean="0"/>
                    </a:p>
                    <a:p>
                      <a:pPr marL="0" indent="-2362327">
                        <a:lnSpc>
                          <a:spcPct val="100000"/>
                        </a:lnSpc>
                      </a:pPr>
                      <a:r>
                        <a:rPr lang="en-US" altLang="zh-CN" sz="2800" b="1" spc="-1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Анаэробная</a:t>
                      </a:r>
                      <a:r>
                        <a:rPr lang="en-US" altLang="zh-CN" sz="2800" b="1" spc="25" dirty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US" altLang="zh-CN" sz="2800" b="1" spc="-1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лактатная</a:t>
                      </a:r>
                    </a:p>
                  </a:txBody>
                  <a:tcPr marL="0" marR="0" marT="0" marB="0">
                    <a:lnL w="19811">
                      <a:solidFill>
                        <a:srgbClr val="C37043"/>
                      </a:solidFill>
                      <a:prstDash val="solid"/>
                    </a:lnL>
                    <a:lnR w="19811">
                      <a:solidFill>
                        <a:srgbClr val="C37043"/>
                      </a:solidFill>
                      <a:prstDash val="solid"/>
                    </a:lnR>
                    <a:lnT w="25907">
                      <a:solidFill>
                        <a:srgbClr val="C37043"/>
                      </a:solidFill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811">
                      <a:solidFill>
                        <a:srgbClr val="C37043"/>
                      </a:solidFill>
                      <a:prstDash val="solid"/>
                    </a:lnL>
                    <a:lnR w="19811">
                      <a:solidFill>
                        <a:srgbClr val="C37043"/>
                      </a:solidFill>
                      <a:prstDash val="solid"/>
                    </a:lnR>
                    <a:lnT w="25907">
                      <a:solidFill>
                        <a:srgbClr val="C37043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19811">
                      <a:solidFill>
                        <a:srgbClr val="C37043"/>
                      </a:solidFill>
                      <a:prstDash val="solid"/>
                    </a:lnL>
                    <a:lnR w="19811">
                      <a:solidFill>
                        <a:srgbClr val="C37043"/>
                      </a:solidFill>
                      <a:prstDash val="solid"/>
                    </a:lnR>
                    <a:lnT w="19811">
                      <a:solidFill>
                        <a:srgbClr val="C37043"/>
                      </a:solidFill>
                      <a:prstDash val="solid"/>
                    </a:lnT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19811">
                      <a:solidFill>
                        <a:srgbClr val="C37043"/>
                      </a:solidFill>
                      <a:prstDash val="solid"/>
                    </a:lnL>
                    <a:lnT w="25907">
                      <a:solidFill>
                        <a:srgbClr val="C37043"/>
                      </a:solidFill>
                      <a:prstDash val="solid"/>
                    </a:lnT>
                    <a:lnB w="19811">
                      <a:solidFill>
                        <a:srgbClr val="C3704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9811">
                      <a:solidFill>
                        <a:srgbClr val="C37043"/>
                      </a:solidFill>
                      <a:prstDash val="solid"/>
                    </a:lnB>
                  </a:tcPr>
                </a:tc>
              </a:tr>
              <a:tr h="57530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811">
                      <a:solidFill>
                        <a:srgbClr val="C37043"/>
                      </a:solidFill>
                      <a:prstDash val="solid"/>
                    </a:lnR>
                    <a:lnT w="25907">
                      <a:solidFill>
                        <a:srgbClr val="C37043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811">
                      <a:solidFill>
                        <a:srgbClr val="C37043"/>
                      </a:solidFill>
                      <a:prstDash val="solid"/>
                    </a:lnL>
                    <a:lnR w="19811">
                      <a:solidFill>
                        <a:srgbClr val="C37043"/>
                      </a:solidFill>
                      <a:prstDash val="solid"/>
                    </a:lnR>
                    <a:lnT w="19811">
                      <a:solidFill>
                        <a:srgbClr val="C37043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19811">
                      <a:solidFill>
                        <a:srgbClr val="C37043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811">
                      <a:solidFill>
                        <a:srgbClr val="C37043"/>
                      </a:solidFill>
                      <a:prstDash val="solid"/>
                    </a:ln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811">
                      <a:solidFill>
                        <a:srgbClr val="C37043"/>
                      </a:solidFill>
                      <a:prstDash val="solid"/>
                    </a:lnL>
                    <a:lnR w="19811">
                      <a:solidFill>
                        <a:srgbClr val="C37043"/>
                      </a:solidFill>
                      <a:prstDash val="solid"/>
                    </a:lnR>
                    <a:lnT w="25907">
                      <a:solidFill>
                        <a:srgbClr val="C37043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811">
                      <a:solidFill>
                        <a:srgbClr val="C37043"/>
                      </a:solidFill>
                      <a:prstDash val="solid"/>
                    </a:lnL>
                    <a:lnR w="19811">
                      <a:solidFill>
                        <a:srgbClr val="C37043"/>
                      </a:solidFill>
                      <a:prstDash val="solid"/>
                    </a:lnR>
                    <a:lnT w="25907">
                      <a:solidFill>
                        <a:srgbClr val="C37043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811">
                      <a:solidFill>
                        <a:srgbClr val="C37043"/>
                      </a:solidFill>
                      <a:prstDash val="solid"/>
                    </a:lnL>
                    <a:lnR w="19811">
                      <a:solidFill>
                        <a:srgbClr val="C37043"/>
                      </a:solidFill>
                      <a:prstDash val="solid"/>
                    </a:lnR>
                    <a:lnT w="19811">
                      <a:solidFill>
                        <a:srgbClr val="C37043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811">
                      <a:solidFill>
                        <a:srgbClr val="C37043"/>
                      </a:solidFill>
                      <a:prstDash val="solid"/>
                    </a:lnL>
                    <a:lnT w="25907">
                      <a:solidFill>
                        <a:srgbClr val="C37043"/>
                      </a:solidFill>
                      <a:prstDash val="solid"/>
                    </a:lnT>
                    <a:lnB w="19811">
                      <a:solidFill>
                        <a:srgbClr val="C3704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9811">
                      <a:solidFill>
                        <a:srgbClr val="C37043"/>
                      </a:solidFill>
                      <a:prstDash val="solid"/>
                    </a:lnB>
                  </a:tcPr>
                </a:tc>
              </a:tr>
              <a:tr h="3034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811">
                      <a:solidFill>
                        <a:srgbClr val="C37043"/>
                      </a:solidFill>
                      <a:prstDash val="solid"/>
                    </a:lnR>
                    <a:lnT w="25907">
                      <a:solidFill>
                        <a:srgbClr val="C37043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811">
                      <a:solidFill>
                        <a:srgbClr val="C37043"/>
                      </a:solidFill>
                      <a:prstDash val="solid"/>
                    </a:lnL>
                    <a:lnR w="19811">
                      <a:solidFill>
                        <a:srgbClr val="C37043"/>
                      </a:solidFill>
                      <a:prstDash val="solid"/>
                    </a:lnR>
                    <a:lnT w="19811">
                      <a:solidFill>
                        <a:srgbClr val="C37043"/>
                      </a:solidFill>
                      <a:prstDash val="solid"/>
                    </a:lnT>
                  </a:tcPr>
                </a:tc>
                <a:tc rowSpan="3" gridSpan="3">
                  <a:txBody>
                    <a:bodyPr/>
                    <a:lstStyle/>
                    <a:p>
                      <a:pPr>
                        <a:lnSpc>
                          <a:spcPts val="1825"/>
                        </a:lnSpc>
                      </a:pPr>
                      <a:endParaRPr lang="en-US" dirty="0" smtClean="0"/>
                    </a:p>
                    <a:p>
                      <a:pPr marL="1674367" indent="161544" hangingPunct="0">
                        <a:lnSpc>
                          <a:spcPct val="95416"/>
                        </a:lnSpc>
                      </a:pPr>
                      <a:r>
                        <a:rPr lang="en-US" altLang="zh-CN" sz="1800" b="1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глюкоза→</a:t>
                      </a:r>
                      <a:r>
                        <a:rPr lang="en-US" altLang="zh-CN" sz="1800" b="1" spc="-3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HLA</a:t>
                      </a:r>
                      <a:r>
                        <a:rPr lang="en-US" altLang="zh-CN" sz="1800" b="1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t/>
                      </a:r>
                      <a:br/>
                      <a:r>
                        <a:rPr lang="en-US" altLang="zh-CN" sz="1800" b="1" spc="-3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2,5моль</a:t>
                      </a:r>
                      <a:r>
                        <a:rPr lang="en-US" altLang="zh-CN" sz="1800" b="1" spc="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b="1" spc="-3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АТФ/мин</a:t>
                      </a:r>
                    </a:p>
                  </a:txBody>
                  <a:tcPr marL="0" marR="0" marT="0" marB="0">
                    <a:lnL w="19811">
                      <a:solidFill>
                        <a:srgbClr val="C37043"/>
                      </a:solidFill>
                      <a:prstDash val="solid"/>
                    </a:lnL>
                    <a:lnR w="19811">
                      <a:solidFill>
                        <a:srgbClr val="C37043"/>
                      </a:solidFill>
                      <a:prstDash val="solid"/>
                    </a:lnR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811">
                      <a:solidFill>
                        <a:srgbClr val="C37043"/>
                      </a:solidFill>
                      <a:prstDash val="solid"/>
                    </a:lnL>
                    <a:lnR w="19811">
                      <a:solidFill>
                        <a:srgbClr val="C37043"/>
                      </a:solidFill>
                      <a:prstDash val="solid"/>
                    </a:lnR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811">
                      <a:solidFill>
                        <a:srgbClr val="C37043"/>
                      </a:solidFill>
                      <a:prstDash val="solid"/>
                    </a:lnL>
                    <a:lnR w="19811">
                      <a:solidFill>
                        <a:srgbClr val="C37043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19811" cap="flat" cmpd="sng" algn="ctr">
                      <a:solidFill>
                        <a:srgbClr val="C370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811">
                      <a:solidFill>
                        <a:srgbClr val="C3704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9811">
                      <a:solidFill>
                        <a:srgbClr val="C3704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811">
                      <a:solidFill>
                        <a:srgbClr val="C37043"/>
                      </a:solidFill>
                      <a:prstDash val="solid"/>
                    </a:lnL>
                    <a:lnT w="25907">
                      <a:solidFill>
                        <a:srgbClr val="C37043"/>
                      </a:solidFill>
                      <a:prstDash val="solid"/>
                    </a:lnT>
                    <a:lnB w="19811">
                      <a:solidFill>
                        <a:srgbClr val="C3704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9811">
                      <a:solidFill>
                        <a:srgbClr val="C37043"/>
                      </a:solidFill>
                      <a:prstDash val="solid"/>
                    </a:lnB>
                  </a:tcPr>
                </a:tc>
              </a:tr>
              <a:tr h="38722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811">
                      <a:solidFill>
                        <a:srgbClr val="C37043"/>
                      </a:solidFill>
                      <a:prstDash val="solid"/>
                    </a:lnR>
                    <a:lnT w="25907">
                      <a:solidFill>
                        <a:srgbClr val="C37043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811">
                      <a:solidFill>
                        <a:srgbClr val="C37043"/>
                      </a:solidFill>
                      <a:prstDash val="solid"/>
                    </a:lnL>
                    <a:lnR w="19811">
                      <a:solidFill>
                        <a:srgbClr val="C37043"/>
                      </a:solidFill>
                      <a:prstDash val="solid"/>
                    </a:lnR>
                    <a:lnT w="19811">
                      <a:solidFill>
                        <a:srgbClr val="C37043"/>
                      </a:solidFill>
                      <a:prstDash val="solid"/>
                    </a:lnT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811">
                      <a:solidFill>
                        <a:srgbClr val="C37043"/>
                      </a:solidFill>
                      <a:prstDash val="solid"/>
                    </a:lnL>
                    <a:lnR w="19811">
                      <a:solidFill>
                        <a:srgbClr val="C37043"/>
                      </a:solidFill>
                      <a:prstDash val="soli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811">
                      <a:solidFill>
                        <a:srgbClr val="C37043"/>
                      </a:solidFill>
                      <a:prstDash val="solid"/>
                    </a:lnL>
                    <a:lnR w="19811">
                      <a:solidFill>
                        <a:srgbClr val="C37043"/>
                      </a:solidFill>
                      <a:prstDash val="soli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811">
                      <a:solidFill>
                        <a:srgbClr val="C37043"/>
                      </a:solidFill>
                      <a:prstDash val="solid"/>
                    </a:lnL>
                    <a:lnR w="19811">
                      <a:solidFill>
                        <a:srgbClr val="C37043"/>
                      </a:solidFill>
                      <a:prstDash val="solid"/>
                    </a:lnR>
                  </a:tcPr>
                </a:tc>
                <a:tc rowSpan="2" gridSpan="4">
                  <a:txBody>
                    <a:bodyPr/>
                    <a:lstStyle/>
                    <a:p>
                      <a:pPr marL="0" indent="71755">
                        <a:lnSpc>
                          <a:spcPct val="100833"/>
                        </a:lnSpc>
                        <a:spcBef>
                          <a:spcPts val="170"/>
                        </a:spcBef>
                      </a:pPr>
                      <a:r>
                        <a:rPr lang="en-US" altLang="zh-CN" sz="2800" b="1" spc="-25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Аэробн</a:t>
                      </a:r>
                      <a:r>
                        <a:rPr lang="en-US" altLang="zh-CN" sz="2800" b="1" spc="-2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ая</a:t>
                      </a:r>
                    </a:p>
                  </a:txBody>
                  <a:tcPr marL="0" marR="0" marT="0" marB="0">
                    <a:lnL w="19811">
                      <a:solidFill>
                        <a:srgbClr val="C37043"/>
                      </a:solidFill>
                      <a:prstDash val="solid"/>
                    </a:lnL>
                    <a:lnR w="19811">
                      <a:solidFill>
                        <a:srgbClr val="C37043"/>
                      </a:solidFill>
                      <a:prstDash val="solid"/>
                    </a:lnR>
                    <a:lnT w="19811">
                      <a:solidFill>
                        <a:srgbClr val="C37043"/>
                      </a:solidFill>
                      <a:prstDash val="solid"/>
                    </a:lnT>
                    <a:lnB w="19811">
                      <a:solidFill>
                        <a:srgbClr val="C37043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811">
                      <a:solidFill>
                        <a:srgbClr val="C37043"/>
                      </a:solidFill>
                      <a:prstDash val="solid"/>
                    </a:lnL>
                    <a:lnR w="19811">
                      <a:solidFill>
                        <a:srgbClr val="C37043"/>
                      </a:solidFill>
                      <a:prstDash val="solid"/>
                    </a:lnR>
                    <a:lnT w="19811">
                      <a:solidFill>
                        <a:srgbClr val="C37043"/>
                      </a:solidFill>
                      <a:prstDash val="solid"/>
                    </a:lnT>
                    <a:lnB w="19811">
                      <a:solidFill>
                        <a:srgbClr val="C37043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811">
                      <a:solidFill>
                        <a:srgbClr val="C37043"/>
                      </a:solidFill>
                      <a:prstDash val="solid"/>
                    </a:lnL>
                    <a:lnR w="19811">
                      <a:solidFill>
                        <a:srgbClr val="C37043"/>
                      </a:solidFill>
                      <a:prstDash val="solid"/>
                    </a:lnR>
                    <a:lnT w="19811">
                      <a:solidFill>
                        <a:srgbClr val="C37043"/>
                      </a:solidFill>
                      <a:prstDash val="solid"/>
                    </a:lnT>
                    <a:lnB w="19811">
                      <a:solidFill>
                        <a:srgbClr val="C37043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811">
                      <a:solidFill>
                        <a:srgbClr val="C37043"/>
                      </a:solidFill>
                      <a:prstDash val="solid"/>
                    </a:lnL>
                    <a:lnR w="19811">
                      <a:solidFill>
                        <a:srgbClr val="C37043"/>
                      </a:solidFill>
                      <a:prstDash val="solid"/>
                    </a:lnR>
                    <a:lnT w="19811">
                      <a:solidFill>
                        <a:srgbClr val="C37043"/>
                      </a:solidFill>
                      <a:prstDash val="solid"/>
                    </a:lnT>
                    <a:lnB w="19811">
                      <a:solidFill>
                        <a:srgbClr val="C37043"/>
                      </a:solidFill>
                      <a:prstDash val="solid"/>
                    </a:lnB>
                  </a:tcPr>
                </a:tc>
              </a:tr>
              <a:tr h="15532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811">
                      <a:solidFill>
                        <a:srgbClr val="C37043"/>
                      </a:solidFill>
                      <a:prstDash val="solid"/>
                    </a:lnL>
                    <a:lnR w="19811">
                      <a:solidFill>
                        <a:srgbClr val="C37043"/>
                      </a:solidFill>
                      <a:prstDash val="soli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811">
                      <a:solidFill>
                        <a:srgbClr val="C37043"/>
                      </a:solidFill>
                      <a:prstDash val="solid"/>
                    </a:lnL>
                    <a:lnR w="19811">
                      <a:solidFill>
                        <a:srgbClr val="C37043"/>
                      </a:solidFill>
                      <a:prstDash val="soli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811">
                      <a:solidFill>
                        <a:srgbClr val="C37043"/>
                      </a:solidFill>
                      <a:prstDash val="solid"/>
                    </a:lnL>
                    <a:lnR w="19811">
                      <a:solidFill>
                        <a:srgbClr val="C37043"/>
                      </a:solidFill>
                      <a:prstDash val="solid"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811">
                      <a:solidFill>
                        <a:srgbClr val="C37043"/>
                      </a:solidFill>
                      <a:prstDash val="solid"/>
                    </a:lnL>
                    <a:lnR w="19811">
                      <a:solidFill>
                        <a:srgbClr val="C37043"/>
                      </a:solidFill>
                      <a:prstDash val="solid"/>
                    </a:lnR>
                    <a:lnT w="19811">
                      <a:solidFill>
                        <a:srgbClr val="C37043"/>
                      </a:solidFill>
                      <a:prstDash val="solid"/>
                    </a:lnT>
                    <a:lnB w="19811">
                      <a:solidFill>
                        <a:srgbClr val="C37043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811">
                      <a:solidFill>
                        <a:srgbClr val="C37043"/>
                      </a:solidFill>
                      <a:prstDash val="solid"/>
                    </a:lnL>
                    <a:lnR w="19811">
                      <a:solidFill>
                        <a:srgbClr val="C37043"/>
                      </a:solidFill>
                      <a:prstDash val="solid"/>
                    </a:lnR>
                    <a:lnT w="19811">
                      <a:solidFill>
                        <a:srgbClr val="C37043"/>
                      </a:solidFill>
                      <a:prstDash val="solid"/>
                    </a:lnT>
                    <a:lnB w="19811">
                      <a:solidFill>
                        <a:srgbClr val="C37043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811">
                      <a:solidFill>
                        <a:srgbClr val="C37043"/>
                      </a:solidFill>
                      <a:prstDash val="solid"/>
                    </a:lnL>
                    <a:lnR w="19811">
                      <a:solidFill>
                        <a:srgbClr val="C37043"/>
                      </a:solidFill>
                      <a:prstDash val="solid"/>
                    </a:lnR>
                    <a:lnT w="19811">
                      <a:solidFill>
                        <a:srgbClr val="C37043"/>
                      </a:solidFill>
                      <a:prstDash val="solid"/>
                    </a:lnT>
                    <a:lnB w="19811">
                      <a:solidFill>
                        <a:srgbClr val="C37043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811">
                      <a:solidFill>
                        <a:srgbClr val="C37043"/>
                      </a:solidFill>
                      <a:prstDash val="solid"/>
                    </a:lnL>
                    <a:lnR w="19811">
                      <a:solidFill>
                        <a:srgbClr val="C37043"/>
                      </a:solidFill>
                      <a:prstDash val="solid"/>
                    </a:lnR>
                    <a:lnT w="19811">
                      <a:solidFill>
                        <a:srgbClr val="C37043"/>
                      </a:solidFill>
                      <a:prstDash val="solid"/>
                    </a:lnT>
                    <a:lnB w="19811">
                      <a:solidFill>
                        <a:srgbClr val="C37043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" y="822960"/>
            <a:ext cx="11551920" cy="5935980"/>
          </a:xfrm>
          <a:prstGeom prst="rect">
            <a:avLst/>
          </a:prstGeom>
        </p:spPr>
      </p:pic>
      <p:sp>
        <p:nvSpPr>
          <p:cNvPr id="2" name="TextBox 87"/>
          <p:cNvSpPr txBox="1"/>
          <p:nvPr/>
        </p:nvSpPr>
        <p:spPr>
          <a:xfrm>
            <a:off x="829055" y="286766"/>
            <a:ext cx="10256310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Критерии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оценки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механизмов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энергообеспечения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мышечной</a:t>
            </a:r>
            <a:r>
              <a:rPr lang="en-US" altLang="zh-CN" sz="2400" b="1" spc="-11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деятельности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8"/>
          <p:cNvSpPr txBox="1"/>
          <p:nvPr/>
        </p:nvSpPr>
        <p:spPr>
          <a:xfrm>
            <a:off x="624840" y="356031"/>
            <a:ext cx="10919383" cy="61668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584325">
              <a:lnSpc>
                <a:spcPct val="100000"/>
              </a:lnSpc>
            </a:pPr>
            <a:r>
              <a:rPr lang="en-US" altLang="zh-CN" sz="4400" spc="-30" dirty="0">
                <a:solidFill>
                  <a:srgbClr val="001E5E"/>
                </a:solidFill>
                <a:latin typeface="Calibri"/>
                <a:ea typeface="Calibri"/>
              </a:rPr>
              <a:t>Субстраты</a:t>
            </a:r>
            <a:r>
              <a:rPr lang="en-US" altLang="zh-CN" sz="4400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spc="-25" dirty="0">
                <a:solidFill>
                  <a:srgbClr val="001E5E"/>
                </a:solidFill>
                <a:latin typeface="Calibri"/>
                <a:ea typeface="Calibri"/>
              </a:rPr>
              <a:t>для</a:t>
            </a:r>
            <a:r>
              <a:rPr lang="en-US" altLang="zh-CN" sz="4400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spc="-30" dirty="0">
                <a:solidFill>
                  <a:srgbClr val="001E5E"/>
                </a:solidFill>
                <a:latin typeface="Calibri"/>
                <a:ea typeface="Calibri"/>
              </a:rPr>
              <a:t>энергопродукции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10"/>
              </a:lnSpc>
            </a:pPr>
            <a:endParaRPr lang="en-US" dirty="0" smtClean="0"/>
          </a:p>
          <a:p>
            <a:pPr marL="228599" indent="-228599" hangingPunct="0">
              <a:lnSpc>
                <a:spcPct val="95833"/>
              </a:lnSpc>
            </a:pP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Во</a:t>
            </a:r>
            <a:r>
              <a:rPr lang="en-US" altLang="zh-CN" sz="2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время</a:t>
            </a:r>
            <a:r>
              <a:rPr lang="en-US" altLang="zh-CN" sz="2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выполнения</a:t>
            </a:r>
            <a:r>
              <a:rPr lang="en-US" altLang="zh-CN" sz="2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относительно</a:t>
            </a:r>
            <a:r>
              <a:rPr lang="en-US" altLang="zh-CN" sz="2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легкой</a:t>
            </a:r>
            <a:r>
              <a:rPr lang="en-US" altLang="zh-CN" sz="2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работы,</a:t>
            </a:r>
            <a:r>
              <a:rPr lang="en-US" altLang="zh-CN" sz="2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когда</a:t>
            </a:r>
            <a:r>
              <a:rPr lang="en-US" altLang="zh-CN" sz="2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потребление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кислорода</a:t>
            </a:r>
            <a:r>
              <a:rPr lang="en-US" altLang="zh-CN" sz="26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2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превышает</a:t>
            </a:r>
            <a:r>
              <a:rPr lang="en-US" altLang="zh-CN" sz="26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50%</a:t>
            </a:r>
            <a:r>
              <a:rPr lang="en-US" altLang="zh-CN" sz="2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2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максимума</a:t>
            </a:r>
            <a:r>
              <a:rPr lang="en-US" altLang="zh-CN" sz="26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(с</a:t>
            </a:r>
            <a:r>
              <a:rPr lang="en-US" altLang="zh-CN" sz="2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продолжительностью</a:t>
            </a:r>
            <a:r>
              <a:rPr lang="en-US" altLang="zh-CN" sz="2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до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нескольких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часов),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большая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часть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энергии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поставляется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мышцам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за</a:t>
            </a:r>
            <a:r>
              <a:rPr lang="en-US" altLang="zh-CN" sz="2600" spc="-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счет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окисления</a:t>
            </a:r>
            <a:r>
              <a:rPr lang="en-US" altLang="zh-CN" sz="26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жиров</a:t>
            </a:r>
          </a:p>
          <a:p>
            <a:pPr marL="228599" indent="-228599" hangingPunct="0">
              <a:lnSpc>
                <a:spcPct val="95416"/>
              </a:lnSpc>
            </a:pP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Во</a:t>
            </a:r>
            <a:r>
              <a:rPr lang="en-US" altLang="zh-CN" sz="2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время</a:t>
            </a:r>
            <a:r>
              <a:rPr lang="en-US" altLang="zh-CN" sz="2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более</a:t>
            </a:r>
            <a:r>
              <a:rPr lang="en-US" altLang="zh-CN" sz="2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напряженной</a:t>
            </a:r>
            <a:r>
              <a:rPr lang="en-US" altLang="zh-CN" sz="2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работы,</a:t>
            </a:r>
            <a:r>
              <a:rPr lang="en-US" altLang="zh-CN" sz="2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когда</a:t>
            </a:r>
            <a:r>
              <a:rPr lang="en-US" altLang="zh-CN" sz="2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потребление</a:t>
            </a:r>
            <a:r>
              <a:rPr lang="en-US" altLang="zh-CN" sz="26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кислорода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превышает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60%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максимума,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энергия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поставляется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за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счет</a:t>
            </a:r>
            <a:r>
              <a:rPr lang="en-US" altLang="zh-CN" sz="2600" spc="-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окисления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жиров</a:t>
            </a:r>
            <a:r>
              <a:rPr lang="en-US" altLang="zh-CN" sz="26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6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углеводов</a:t>
            </a:r>
          </a:p>
          <a:p>
            <a:pPr>
              <a:lnSpc>
                <a:spcPts val="46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мощности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работы,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близкой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критической,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подавляющую</a:t>
            </a:r>
            <a:r>
              <a:rPr lang="en-US" altLang="zh-CN" sz="26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часть</a:t>
            </a:r>
          </a:p>
          <a:p>
            <a:pPr marL="0" indent="228599">
              <a:lnSpc>
                <a:spcPct val="10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энергопродукции</a:t>
            </a:r>
            <a:r>
              <a:rPr lang="en-US" altLang="zh-CN" sz="2600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обеспечивает</a:t>
            </a:r>
            <a:r>
              <a:rPr lang="en-US" altLang="zh-CN" sz="2600" spc="-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окисление</a:t>
            </a:r>
            <a:r>
              <a:rPr lang="en-US" altLang="zh-CN" sz="2600" spc="-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углеводов</a:t>
            </a:r>
          </a:p>
          <a:p>
            <a:pPr>
              <a:lnSpc>
                <a:spcPts val="55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6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6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реальных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условиях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физических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нагрузок,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как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правило,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задействованы</a:t>
            </a:r>
            <a:r>
              <a:rPr lang="en-US" altLang="zh-CN" sz="2600" spc="6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все</a:t>
            </a:r>
          </a:p>
          <a:p>
            <a:pPr marL="0" indent="228599">
              <a:lnSpc>
                <a:spcPct val="100000"/>
              </a:lnSpc>
            </a:pP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биоэнергетические</a:t>
            </a:r>
            <a:r>
              <a:rPr lang="en-US" altLang="zh-CN" sz="2600" spc="-3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spc="-10" dirty="0">
                <a:solidFill>
                  <a:srgbClr val="001E5E"/>
                </a:solidFill>
                <a:latin typeface="Calibri"/>
                <a:ea typeface="Calibri"/>
              </a:rPr>
              <a:t>системы</a:t>
            </a:r>
          </a:p>
          <a:p>
            <a:pPr>
              <a:lnSpc>
                <a:spcPts val="55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6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6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зависимости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от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мощности,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продолжительности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вида</a:t>
            </a:r>
            <a:r>
              <a:rPr lang="en-US" altLang="zh-CN" sz="2600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выполняемой</a:t>
            </a:r>
          </a:p>
          <a:p>
            <a:pPr marL="0" indent="228599">
              <a:lnSpc>
                <a:spcPct val="100000"/>
              </a:lnSpc>
            </a:pP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работы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меняется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лишь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соотношение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механизмов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ее</a:t>
            </a:r>
            <a:r>
              <a:rPr lang="en-US" altLang="zh-CN" sz="2600" spc="-8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энергообеспечения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920" y="350520"/>
            <a:ext cx="8138159" cy="6309360"/>
          </a:xfrm>
          <a:prstGeom prst="rect">
            <a:avLst/>
          </a:prstGeom>
        </p:spPr>
      </p:pic>
      <p:sp>
        <p:nvSpPr>
          <p:cNvPr id="2" name="TextBox 90"/>
          <p:cNvSpPr txBox="1"/>
          <p:nvPr/>
        </p:nvSpPr>
        <p:spPr>
          <a:xfrm>
            <a:off x="555955" y="1741921"/>
            <a:ext cx="2607620" cy="2628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 hangingPunct="0">
              <a:lnSpc>
                <a:spcPct val="95416"/>
              </a:lnSpc>
            </a:pPr>
            <a:r>
              <a:rPr lang="en-US" altLang="zh-CN" sz="2000" spc="2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000" spc="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spc="34" dirty="0">
                <a:solidFill>
                  <a:srgbClr val="001E5E"/>
                </a:solidFill>
                <a:latin typeface="Calibri"/>
                <a:ea typeface="Calibri"/>
              </a:rPr>
              <a:t>Подключение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spc="-5" dirty="0">
                <a:solidFill>
                  <a:srgbClr val="001E5E"/>
                </a:solidFill>
                <a:latin typeface="Calibri"/>
                <a:ea typeface="Calibri"/>
              </a:rPr>
              <a:t>ра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зличных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spc="5" dirty="0">
                <a:solidFill>
                  <a:srgbClr val="001E5E"/>
                </a:solidFill>
                <a:latin typeface="Calibri"/>
                <a:ea typeface="Calibri"/>
              </a:rPr>
              <a:t>мех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анизмов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spc="20" dirty="0">
                <a:solidFill>
                  <a:srgbClr val="001E5E"/>
                </a:solidFill>
                <a:latin typeface="Calibri"/>
                <a:ea typeface="Calibri"/>
              </a:rPr>
              <a:t>энергообеспечения</a:t>
            </a:r>
            <a:r>
              <a:rPr lang="en-US" altLang="zh-CN" sz="2000" spc="-2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spc="69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spc="34" dirty="0">
                <a:solidFill>
                  <a:srgbClr val="001E5E"/>
                </a:solidFill>
                <a:latin typeface="Calibri"/>
                <a:ea typeface="Calibri"/>
              </a:rPr>
              <a:t>зависимости</a:t>
            </a:r>
            <a:r>
              <a:rPr lang="en-US" altLang="zh-CN" sz="2000" spc="-2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spc="44" dirty="0">
                <a:solidFill>
                  <a:srgbClr val="001E5E"/>
                </a:solidFill>
                <a:latin typeface="Calibri"/>
                <a:ea typeface="Calibri"/>
              </a:rPr>
              <a:t>от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spc="-10" dirty="0">
                <a:solidFill>
                  <a:srgbClr val="001E5E"/>
                </a:solidFill>
                <a:latin typeface="Calibri"/>
                <a:ea typeface="Calibri"/>
              </a:rPr>
              <a:t>продолжите</a:t>
            </a:r>
            <a:r>
              <a:rPr lang="en-US" altLang="zh-CN" sz="2000" spc="-5" dirty="0">
                <a:solidFill>
                  <a:srgbClr val="001E5E"/>
                </a:solidFill>
                <a:latin typeface="Calibri"/>
                <a:ea typeface="Calibri"/>
              </a:rPr>
              <a:t>льности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spc="5" dirty="0">
                <a:solidFill>
                  <a:srgbClr val="001E5E"/>
                </a:solidFill>
                <a:latin typeface="Calibri"/>
                <a:ea typeface="Calibri"/>
              </a:rPr>
              <a:t>нагру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зки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spc="5" dirty="0">
                <a:solidFill>
                  <a:srgbClr val="001E5E"/>
                </a:solidFill>
                <a:latin typeface="Calibri"/>
                <a:ea typeface="Calibri"/>
              </a:rPr>
              <a:t>м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аксимальной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spc="5" dirty="0">
                <a:solidFill>
                  <a:srgbClr val="001E5E"/>
                </a:solidFill>
                <a:latin typeface="Calibri"/>
                <a:ea typeface="Calibri"/>
              </a:rPr>
              <a:t>мо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щности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180" y="2087880"/>
            <a:ext cx="7505700" cy="4533900"/>
          </a:xfrm>
          <a:prstGeom prst="rect">
            <a:avLst/>
          </a:prstGeom>
        </p:spPr>
      </p:pic>
      <p:sp>
        <p:nvSpPr>
          <p:cNvPr id="2" name="TextBox 92"/>
          <p:cNvSpPr txBox="1"/>
          <p:nvPr/>
        </p:nvSpPr>
        <p:spPr>
          <a:xfrm>
            <a:off x="2072894" y="495554"/>
            <a:ext cx="6601029" cy="13804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Сопряжение</a:t>
            </a:r>
            <a:r>
              <a:rPr lang="en-US" altLang="zh-CN" sz="2400" spc="-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аэробной</a:t>
            </a:r>
            <a:r>
              <a:rPr lang="en-US" altLang="zh-CN" sz="2400" spc="-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анаэробных</a:t>
            </a:r>
            <a:r>
              <a:rPr lang="en-US" altLang="zh-CN" sz="2400" spc="-1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энергосистем</a:t>
            </a:r>
          </a:p>
          <a:p>
            <a:pPr>
              <a:lnSpc>
                <a:spcPts val="784"/>
              </a:lnSpc>
            </a:pPr>
            <a:endParaRPr lang="en-US" dirty="0" smtClean="0"/>
          </a:p>
          <a:p>
            <a:pPr marL="0" indent="68580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1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фосфагенная</a:t>
            </a:r>
            <a:r>
              <a:rPr lang="en-US" altLang="zh-CN" sz="200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система</a:t>
            </a:r>
          </a:p>
          <a:p>
            <a:pPr marL="0" indent="68580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гликолитическая</a:t>
            </a:r>
            <a:r>
              <a:rPr lang="en-US" altLang="zh-CN" sz="2000" spc="-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система</a:t>
            </a:r>
          </a:p>
          <a:p>
            <a:pPr marL="0" indent="68580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3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аэробная</a:t>
            </a:r>
            <a:r>
              <a:rPr lang="en-US" altLang="zh-CN" sz="2000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окислительная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Box 93"/>
          <p:cNvSpPr txBox="1"/>
          <p:nvPr/>
        </p:nvSpPr>
        <p:spPr>
          <a:xfrm>
            <a:off x="929639" y="736599"/>
            <a:ext cx="10363575" cy="51254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418842">
              <a:lnSpc>
                <a:spcPct val="100000"/>
              </a:lnSpc>
            </a:pPr>
            <a:r>
              <a:rPr lang="en-US" altLang="zh-CN" sz="4000" spc="-30" dirty="0">
                <a:solidFill>
                  <a:srgbClr val="001E5E"/>
                </a:solidFill>
                <a:latin typeface="Calibri"/>
                <a:ea typeface="Calibri"/>
              </a:rPr>
              <a:t>Определение</a:t>
            </a:r>
            <a:r>
              <a:rPr lang="en-US" altLang="zh-CN" sz="4000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spc="-30" dirty="0">
                <a:solidFill>
                  <a:srgbClr val="001E5E"/>
                </a:solidFill>
                <a:latin typeface="Calibri"/>
                <a:ea typeface="Calibri"/>
              </a:rPr>
              <a:t>понятия</a:t>
            </a:r>
            <a:r>
              <a:rPr lang="en-US" altLang="zh-CN" sz="4000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spc="-25" dirty="0">
                <a:solidFill>
                  <a:srgbClr val="001E5E"/>
                </a:solidFill>
                <a:latin typeface="Calibri"/>
                <a:ea typeface="Calibri"/>
              </a:rPr>
              <a:t>выносливости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39"/>
              </a:lnSpc>
            </a:pPr>
            <a:endParaRPr lang="en-US" dirty="0" smtClean="0"/>
          </a:p>
          <a:p>
            <a:pPr marL="228600" indent="-228600" hangingPunct="0">
              <a:lnSpc>
                <a:spcPct val="95416"/>
              </a:lnSpc>
            </a:pP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Понятие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«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выносливость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»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употребляется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обыденной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речи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6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очень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широком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смысле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того,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чтобы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охарактеризовать</a:t>
            </a:r>
            <a:r>
              <a:rPr lang="en-US" altLang="zh-CN" sz="26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способность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человека</a:t>
            </a:r>
            <a:r>
              <a:rPr lang="en-US" altLang="zh-CN" sz="2600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к</a:t>
            </a:r>
            <a:r>
              <a:rPr lang="en-US" altLang="zh-CN" sz="2600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продолжительному</a:t>
            </a:r>
            <a:r>
              <a:rPr lang="en-US" altLang="zh-CN" sz="2600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выполнению</a:t>
            </a:r>
            <a:r>
              <a:rPr lang="en-US" altLang="zh-CN" sz="2600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того</a:t>
            </a:r>
            <a:r>
              <a:rPr lang="en-US" altLang="zh-CN" sz="2600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или</a:t>
            </a:r>
            <a:r>
              <a:rPr lang="en-US" altLang="zh-CN" sz="2600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иного</a:t>
            </a:r>
            <a:r>
              <a:rPr lang="en-US" altLang="zh-CN" sz="2600" spc="-6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вида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умственной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или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(мышечной)</a:t>
            </a:r>
            <a:r>
              <a:rPr lang="en-US" altLang="zh-CN" sz="2600" spc="-16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деятельности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25"/>
              </a:lnSpc>
            </a:pPr>
            <a:endParaRPr lang="en-US" dirty="0" smtClean="0"/>
          </a:p>
          <a:p>
            <a:pPr marL="228600" indent="-228600" hangingPunct="0">
              <a:lnSpc>
                <a:spcPct val="95833"/>
              </a:lnSpc>
            </a:pP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Характеристика</a:t>
            </a:r>
            <a:r>
              <a:rPr lang="en-US" altLang="zh-CN" sz="2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выносливости</a:t>
            </a:r>
            <a:r>
              <a:rPr lang="en-US" altLang="zh-CN" sz="2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как</a:t>
            </a:r>
            <a:r>
              <a:rPr lang="en-US" altLang="zh-CN" sz="2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двигательного</a:t>
            </a:r>
            <a:r>
              <a:rPr lang="en-US" altLang="zh-CN" sz="2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физического</a:t>
            </a:r>
            <a:r>
              <a:rPr lang="en-US" altLang="zh-CN" sz="26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качества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(способности)</a:t>
            </a:r>
            <a:r>
              <a:rPr lang="en-US" altLang="zh-CN" sz="2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человека</a:t>
            </a:r>
            <a:r>
              <a:rPr lang="en-US" altLang="zh-CN" sz="2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относительна:</a:t>
            </a:r>
            <a:r>
              <a:rPr lang="en-US" altLang="zh-CN" sz="2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она</a:t>
            </a:r>
            <a:r>
              <a:rPr lang="en-US" altLang="zh-CN" sz="2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относится</a:t>
            </a:r>
            <a:r>
              <a:rPr lang="en-US" altLang="zh-CN" sz="2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только</a:t>
            </a:r>
            <a:r>
              <a:rPr lang="en-US" altLang="zh-CN" sz="2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определенному</a:t>
            </a:r>
            <a:r>
              <a:rPr lang="en-US" altLang="zh-CN" sz="260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виду</a:t>
            </a:r>
            <a:r>
              <a:rPr lang="en-US" altLang="zh-CN" sz="2600" spc="-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деятельности</a:t>
            </a:r>
          </a:p>
          <a:p>
            <a:pPr>
              <a:lnSpc>
                <a:spcPts val="56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Выносливость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специфична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она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проявляется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у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каждого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человека</a:t>
            </a:r>
            <a:r>
              <a:rPr lang="en-US" altLang="zh-CN" sz="2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выполнении</a:t>
            </a:r>
            <a:r>
              <a:rPr lang="en-US" altLang="zh-CN" sz="26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определенного,</a:t>
            </a:r>
            <a:r>
              <a:rPr lang="en-US" altLang="zh-CN" sz="26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специфического</a:t>
            </a:r>
            <a:r>
              <a:rPr lang="en-US" altLang="zh-CN" sz="26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вида</a:t>
            </a:r>
            <a:r>
              <a:rPr lang="en-US" altLang="zh-CN" sz="26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деятельности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580" y="678180"/>
            <a:ext cx="8252459" cy="4632960"/>
          </a:xfrm>
          <a:prstGeom prst="rect">
            <a:avLst/>
          </a:prstGeom>
        </p:spPr>
      </p:pic>
      <p:sp>
        <p:nvSpPr>
          <p:cNvPr id="2" name="Freeform 5"/>
          <p:cNvSpPr/>
          <p:nvPr/>
        </p:nvSpPr>
        <p:spPr>
          <a:xfrm>
            <a:off x="1047750" y="3422650"/>
            <a:ext cx="2457450" cy="793750"/>
          </a:xfrm>
          <a:custGeom>
            <a:avLst/>
            <a:gdLst>
              <a:gd name="connsiteX0" fmla="*/ 14477 w 2457450"/>
              <a:gd name="connsiteY0" fmla="*/ 798830 h 793750"/>
              <a:gd name="connsiteX1" fmla="*/ 2462021 w 2457450"/>
              <a:gd name="connsiteY1" fmla="*/ 798830 h 793750"/>
              <a:gd name="connsiteX2" fmla="*/ 2462021 w 2457450"/>
              <a:gd name="connsiteY2" fmla="*/ 6350 h 793750"/>
              <a:gd name="connsiteX3" fmla="*/ 14477 w 2457450"/>
              <a:gd name="connsiteY3" fmla="*/ 6350 h 793750"/>
              <a:gd name="connsiteX4" fmla="*/ 14477 w 2457450"/>
              <a:gd name="connsiteY4" fmla="*/ 798830 h 79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7450" h="793750">
                <a:moveTo>
                  <a:pt x="14477" y="798830"/>
                </a:moveTo>
                <a:lnTo>
                  <a:pt x="2462021" y="798830"/>
                </a:lnTo>
                <a:lnTo>
                  <a:pt x="2462021" y="6350"/>
                </a:lnTo>
                <a:lnTo>
                  <a:pt x="14477" y="6350"/>
                </a:lnTo>
                <a:lnTo>
                  <a:pt x="14477" y="798830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047750" y="3422650"/>
            <a:ext cx="2457450" cy="793750"/>
          </a:xfrm>
          <a:custGeom>
            <a:avLst/>
            <a:gdLst>
              <a:gd name="connsiteX0" fmla="*/ 14477 w 2457450"/>
              <a:gd name="connsiteY0" fmla="*/ 798830 h 793750"/>
              <a:gd name="connsiteX1" fmla="*/ 2462021 w 2457450"/>
              <a:gd name="connsiteY1" fmla="*/ 798830 h 793750"/>
              <a:gd name="connsiteX2" fmla="*/ 2462021 w 2457450"/>
              <a:gd name="connsiteY2" fmla="*/ 6350 h 793750"/>
              <a:gd name="connsiteX3" fmla="*/ 14477 w 2457450"/>
              <a:gd name="connsiteY3" fmla="*/ 6350 h 793750"/>
              <a:gd name="connsiteX4" fmla="*/ 14477 w 2457450"/>
              <a:gd name="connsiteY4" fmla="*/ 798830 h 79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7450" h="793750">
                <a:moveTo>
                  <a:pt x="14477" y="798830"/>
                </a:moveTo>
                <a:lnTo>
                  <a:pt x="2462021" y="798830"/>
                </a:lnTo>
                <a:lnTo>
                  <a:pt x="2462021" y="6350"/>
                </a:lnTo>
                <a:lnTo>
                  <a:pt x="14477" y="6350"/>
                </a:lnTo>
                <a:lnTo>
                  <a:pt x="14477" y="79883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2191">
            <a:solidFill>
              <a:srgbClr val="2D518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8667750" y="3346450"/>
            <a:ext cx="2457450" cy="793750"/>
          </a:xfrm>
          <a:custGeom>
            <a:avLst/>
            <a:gdLst>
              <a:gd name="connsiteX0" fmla="*/ 14478 w 2457450"/>
              <a:gd name="connsiteY0" fmla="*/ 800354 h 793750"/>
              <a:gd name="connsiteX1" fmla="*/ 2462021 w 2457450"/>
              <a:gd name="connsiteY1" fmla="*/ 800354 h 793750"/>
              <a:gd name="connsiteX2" fmla="*/ 2462021 w 2457450"/>
              <a:gd name="connsiteY2" fmla="*/ 7874 h 793750"/>
              <a:gd name="connsiteX3" fmla="*/ 14478 w 2457450"/>
              <a:gd name="connsiteY3" fmla="*/ 7874 h 793750"/>
              <a:gd name="connsiteX4" fmla="*/ 14478 w 2457450"/>
              <a:gd name="connsiteY4" fmla="*/ 800354 h 79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7450" h="793750">
                <a:moveTo>
                  <a:pt x="14478" y="800354"/>
                </a:moveTo>
                <a:lnTo>
                  <a:pt x="2462021" y="800354"/>
                </a:lnTo>
                <a:lnTo>
                  <a:pt x="2462021" y="7874"/>
                </a:lnTo>
                <a:lnTo>
                  <a:pt x="14478" y="7874"/>
                </a:lnTo>
                <a:lnTo>
                  <a:pt x="14478" y="800354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8667750" y="3346450"/>
            <a:ext cx="2457450" cy="793750"/>
          </a:xfrm>
          <a:custGeom>
            <a:avLst/>
            <a:gdLst>
              <a:gd name="connsiteX0" fmla="*/ 14478 w 2457450"/>
              <a:gd name="connsiteY0" fmla="*/ 800354 h 793750"/>
              <a:gd name="connsiteX1" fmla="*/ 2462021 w 2457450"/>
              <a:gd name="connsiteY1" fmla="*/ 800354 h 793750"/>
              <a:gd name="connsiteX2" fmla="*/ 2462021 w 2457450"/>
              <a:gd name="connsiteY2" fmla="*/ 7874 h 793750"/>
              <a:gd name="connsiteX3" fmla="*/ 14478 w 2457450"/>
              <a:gd name="connsiteY3" fmla="*/ 7874 h 793750"/>
              <a:gd name="connsiteX4" fmla="*/ 14478 w 2457450"/>
              <a:gd name="connsiteY4" fmla="*/ 800354 h 79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7450" h="793750">
                <a:moveTo>
                  <a:pt x="14478" y="800354"/>
                </a:moveTo>
                <a:lnTo>
                  <a:pt x="2462021" y="800354"/>
                </a:lnTo>
                <a:lnTo>
                  <a:pt x="2462021" y="7874"/>
                </a:lnTo>
                <a:lnTo>
                  <a:pt x="14478" y="7874"/>
                </a:lnTo>
                <a:lnTo>
                  <a:pt x="14478" y="800354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2191">
            <a:solidFill>
              <a:srgbClr val="2D518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4540250" y="5581650"/>
            <a:ext cx="3092450" cy="590550"/>
          </a:xfrm>
          <a:custGeom>
            <a:avLst/>
            <a:gdLst>
              <a:gd name="connsiteX0" fmla="*/ 7365 w 3092450"/>
              <a:gd name="connsiteY0" fmla="*/ 590550 h 590550"/>
              <a:gd name="connsiteX1" fmla="*/ 3104133 w 3092450"/>
              <a:gd name="connsiteY1" fmla="*/ 590550 h 590550"/>
              <a:gd name="connsiteX2" fmla="*/ 3104133 w 3092450"/>
              <a:gd name="connsiteY2" fmla="*/ 14478 h 590550"/>
              <a:gd name="connsiteX3" fmla="*/ 7365 w 3092450"/>
              <a:gd name="connsiteY3" fmla="*/ 14478 h 590550"/>
              <a:gd name="connsiteX4" fmla="*/ 7365 w 3092450"/>
              <a:gd name="connsiteY4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450" h="590550">
                <a:moveTo>
                  <a:pt x="7365" y="590550"/>
                </a:moveTo>
                <a:lnTo>
                  <a:pt x="3104133" y="590550"/>
                </a:lnTo>
                <a:lnTo>
                  <a:pt x="3104133" y="14478"/>
                </a:lnTo>
                <a:lnTo>
                  <a:pt x="7365" y="14478"/>
                </a:lnTo>
                <a:lnTo>
                  <a:pt x="7365" y="590550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4540250" y="5581650"/>
            <a:ext cx="3092450" cy="590550"/>
          </a:xfrm>
          <a:custGeom>
            <a:avLst/>
            <a:gdLst>
              <a:gd name="connsiteX0" fmla="*/ 7365 w 3092450"/>
              <a:gd name="connsiteY0" fmla="*/ 590550 h 590550"/>
              <a:gd name="connsiteX1" fmla="*/ 3104133 w 3092450"/>
              <a:gd name="connsiteY1" fmla="*/ 590550 h 590550"/>
              <a:gd name="connsiteX2" fmla="*/ 3104133 w 3092450"/>
              <a:gd name="connsiteY2" fmla="*/ 14478 h 590550"/>
              <a:gd name="connsiteX3" fmla="*/ 7365 w 3092450"/>
              <a:gd name="connsiteY3" fmla="*/ 14478 h 590550"/>
              <a:gd name="connsiteX4" fmla="*/ 7365 w 3092450"/>
              <a:gd name="connsiteY4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450" h="590550">
                <a:moveTo>
                  <a:pt x="7365" y="590550"/>
                </a:moveTo>
                <a:lnTo>
                  <a:pt x="3104133" y="590550"/>
                </a:lnTo>
                <a:lnTo>
                  <a:pt x="3104133" y="14478"/>
                </a:lnTo>
                <a:lnTo>
                  <a:pt x="7365" y="14478"/>
                </a:lnTo>
                <a:lnTo>
                  <a:pt x="7365" y="590550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2191">
            <a:solidFill>
              <a:srgbClr val="2D518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422527" y="3542792"/>
            <a:ext cx="1737915" cy="60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b="1" dirty="0">
                <a:solidFill>
                  <a:srgbClr val="FEFEFE"/>
                </a:solidFill>
                <a:latin typeface="Calibri"/>
                <a:ea typeface="Calibri"/>
              </a:rPr>
              <a:t>Обмен</a:t>
            </a:r>
            <a:r>
              <a:rPr lang="en-US" altLang="zh-CN" sz="2000" b="1" spc="-1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FEFEFE"/>
                </a:solidFill>
                <a:latin typeface="Calibri"/>
                <a:ea typeface="Calibri"/>
              </a:rPr>
              <a:t>веществ</a:t>
            </a:r>
          </a:p>
          <a:p>
            <a:pPr marL="0" indent="100583">
              <a:lnSpc>
                <a:spcPct val="100000"/>
              </a:lnSpc>
            </a:pPr>
            <a:r>
              <a:rPr lang="en-US" altLang="zh-CN" sz="2000" b="1" spc="-5" dirty="0">
                <a:solidFill>
                  <a:srgbClr val="FEFEFE"/>
                </a:solidFill>
                <a:latin typeface="Calibri"/>
                <a:ea typeface="Calibri"/>
              </a:rPr>
              <a:t>(метаб</a:t>
            </a:r>
            <a:r>
              <a:rPr lang="en-US" altLang="zh-CN" sz="2000" b="1" dirty="0">
                <a:solidFill>
                  <a:srgbClr val="FEFEFE"/>
                </a:solidFill>
                <a:latin typeface="Calibri"/>
                <a:ea typeface="Calibri"/>
              </a:rPr>
              <a:t>олизм)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351264" y="3620516"/>
            <a:ext cx="1122802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b="1" spc="-25" dirty="0">
                <a:solidFill>
                  <a:srgbClr val="FEFEFE"/>
                </a:solidFill>
                <a:latin typeface="Calibri"/>
                <a:ea typeface="Calibri"/>
              </a:rPr>
              <a:t>Гоме</a:t>
            </a:r>
            <a:r>
              <a:rPr lang="en-US" altLang="zh-CN" sz="2000" b="1" spc="-15" dirty="0">
                <a:solidFill>
                  <a:srgbClr val="FEFEFE"/>
                </a:solidFill>
                <a:latin typeface="Calibri"/>
                <a:ea typeface="Calibri"/>
              </a:rPr>
              <a:t>остаз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640834" y="5767273"/>
            <a:ext cx="3036542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dirty="0">
                <a:solidFill>
                  <a:srgbClr val="FEFEFE"/>
                </a:solidFill>
                <a:latin typeface="Calibri"/>
                <a:ea typeface="Calibri"/>
              </a:rPr>
              <a:t>Внутренняя</a:t>
            </a:r>
            <a:r>
              <a:rPr lang="en-US" altLang="zh-CN" sz="1800" b="1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FEFE"/>
                </a:solidFill>
                <a:latin typeface="Calibri"/>
                <a:ea typeface="Calibri"/>
              </a:rPr>
              <a:t>среда</a:t>
            </a:r>
            <a:r>
              <a:rPr lang="en-US" altLang="zh-CN" sz="1800" b="1" spc="-4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FEFE"/>
                </a:solidFill>
                <a:latin typeface="Calibri"/>
                <a:ea typeface="Calibri"/>
              </a:rPr>
              <a:t>организма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4"/>
          <p:cNvSpPr txBox="1"/>
          <p:nvPr/>
        </p:nvSpPr>
        <p:spPr>
          <a:xfrm>
            <a:off x="701040" y="356488"/>
            <a:ext cx="10854515" cy="5867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647442">
              <a:lnSpc>
                <a:spcPct val="100000"/>
              </a:lnSpc>
            </a:pPr>
            <a:r>
              <a:rPr lang="en-US" altLang="zh-CN" sz="4000" spc="-30" dirty="0">
                <a:solidFill>
                  <a:srgbClr val="001E5E"/>
                </a:solidFill>
                <a:latin typeface="Calibri"/>
                <a:ea typeface="Calibri"/>
              </a:rPr>
              <a:t>Определение</a:t>
            </a:r>
            <a:r>
              <a:rPr lang="en-US" altLang="zh-CN" sz="4000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spc="-30" dirty="0">
                <a:solidFill>
                  <a:srgbClr val="001E5E"/>
                </a:solidFill>
                <a:latin typeface="Calibri"/>
                <a:ea typeface="Calibri"/>
              </a:rPr>
              <a:t>понятия</a:t>
            </a:r>
            <a:r>
              <a:rPr lang="en-US" altLang="zh-CN" sz="4000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spc="-25" dirty="0">
                <a:solidFill>
                  <a:srgbClr val="001E5E"/>
                </a:solidFill>
                <a:latin typeface="Calibri"/>
                <a:ea typeface="Calibri"/>
              </a:rPr>
              <a:t>выносливости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25"/>
              </a:lnSpc>
            </a:pPr>
            <a:endParaRPr lang="en-US" dirty="0" smtClean="0"/>
          </a:p>
          <a:p>
            <a:pPr marL="228599" indent="-228599" hangingPunct="0">
              <a:lnSpc>
                <a:spcPct val="9541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спортивной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физиологии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выносливость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определяют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как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способность</a:t>
            </a:r>
            <a:r>
              <a:rPr lang="en-US" altLang="zh-CN" sz="2400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длительно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выполнять</a:t>
            </a:r>
            <a:r>
              <a:rPr lang="en-US" altLang="zh-CN" sz="2400" spc="-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глобальную</a:t>
            </a:r>
            <a:r>
              <a:rPr lang="en-US" altLang="zh-CN" sz="2400" spc="-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мышечную</a:t>
            </a:r>
            <a:r>
              <a:rPr lang="en-US" altLang="zh-CN" sz="2400" spc="-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работу</a:t>
            </a:r>
            <a:r>
              <a:rPr lang="en-US" altLang="zh-CN" sz="2400" spc="-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преимущественно</a:t>
            </a:r>
            <a:r>
              <a:rPr lang="en-US" altLang="zh-CN" sz="2400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или</a:t>
            </a:r>
            <a:r>
              <a:rPr lang="en-US" altLang="zh-CN" sz="2400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исключительно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1E5E"/>
                </a:solidFill>
                <a:latin typeface="Calibri"/>
                <a:ea typeface="Calibri"/>
              </a:rPr>
              <a:t>аэробного</a:t>
            </a:r>
            <a:r>
              <a:rPr lang="en-US" altLang="zh-CN" sz="2400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характера</a:t>
            </a:r>
          </a:p>
          <a:p>
            <a:pPr marL="228599" indent="-228599" hangingPunct="0">
              <a:lnSpc>
                <a:spcPct val="95416"/>
              </a:lnSpc>
              <a:spcBef>
                <a:spcPts val="284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спортивной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физиологии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выносливость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обычно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связывают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4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выполнением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таких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спортивных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упражнений,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которые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требуют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участия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большой</a:t>
            </a:r>
            <a:r>
              <a:rPr lang="en-US" altLang="zh-CN" sz="2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мышечной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массы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(около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половины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более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всей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мышечной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массы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тела)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продолжаются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непрерывно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течение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2-3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мин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более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благодаря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постоянному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потреблению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организмом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кислорода,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обеспечивающего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знергопродукцию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работающих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мышцах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преимущественно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полностью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аэробным</a:t>
            </a:r>
            <a:r>
              <a:rPr lang="en-US" altLang="zh-CN" sz="240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путем</a:t>
            </a:r>
          </a:p>
          <a:p>
            <a:pPr marL="228599" indent="-228599" hangingPunct="0">
              <a:lnSpc>
                <a:spcPct val="95416"/>
              </a:lnSpc>
              <a:spcBef>
                <a:spcPts val="145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2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спортивным</a:t>
            </a:r>
            <a:r>
              <a:rPr lang="en-US" altLang="zh-CN" sz="2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упражнениям,</a:t>
            </a:r>
            <a:r>
              <a:rPr lang="en-US" altLang="zh-CN" sz="24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требующим</a:t>
            </a:r>
            <a:r>
              <a:rPr lang="en-US" altLang="zh-CN" sz="2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проявления</a:t>
            </a:r>
            <a:r>
              <a:rPr lang="en-US" altLang="zh-CN" sz="2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выносливости,</a:t>
            </a:r>
            <a:r>
              <a:rPr lang="en-US" altLang="zh-CN" sz="2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относятся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все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аэробные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упражнения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циклического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характера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частности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легкоатлетический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бег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дистанциях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1500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м,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спортивная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ходьба,</a:t>
            </a:r>
            <a:r>
              <a:rPr lang="en-US" altLang="zh-CN" sz="24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шоссейные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велогонки,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лыжные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гонки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всех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дистанциях,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бег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коньках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дистанциях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3000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плавание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дистанциях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400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др.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5"/>
          <p:cNvSpPr txBox="1"/>
          <p:nvPr/>
        </p:nvSpPr>
        <p:spPr>
          <a:xfrm>
            <a:off x="510540" y="514515"/>
            <a:ext cx="11167119" cy="54941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19099" hangingPunct="0">
              <a:lnSpc>
                <a:spcPct val="95833"/>
              </a:lnSpc>
            </a:pP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3600" spc="-18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зависимости</a:t>
            </a:r>
            <a:r>
              <a:rPr lang="en-US" altLang="zh-CN" sz="3600" spc="-19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от</a:t>
            </a:r>
            <a:r>
              <a:rPr lang="en-US" altLang="zh-CN" sz="3600" spc="-18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типа</a:t>
            </a:r>
            <a:r>
              <a:rPr lang="en-US" altLang="zh-CN" sz="3600" spc="-19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3600" spc="-18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характера</a:t>
            </a:r>
            <a:r>
              <a:rPr lang="en-US" altLang="zh-CN" sz="3600" spc="-2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выполняемой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spc="-30" dirty="0">
                <a:solidFill>
                  <a:srgbClr val="001E5E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3600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spc="-35" dirty="0">
                <a:solidFill>
                  <a:srgbClr val="001E5E"/>
                </a:solidFill>
                <a:latin typeface="Calibri"/>
                <a:ea typeface="Calibri"/>
              </a:rPr>
              <a:t>(мышечной)</a:t>
            </a:r>
            <a:r>
              <a:rPr lang="en-US" altLang="zh-CN" sz="3600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spc="-30" dirty="0">
                <a:solidFill>
                  <a:srgbClr val="001E5E"/>
                </a:solidFill>
                <a:latin typeface="Calibri"/>
                <a:ea typeface="Calibri"/>
              </a:rPr>
              <a:t>работы</a:t>
            </a:r>
            <a:r>
              <a:rPr lang="en-US" altLang="zh-CN" sz="3600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spc="-30" dirty="0">
                <a:solidFill>
                  <a:srgbClr val="001E5E"/>
                </a:solidFill>
                <a:latin typeface="Calibri"/>
                <a:ea typeface="Calibri"/>
              </a:rPr>
              <a:t>различают</a:t>
            </a:r>
            <a:r>
              <a:rPr lang="en-US" altLang="zh-CN" sz="3600" spc="-34" dirty="0">
                <a:solidFill>
                  <a:srgbClr val="001E5E"/>
                </a:solidFill>
                <a:latin typeface="Calibri"/>
                <a:ea typeface="Calibri"/>
              </a:rPr>
              <a:t>: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6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Wingdings"/>
                <a:ea typeface="Wingdings"/>
              </a:rPr>
              <a:t>▪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статическую</a:t>
            </a:r>
            <a:r>
              <a:rPr lang="en-US" altLang="zh-CN" sz="2400" spc="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2400" spc="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динамическую</a:t>
            </a:r>
            <a:r>
              <a:rPr lang="en-US" altLang="zh-CN" sz="2400" spc="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выносливость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  <a:r>
              <a:rPr lang="en-US" altLang="zh-CN" sz="24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т.</a:t>
            </a:r>
            <a:r>
              <a:rPr lang="en-US" altLang="zh-CN" sz="24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е.</a:t>
            </a:r>
            <a:r>
              <a:rPr lang="en-US" altLang="zh-CN" sz="24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способность</a:t>
            </a:r>
            <a:r>
              <a:rPr lang="en-US" altLang="zh-CN" sz="24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длительно</a:t>
            </a:r>
            <a:r>
              <a:rPr lang="en-US" altLang="zh-CN" sz="24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выполнять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соответственно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статическую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динамическую</a:t>
            </a:r>
            <a:r>
              <a:rPr lang="en-US" altLang="zh-CN" sz="24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работу;</a:t>
            </a:r>
          </a:p>
          <a:p>
            <a:pPr marL="228600" indent="-228600" hangingPunct="0">
              <a:lnSpc>
                <a:spcPct val="95416"/>
              </a:lnSpc>
              <a:spcBef>
                <a:spcPts val="240"/>
              </a:spcBef>
            </a:pPr>
            <a:r>
              <a:rPr lang="en-US" altLang="zh-CN" sz="2400" dirty="0">
                <a:solidFill>
                  <a:srgbClr val="001E5E"/>
                </a:solidFill>
                <a:latin typeface="Wingdings"/>
                <a:ea typeface="Wingdings"/>
              </a:rPr>
              <a:t>▪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локальную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глобальную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выносливость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т.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е.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способность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длительно</a:t>
            </a:r>
            <a:r>
              <a:rPr lang="en-US" altLang="zh-CN" sz="2400" spc="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осуществлять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соответственно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локальную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работу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(с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участием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небольшого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числа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мышц)</a:t>
            </a:r>
            <a:r>
              <a:rPr lang="en-US" altLang="zh-CN" sz="2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глобальную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работу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(при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участии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больших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мышечных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групп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более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половины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мышечной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массы);</a:t>
            </a:r>
          </a:p>
          <a:p>
            <a:pPr>
              <a:lnSpc>
                <a:spcPts val="55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Wingdings"/>
                <a:ea typeface="Wingdings"/>
              </a:rPr>
              <a:t>▪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силовую</a:t>
            </a:r>
            <a:r>
              <a:rPr lang="en-US" altLang="zh-CN" sz="2400" spc="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выносливость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  <a:r>
              <a:rPr lang="en-US" altLang="zh-CN" sz="24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т.</a:t>
            </a:r>
            <a:r>
              <a:rPr lang="en-US" altLang="zh-CN" sz="24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е.</a:t>
            </a:r>
            <a:r>
              <a:rPr lang="en-US" altLang="zh-CN" sz="24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способность</a:t>
            </a:r>
            <a:r>
              <a:rPr lang="en-US" altLang="zh-CN" sz="24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многократно</a:t>
            </a:r>
            <a:r>
              <a:rPr lang="en-US" altLang="zh-CN" sz="24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повторять</a:t>
            </a:r>
            <a:r>
              <a:rPr lang="en-US" altLang="zh-CN" sz="24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упражнения,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требующие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проявления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большой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мышечной</a:t>
            </a:r>
            <a:r>
              <a:rPr lang="en-US" altLang="zh-CN" sz="24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силы;</a:t>
            </a:r>
          </a:p>
          <a:p>
            <a:pPr marL="228600" indent="-228600" hangingPunct="0">
              <a:lnSpc>
                <a:spcPct val="95416"/>
              </a:lnSpc>
              <a:spcBef>
                <a:spcPts val="309"/>
              </a:spcBef>
            </a:pPr>
            <a:r>
              <a:rPr lang="en-US" altLang="zh-CN" sz="2400" dirty="0">
                <a:solidFill>
                  <a:srgbClr val="001E5E"/>
                </a:solidFill>
                <a:latin typeface="Wingdings"/>
                <a:ea typeface="Wingdings"/>
              </a:rPr>
              <a:t>▪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анаэробную</a:t>
            </a:r>
            <a:r>
              <a:rPr lang="en-US" altLang="zh-CN" sz="2400" spc="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2400" spc="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аэробную</a:t>
            </a:r>
            <a:r>
              <a:rPr lang="en-US" altLang="zh-CN" sz="2400" spc="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выносливость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  <a:r>
              <a:rPr lang="en-US" altLang="zh-CN" sz="24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т.</a:t>
            </a:r>
            <a:r>
              <a:rPr lang="en-US" altLang="zh-CN" sz="24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е.</a:t>
            </a:r>
            <a:r>
              <a:rPr lang="en-US" altLang="zh-CN" sz="24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способность</a:t>
            </a:r>
            <a:r>
              <a:rPr lang="en-US" altLang="zh-CN" sz="24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длительно</a:t>
            </a:r>
            <a:r>
              <a:rPr lang="en-US" altLang="zh-CN" sz="24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выполнять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глобальную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работу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преимущественно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анаэробным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аэробным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типом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энер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гообеспечения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96"/>
          <p:cNvSpPr txBox="1"/>
          <p:nvPr/>
        </p:nvSpPr>
        <p:spPr>
          <a:xfrm>
            <a:off x="929639" y="234950"/>
            <a:ext cx="10049936" cy="2336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770508">
              <a:lnSpc>
                <a:spcPct val="100000"/>
              </a:lnSpc>
            </a:pPr>
            <a:r>
              <a:rPr lang="en-US" altLang="zh-CN" sz="3600" spc="-30" dirty="0">
                <a:solidFill>
                  <a:srgbClr val="001E5E"/>
                </a:solidFill>
                <a:latin typeface="Calibri"/>
                <a:ea typeface="Calibri"/>
              </a:rPr>
              <a:t>Адаптация</a:t>
            </a:r>
            <a:r>
              <a:rPr lang="en-US" altLang="zh-CN" sz="3600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spc="-40" dirty="0">
                <a:solidFill>
                  <a:srgbClr val="001E5E"/>
                </a:solidFill>
                <a:latin typeface="Calibri"/>
                <a:ea typeface="Calibri"/>
              </a:rPr>
              <a:t>мышц</a:t>
            </a:r>
            <a:r>
              <a:rPr lang="en-US" altLang="zh-CN" sz="3600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spc="-34" dirty="0">
                <a:solidFill>
                  <a:srgbClr val="001E5E"/>
                </a:solidFill>
                <a:latin typeface="Calibri"/>
                <a:ea typeface="Calibri"/>
              </a:rPr>
              <a:t>к</a:t>
            </a:r>
            <a:r>
              <a:rPr lang="en-US" altLang="zh-CN" sz="3600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spc="-30" dirty="0">
                <a:solidFill>
                  <a:srgbClr val="001E5E"/>
                </a:solidFill>
                <a:latin typeface="Calibri"/>
                <a:ea typeface="Calibri"/>
              </a:rPr>
              <a:t>тренировке</a:t>
            </a:r>
            <a:r>
              <a:rPr lang="en-US" altLang="zh-CN" sz="3600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spc="-30" dirty="0">
                <a:solidFill>
                  <a:srgbClr val="001E5E"/>
                </a:solidFill>
                <a:latin typeface="Calibri"/>
                <a:ea typeface="Calibri"/>
              </a:rPr>
              <a:t>выносливости</a:t>
            </a:r>
          </a:p>
          <a:p>
            <a:pPr marL="228600" indent="-228600" hangingPunct="0">
              <a:lnSpc>
                <a:spcPct val="86666"/>
              </a:lnSpc>
            </a:pP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Повышение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выносливости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результате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тренировки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связано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только</a:t>
            </a:r>
            <a:r>
              <a:rPr lang="en-US" altLang="zh-CN" sz="22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увеличением</a:t>
            </a:r>
            <a:r>
              <a:rPr lang="en-US" altLang="zh-CN" sz="2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возможностей</a:t>
            </a:r>
            <a:r>
              <a:rPr lang="en-US" altLang="zh-CN" sz="22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кислородтранспортной</a:t>
            </a:r>
            <a:r>
              <a:rPr lang="en-US" altLang="zh-CN" sz="22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системы</a:t>
            </a:r>
            <a:r>
              <a:rPr lang="en-US" altLang="zh-CN" sz="22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2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доставке</a:t>
            </a:r>
            <a:r>
              <a:rPr lang="en-US" altLang="zh-CN" sz="22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О2</a:t>
            </a:r>
            <a:r>
              <a:rPr lang="en-US" altLang="zh-CN" sz="2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работающим</a:t>
            </a:r>
            <a:r>
              <a:rPr lang="en-US" altLang="zh-CN" sz="2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мышцам.</a:t>
            </a:r>
            <a:r>
              <a:rPr lang="en-US" altLang="zh-CN" sz="2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скелетных</a:t>
            </a:r>
            <a:r>
              <a:rPr lang="en-US" altLang="zh-CN" sz="22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мышцах</a:t>
            </a:r>
            <a:r>
              <a:rPr lang="en-US" altLang="zh-CN" sz="2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происходят</a:t>
            </a:r>
            <a:r>
              <a:rPr lang="en-US" altLang="zh-CN" sz="2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изменения,</a:t>
            </a:r>
            <a:r>
              <a:rPr lang="en-US" altLang="zh-CN" sz="22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которые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приводят</a:t>
            </a:r>
            <a:r>
              <a:rPr lang="en-US" altLang="zh-CN" sz="22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2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увеличению</a:t>
            </a:r>
            <a:r>
              <a:rPr lang="en-US" altLang="zh-CN" sz="2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возможностей</a:t>
            </a:r>
            <a:r>
              <a:rPr lang="en-US" altLang="zh-CN" sz="22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всего</a:t>
            </a:r>
            <a:r>
              <a:rPr lang="en-US" altLang="zh-CN" sz="2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организма</a:t>
            </a:r>
            <a:r>
              <a:rPr lang="en-US" altLang="zh-CN" sz="2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целом</a:t>
            </a:r>
            <a:r>
              <a:rPr lang="en-US" altLang="zh-CN" sz="22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2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использовании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О2,</a:t>
            </a:r>
            <a:r>
              <a:rPr lang="en-US" altLang="zh-CN" sz="2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т.</a:t>
            </a:r>
            <a:r>
              <a:rPr lang="en-US" altLang="zh-CN" sz="22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е.</a:t>
            </a:r>
            <a:r>
              <a:rPr lang="en-US" altLang="zh-CN" sz="2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22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повышению</a:t>
            </a:r>
            <a:r>
              <a:rPr lang="en-US" altLang="zh-CN" sz="2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аэробных</a:t>
            </a:r>
            <a:r>
              <a:rPr lang="en-US" altLang="zh-CN" sz="22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возможностей</a:t>
            </a:r>
            <a:r>
              <a:rPr lang="en-US" altLang="zh-CN" sz="2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(выносливости)</a:t>
            </a:r>
            <a:r>
              <a:rPr lang="en-US" altLang="zh-CN" sz="2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тренирующегося</a:t>
            </a:r>
          </a:p>
          <a:p>
            <a:pPr marL="0">
              <a:lnSpc>
                <a:spcPct val="100000"/>
              </a:lnSpc>
            </a:pP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2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Calibri"/>
                <a:ea typeface="Calibri"/>
              </a:rPr>
              <a:t>Тренировка</a:t>
            </a:r>
            <a:r>
              <a:rPr lang="en-US" altLang="zh-CN" sz="22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Calibri"/>
                <a:ea typeface="Calibri"/>
              </a:rPr>
              <a:t>выносливости</a:t>
            </a:r>
            <a:r>
              <a:rPr lang="en-US" altLang="zh-CN" sz="22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Calibri"/>
                <a:ea typeface="Calibri"/>
              </a:rPr>
              <a:t>вызывает</a:t>
            </a:r>
            <a:r>
              <a:rPr lang="en-US" altLang="zh-CN" sz="22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Calibri"/>
                <a:ea typeface="Calibri"/>
              </a:rPr>
              <a:t>два</a:t>
            </a:r>
            <a:r>
              <a:rPr lang="en-US" altLang="zh-CN" sz="22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Calibri"/>
                <a:ea typeface="Calibri"/>
              </a:rPr>
              <a:t>основных</a:t>
            </a:r>
            <a:r>
              <a:rPr lang="en-US" altLang="zh-CN" sz="2200" spc="13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Calibri"/>
                <a:ea typeface="Calibri"/>
              </a:rPr>
              <a:t>эффекта: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929639" y="2618358"/>
            <a:ext cx="353298" cy="335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200" spc="-10" dirty="0">
                <a:solidFill>
                  <a:srgbClr val="000000"/>
                </a:solidFill>
                <a:latin typeface="Calibri"/>
                <a:ea typeface="Calibri"/>
              </a:rPr>
              <a:t>1)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1445005" y="2571750"/>
            <a:ext cx="9521899" cy="9071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89999"/>
              </a:lnSpc>
            </a:pP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усиливает</a:t>
            </a:r>
            <a:r>
              <a:rPr lang="en-US" altLang="zh-CN" sz="2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максимальные</a:t>
            </a:r>
            <a:r>
              <a:rPr lang="en-US" altLang="zh-CN" sz="2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аэробные</a:t>
            </a:r>
            <a:r>
              <a:rPr lang="en-US" altLang="zh-CN" sz="2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возможности</a:t>
            </a:r>
            <a:r>
              <a:rPr lang="en-US" altLang="zh-CN" sz="2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организма</a:t>
            </a:r>
            <a:r>
              <a:rPr lang="en-US" altLang="zh-CN" sz="2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(можно</a:t>
            </a:r>
            <a:r>
              <a:rPr lang="en-US" altLang="zh-CN" sz="22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судить</a:t>
            </a:r>
            <a:r>
              <a:rPr lang="en-US" altLang="zh-CN" sz="22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увеличению</a:t>
            </a:r>
            <a:r>
              <a:rPr lang="en-US" altLang="zh-CN" sz="2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МПК</a:t>
            </a:r>
            <a:r>
              <a:rPr lang="en-US" altLang="zh-CN" sz="2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(и</a:t>
            </a:r>
            <a:r>
              <a:rPr lang="en-US" altLang="zh-CN" sz="2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других</a:t>
            </a:r>
            <a:r>
              <a:rPr lang="en-US" altLang="zh-CN" sz="2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функциональных</a:t>
            </a:r>
            <a:r>
              <a:rPr lang="en-US" altLang="zh-CN" sz="2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показателей)</a:t>
            </a:r>
            <a:r>
              <a:rPr lang="en-US" altLang="zh-CN" sz="2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2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максимальной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spc="-5" dirty="0">
                <a:solidFill>
                  <a:srgbClr val="000000"/>
                </a:solidFill>
                <a:latin typeface="Calibri"/>
                <a:ea typeface="Calibri"/>
              </a:rPr>
              <a:t>аэробной</a:t>
            </a:r>
            <a:r>
              <a:rPr lang="en-US" altLang="zh-CN" sz="2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spc="-5" dirty="0">
                <a:solidFill>
                  <a:srgbClr val="000000"/>
                </a:solidFill>
                <a:latin typeface="Calibri"/>
                <a:ea typeface="Calibri"/>
              </a:rPr>
              <a:t>нагрузке)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929639" y="3477006"/>
            <a:ext cx="353298" cy="335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200" spc="-10" dirty="0">
                <a:solidFill>
                  <a:srgbClr val="000000"/>
                </a:solidFill>
                <a:latin typeface="Calibri"/>
                <a:ea typeface="Calibri"/>
              </a:rPr>
              <a:t>2)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1445005" y="3477006"/>
            <a:ext cx="9854646" cy="12852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повышает</a:t>
            </a:r>
            <a:r>
              <a:rPr lang="en-US" altLang="zh-CN" sz="2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эффективность</a:t>
            </a:r>
            <a:r>
              <a:rPr lang="en-US" altLang="zh-CN" sz="2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(экономичность)</a:t>
            </a:r>
            <a:r>
              <a:rPr lang="en-US" altLang="zh-CN" sz="2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деятельности</a:t>
            </a:r>
            <a:r>
              <a:rPr lang="en-US" altLang="zh-CN" sz="2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организма</a:t>
            </a:r>
            <a:r>
              <a:rPr lang="en-US" altLang="zh-CN" sz="22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выполнении</a:t>
            </a:r>
            <a:r>
              <a:rPr lang="en-US" altLang="zh-CN" sz="2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аэробной</a:t>
            </a:r>
            <a:r>
              <a:rPr lang="en-US" altLang="zh-CN" sz="2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работы</a:t>
            </a:r>
            <a:r>
              <a:rPr lang="en-US" altLang="zh-CN" sz="2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(можно</a:t>
            </a:r>
            <a:r>
              <a:rPr lang="en-US" altLang="zh-CN" sz="2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судить</a:t>
            </a:r>
            <a:r>
              <a:rPr lang="en-US" altLang="zh-CN" sz="2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снижению</a:t>
            </a:r>
            <a:r>
              <a:rPr lang="en-US" altLang="zh-CN" sz="22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функциональных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показателей</a:t>
            </a:r>
            <a:r>
              <a:rPr lang="en-US" altLang="zh-CN" sz="2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(ЧСС,</a:t>
            </a:r>
            <a:r>
              <a:rPr lang="en-US" altLang="zh-CN" sz="22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легочной</a:t>
            </a:r>
            <a:r>
              <a:rPr lang="en-US" altLang="zh-CN" sz="22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вентиляции</a:t>
            </a:r>
            <a:r>
              <a:rPr lang="en-US" altLang="zh-CN" sz="22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температуры</a:t>
            </a:r>
            <a:r>
              <a:rPr lang="en-US" altLang="zh-CN" sz="22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тела,</a:t>
            </a:r>
            <a:r>
              <a:rPr lang="en-US" altLang="zh-CN" sz="22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концентрации</a:t>
            </a:r>
            <a:r>
              <a:rPr lang="en-US" altLang="zh-CN" sz="22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лактата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крови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др.)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стандартной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максимальной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аэробной</a:t>
            </a:r>
            <a:r>
              <a:rPr lang="en-US" altLang="zh-CN" sz="2200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нагрузке)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929639" y="4756658"/>
            <a:ext cx="10406450" cy="14472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 hangingPunct="0">
              <a:lnSpc>
                <a:spcPct val="82916"/>
              </a:lnSpc>
            </a:pPr>
            <a:r>
              <a:rPr lang="en-US" altLang="zh-CN" sz="22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200" spc="3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2200" spc="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Calibri"/>
                <a:ea typeface="Calibri"/>
              </a:rPr>
              <a:t>основе</a:t>
            </a:r>
            <a:r>
              <a:rPr lang="en-US" altLang="zh-CN" sz="2200" spc="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Calibri"/>
                <a:ea typeface="Calibri"/>
              </a:rPr>
              <a:t>положительных</a:t>
            </a:r>
            <a:r>
              <a:rPr lang="en-US" altLang="zh-CN" sz="2200" spc="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Calibri"/>
                <a:ea typeface="Calibri"/>
              </a:rPr>
              <a:t>эффектов</a:t>
            </a:r>
            <a:r>
              <a:rPr lang="en-US" altLang="zh-CN" sz="2200" spc="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Calibri"/>
                <a:ea typeface="Calibri"/>
              </a:rPr>
              <a:t>тренировки</a:t>
            </a:r>
            <a:r>
              <a:rPr lang="en-US" altLang="zh-CN" sz="2200" spc="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Calibri"/>
                <a:ea typeface="Calibri"/>
              </a:rPr>
              <a:t>выносливости</a:t>
            </a:r>
            <a:r>
              <a:rPr lang="en-US" altLang="zh-CN" sz="2200" spc="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Calibri"/>
                <a:ea typeface="Calibri"/>
              </a:rPr>
              <a:t>лежат</a:t>
            </a:r>
            <a:r>
              <a:rPr lang="en-US" altLang="zh-CN" sz="2200" spc="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Calibri"/>
                <a:ea typeface="Calibri"/>
              </a:rPr>
              <a:t>структурно-</a:t>
            </a:r>
            <a:r>
              <a:rPr lang="en-US" altLang="zh-CN" sz="22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Calibri"/>
                <a:ea typeface="Calibri"/>
              </a:rPr>
              <a:t>функциональные</a:t>
            </a:r>
            <a:r>
              <a:rPr lang="en-US" altLang="zh-CN" sz="2200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Calibri"/>
                <a:ea typeface="Calibri"/>
              </a:rPr>
              <a:t>изменения</a:t>
            </a:r>
            <a:r>
              <a:rPr lang="en-US" altLang="zh-CN" sz="2200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2200" spc="-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Calibri"/>
                <a:ea typeface="Calibri"/>
              </a:rPr>
              <a:t>кислородтранспортной,</a:t>
            </a:r>
            <a:r>
              <a:rPr lang="en-US" altLang="zh-CN" sz="2200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Calibri"/>
                <a:ea typeface="Calibri"/>
              </a:rPr>
              <a:t>кислородутилизирующей</a:t>
            </a:r>
            <a:r>
              <a:rPr lang="en-US" altLang="zh-CN" sz="2200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22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Calibri"/>
                <a:ea typeface="Calibri"/>
              </a:rPr>
              <a:t>других</a:t>
            </a:r>
            <a:r>
              <a:rPr lang="en-US" altLang="zh-CN" sz="2200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Calibri"/>
                <a:ea typeface="Calibri"/>
              </a:rPr>
              <a:t>физиологических</a:t>
            </a:r>
            <a:r>
              <a:rPr lang="en-US" altLang="zh-CN" sz="2200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Calibri"/>
                <a:ea typeface="Calibri"/>
              </a:rPr>
              <a:t>системах,</a:t>
            </a:r>
            <a:r>
              <a:rPr lang="en-US" altLang="zh-CN" sz="2200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Calibri"/>
                <a:ea typeface="Calibri"/>
              </a:rPr>
              <a:t>а</a:t>
            </a:r>
            <a:r>
              <a:rPr lang="en-US" altLang="zh-CN" sz="2200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Calibri"/>
                <a:ea typeface="Calibri"/>
              </a:rPr>
              <a:t>также</a:t>
            </a:r>
            <a:r>
              <a:rPr lang="en-US" altLang="zh-CN" sz="2200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Calibri"/>
                <a:ea typeface="Calibri"/>
              </a:rPr>
              <a:t>совершенствование</a:t>
            </a:r>
            <a:r>
              <a:rPr lang="en-US" altLang="zh-CN" sz="2200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Calibri"/>
                <a:ea typeface="Calibri"/>
              </a:rPr>
              <a:t>центрально-нервной</a:t>
            </a:r>
            <a:r>
              <a:rPr lang="en-US" altLang="zh-CN" sz="22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2200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Calibri"/>
                <a:ea typeface="Calibri"/>
              </a:rPr>
              <a:t>нейрогуморальной</a:t>
            </a:r>
            <a:r>
              <a:rPr lang="en-US" altLang="zh-CN" sz="2200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Calibri"/>
                <a:ea typeface="Calibri"/>
              </a:rPr>
              <a:t>(эндокринной)</a:t>
            </a:r>
            <a:r>
              <a:rPr lang="en-US" altLang="zh-CN" sz="2200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Calibri"/>
                <a:ea typeface="Calibri"/>
              </a:rPr>
              <a:t>регуляций</a:t>
            </a:r>
            <a:r>
              <a:rPr lang="en-US" altLang="zh-CN" sz="2200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Calibri"/>
                <a:ea typeface="Calibri"/>
              </a:rPr>
              <a:t>деятельности</a:t>
            </a:r>
            <a:r>
              <a:rPr lang="en-US" altLang="zh-CN" sz="2200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Calibri"/>
                <a:ea typeface="Calibri"/>
              </a:rPr>
              <a:t>этих</a:t>
            </a:r>
            <a:r>
              <a:rPr lang="en-US" altLang="zh-CN" sz="2200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Calibri"/>
                <a:ea typeface="Calibri"/>
              </a:rPr>
              <a:t>систем</a:t>
            </a:r>
            <a:r>
              <a:rPr lang="en-US" altLang="zh-CN" sz="2200" spc="-4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200" dirty="0">
                <a:solidFill>
                  <a:srgbClr val="001E5E"/>
                </a:solidFill>
                <a:latin typeface="Calibri"/>
                <a:ea typeface="Calibri"/>
              </a:rPr>
              <a:t>процессе</a:t>
            </a:r>
            <a:r>
              <a:rPr lang="en-US" altLang="zh-CN" sz="22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Calibri"/>
                <a:ea typeface="Calibri"/>
              </a:rPr>
              <a:t>выполнения</a:t>
            </a:r>
            <a:r>
              <a:rPr lang="en-US" altLang="zh-CN" sz="22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Calibri"/>
                <a:ea typeface="Calibri"/>
              </a:rPr>
              <a:t>аэробной</a:t>
            </a:r>
            <a:r>
              <a:rPr lang="en-US" altLang="zh-CN" sz="2200" spc="-9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1E5E"/>
                </a:solidFill>
                <a:latin typeface="Calibri"/>
                <a:ea typeface="Calibri"/>
              </a:rPr>
              <a:t>работы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102"/>
          <p:cNvSpPr txBox="1"/>
          <p:nvPr/>
        </p:nvSpPr>
        <p:spPr>
          <a:xfrm>
            <a:off x="929639" y="402590"/>
            <a:ext cx="10419950" cy="55494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833"/>
              </a:lnSpc>
            </a:pPr>
            <a:r>
              <a:rPr lang="en-US" altLang="zh-CN" sz="3600" spc="-30" dirty="0">
                <a:solidFill>
                  <a:srgbClr val="001E5E"/>
                </a:solidFill>
                <a:latin typeface="Calibri"/>
                <a:ea typeface="Calibri"/>
              </a:rPr>
              <a:t>Адаптация</a:t>
            </a:r>
            <a:r>
              <a:rPr lang="en-US" altLang="zh-CN" sz="3600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spc="-45" dirty="0">
                <a:solidFill>
                  <a:srgbClr val="001E5E"/>
                </a:solidFill>
                <a:latin typeface="Calibri"/>
                <a:ea typeface="Calibri"/>
              </a:rPr>
              <a:t>мышц</a:t>
            </a:r>
            <a:r>
              <a:rPr lang="en-US" altLang="zh-CN" sz="3600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spc="-30" dirty="0">
                <a:solidFill>
                  <a:srgbClr val="001E5E"/>
                </a:solidFill>
                <a:latin typeface="Calibri"/>
                <a:ea typeface="Calibri"/>
              </a:rPr>
              <a:t>к</a:t>
            </a:r>
            <a:r>
              <a:rPr lang="en-US" altLang="zh-CN" sz="3600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spc="-30" dirty="0">
                <a:solidFill>
                  <a:srgbClr val="001E5E"/>
                </a:solidFill>
                <a:latin typeface="Calibri"/>
                <a:ea typeface="Calibri"/>
              </a:rPr>
              <a:t>тренировке</a:t>
            </a:r>
            <a:r>
              <a:rPr lang="en-US" altLang="zh-CN" sz="3600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spc="-30" dirty="0">
                <a:solidFill>
                  <a:srgbClr val="001E5E"/>
                </a:solidFill>
                <a:latin typeface="Calibri"/>
                <a:ea typeface="Calibri"/>
              </a:rPr>
              <a:t>выносливости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spc="-30" dirty="0">
                <a:solidFill>
                  <a:srgbClr val="001E5E"/>
                </a:solidFill>
                <a:latin typeface="Calibri"/>
                <a:ea typeface="Calibri"/>
              </a:rPr>
              <a:t>(биохимические</a:t>
            </a:r>
            <a:r>
              <a:rPr lang="en-US" altLang="zh-CN" sz="3600" spc="-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spc="-30" dirty="0">
                <a:solidFill>
                  <a:srgbClr val="001E5E"/>
                </a:solidFill>
                <a:latin typeface="Calibri"/>
                <a:ea typeface="Calibri"/>
              </a:rPr>
              <a:t>аспекты)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1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Наиболее</a:t>
            </a:r>
            <a:r>
              <a:rPr lang="en-US" altLang="zh-CN" sz="2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характерными</a:t>
            </a:r>
            <a:r>
              <a:rPr lang="en-US" altLang="zh-CN" sz="2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эффектами</a:t>
            </a:r>
            <a:r>
              <a:rPr lang="en-US" altLang="zh-CN" sz="2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тренировки</a:t>
            </a:r>
            <a:r>
              <a:rPr lang="en-US" altLang="zh-CN" sz="2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выносливости</a:t>
            </a:r>
            <a:r>
              <a:rPr lang="en-US" altLang="zh-CN" sz="2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являются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повышенные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емкость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мощность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аэробного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метаболизма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рабочих</a:t>
            </a:r>
            <a:r>
              <a:rPr lang="en-US" altLang="zh-CN" sz="2400" spc="-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мышц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1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Главные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биохимические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механизмы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этих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эффектов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следующие:</a:t>
            </a:r>
          </a:p>
          <a:p>
            <a:pPr>
              <a:lnSpc>
                <a:spcPts val="869"/>
              </a:lnSpc>
            </a:pPr>
            <a:endParaRPr lang="en-US" dirty="0" smtClean="0"/>
          </a:p>
          <a:p>
            <a:pPr marL="0" hangingPunct="0">
              <a:lnSpc>
                <a:spcPct val="9541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1.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увеличение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содержания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активности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специфических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ферментов</a:t>
            </a:r>
            <a:r>
              <a:rPr lang="en-US" altLang="zh-CN" sz="24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аэробного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(окислительного)</a:t>
            </a:r>
            <a:r>
              <a:rPr lang="en-US" altLang="zh-CN" sz="2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метаболизма;</a:t>
            </a:r>
          </a:p>
          <a:p>
            <a:pPr>
              <a:lnSpc>
                <a:spcPts val="71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2.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увеличение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содержания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миоглобина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(максимально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1,5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2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раза);</a:t>
            </a:r>
          </a:p>
          <a:p>
            <a:pPr>
              <a:lnSpc>
                <a:spcPts val="680"/>
              </a:lnSpc>
            </a:pPr>
            <a:endParaRPr lang="en-US" dirty="0" smtClean="0"/>
          </a:p>
          <a:p>
            <a:pPr marL="0" hangingPunct="0">
              <a:lnSpc>
                <a:spcPct val="9541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3.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повышение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содержания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энергетических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субстратов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мышечного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гликогена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липидов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(максимально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4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50%);</a:t>
            </a:r>
          </a:p>
          <a:p>
            <a:pPr>
              <a:lnSpc>
                <a:spcPts val="70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4.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усиление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способности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мышц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окислять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углеводы,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особенно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жиры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Freeform 103"/>
          <p:cNvSpPr/>
          <p:nvPr/>
        </p:nvSpPr>
        <p:spPr>
          <a:xfrm>
            <a:off x="1974850" y="2952750"/>
            <a:ext cx="2559050" cy="1543050"/>
          </a:xfrm>
          <a:custGeom>
            <a:avLst/>
            <a:gdLst>
              <a:gd name="connsiteX0" fmla="*/ 2569717 w 2559050"/>
              <a:gd name="connsiteY0" fmla="*/ 12954 h 1543050"/>
              <a:gd name="connsiteX1" fmla="*/ 2569717 w 2559050"/>
              <a:gd name="connsiteY1" fmla="*/ 260985 h 1543050"/>
              <a:gd name="connsiteX2" fmla="*/ 257555 w 2559050"/>
              <a:gd name="connsiteY2" fmla="*/ 260985 h 1543050"/>
              <a:gd name="connsiteX3" fmla="*/ 257555 w 2559050"/>
              <a:gd name="connsiteY3" fmla="*/ 1552194 h 1543050"/>
              <a:gd name="connsiteX4" fmla="*/ 9398 w 2559050"/>
              <a:gd name="connsiteY4" fmla="*/ 1552194 h 1543050"/>
              <a:gd name="connsiteX5" fmla="*/ 9398 w 2559050"/>
              <a:gd name="connsiteY5" fmla="*/ 12954 h 1543050"/>
              <a:gd name="connsiteX6" fmla="*/ 2569717 w 2559050"/>
              <a:gd name="connsiteY6" fmla="*/ 12954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9050" h="1543050">
                <a:moveTo>
                  <a:pt x="2569717" y="12954"/>
                </a:moveTo>
                <a:lnTo>
                  <a:pt x="2569717" y="260985"/>
                </a:lnTo>
                <a:lnTo>
                  <a:pt x="257555" y="260985"/>
                </a:lnTo>
                <a:lnTo>
                  <a:pt x="257555" y="1552194"/>
                </a:lnTo>
                <a:lnTo>
                  <a:pt x="9398" y="1552194"/>
                </a:lnTo>
                <a:lnTo>
                  <a:pt x="9398" y="12954"/>
                </a:lnTo>
                <a:lnTo>
                  <a:pt x="2569717" y="12954"/>
                </a:lnTo>
                <a:close/>
              </a:path>
            </a:pathLst>
          </a:custGeom>
          <a:solidFill>
            <a:srgbClr val="F9E3D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4"/>
          <p:cNvSpPr/>
          <p:nvPr/>
        </p:nvSpPr>
        <p:spPr>
          <a:xfrm>
            <a:off x="1974850" y="2952750"/>
            <a:ext cx="2559050" cy="1543050"/>
          </a:xfrm>
          <a:custGeom>
            <a:avLst/>
            <a:gdLst>
              <a:gd name="connsiteX0" fmla="*/ 2569717 w 2559050"/>
              <a:gd name="connsiteY0" fmla="*/ 12954 h 1543050"/>
              <a:gd name="connsiteX1" fmla="*/ 2569717 w 2559050"/>
              <a:gd name="connsiteY1" fmla="*/ 260985 h 1543050"/>
              <a:gd name="connsiteX2" fmla="*/ 257555 w 2559050"/>
              <a:gd name="connsiteY2" fmla="*/ 260985 h 1543050"/>
              <a:gd name="connsiteX3" fmla="*/ 257555 w 2559050"/>
              <a:gd name="connsiteY3" fmla="*/ 1552194 h 1543050"/>
              <a:gd name="connsiteX4" fmla="*/ 9398 w 2559050"/>
              <a:gd name="connsiteY4" fmla="*/ 1552194 h 1543050"/>
              <a:gd name="connsiteX5" fmla="*/ 9398 w 2559050"/>
              <a:gd name="connsiteY5" fmla="*/ 12954 h 1543050"/>
              <a:gd name="connsiteX6" fmla="*/ 2569717 w 2559050"/>
              <a:gd name="connsiteY6" fmla="*/ 12954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9050" h="1543050">
                <a:moveTo>
                  <a:pt x="2569717" y="12954"/>
                </a:moveTo>
                <a:lnTo>
                  <a:pt x="2569717" y="260985"/>
                </a:lnTo>
                <a:lnTo>
                  <a:pt x="257555" y="260985"/>
                </a:lnTo>
                <a:lnTo>
                  <a:pt x="257555" y="1552194"/>
                </a:lnTo>
                <a:lnTo>
                  <a:pt x="9398" y="1552194"/>
                </a:lnTo>
                <a:lnTo>
                  <a:pt x="9398" y="12954"/>
                </a:lnTo>
                <a:lnTo>
                  <a:pt x="2569717" y="12954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6095">
            <a:solidFill>
              <a:srgbClr val="4370C3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" name="Picture 1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560" y="2255520"/>
            <a:ext cx="464820" cy="464820"/>
          </a:xfrm>
          <a:prstGeom prst="rect">
            <a:avLst/>
          </a:prstGeom>
        </p:spPr>
      </p:pic>
      <p:sp>
        <p:nvSpPr>
          <p:cNvPr id="2" name="Freeform 106"/>
          <p:cNvSpPr/>
          <p:nvPr/>
        </p:nvSpPr>
        <p:spPr>
          <a:xfrm>
            <a:off x="4095750" y="2254250"/>
            <a:ext cx="450850" cy="438150"/>
          </a:xfrm>
          <a:custGeom>
            <a:avLst/>
            <a:gdLst>
              <a:gd name="connsiteX0" fmla="*/ 17526 w 450850"/>
              <a:gd name="connsiteY0" fmla="*/ 449326 h 438150"/>
              <a:gd name="connsiteX1" fmla="*/ 453390 w 450850"/>
              <a:gd name="connsiteY1" fmla="*/ 13462 h 438150"/>
              <a:gd name="connsiteX2" fmla="*/ 453390 w 450850"/>
              <a:gd name="connsiteY2" fmla="*/ 449326 h 438150"/>
              <a:gd name="connsiteX3" fmla="*/ 17526 w 450850"/>
              <a:gd name="connsiteY3" fmla="*/ 449326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850" h="438150">
                <a:moveTo>
                  <a:pt x="17526" y="449326"/>
                </a:moveTo>
                <a:lnTo>
                  <a:pt x="453390" y="13462"/>
                </a:lnTo>
                <a:lnTo>
                  <a:pt x="453390" y="449326"/>
                </a:lnTo>
                <a:lnTo>
                  <a:pt x="17526" y="449326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6095">
            <a:solidFill>
              <a:srgbClr val="4370C3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7"/>
          <p:cNvSpPr/>
          <p:nvPr/>
        </p:nvSpPr>
        <p:spPr>
          <a:xfrm>
            <a:off x="4794250" y="2254250"/>
            <a:ext cx="2571750" cy="1543050"/>
          </a:xfrm>
          <a:custGeom>
            <a:avLst/>
            <a:gdLst>
              <a:gd name="connsiteX0" fmla="*/ 2578861 w 2571750"/>
              <a:gd name="connsiteY0" fmla="*/ 11938 h 1543050"/>
              <a:gd name="connsiteX1" fmla="*/ 2578861 w 2571750"/>
              <a:gd name="connsiteY1" fmla="*/ 259715 h 1543050"/>
              <a:gd name="connsiteX2" fmla="*/ 266446 w 2571750"/>
              <a:gd name="connsiteY2" fmla="*/ 259715 h 1543050"/>
              <a:gd name="connsiteX3" fmla="*/ 266446 w 2571750"/>
              <a:gd name="connsiteY3" fmla="*/ 1549654 h 1543050"/>
              <a:gd name="connsiteX4" fmla="*/ 18541 w 2571750"/>
              <a:gd name="connsiteY4" fmla="*/ 1549654 h 1543050"/>
              <a:gd name="connsiteX5" fmla="*/ 18541 w 2571750"/>
              <a:gd name="connsiteY5" fmla="*/ 11938 h 1543050"/>
              <a:gd name="connsiteX6" fmla="*/ 2578861 w 2571750"/>
              <a:gd name="connsiteY6" fmla="*/ 11938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1750" h="1543050">
                <a:moveTo>
                  <a:pt x="2578861" y="11938"/>
                </a:moveTo>
                <a:lnTo>
                  <a:pt x="2578861" y="259715"/>
                </a:lnTo>
                <a:lnTo>
                  <a:pt x="266446" y="259715"/>
                </a:lnTo>
                <a:lnTo>
                  <a:pt x="266446" y="1549654"/>
                </a:lnTo>
                <a:lnTo>
                  <a:pt x="18541" y="1549654"/>
                </a:lnTo>
                <a:lnTo>
                  <a:pt x="18541" y="11938"/>
                </a:lnTo>
                <a:lnTo>
                  <a:pt x="2578861" y="11938"/>
                </a:lnTo>
                <a:close/>
              </a:path>
            </a:pathLst>
          </a:custGeom>
          <a:solidFill>
            <a:srgbClr val="F7C9A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8"/>
          <p:cNvSpPr/>
          <p:nvPr/>
        </p:nvSpPr>
        <p:spPr>
          <a:xfrm>
            <a:off x="4794250" y="2254250"/>
            <a:ext cx="2571750" cy="1543050"/>
          </a:xfrm>
          <a:custGeom>
            <a:avLst/>
            <a:gdLst>
              <a:gd name="connsiteX0" fmla="*/ 2578861 w 2571750"/>
              <a:gd name="connsiteY0" fmla="*/ 11938 h 1543050"/>
              <a:gd name="connsiteX1" fmla="*/ 2578861 w 2571750"/>
              <a:gd name="connsiteY1" fmla="*/ 259715 h 1543050"/>
              <a:gd name="connsiteX2" fmla="*/ 266446 w 2571750"/>
              <a:gd name="connsiteY2" fmla="*/ 259715 h 1543050"/>
              <a:gd name="connsiteX3" fmla="*/ 266446 w 2571750"/>
              <a:gd name="connsiteY3" fmla="*/ 1549654 h 1543050"/>
              <a:gd name="connsiteX4" fmla="*/ 18541 w 2571750"/>
              <a:gd name="connsiteY4" fmla="*/ 1549654 h 1543050"/>
              <a:gd name="connsiteX5" fmla="*/ 18541 w 2571750"/>
              <a:gd name="connsiteY5" fmla="*/ 11938 h 1543050"/>
              <a:gd name="connsiteX6" fmla="*/ 2578861 w 2571750"/>
              <a:gd name="connsiteY6" fmla="*/ 11938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1750" h="1543050">
                <a:moveTo>
                  <a:pt x="2578861" y="11938"/>
                </a:moveTo>
                <a:lnTo>
                  <a:pt x="2578861" y="259715"/>
                </a:lnTo>
                <a:lnTo>
                  <a:pt x="266446" y="259715"/>
                </a:lnTo>
                <a:lnTo>
                  <a:pt x="266446" y="1549654"/>
                </a:lnTo>
                <a:lnTo>
                  <a:pt x="18541" y="1549654"/>
                </a:lnTo>
                <a:lnTo>
                  <a:pt x="18541" y="11938"/>
                </a:lnTo>
                <a:lnTo>
                  <a:pt x="2578861" y="11938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6095">
            <a:solidFill>
              <a:srgbClr val="4370C3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0" name="Picture 1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580" y="1554480"/>
            <a:ext cx="464820" cy="457200"/>
          </a:xfrm>
          <a:prstGeom prst="rect">
            <a:avLst/>
          </a:prstGeom>
        </p:spPr>
      </p:pic>
      <p:sp>
        <p:nvSpPr>
          <p:cNvPr id="3" name="Freeform 110"/>
          <p:cNvSpPr/>
          <p:nvPr/>
        </p:nvSpPr>
        <p:spPr>
          <a:xfrm>
            <a:off x="6927850" y="1555750"/>
            <a:ext cx="450850" cy="438150"/>
          </a:xfrm>
          <a:custGeom>
            <a:avLst/>
            <a:gdLst>
              <a:gd name="connsiteX0" fmla="*/ 13969 w 450850"/>
              <a:gd name="connsiteY0" fmla="*/ 446786 h 438150"/>
              <a:gd name="connsiteX1" fmla="*/ 451357 w 450850"/>
              <a:gd name="connsiteY1" fmla="*/ 10922 h 438150"/>
              <a:gd name="connsiteX2" fmla="*/ 451357 w 450850"/>
              <a:gd name="connsiteY2" fmla="*/ 446786 h 438150"/>
              <a:gd name="connsiteX3" fmla="*/ 13969 w 450850"/>
              <a:gd name="connsiteY3" fmla="*/ 446786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850" h="438150">
                <a:moveTo>
                  <a:pt x="13969" y="446786"/>
                </a:moveTo>
                <a:lnTo>
                  <a:pt x="451357" y="10922"/>
                </a:lnTo>
                <a:lnTo>
                  <a:pt x="451357" y="446786"/>
                </a:lnTo>
                <a:lnTo>
                  <a:pt x="13969" y="446786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6095">
            <a:solidFill>
              <a:srgbClr val="4370C3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1"/>
          <p:cNvSpPr/>
          <p:nvPr/>
        </p:nvSpPr>
        <p:spPr>
          <a:xfrm>
            <a:off x="7626350" y="1555750"/>
            <a:ext cx="2571750" cy="1543050"/>
          </a:xfrm>
          <a:custGeom>
            <a:avLst/>
            <a:gdLst>
              <a:gd name="connsiteX0" fmla="*/ 2576830 w 2571750"/>
              <a:gd name="connsiteY0" fmla="*/ 10922 h 1543050"/>
              <a:gd name="connsiteX1" fmla="*/ 2576830 w 2571750"/>
              <a:gd name="connsiteY1" fmla="*/ 258699 h 1543050"/>
              <a:gd name="connsiteX2" fmla="*/ 264414 w 2571750"/>
              <a:gd name="connsiteY2" fmla="*/ 258699 h 1543050"/>
              <a:gd name="connsiteX3" fmla="*/ 264414 w 2571750"/>
              <a:gd name="connsiteY3" fmla="*/ 1548638 h 1543050"/>
              <a:gd name="connsiteX4" fmla="*/ 16509 w 2571750"/>
              <a:gd name="connsiteY4" fmla="*/ 1548638 h 1543050"/>
              <a:gd name="connsiteX5" fmla="*/ 16509 w 2571750"/>
              <a:gd name="connsiteY5" fmla="*/ 10922 h 1543050"/>
              <a:gd name="connsiteX6" fmla="*/ 2576830 w 2571750"/>
              <a:gd name="connsiteY6" fmla="*/ 10922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1750" h="1543050">
                <a:moveTo>
                  <a:pt x="2576830" y="10922"/>
                </a:moveTo>
                <a:lnTo>
                  <a:pt x="2576830" y="258699"/>
                </a:lnTo>
                <a:lnTo>
                  <a:pt x="264414" y="258699"/>
                </a:lnTo>
                <a:lnTo>
                  <a:pt x="264414" y="1548638"/>
                </a:lnTo>
                <a:lnTo>
                  <a:pt x="16509" y="1548638"/>
                </a:lnTo>
                <a:lnTo>
                  <a:pt x="16509" y="10922"/>
                </a:lnTo>
                <a:lnTo>
                  <a:pt x="2576830" y="10922"/>
                </a:lnTo>
                <a:close/>
              </a:path>
            </a:pathLst>
          </a:custGeom>
          <a:solidFill>
            <a:srgbClr val="F3AF8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2"/>
          <p:cNvSpPr/>
          <p:nvPr/>
        </p:nvSpPr>
        <p:spPr>
          <a:xfrm>
            <a:off x="7626350" y="1555750"/>
            <a:ext cx="2571750" cy="1543050"/>
          </a:xfrm>
          <a:custGeom>
            <a:avLst/>
            <a:gdLst>
              <a:gd name="connsiteX0" fmla="*/ 2576830 w 2571750"/>
              <a:gd name="connsiteY0" fmla="*/ 10922 h 1543050"/>
              <a:gd name="connsiteX1" fmla="*/ 2576830 w 2571750"/>
              <a:gd name="connsiteY1" fmla="*/ 258699 h 1543050"/>
              <a:gd name="connsiteX2" fmla="*/ 264414 w 2571750"/>
              <a:gd name="connsiteY2" fmla="*/ 258699 h 1543050"/>
              <a:gd name="connsiteX3" fmla="*/ 264414 w 2571750"/>
              <a:gd name="connsiteY3" fmla="*/ 1548638 h 1543050"/>
              <a:gd name="connsiteX4" fmla="*/ 16509 w 2571750"/>
              <a:gd name="connsiteY4" fmla="*/ 1548638 h 1543050"/>
              <a:gd name="connsiteX5" fmla="*/ 16509 w 2571750"/>
              <a:gd name="connsiteY5" fmla="*/ 10922 h 1543050"/>
              <a:gd name="connsiteX6" fmla="*/ 2576830 w 2571750"/>
              <a:gd name="connsiteY6" fmla="*/ 10922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1750" h="1543050">
                <a:moveTo>
                  <a:pt x="2576830" y="10922"/>
                </a:moveTo>
                <a:lnTo>
                  <a:pt x="2576830" y="258699"/>
                </a:lnTo>
                <a:lnTo>
                  <a:pt x="264414" y="258699"/>
                </a:lnTo>
                <a:lnTo>
                  <a:pt x="264414" y="1548638"/>
                </a:lnTo>
                <a:lnTo>
                  <a:pt x="16509" y="1548638"/>
                </a:lnTo>
                <a:lnTo>
                  <a:pt x="16509" y="10922"/>
                </a:lnTo>
                <a:lnTo>
                  <a:pt x="2576830" y="10922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6095">
            <a:solidFill>
              <a:srgbClr val="4370C3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3"/>
          <p:cNvSpPr/>
          <p:nvPr/>
        </p:nvSpPr>
        <p:spPr>
          <a:xfrm>
            <a:off x="2101850" y="4692650"/>
            <a:ext cx="7931150" cy="450850"/>
          </a:xfrm>
          <a:custGeom>
            <a:avLst/>
            <a:gdLst>
              <a:gd name="connsiteX0" fmla="*/ 13461 w 7931150"/>
              <a:gd name="connsiteY0" fmla="*/ 83566 h 450850"/>
              <a:gd name="connsiteX1" fmla="*/ 88138 w 7931150"/>
              <a:gd name="connsiteY1" fmla="*/ 8890 h 450850"/>
              <a:gd name="connsiteX2" fmla="*/ 7863585 w 7931150"/>
              <a:gd name="connsiteY2" fmla="*/ 8890 h 450850"/>
              <a:gd name="connsiteX3" fmla="*/ 7938261 w 7931150"/>
              <a:gd name="connsiteY3" fmla="*/ 83566 h 450850"/>
              <a:gd name="connsiteX4" fmla="*/ 7938261 w 7931150"/>
              <a:gd name="connsiteY4" fmla="*/ 382270 h 450850"/>
              <a:gd name="connsiteX5" fmla="*/ 7863585 w 7931150"/>
              <a:gd name="connsiteY5" fmla="*/ 456946 h 450850"/>
              <a:gd name="connsiteX6" fmla="*/ 88138 w 7931150"/>
              <a:gd name="connsiteY6" fmla="*/ 456946 h 450850"/>
              <a:gd name="connsiteX7" fmla="*/ 13461 w 7931150"/>
              <a:gd name="connsiteY7" fmla="*/ 382270 h 450850"/>
              <a:gd name="connsiteX8" fmla="*/ 13461 w 7931150"/>
              <a:gd name="connsiteY8" fmla="*/ 83566 h 45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31150" h="450850">
                <a:moveTo>
                  <a:pt x="13461" y="83566"/>
                </a:moveTo>
                <a:cubicBezTo>
                  <a:pt x="13461" y="42291"/>
                  <a:pt x="46863" y="8890"/>
                  <a:pt x="88138" y="8890"/>
                </a:cubicBezTo>
                <a:lnTo>
                  <a:pt x="7863585" y="8890"/>
                </a:lnTo>
                <a:cubicBezTo>
                  <a:pt x="7904860" y="8890"/>
                  <a:pt x="7938261" y="42291"/>
                  <a:pt x="7938261" y="83566"/>
                </a:cubicBezTo>
                <a:lnTo>
                  <a:pt x="7938261" y="382270"/>
                </a:lnTo>
                <a:cubicBezTo>
                  <a:pt x="7938261" y="423545"/>
                  <a:pt x="7904860" y="456946"/>
                  <a:pt x="7863585" y="456946"/>
                </a:cubicBezTo>
                <a:lnTo>
                  <a:pt x="88138" y="456946"/>
                </a:lnTo>
                <a:cubicBezTo>
                  <a:pt x="46863" y="456946"/>
                  <a:pt x="13461" y="423545"/>
                  <a:pt x="13461" y="382270"/>
                </a:cubicBezTo>
                <a:lnTo>
                  <a:pt x="13461" y="83566"/>
                </a:lnTo>
                <a:close/>
              </a:path>
            </a:pathLst>
          </a:custGeom>
          <a:solidFill>
            <a:srgbClr val="C4591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4"/>
          <p:cNvSpPr/>
          <p:nvPr/>
        </p:nvSpPr>
        <p:spPr>
          <a:xfrm>
            <a:off x="2101850" y="4692650"/>
            <a:ext cx="7931150" cy="450850"/>
          </a:xfrm>
          <a:custGeom>
            <a:avLst/>
            <a:gdLst>
              <a:gd name="connsiteX0" fmla="*/ 13461 w 7931150"/>
              <a:gd name="connsiteY0" fmla="*/ 83566 h 450850"/>
              <a:gd name="connsiteX1" fmla="*/ 88138 w 7931150"/>
              <a:gd name="connsiteY1" fmla="*/ 8890 h 450850"/>
              <a:gd name="connsiteX2" fmla="*/ 7863585 w 7931150"/>
              <a:gd name="connsiteY2" fmla="*/ 8890 h 450850"/>
              <a:gd name="connsiteX3" fmla="*/ 7938261 w 7931150"/>
              <a:gd name="connsiteY3" fmla="*/ 83566 h 450850"/>
              <a:gd name="connsiteX4" fmla="*/ 7938261 w 7931150"/>
              <a:gd name="connsiteY4" fmla="*/ 382270 h 450850"/>
              <a:gd name="connsiteX5" fmla="*/ 7863585 w 7931150"/>
              <a:gd name="connsiteY5" fmla="*/ 456946 h 450850"/>
              <a:gd name="connsiteX6" fmla="*/ 88138 w 7931150"/>
              <a:gd name="connsiteY6" fmla="*/ 456946 h 450850"/>
              <a:gd name="connsiteX7" fmla="*/ 13461 w 7931150"/>
              <a:gd name="connsiteY7" fmla="*/ 382270 h 450850"/>
              <a:gd name="connsiteX8" fmla="*/ 13461 w 7931150"/>
              <a:gd name="connsiteY8" fmla="*/ 83566 h 45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31150" h="450850">
                <a:moveTo>
                  <a:pt x="13461" y="83566"/>
                </a:moveTo>
                <a:cubicBezTo>
                  <a:pt x="13461" y="42291"/>
                  <a:pt x="46863" y="8890"/>
                  <a:pt x="88138" y="8890"/>
                </a:cubicBezTo>
                <a:lnTo>
                  <a:pt x="7863585" y="8890"/>
                </a:lnTo>
                <a:cubicBezTo>
                  <a:pt x="7904860" y="8890"/>
                  <a:pt x="7938261" y="42291"/>
                  <a:pt x="7938261" y="83566"/>
                </a:cubicBezTo>
                <a:lnTo>
                  <a:pt x="7938261" y="382270"/>
                </a:lnTo>
                <a:cubicBezTo>
                  <a:pt x="7938261" y="423545"/>
                  <a:pt x="7904860" y="456946"/>
                  <a:pt x="7863585" y="456946"/>
                </a:cubicBezTo>
                <a:lnTo>
                  <a:pt x="88138" y="456946"/>
                </a:lnTo>
                <a:cubicBezTo>
                  <a:pt x="46863" y="456946"/>
                  <a:pt x="13461" y="423545"/>
                  <a:pt x="13461" y="382270"/>
                </a:cubicBezTo>
                <a:lnTo>
                  <a:pt x="13461" y="83566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6095">
            <a:solidFill>
              <a:srgbClr val="4370C3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5"/>
          <p:cNvSpPr/>
          <p:nvPr/>
        </p:nvSpPr>
        <p:spPr>
          <a:xfrm>
            <a:off x="2089150" y="5289550"/>
            <a:ext cx="7931150" cy="450850"/>
          </a:xfrm>
          <a:custGeom>
            <a:avLst/>
            <a:gdLst>
              <a:gd name="connsiteX0" fmla="*/ 6350 w 7931150"/>
              <a:gd name="connsiteY0" fmla="*/ 87122 h 450850"/>
              <a:gd name="connsiteX1" fmla="*/ 81026 w 7931150"/>
              <a:gd name="connsiteY1" fmla="*/ 12446 h 450850"/>
              <a:gd name="connsiteX2" fmla="*/ 7856473 w 7931150"/>
              <a:gd name="connsiteY2" fmla="*/ 12446 h 450850"/>
              <a:gd name="connsiteX3" fmla="*/ 7931150 w 7931150"/>
              <a:gd name="connsiteY3" fmla="*/ 87122 h 450850"/>
              <a:gd name="connsiteX4" fmla="*/ 7931150 w 7931150"/>
              <a:gd name="connsiteY4" fmla="*/ 385826 h 450850"/>
              <a:gd name="connsiteX5" fmla="*/ 7856473 w 7931150"/>
              <a:gd name="connsiteY5" fmla="*/ 460502 h 450850"/>
              <a:gd name="connsiteX6" fmla="*/ 81026 w 7931150"/>
              <a:gd name="connsiteY6" fmla="*/ 460502 h 450850"/>
              <a:gd name="connsiteX7" fmla="*/ 6350 w 7931150"/>
              <a:gd name="connsiteY7" fmla="*/ 385826 h 450850"/>
              <a:gd name="connsiteX8" fmla="*/ 6350 w 7931150"/>
              <a:gd name="connsiteY8" fmla="*/ 87122 h 45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31150" h="450850">
                <a:moveTo>
                  <a:pt x="6350" y="87122"/>
                </a:moveTo>
                <a:cubicBezTo>
                  <a:pt x="6350" y="45847"/>
                  <a:pt x="39751" y="12446"/>
                  <a:pt x="81026" y="12446"/>
                </a:cubicBezTo>
                <a:lnTo>
                  <a:pt x="7856473" y="12446"/>
                </a:lnTo>
                <a:cubicBezTo>
                  <a:pt x="7897748" y="12446"/>
                  <a:pt x="7931150" y="45847"/>
                  <a:pt x="7931150" y="87122"/>
                </a:cubicBezTo>
                <a:lnTo>
                  <a:pt x="7931150" y="385826"/>
                </a:lnTo>
                <a:cubicBezTo>
                  <a:pt x="7931150" y="427063"/>
                  <a:pt x="7897748" y="460502"/>
                  <a:pt x="7856473" y="460502"/>
                </a:cubicBezTo>
                <a:lnTo>
                  <a:pt x="81026" y="460502"/>
                </a:lnTo>
                <a:cubicBezTo>
                  <a:pt x="39751" y="460502"/>
                  <a:pt x="6350" y="427063"/>
                  <a:pt x="6350" y="385826"/>
                </a:cubicBezTo>
                <a:lnTo>
                  <a:pt x="6350" y="87122"/>
                </a:lnTo>
                <a:close/>
              </a:path>
            </a:pathLst>
          </a:custGeom>
          <a:solidFill>
            <a:srgbClr val="C7C7C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6"/>
          <p:cNvSpPr/>
          <p:nvPr/>
        </p:nvSpPr>
        <p:spPr>
          <a:xfrm>
            <a:off x="2089150" y="5289550"/>
            <a:ext cx="7931150" cy="450850"/>
          </a:xfrm>
          <a:custGeom>
            <a:avLst/>
            <a:gdLst>
              <a:gd name="connsiteX0" fmla="*/ 6350 w 7931150"/>
              <a:gd name="connsiteY0" fmla="*/ 87122 h 450850"/>
              <a:gd name="connsiteX1" fmla="*/ 81026 w 7931150"/>
              <a:gd name="connsiteY1" fmla="*/ 12446 h 450850"/>
              <a:gd name="connsiteX2" fmla="*/ 7856473 w 7931150"/>
              <a:gd name="connsiteY2" fmla="*/ 12446 h 450850"/>
              <a:gd name="connsiteX3" fmla="*/ 7931150 w 7931150"/>
              <a:gd name="connsiteY3" fmla="*/ 87122 h 450850"/>
              <a:gd name="connsiteX4" fmla="*/ 7931150 w 7931150"/>
              <a:gd name="connsiteY4" fmla="*/ 385826 h 450850"/>
              <a:gd name="connsiteX5" fmla="*/ 7856473 w 7931150"/>
              <a:gd name="connsiteY5" fmla="*/ 460502 h 450850"/>
              <a:gd name="connsiteX6" fmla="*/ 81026 w 7931150"/>
              <a:gd name="connsiteY6" fmla="*/ 460502 h 450850"/>
              <a:gd name="connsiteX7" fmla="*/ 6350 w 7931150"/>
              <a:gd name="connsiteY7" fmla="*/ 385826 h 450850"/>
              <a:gd name="connsiteX8" fmla="*/ 6350 w 7931150"/>
              <a:gd name="connsiteY8" fmla="*/ 87122 h 45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31150" h="450850">
                <a:moveTo>
                  <a:pt x="6350" y="87122"/>
                </a:moveTo>
                <a:cubicBezTo>
                  <a:pt x="6350" y="45847"/>
                  <a:pt x="39751" y="12446"/>
                  <a:pt x="81026" y="12446"/>
                </a:cubicBezTo>
                <a:lnTo>
                  <a:pt x="7856473" y="12446"/>
                </a:lnTo>
                <a:cubicBezTo>
                  <a:pt x="7897748" y="12446"/>
                  <a:pt x="7931150" y="45847"/>
                  <a:pt x="7931150" y="87122"/>
                </a:cubicBezTo>
                <a:lnTo>
                  <a:pt x="7931150" y="385826"/>
                </a:lnTo>
                <a:cubicBezTo>
                  <a:pt x="7931150" y="427063"/>
                  <a:pt x="7897748" y="460502"/>
                  <a:pt x="7856473" y="460502"/>
                </a:cubicBezTo>
                <a:lnTo>
                  <a:pt x="81026" y="460502"/>
                </a:lnTo>
                <a:cubicBezTo>
                  <a:pt x="39751" y="460502"/>
                  <a:pt x="6350" y="427063"/>
                  <a:pt x="6350" y="385826"/>
                </a:cubicBezTo>
                <a:lnTo>
                  <a:pt x="6350" y="87122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6095">
            <a:solidFill>
              <a:srgbClr val="4370C3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7"/>
          <p:cNvSpPr txBox="1"/>
          <p:nvPr/>
        </p:nvSpPr>
        <p:spPr>
          <a:xfrm>
            <a:off x="2164969" y="399795"/>
            <a:ext cx="7875092" cy="8839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900" b="1" dirty="0">
                <a:solidFill>
                  <a:srgbClr val="001E5E"/>
                </a:solidFill>
                <a:latin typeface="Calibri"/>
                <a:ea typeface="Calibri"/>
              </a:rPr>
              <a:t>Связь</a:t>
            </a:r>
            <a:r>
              <a:rPr lang="en-US" altLang="zh-CN" sz="29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900" b="1" dirty="0">
                <a:solidFill>
                  <a:srgbClr val="001E5E"/>
                </a:solidFill>
                <a:latin typeface="Calibri"/>
                <a:ea typeface="Calibri"/>
              </a:rPr>
              <a:t>метаболизма</a:t>
            </a:r>
            <a:r>
              <a:rPr lang="en-US" altLang="zh-CN" sz="2900" b="1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900" b="1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2900" b="1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900" b="1" dirty="0">
                <a:solidFill>
                  <a:srgbClr val="001E5E"/>
                </a:solidFill>
                <a:latin typeface="Calibri"/>
                <a:ea typeface="Calibri"/>
              </a:rPr>
              <a:t>толерантности</a:t>
            </a:r>
            <a:r>
              <a:rPr lang="en-US" altLang="zh-CN" sz="2900" b="1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900" b="1" dirty="0">
                <a:solidFill>
                  <a:srgbClr val="001E5E"/>
                </a:solidFill>
                <a:latin typeface="Calibri"/>
                <a:ea typeface="Calibri"/>
              </a:rPr>
              <a:t>к</a:t>
            </a:r>
            <a:r>
              <a:rPr lang="en-US" altLang="zh-CN" sz="2900" b="1" spc="-4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900" b="1" dirty="0">
                <a:solidFill>
                  <a:srgbClr val="001E5E"/>
                </a:solidFill>
                <a:latin typeface="Calibri"/>
                <a:ea typeface="Calibri"/>
              </a:rPr>
              <a:t>нагрузкам</a:t>
            </a:r>
          </a:p>
          <a:p>
            <a:pPr marL="0" indent="2676525">
              <a:lnSpc>
                <a:spcPct val="100000"/>
              </a:lnSpc>
            </a:pPr>
            <a:r>
              <a:rPr lang="en-US" altLang="zh-CN" sz="2900" b="1" spc="5" dirty="0">
                <a:solidFill>
                  <a:srgbClr val="001E5E"/>
                </a:solidFill>
                <a:latin typeface="Calibri"/>
                <a:ea typeface="Calibri"/>
              </a:rPr>
              <a:t>(вы</a:t>
            </a:r>
            <a:r>
              <a:rPr lang="en-US" altLang="zh-CN" sz="2900" b="1" dirty="0">
                <a:solidFill>
                  <a:srgbClr val="001E5E"/>
                </a:solidFill>
                <a:latin typeface="Calibri"/>
                <a:ea typeface="Calibri"/>
              </a:rPr>
              <a:t>носливости)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2307335" y="3201723"/>
            <a:ext cx="2089097" cy="15259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1250"/>
              </a:lnSpc>
            </a:pPr>
            <a:r>
              <a:rPr lang="en-US" altLang="zh-CN" sz="1800" spc="5" dirty="0">
                <a:solidFill>
                  <a:srgbClr val="000000"/>
                </a:solidFill>
                <a:latin typeface="Georgia"/>
                <a:ea typeface="Georgia"/>
              </a:rPr>
              <a:t>Нар</a:t>
            </a:r>
            <a:r>
              <a:rPr lang="en-US" altLang="zh-CN" sz="1800" dirty="0">
                <a:solidFill>
                  <a:srgbClr val="000000"/>
                </a:solidFill>
                <a:latin typeface="Georgia"/>
                <a:ea typeface="Georgia"/>
              </a:rPr>
              <a:t>ушение</a:t>
            </a:r>
            <a:r>
              <a:rPr lang="en-US" altLang="zh-CN" sz="18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1800" spc="44" dirty="0">
                <a:solidFill>
                  <a:srgbClr val="000000"/>
                </a:solidFill>
                <a:latin typeface="Georgia"/>
                <a:ea typeface="Georgia"/>
              </a:rPr>
              <a:t>адаптации</a:t>
            </a:r>
            <a:r>
              <a:rPr lang="en-US" altLang="zh-CN" sz="1800" spc="-22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1800" spc="50" dirty="0">
                <a:solidFill>
                  <a:srgbClr val="000000"/>
                </a:solidFill>
                <a:latin typeface="Georgia"/>
                <a:ea typeface="Georgia"/>
              </a:rPr>
              <a:t>к</a:t>
            </a:r>
            <a:r>
              <a:rPr lang="en-US" altLang="zh-CN" sz="18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1800" spc="5" dirty="0">
                <a:solidFill>
                  <a:srgbClr val="000000"/>
                </a:solidFill>
                <a:latin typeface="Georgia"/>
                <a:ea typeface="Georgia"/>
              </a:rPr>
              <a:t>усл</a:t>
            </a:r>
            <a:r>
              <a:rPr lang="en-US" altLang="zh-CN" sz="1800" dirty="0">
                <a:solidFill>
                  <a:srgbClr val="000000"/>
                </a:solidFill>
                <a:latin typeface="Georgia"/>
                <a:ea typeface="Georgia"/>
              </a:rPr>
              <a:t>овиям</a:t>
            </a:r>
            <a:r>
              <a:rPr lang="en-US" altLang="zh-CN" sz="18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1800" spc="30" dirty="0">
                <a:solidFill>
                  <a:srgbClr val="000000"/>
                </a:solidFill>
                <a:latin typeface="Georgia"/>
                <a:ea typeface="Georgia"/>
              </a:rPr>
              <a:t>существования</a:t>
            </a:r>
            <a:r>
              <a:rPr lang="en-US" altLang="zh-CN" sz="1800" spc="-229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1800" spc="69" dirty="0">
                <a:solidFill>
                  <a:srgbClr val="000000"/>
                </a:solidFill>
                <a:latin typeface="Georgia"/>
                <a:ea typeface="Georgia"/>
              </a:rPr>
              <a:t>–</a:t>
            </a:r>
            <a:r>
              <a:rPr lang="en-US" altLang="zh-CN" sz="18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1800" spc="-5" dirty="0">
                <a:solidFill>
                  <a:srgbClr val="000000"/>
                </a:solidFill>
                <a:latin typeface="Georgia"/>
                <a:ea typeface="Georgia"/>
              </a:rPr>
              <a:t>хроническая</a:t>
            </a:r>
            <a:r>
              <a:rPr lang="en-US" altLang="zh-CN" sz="1800" spc="-1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Georgia"/>
                <a:ea typeface="Georgia"/>
              </a:rPr>
              <a:t>стресс</a:t>
            </a:r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Georgia"/>
                <a:ea typeface="Georgia"/>
              </a:rPr>
              <a:t>-</a:t>
            </a:r>
            <a:r>
              <a:rPr lang="en-US" altLang="zh-CN" sz="1800" spc="-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Georgia"/>
                <a:ea typeface="Georgia"/>
              </a:rPr>
              <a:t>реакция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5136515" y="2474978"/>
            <a:ext cx="2162389" cy="18402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800" spc="5" dirty="0">
                <a:solidFill>
                  <a:srgbClr val="000000"/>
                </a:solidFill>
                <a:latin typeface="Georgia"/>
                <a:ea typeface="Georgia"/>
              </a:rPr>
              <a:t>Увелич</a:t>
            </a:r>
            <a:r>
              <a:rPr lang="en-US" altLang="zh-CN" sz="1800" dirty="0">
                <a:solidFill>
                  <a:srgbClr val="000000"/>
                </a:solidFill>
                <a:latin typeface="Georgia"/>
                <a:ea typeface="Georgia"/>
              </a:rPr>
              <a:t>ение</a:t>
            </a:r>
            <a:r>
              <a:rPr lang="en-US" altLang="zh-CN" sz="18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1800" spc="5" dirty="0">
                <a:solidFill>
                  <a:srgbClr val="000000"/>
                </a:solidFill>
                <a:latin typeface="Georgia"/>
                <a:ea typeface="Georgia"/>
              </a:rPr>
              <a:t>заболе</a:t>
            </a:r>
            <a:r>
              <a:rPr lang="en-US" altLang="zh-CN" sz="1800" dirty="0">
                <a:solidFill>
                  <a:srgbClr val="000000"/>
                </a:solidFill>
                <a:latin typeface="Georgia"/>
                <a:ea typeface="Georgia"/>
              </a:rPr>
              <a:t>ваемости</a:t>
            </a:r>
            <a:r>
              <a:rPr lang="en-US" altLang="zh-CN" sz="18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1800" spc="-5" dirty="0">
                <a:solidFill>
                  <a:srgbClr val="000000"/>
                </a:solidFill>
                <a:latin typeface="Georgia"/>
                <a:ea typeface="Georgia"/>
              </a:rPr>
              <a:t>неинфекци</a:t>
            </a:r>
            <a:r>
              <a:rPr lang="en-US" altLang="zh-CN" sz="1800" dirty="0">
                <a:solidFill>
                  <a:srgbClr val="000000"/>
                </a:solidFill>
                <a:latin typeface="Georgia"/>
                <a:ea typeface="Georgia"/>
              </a:rPr>
              <a:t>онными</a:t>
            </a:r>
            <a:r>
              <a:rPr lang="en-US" altLang="zh-CN" sz="18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1800" spc="30" dirty="0">
                <a:solidFill>
                  <a:srgbClr val="000000"/>
                </a:solidFill>
                <a:latin typeface="Georgia"/>
                <a:ea typeface="Georgia"/>
              </a:rPr>
              <a:t>заболеваниями</a:t>
            </a:r>
            <a:r>
              <a:rPr lang="en-US" altLang="zh-CN" sz="1800" spc="-22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1800" spc="60" dirty="0">
                <a:solidFill>
                  <a:srgbClr val="000000"/>
                </a:solidFill>
                <a:latin typeface="Georgia"/>
                <a:ea typeface="Georgia"/>
              </a:rPr>
              <a:t>–</a:t>
            </a:r>
            <a:r>
              <a:rPr lang="en-US" altLang="zh-CN" sz="18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1800" spc="34" dirty="0">
                <a:solidFill>
                  <a:srgbClr val="000000"/>
                </a:solidFill>
                <a:latin typeface="Georgia"/>
                <a:ea typeface="Georgia"/>
              </a:rPr>
              <a:t>острая</a:t>
            </a:r>
            <a:r>
              <a:rPr lang="en-US" altLang="zh-CN" sz="1800" spc="-214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1800" spc="40" dirty="0">
                <a:solidFill>
                  <a:srgbClr val="000000"/>
                </a:solidFill>
                <a:latin typeface="Georgia"/>
                <a:ea typeface="Georgia"/>
              </a:rPr>
              <a:t>стресс</a:t>
            </a:r>
            <a:r>
              <a:rPr lang="en-US" altLang="zh-CN" sz="18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Georgia"/>
                <a:ea typeface="Georgia"/>
              </a:rPr>
              <a:t>реакция</a:t>
            </a:r>
            <a:r>
              <a:rPr lang="en-US" altLang="zh-CN" sz="18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Georgia"/>
                <a:ea typeface="Georgia"/>
              </a:rPr>
              <a:t>на</a:t>
            </a:r>
            <a:r>
              <a:rPr lang="en-US" altLang="zh-CN" sz="1800" spc="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Georgia"/>
                <a:ea typeface="Georgia"/>
              </a:rPr>
              <a:t>фоне</a:t>
            </a:r>
            <a:r>
              <a:rPr lang="en-US" altLang="zh-CN" sz="18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1800" spc="5" dirty="0">
                <a:solidFill>
                  <a:srgbClr val="000000"/>
                </a:solidFill>
                <a:latin typeface="Georgia"/>
                <a:ea typeface="Georgia"/>
              </a:rPr>
              <a:t>эн</a:t>
            </a:r>
            <a:r>
              <a:rPr lang="en-US" altLang="zh-CN" sz="1800" dirty="0">
                <a:solidFill>
                  <a:srgbClr val="000000"/>
                </a:solidFill>
                <a:latin typeface="Georgia"/>
                <a:ea typeface="Georgia"/>
              </a:rPr>
              <a:t>ергодефицита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7965947" y="1760032"/>
            <a:ext cx="2214485" cy="21031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800" spc="25" dirty="0">
                <a:solidFill>
                  <a:srgbClr val="000000"/>
                </a:solidFill>
                <a:latin typeface="Georgia"/>
                <a:ea typeface="Georgia"/>
              </a:rPr>
              <a:t>Резкое</a:t>
            </a:r>
            <a:r>
              <a:rPr lang="en-US" altLang="zh-CN" sz="1800" spc="-209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1800" spc="34" dirty="0">
                <a:solidFill>
                  <a:srgbClr val="000000"/>
                </a:solidFill>
                <a:latin typeface="Georgia"/>
                <a:ea typeface="Georgia"/>
              </a:rPr>
              <a:t>снижение</a:t>
            </a:r>
            <a:r>
              <a:rPr lang="en-US" altLang="zh-CN" sz="18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1800" spc="30" dirty="0">
                <a:solidFill>
                  <a:srgbClr val="000000"/>
                </a:solidFill>
                <a:latin typeface="Georgia"/>
                <a:ea typeface="Georgia"/>
              </a:rPr>
              <a:t>толерантности</a:t>
            </a:r>
            <a:r>
              <a:rPr lang="en-US" altLang="zh-CN" sz="1800" spc="-229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1800" spc="64" dirty="0">
                <a:solidFill>
                  <a:srgbClr val="000000"/>
                </a:solidFill>
                <a:latin typeface="Georgia"/>
                <a:ea typeface="Georgia"/>
              </a:rPr>
              <a:t>к</a:t>
            </a:r>
            <a:r>
              <a:rPr lang="en-US" altLang="zh-CN" sz="18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1800" spc="40" dirty="0">
                <a:solidFill>
                  <a:srgbClr val="000000"/>
                </a:solidFill>
                <a:latin typeface="Georgia"/>
                <a:ea typeface="Georgia"/>
              </a:rPr>
              <a:t>нагрузкам</a:t>
            </a:r>
            <a:r>
              <a:rPr lang="en-US" altLang="zh-CN" sz="1800" spc="-22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1800" spc="89" dirty="0">
                <a:solidFill>
                  <a:srgbClr val="000000"/>
                </a:solidFill>
                <a:latin typeface="Georgia"/>
                <a:ea typeface="Georgia"/>
              </a:rPr>
              <a:t>и</a:t>
            </a:r>
            <a:r>
              <a:rPr lang="en-US" altLang="zh-CN" sz="18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1800" spc="5" dirty="0">
                <a:solidFill>
                  <a:srgbClr val="000000"/>
                </a:solidFill>
                <a:latin typeface="Georgia"/>
                <a:ea typeface="Georgia"/>
              </a:rPr>
              <a:t>иммун</a:t>
            </a:r>
            <a:r>
              <a:rPr lang="en-US" altLang="zh-CN" sz="1800" dirty="0">
                <a:solidFill>
                  <a:srgbClr val="000000"/>
                </a:solidFill>
                <a:latin typeface="Georgia"/>
                <a:ea typeface="Georgia"/>
              </a:rPr>
              <a:t>итета,</a:t>
            </a:r>
            <a:r>
              <a:rPr lang="en-US" altLang="zh-CN" sz="18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1800" spc="5" dirty="0">
                <a:solidFill>
                  <a:srgbClr val="000000"/>
                </a:solidFill>
                <a:latin typeface="Georgia"/>
                <a:ea typeface="Georgia"/>
              </a:rPr>
              <a:t>нар</a:t>
            </a:r>
            <a:r>
              <a:rPr lang="en-US" altLang="zh-CN" sz="1800" dirty="0">
                <a:solidFill>
                  <a:srgbClr val="000000"/>
                </a:solidFill>
                <a:latin typeface="Georgia"/>
                <a:ea typeface="Georgia"/>
              </a:rPr>
              <a:t>ушения</a:t>
            </a:r>
            <a:r>
              <a:rPr lang="en-US" altLang="zh-CN" sz="18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1800" spc="20" dirty="0">
                <a:solidFill>
                  <a:srgbClr val="000000"/>
                </a:solidFill>
                <a:latin typeface="Georgia"/>
                <a:ea typeface="Georgia"/>
              </a:rPr>
              <a:t>функций,</a:t>
            </a:r>
            <a:r>
              <a:rPr lang="en-US" altLang="zh-CN" sz="1800" spc="-2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1800" spc="25" dirty="0">
                <a:solidFill>
                  <a:srgbClr val="000000"/>
                </a:solidFill>
                <a:latin typeface="Georgia"/>
                <a:ea typeface="Georgia"/>
              </a:rPr>
              <a:t>снижение</a:t>
            </a:r>
            <a:r>
              <a:rPr lang="en-US" altLang="zh-CN" sz="18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1800" spc="5" dirty="0">
                <a:solidFill>
                  <a:srgbClr val="000000"/>
                </a:solidFill>
                <a:latin typeface="Georgia"/>
                <a:ea typeface="Georgia"/>
              </a:rPr>
              <a:t>пот</a:t>
            </a:r>
            <a:r>
              <a:rPr lang="en-US" altLang="zh-CN" sz="1800" dirty="0">
                <a:solidFill>
                  <a:srgbClr val="000000"/>
                </a:solidFill>
                <a:latin typeface="Georgia"/>
                <a:ea typeface="Georgia"/>
              </a:rPr>
              <a:t>енциала</a:t>
            </a:r>
            <a:r>
              <a:rPr lang="en-US" altLang="zh-CN" sz="18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1800" spc="5" dirty="0">
                <a:solidFill>
                  <a:srgbClr val="000000"/>
                </a:solidFill>
                <a:latin typeface="Georgia"/>
                <a:ea typeface="Georgia"/>
              </a:rPr>
              <a:t>в</a:t>
            </a:r>
            <a:r>
              <a:rPr lang="en-US" altLang="zh-CN" sz="1800" dirty="0">
                <a:solidFill>
                  <a:srgbClr val="000000"/>
                </a:solidFill>
                <a:latin typeface="Georgia"/>
                <a:ea typeface="Georgia"/>
              </a:rPr>
              <a:t>осстановления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3294634" y="4793364"/>
            <a:ext cx="8757839" cy="19435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355725">
              <a:lnSpc>
                <a:spcPct val="100000"/>
              </a:lnSpc>
            </a:pPr>
            <a:r>
              <a:rPr lang="en-US" altLang="zh-CN" sz="1800" b="1" dirty="0">
                <a:solidFill>
                  <a:srgbClr val="FEFEFE"/>
                </a:solidFill>
                <a:latin typeface="Georgia"/>
                <a:ea typeface="Georgia"/>
              </a:rPr>
              <a:t>Нарушение</a:t>
            </a:r>
            <a:r>
              <a:rPr lang="en-US" altLang="zh-CN" sz="1800" b="1" spc="-35" dirty="0">
                <a:solidFill>
                  <a:srgbClr val="FEFEFE"/>
                </a:solidFill>
                <a:latin typeface="Georgia"/>
                <a:cs typeface="Georgia"/>
              </a:rPr>
              <a:t> </a:t>
            </a:r>
            <a:r>
              <a:rPr lang="en-US" altLang="zh-CN" sz="1800" b="1" dirty="0">
                <a:solidFill>
                  <a:srgbClr val="FEFEFE"/>
                </a:solidFill>
                <a:latin typeface="Georgia"/>
                <a:ea typeface="Georgia"/>
              </a:rPr>
              <a:t>гомеостаза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6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800" b="1" dirty="0">
                <a:solidFill>
                  <a:srgbClr val="001E5E"/>
                </a:solidFill>
                <a:latin typeface="Georgia"/>
                <a:ea typeface="Georgia"/>
              </a:rPr>
              <a:t>Обмен</a:t>
            </a:r>
            <a:r>
              <a:rPr lang="en-US" altLang="zh-CN" sz="1800" b="1" dirty="0">
                <a:solidFill>
                  <a:srgbClr val="001E5E"/>
                </a:solidFill>
                <a:latin typeface="Georgia"/>
                <a:cs typeface="Georgia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Georgia"/>
                <a:ea typeface="Georgia"/>
              </a:rPr>
              <a:t>белков,</a:t>
            </a:r>
            <a:r>
              <a:rPr lang="en-US" altLang="zh-CN" sz="1800" b="1" dirty="0">
                <a:solidFill>
                  <a:srgbClr val="001E5E"/>
                </a:solidFill>
                <a:latin typeface="Georgia"/>
                <a:cs typeface="Georgia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Georgia"/>
                <a:ea typeface="Georgia"/>
              </a:rPr>
              <a:t>жиров,</a:t>
            </a:r>
            <a:r>
              <a:rPr lang="en-US" altLang="zh-CN" sz="1800" b="1" dirty="0">
                <a:solidFill>
                  <a:srgbClr val="001E5E"/>
                </a:solidFill>
                <a:latin typeface="Georgia"/>
                <a:cs typeface="Georgia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Georgia"/>
                <a:ea typeface="Georgia"/>
              </a:rPr>
              <a:t>углеводов</a:t>
            </a:r>
            <a:r>
              <a:rPr lang="en-US" altLang="zh-CN" sz="1800" b="1" dirty="0">
                <a:solidFill>
                  <a:srgbClr val="001E5E"/>
                </a:solidFill>
                <a:latin typeface="Georgia"/>
                <a:cs typeface="Georgia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Georgia"/>
                <a:ea typeface="Georgia"/>
              </a:rPr>
              <a:t>и</a:t>
            </a:r>
            <a:r>
              <a:rPr lang="en-US" altLang="zh-CN" sz="1800" b="1" spc="15" dirty="0">
                <a:solidFill>
                  <a:srgbClr val="001E5E"/>
                </a:solidFill>
                <a:latin typeface="Georgia"/>
                <a:cs typeface="Georgia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Georgia"/>
                <a:ea typeface="Georgia"/>
              </a:rPr>
              <a:t>жидкости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89"/>
              </a:lnSpc>
            </a:pPr>
            <a:endParaRPr lang="en-US" dirty="0" smtClean="0"/>
          </a:p>
          <a:p>
            <a:pPr marL="3522217" hangingPunct="0">
              <a:lnSpc>
                <a:spcPct val="95416"/>
              </a:lnSpc>
            </a:pP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Иванова</a:t>
            </a:r>
            <a:r>
              <a:rPr lang="en-US" altLang="zh-CN" sz="1400" spc="-3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Г.Е.</a:t>
            </a:r>
            <a:r>
              <a:rPr lang="en-US" altLang="zh-CN" sz="1400" spc="-3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Необходимость</a:t>
            </a:r>
            <a:r>
              <a:rPr lang="en-US" altLang="zh-CN" sz="1400" spc="-3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нутритивной</a:t>
            </a:r>
            <a:r>
              <a:rPr lang="en-US" altLang="zh-CN" sz="1400" spc="-3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поддержки</a:t>
            </a:r>
            <a:r>
              <a:rPr lang="en-US" altLang="zh-CN" sz="1400" spc="-3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на</a:t>
            </a:r>
            <a:r>
              <a:rPr lang="en-US" altLang="zh-CN" sz="1400" spc="-3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всех</a:t>
            </a:r>
            <a:r>
              <a:rPr lang="en-US" altLang="zh-CN" sz="1400" spc="-3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этапах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медицинской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реабилитации: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от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реанимации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до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санатория,</a:t>
            </a:r>
            <a:r>
              <a:rPr lang="en-US" altLang="zh-CN" sz="1400" spc="-1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2019.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122"/>
          <p:cNvSpPr txBox="1"/>
          <p:nvPr/>
        </p:nvSpPr>
        <p:spPr>
          <a:xfrm>
            <a:off x="929639" y="765937"/>
            <a:ext cx="11122832" cy="59709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b="1" spc="-114" dirty="0">
                <a:solidFill>
                  <a:srgbClr val="001E5E"/>
                </a:solidFill>
                <a:latin typeface="Calibri"/>
                <a:ea typeface="Calibri"/>
              </a:rPr>
              <a:t>Роль</a:t>
            </a:r>
            <a:r>
              <a:rPr lang="en-US" altLang="zh-CN" sz="3600" b="1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spc="-114" dirty="0">
                <a:solidFill>
                  <a:srgbClr val="001E5E"/>
                </a:solidFill>
                <a:latin typeface="Calibri"/>
                <a:ea typeface="Calibri"/>
              </a:rPr>
              <a:t>нутритивной</a:t>
            </a:r>
            <a:r>
              <a:rPr lang="en-US" altLang="zh-CN" sz="3600" b="1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spc="-125" dirty="0">
                <a:solidFill>
                  <a:srgbClr val="001E5E"/>
                </a:solidFill>
                <a:latin typeface="Calibri"/>
                <a:ea typeface="Calibri"/>
              </a:rPr>
              <a:t>поддержки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80"/>
              </a:lnSpc>
            </a:pPr>
            <a:endParaRPr lang="en-US" dirty="0" smtClean="0"/>
          </a:p>
          <a:p>
            <a:pPr marL="228600" indent="-228600" hangingPunct="0">
              <a:lnSpc>
                <a:spcPct val="9541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-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Совершенство</a:t>
            </a:r>
            <a:r>
              <a:rPr lang="en-US" altLang="zh-CN" sz="2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методики</a:t>
            </a:r>
            <a:r>
              <a:rPr lang="en-US" altLang="zh-CN" sz="240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реабилитационного</a:t>
            </a:r>
            <a:r>
              <a:rPr lang="en-US" altLang="zh-CN" sz="2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воздействия</a:t>
            </a:r>
            <a:r>
              <a:rPr lang="en-US" altLang="zh-CN" sz="240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заключается</a:t>
            </a:r>
            <a:r>
              <a:rPr lang="en-US" altLang="zh-CN" sz="240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spc="-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том,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400" spc="-55" dirty="0">
                <a:solidFill>
                  <a:srgbClr val="000000"/>
                </a:solidFill>
                <a:latin typeface="Calibri"/>
                <a:ea typeface="Calibri"/>
              </a:rPr>
              <a:t>чтобы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ea typeface="Calibri"/>
              </a:rPr>
              <a:t>добиться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55" dirty="0">
                <a:solidFill>
                  <a:srgbClr val="001E5E"/>
                </a:solidFill>
                <a:latin typeface="Calibri"/>
                <a:ea typeface="Calibri"/>
              </a:rPr>
              <a:t>наибольшего</a:t>
            </a:r>
            <a:r>
              <a:rPr lang="en-US" altLang="zh-CN" sz="2400" b="1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50" dirty="0">
                <a:solidFill>
                  <a:srgbClr val="001E5E"/>
                </a:solidFill>
                <a:latin typeface="Calibri"/>
                <a:ea typeface="Calibri"/>
              </a:rPr>
              <a:t>прироста</a:t>
            </a:r>
            <a:r>
              <a:rPr lang="en-US" altLang="zh-CN" sz="2400" b="1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50" dirty="0">
                <a:solidFill>
                  <a:srgbClr val="001E5E"/>
                </a:solidFill>
                <a:latin typeface="Calibri"/>
                <a:ea typeface="Calibri"/>
              </a:rPr>
              <a:t>толерантности</a:t>
            </a:r>
            <a:r>
              <a:rPr lang="en-US" altLang="zh-CN" sz="2400" b="1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40" dirty="0">
                <a:solidFill>
                  <a:srgbClr val="001E5E"/>
                </a:solidFill>
                <a:latin typeface="Calibri"/>
                <a:ea typeface="Calibri"/>
              </a:rPr>
              <a:t>к</a:t>
            </a:r>
            <a:r>
              <a:rPr lang="en-US" altLang="zh-CN" sz="2400" b="1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50" dirty="0">
                <a:solidFill>
                  <a:srgbClr val="001E5E"/>
                </a:solidFill>
                <a:latin typeface="Calibri"/>
                <a:ea typeface="Calibri"/>
              </a:rPr>
              <a:t>нагрузкам</a:t>
            </a:r>
            <a:r>
              <a:rPr lang="en-US" altLang="zh-CN" sz="24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55" dirty="0">
                <a:solidFill>
                  <a:srgbClr val="001E5E"/>
                </a:solidFill>
                <a:latin typeface="Calibri"/>
                <a:ea typeface="Calibri"/>
              </a:rPr>
              <a:t>с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400" b="1" spc="-80" dirty="0">
                <a:solidFill>
                  <a:srgbClr val="001E5E"/>
                </a:solidFill>
                <a:latin typeface="Calibri"/>
                <a:ea typeface="Calibri"/>
              </a:rPr>
              <a:t>наименьшими</a:t>
            </a:r>
            <a:r>
              <a:rPr lang="en-US" altLang="zh-CN" sz="2400" b="1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4" dirty="0">
                <a:solidFill>
                  <a:srgbClr val="001E5E"/>
                </a:solidFill>
                <a:latin typeface="Calibri"/>
                <a:ea typeface="Calibri"/>
              </a:rPr>
              <a:t>затратами</a:t>
            </a:r>
            <a:r>
              <a:rPr lang="en-US" altLang="zh-CN" sz="24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9" dirty="0">
                <a:solidFill>
                  <a:srgbClr val="001E5E"/>
                </a:solidFill>
                <a:latin typeface="Calibri"/>
                <a:ea typeface="Calibri"/>
              </a:rPr>
              <a:t>энергии</a:t>
            </a:r>
            <a:r>
              <a:rPr lang="en-US" altLang="zh-CN" sz="24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65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2400" b="1" spc="-3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75" dirty="0">
                <a:solidFill>
                  <a:srgbClr val="001E5E"/>
                </a:solidFill>
                <a:latin typeface="Calibri"/>
                <a:ea typeface="Calibri"/>
              </a:rPr>
              <a:t>времени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64"/>
              </a:lnSpc>
            </a:pPr>
            <a:endParaRPr lang="en-US" dirty="0" smtClean="0"/>
          </a:p>
          <a:p>
            <a:pPr marL="228600" indent="-228600" hangingPunct="0">
              <a:lnSpc>
                <a:spcPct val="9541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-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Результат</a:t>
            </a:r>
            <a:r>
              <a:rPr lang="en-US" altLang="zh-CN" sz="240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возможен</a:t>
            </a:r>
            <a:r>
              <a:rPr lang="en-US" altLang="zh-CN" sz="2400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40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направленном,</a:t>
            </a:r>
            <a:r>
              <a:rPr lang="en-US" altLang="zh-CN" sz="2400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избирательном</a:t>
            </a:r>
            <a:r>
              <a:rPr lang="en-US" altLang="zh-CN" sz="2400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тренировочном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воздействии</a:t>
            </a:r>
            <a:r>
              <a:rPr lang="en-US" altLang="zh-CN" sz="24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400" spc="-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отдельные</a:t>
            </a:r>
            <a:r>
              <a:rPr lang="en-US" altLang="zh-CN" sz="24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компоненты</a:t>
            </a:r>
            <a:r>
              <a:rPr lang="en-US" altLang="zh-CN" sz="2400" spc="-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24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работоспособности,</a:t>
            </a:r>
            <a:r>
              <a:rPr lang="en-US" altLang="zh-CN" sz="2400" spc="-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но</a:t>
            </a:r>
            <a:r>
              <a:rPr lang="en-US" altLang="zh-CN" sz="2400" spc="-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4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использовании</a:t>
            </a:r>
            <a:r>
              <a:rPr lang="en-US" altLang="zh-CN" sz="2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физических</a:t>
            </a:r>
            <a:r>
              <a:rPr lang="en-US" altLang="zh-CN" sz="2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нагрузок</a:t>
            </a:r>
            <a:r>
              <a:rPr lang="en-US" altLang="zh-CN" sz="2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«все</a:t>
            </a:r>
            <a:r>
              <a:rPr lang="en-US" altLang="zh-CN" sz="2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сразу»,</a:t>
            </a:r>
            <a:r>
              <a:rPr lang="en-US" altLang="zh-CN" sz="2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т.</a:t>
            </a:r>
            <a:r>
              <a:rPr lang="en-US" altLang="zh-CN" sz="2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е.</a:t>
            </a:r>
            <a:r>
              <a:rPr lang="en-US" altLang="zh-CN" sz="2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400" spc="-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принципу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</a:rPr>
              <a:t>«сколько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ea typeface="Calibri"/>
              </a:rPr>
              <a:t>выдержишь»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40" dirty="0">
                <a:solidFill>
                  <a:srgbClr val="000000"/>
                </a:solidFill>
                <a:latin typeface="Calibri"/>
                <a:ea typeface="Calibri"/>
              </a:rPr>
              <a:t>+</a:t>
            </a:r>
            <a:r>
              <a:rPr lang="en-US" altLang="zh-CN" sz="2400" b="1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ea typeface="Calibri"/>
              </a:rPr>
              <a:t>соответствующим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</a:rPr>
              <a:t>нутритивном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ea typeface="Calibri"/>
              </a:rPr>
              <a:t>фармакологическом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</a:rPr>
              <a:t>сопровождении,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ea typeface="Calibri"/>
              </a:rPr>
              <a:t>обеспечивающим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</a:rPr>
              <a:t>доступность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ea typeface="Calibri"/>
              </a:rPr>
              <a:t>субстрата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ea typeface="Calibri"/>
              </a:rPr>
              <a:t>окисления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</a:rPr>
              <a:t>нужном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объеме</a:t>
            </a:r>
            <a:r>
              <a:rPr lang="en-US" altLang="zh-CN" sz="24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4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всех</a:t>
            </a:r>
            <a:r>
              <a:rPr lang="en-US" altLang="zh-CN" sz="2400" spc="-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этапах</a:t>
            </a:r>
            <a:r>
              <a:rPr lang="en-US" altLang="zh-CN" sz="24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медицинской</a:t>
            </a:r>
            <a:r>
              <a:rPr lang="en-US" altLang="zh-CN" sz="2400" spc="-1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89"/>
              </a:lnSpc>
            </a:pPr>
            <a:endParaRPr lang="en-US" dirty="0" smtClean="0"/>
          </a:p>
          <a:p>
            <a:pPr marL="5887211" hangingPunct="0">
              <a:lnSpc>
                <a:spcPct val="95416"/>
              </a:lnSpc>
            </a:pP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Иванова</a:t>
            </a:r>
            <a:r>
              <a:rPr lang="en-US" altLang="zh-CN" sz="1400" spc="-3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Г.Е.</a:t>
            </a:r>
            <a:r>
              <a:rPr lang="en-US" altLang="zh-CN" sz="1400" spc="-3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Необходимость</a:t>
            </a:r>
            <a:r>
              <a:rPr lang="en-US" altLang="zh-CN" sz="1400" spc="-3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нутритивной</a:t>
            </a:r>
            <a:r>
              <a:rPr lang="en-US" altLang="zh-CN" sz="1400" spc="-3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поддержки</a:t>
            </a:r>
            <a:r>
              <a:rPr lang="en-US" altLang="zh-CN" sz="1400" spc="-3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на</a:t>
            </a:r>
            <a:r>
              <a:rPr lang="en-US" altLang="zh-CN" sz="1400" spc="-3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всех</a:t>
            </a:r>
            <a:r>
              <a:rPr lang="en-US" altLang="zh-CN" sz="1400" spc="-3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этапах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медицинской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реабилитации: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от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реанимации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до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санатория,</a:t>
            </a:r>
            <a:r>
              <a:rPr lang="en-US" altLang="zh-CN" sz="1400" spc="-1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2019.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Freeform 123"/>
          <p:cNvSpPr/>
          <p:nvPr/>
        </p:nvSpPr>
        <p:spPr>
          <a:xfrm>
            <a:off x="2584450" y="1593850"/>
            <a:ext cx="7004050" cy="4527550"/>
          </a:xfrm>
          <a:custGeom>
            <a:avLst/>
            <a:gdLst>
              <a:gd name="connsiteX0" fmla="*/ 13970 w 7004050"/>
              <a:gd name="connsiteY0" fmla="*/ 1137920 h 4527550"/>
              <a:gd name="connsiteX1" fmla="*/ 4745990 w 7004050"/>
              <a:gd name="connsiteY1" fmla="*/ 1137920 h 4527550"/>
              <a:gd name="connsiteX2" fmla="*/ 4745990 w 7004050"/>
              <a:gd name="connsiteY2" fmla="*/ 6350 h 4527550"/>
              <a:gd name="connsiteX3" fmla="*/ 7009130 w 7004050"/>
              <a:gd name="connsiteY3" fmla="*/ 2269490 h 4527550"/>
              <a:gd name="connsiteX4" fmla="*/ 4745990 w 7004050"/>
              <a:gd name="connsiteY4" fmla="*/ 4532630 h 4527550"/>
              <a:gd name="connsiteX5" fmla="*/ 4745990 w 7004050"/>
              <a:gd name="connsiteY5" fmla="*/ 3401060 h 4527550"/>
              <a:gd name="connsiteX6" fmla="*/ 13970 w 7004050"/>
              <a:gd name="connsiteY6" fmla="*/ 3401060 h 4527550"/>
              <a:gd name="connsiteX7" fmla="*/ 13970 w 7004050"/>
              <a:gd name="connsiteY7" fmla="*/ 1137920 h 452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04050" h="4527550">
                <a:moveTo>
                  <a:pt x="13970" y="1137920"/>
                </a:moveTo>
                <a:lnTo>
                  <a:pt x="4745990" y="1137920"/>
                </a:lnTo>
                <a:lnTo>
                  <a:pt x="4745990" y="6350"/>
                </a:lnTo>
                <a:lnTo>
                  <a:pt x="7009130" y="2269490"/>
                </a:lnTo>
                <a:lnTo>
                  <a:pt x="4745990" y="4532630"/>
                </a:lnTo>
                <a:lnTo>
                  <a:pt x="4745990" y="3401060"/>
                </a:lnTo>
                <a:lnTo>
                  <a:pt x="13970" y="3401060"/>
                </a:lnTo>
                <a:lnTo>
                  <a:pt x="13970" y="113792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6095">
            <a:solidFill>
              <a:srgbClr val="FEBF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5" name="Picture 1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280" y="1592580"/>
            <a:ext cx="7703820" cy="4541520"/>
          </a:xfrm>
          <a:prstGeom prst="rect">
            <a:avLst/>
          </a:prstGeom>
        </p:spPr>
      </p:pic>
      <p:sp>
        <p:nvSpPr>
          <p:cNvPr id="2" name="TextBox 125"/>
          <p:cNvSpPr txBox="1"/>
          <p:nvPr/>
        </p:nvSpPr>
        <p:spPr>
          <a:xfrm>
            <a:off x="929639" y="607520"/>
            <a:ext cx="8502783" cy="817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800" b="1" dirty="0">
                <a:solidFill>
                  <a:srgbClr val="001E5E"/>
                </a:solidFill>
                <a:latin typeface="Times New Roman"/>
                <a:ea typeface="Times New Roman"/>
              </a:rPr>
              <a:t>Использование</a:t>
            </a:r>
            <a:r>
              <a:rPr lang="en-US" altLang="zh-CN" sz="2800" b="1" spc="-85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Times New Roman"/>
                <a:ea typeface="Times New Roman"/>
              </a:rPr>
              <a:t>нутриентов</a:t>
            </a:r>
            <a:r>
              <a:rPr lang="en-US" altLang="zh-CN" sz="2800" b="1" spc="-85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Times New Roman"/>
                <a:ea typeface="Times New Roman"/>
              </a:rPr>
              <a:t>в</a:t>
            </a:r>
            <a:r>
              <a:rPr lang="en-US" altLang="zh-CN" sz="2800" b="1" spc="-89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Times New Roman"/>
                <a:ea typeface="Times New Roman"/>
              </a:rPr>
              <a:t>процессе</a:t>
            </a:r>
            <a:r>
              <a:rPr lang="en-US" altLang="zh-CN" sz="2800" b="1" spc="-90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Times New Roman"/>
                <a:ea typeface="Times New Roman"/>
              </a:rPr>
              <a:t>медицинской</a:t>
            </a:r>
            <a:r>
              <a:rPr lang="en-US" altLang="zh-CN" sz="2800" b="1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spc="-5" dirty="0">
                <a:solidFill>
                  <a:srgbClr val="001E5E"/>
                </a:solidFill>
                <a:latin typeface="Times New Roman"/>
                <a:ea typeface="Times New Roman"/>
              </a:rPr>
              <a:t>р</a:t>
            </a:r>
            <a:r>
              <a:rPr lang="en-US" altLang="zh-CN" sz="2800" b="1" dirty="0">
                <a:solidFill>
                  <a:srgbClr val="001E5E"/>
                </a:solidFill>
                <a:latin typeface="Times New Roman"/>
                <a:ea typeface="Times New Roman"/>
              </a:rPr>
              <a:t>еабилитации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2453894" y="3371056"/>
            <a:ext cx="2094028" cy="9653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200" spc="-5" dirty="0">
                <a:solidFill>
                  <a:srgbClr val="FEFEFE"/>
                </a:solidFill>
                <a:latin typeface="Times New Roman"/>
                <a:ea typeface="Times New Roman"/>
              </a:rPr>
              <a:t>Создание</a:t>
            </a:r>
            <a:r>
              <a:rPr lang="en-US" altLang="zh-CN" sz="22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spc="-5" dirty="0">
                <a:solidFill>
                  <a:srgbClr val="FEFEFE"/>
                </a:solidFill>
                <a:latin typeface="Times New Roman"/>
                <a:ea typeface="Times New Roman"/>
              </a:rPr>
              <a:t>резерва</a:t>
            </a:r>
          </a:p>
          <a:p>
            <a:pPr marL="0" indent="195072">
              <a:lnSpc>
                <a:spcPct val="87916"/>
              </a:lnSpc>
            </a:pPr>
            <a:r>
              <a:rPr lang="en-US" altLang="zh-CN" sz="2200" spc="-5" dirty="0">
                <a:solidFill>
                  <a:srgbClr val="FEFEFE"/>
                </a:solidFill>
                <a:latin typeface="Times New Roman"/>
                <a:ea typeface="Times New Roman"/>
              </a:rPr>
              <a:t>энергии</a:t>
            </a:r>
            <a:r>
              <a:rPr lang="en-US" altLang="zh-CN" sz="2200" spc="1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spc="-5" dirty="0">
                <a:solidFill>
                  <a:srgbClr val="FEFEFE"/>
                </a:solidFill>
                <a:latin typeface="Times New Roman"/>
                <a:ea typeface="Times New Roman"/>
              </a:rPr>
              <a:t>перед</a:t>
            </a:r>
          </a:p>
          <a:p>
            <a:pPr marL="0" indent="565404">
              <a:lnSpc>
                <a:spcPct val="100000"/>
              </a:lnSpc>
            </a:pPr>
            <a:r>
              <a:rPr lang="en-US" altLang="zh-CN" sz="2200" spc="-15" dirty="0">
                <a:solidFill>
                  <a:srgbClr val="FEFEFE"/>
                </a:solidFill>
                <a:latin typeface="Times New Roman"/>
                <a:ea typeface="Times New Roman"/>
              </a:rPr>
              <a:t>раб</a:t>
            </a:r>
            <a:r>
              <a:rPr lang="en-US" altLang="zh-CN" sz="2200" spc="-5" dirty="0">
                <a:solidFill>
                  <a:srgbClr val="FEFEFE"/>
                </a:solidFill>
                <a:latin typeface="Times New Roman"/>
                <a:ea typeface="Times New Roman"/>
              </a:rPr>
              <a:t>отой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5197475" y="3371055"/>
            <a:ext cx="1811511" cy="9653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200" spc="-10" dirty="0">
                <a:solidFill>
                  <a:srgbClr val="FEFEFE"/>
                </a:solidFill>
                <a:latin typeface="Times New Roman"/>
                <a:ea typeface="Times New Roman"/>
              </a:rPr>
              <a:t>Использов</a:t>
            </a:r>
            <a:r>
              <a:rPr lang="en-US" altLang="zh-CN" sz="2200" spc="-5" dirty="0">
                <a:solidFill>
                  <a:srgbClr val="FEFEFE"/>
                </a:solidFill>
                <a:latin typeface="Times New Roman"/>
                <a:ea typeface="Times New Roman"/>
              </a:rPr>
              <a:t>ание</a:t>
            </a:r>
          </a:p>
          <a:p>
            <a:pPr marL="0" indent="199644">
              <a:lnSpc>
                <a:spcPct val="87916"/>
              </a:lnSpc>
            </a:pPr>
            <a:r>
              <a:rPr lang="en-US" altLang="zh-CN" sz="2200" spc="-5" dirty="0">
                <a:solidFill>
                  <a:srgbClr val="FEFEFE"/>
                </a:solidFill>
                <a:latin typeface="Times New Roman"/>
                <a:ea typeface="Times New Roman"/>
              </a:rPr>
              <a:t>имеюще</a:t>
            </a:r>
            <a:r>
              <a:rPr lang="en-US" altLang="zh-CN" sz="2200" dirty="0">
                <a:solidFill>
                  <a:srgbClr val="FEFEFE"/>
                </a:solidFill>
                <a:latin typeface="Times New Roman"/>
                <a:ea typeface="Times New Roman"/>
              </a:rPr>
              <a:t>йся</a:t>
            </a:r>
          </a:p>
          <a:p>
            <a:pPr marL="0" indent="425196">
              <a:lnSpc>
                <a:spcPct val="100000"/>
              </a:lnSpc>
            </a:pPr>
            <a:r>
              <a:rPr lang="en-US" altLang="zh-CN" sz="2200" spc="-5" dirty="0">
                <a:solidFill>
                  <a:srgbClr val="FEFEFE"/>
                </a:solidFill>
                <a:latin typeface="Times New Roman"/>
                <a:ea typeface="Times New Roman"/>
              </a:rPr>
              <a:t>энерг</a:t>
            </a:r>
            <a:r>
              <a:rPr lang="en-US" altLang="zh-CN" sz="2200" dirty="0">
                <a:solidFill>
                  <a:srgbClr val="FEFEFE"/>
                </a:solidFill>
                <a:latin typeface="Times New Roman"/>
                <a:ea typeface="Times New Roman"/>
              </a:rPr>
              <a:t>ии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7790053" y="3078924"/>
            <a:ext cx="1826655" cy="15492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18871">
              <a:lnSpc>
                <a:spcPct val="100000"/>
              </a:lnSpc>
            </a:pPr>
            <a:r>
              <a:rPr lang="en-US" altLang="zh-CN" sz="2200" spc="5" dirty="0">
                <a:solidFill>
                  <a:srgbClr val="FEFEFE"/>
                </a:solidFill>
                <a:latin typeface="Times New Roman"/>
                <a:ea typeface="Times New Roman"/>
              </a:rPr>
              <a:t>Вос</a:t>
            </a:r>
            <a:r>
              <a:rPr lang="en-US" altLang="zh-CN" sz="2200" dirty="0">
                <a:solidFill>
                  <a:srgbClr val="FEFEFE"/>
                </a:solidFill>
                <a:latin typeface="Times New Roman"/>
                <a:ea typeface="Times New Roman"/>
              </a:rPr>
              <a:t>полнение</a:t>
            </a:r>
          </a:p>
          <a:p>
            <a:pPr marL="0">
              <a:lnSpc>
                <a:spcPct val="87083"/>
              </a:lnSpc>
            </a:pPr>
            <a:r>
              <a:rPr lang="en-US" altLang="zh-CN" sz="2200" spc="-5" dirty="0">
                <a:solidFill>
                  <a:srgbClr val="FEFEFE"/>
                </a:solidFill>
                <a:latin typeface="Times New Roman"/>
                <a:ea typeface="Times New Roman"/>
              </a:rPr>
              <a:t>потерь</a:t>
            </a:r>
            <a:r>
              <a:rPr lang="en-US" altLang="zh-CN" sz="2200" spc="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spc="-5" dirty="0">
                <a:solidFill>
                  <a:srgbClr val="FEFEFE"/>
                </a:solidFill>
                <a:latin typeface="Times New Roman"/>
                <a:ea typeface="Times New Roman"/>
              </a:rPr>
              <a:t>энергии</a:t>
            </a:r>
          </a:p>
          <a:p>
            <a:pPr marL="0" indent="566928">
              <a:lnSpc>
                <a:spcPct val="87500"/>
              </a:lnSpc>
            </a:pPr>
            <a:r>
              <a:rPr lang="en-US" altLang="zh-CN" sz="2200" spc="10" dirty="0">
                <a:solidFill>
                  <a:srgbClr val="FEFEFE"/>
                </a:solidFill>
                <a:latin typeface="Times New Roman"/>
                <a:ea typeface="Times New Roman"/>
              </a:rPr>
              <a:t>пос</a:t>
            </a:r>
            <a:r>
              <a:rPr lang="en-US" altLang="zh-CN" sz="2200" spc="5" dirty="0">
                <a:solidFill>
                  <a:srgbClr val="FEFEFE"/>
                </a:solidFill>
                <a:latin typeface="Times New Roman"/>
                <a:ea typeface="Times New Roman"/>
              </a:rPr>
              <a:t>ле</a:t>
            </a:r>
          </a:p>
          <a:p>
            <a:pPr marL="0" indent="105155">
              <a:lnSpc>
                <a:spcPct val="87500"/>
              </a:lnSpc>
            </a:pPr>
            <a:r>
              <a:rPr lang="en-US" altLang="zh-CN" sz="2200" spc="-10" dirty="0">
                <a:solidFill>
                  <a:srgbClr val="FEFEFE"/>
                </a:solidFill>
                <a:latin typeface="Times New Roman"/>
                <a:ea typeface="Times New Roman"/>
              </a:rPr>
              <a:t>в</a:t>
            </a:r>
            <a:r>
              <a:rPr lang="en-US" altLang="zh-CN" sz="2200" spc="-5" dirty="0">
                <a:solidFill>
                  <a:srgbClr val="FEFEFE"/>
                </a:solidFill>
                <a:latin typeface="Times New Roman"/>
                <a:ea typeface="Times New Roman"/>
              </a:rPr>
              <a:t>ыполненной</a:t>
            </a:r>
          </a:p>
          <a:p>
            <a:pPr marL="0" indent="481583">
              <a:lnSpc>
                <a:spcPct val="100000"/>
              </a:lnSpc>
            </a:pPr>
            <a:r>
              <a:rPr lang="en-US" altLang="zh-CN" sz="2200" spc="-10" dirty="0">
                <a:solidFill>
                  <a:srgbClr val="FEFEFE"/>
                </a:solidFill>
                <a:latin typeface="Times New Roman"/>
                <a:ea typeface="Times New Roman"/>
              </a:rPr>
              <a:t>ра</a:t>
            </a:r>
            <a:r>
              <a:rPr lang="en-US" altLang="zh-CN" sz="2200" spc="-5" dirty="0">
                <a:solidFill>
                  <a:srgbClr val="FEFEFE"/>
                </a:solidFill>
                <a:latin typeface="Times New Roman"/>
                <a:ea typeface="Times New Roman"/>
              </a:rPr>
              <a:t>боты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6816852" y="6327927"/>
            <a:ext cx="5235620" cy="408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Иванова</a:t>
            </a:r>
            <a:r>
              <a:rPr lang="en-US" altLang="zh-CN" sz="1400" spc="-3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Г.Е.</a:t>
            </a:r>
            <a:r>
              <a:rPr lang="en-US" altLang="zh-CN" sz="1400" spc="-3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Необходимость</a:t>
            </a:r>
            <a:r>
              <a:rPr lang="en-US" altLang="zh-CN" sz="1400" spc="-3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нутритивной</a:t>
            </a:r>
            <a:r>
              <a:rPr lang="en-US" altLang="zh-CN" sz="1400" spc="-3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поддержки</a:t>
            </a:r>
            <a:r>
              <a:rPr lang="en-US" altLang="zh-CN" sz="1400" spc="-3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на</a:t>
            </a:r>
            <a:r>
              <a:rPr lang="en-US" altLang="zh-CN" sz="1400" spc="-3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всех</a:t>
            </a:r>
            <a:r>
              <a:rPr lang="en-US" altLang="zh-CN" sz="1400" spc="-3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этапах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медицинской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реабилитации: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от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реанимации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до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санатория,</a:t>
            </a:r>
            <a:r>
              <a:rPr lang="en-US" altLang="zh-CN" sz="1400" spc="-1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2019.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130"/>
          <p:cNvSpPr txBox="1"/>
          <p:nvPr/>
        </p:nvSpPr>
        <p:spPr>
          <a:xfrm>
            <a:off x="2596260" y="1852295"/>
            <a:ext cx="7013940" cy="38446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БЛАГОДАРЮ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ЗА</a:t>
            </a:r>
            <a:r>
              <a:rPr lang="en-US" altLang="zh-CN" sz="4400" b="1" spc="-25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ВНИМАНИЕ!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79"/>
              </a:lnSpc>
            </a:pPr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720" y="899160"/>
            <a:ext cx="5494020" cy="4145279"/>
          </a:xfrm>
          <a:prstGeom prst="rect">
            <a:avLst/>
          </a:prstGeom>
        </p:spPr>
      </p:pic>
      <p:sp>
        <p:nvSpPr>
          <p:cNvPr id="2" name="Freeform 15"/>
          <p:cNvSpPr/>
          <p:nvPr/>
        </p:nvSpPr>
        <p:spPr>
          <a:xfrm>
            <a:off x="6140450" y="895350"/>
            <a:ext cx="5480050" cy="4133850"/>
          </a:xfrm>
          <a:custGeom>
            <a:avLst/>
            <a:gdLst>
              <a:gd name="connsiteX0" fmla="*/ 10414 w 5480050"/>
              <a:gd name="connsiteY0" fmla="*/ 4135374 h 4133850"/>
              <a:gd name="connsiteX1" fmla="*/ 5483097 w 5480050"/>
              <a:gd name="connsiteY1" fmla="*/ 4135374 h 4133850"/>
              <a:gd name="connsiteX2" fmla="*/ 5483097 w 5480050"/>
              <a:gd name="connsiteY2" fmla="*/ 12954 h 4133850"/>
              <a:gd name="connsiteX3" fmla="*/ 10414 w 5480050"/>
              <a:gd name="connsiteY3" fmla="*/ 12954 h 4133850"/>
              <a:gd name="connsiteX4" fmla="*/ 10414 w 5480050"/>
              <a:gd name="connsiteY4" fmla="*/ 4135374 h 413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050" h="4133850">
                <a:moveTo>
                  <a:pt x="10414" y="4135374"/>
                </a:moveTo>
                <a:lnTo>
                  <a:pt x="5483097" y="4135374"/>
                </a:lnTo>
                <a:lnTo>
                  <a:pt x="5483097" y="12954"/>
                </a:lnTo>
                <a:lnTo>
                  <a:pt x="10414" y="12954"/>
                </a:lnTo>
                <a:lnTo>
                  <a:pt x="10414" y="4135374"/>
                </a:lnTo>
                <a:close/>
              </a:path>
            </a:pathLst>
          </a:custGeom>
          <a:solidFill>
            <a:srgbClr val="0000C3">
              <a:alpha val="0"/>
            </a:srgbClr>
          </a:solidFill>
          <a:ln w="3047">
            <a:solidFill>
              <a:srgbClr val="001E5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1286255" y="1867535"/>
            <a:ext cx="3871914" cy="40607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Обмен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веществ</a:t>
            </a:r>
            <a:r>
              <a:rPr lang="en-US" altLang="zh-CN" sz="28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включает</a:t>
            </a:r>
          </a:p>
          <a:p>
            <a:pPr marL="0">
              <a:lnSpc>
                <a:spcPct val="100000"/>
              </a:lnSpc>
            </a:pP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3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этапа: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10"/>
              </a:lnSpc>
            </a:pPr>
            <a:endParaRPr lang="en-US" dirty="0" smtClean="0"/>
          </a:p>
          <a:p>
            <a:pPr marL="515111" indent="-515111" hangingPunct="0">
              <a:lnSpc>
                <a:spcPct val="95833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1.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поступление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веществ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организм,</a:t>
            </a:r>
          </a:p>
          <a:p>
            <a:pPr>
              <a:lnSpc>
                <a:spcPts val="63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2.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метаболизм,</a:t>
            </a:r>
          </a:p>
          <a:p>
            <a:pPr>
              <a:lnSpc>
                <a:spcPts val="544"/>
              </a:lnSpc>
            </a:pPr>
            <a:endParaRPr lang="en-US" dirty="0" smtClean="0"/>
          </a:p>
          <a:p>
            <a:pPr marL="515111" indent="-515111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3.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выделение</a:t>
            </a:r>
            <a:r>
              <a:rPr lang="en-US" altLang="zh-CN" sz="2800" spc="-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конечных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40" dirty="0">
                <a:solidFill>
                  <a:srgbClr val="000000"/>
                </a:solidFill>
                <a:latin typeface="Calibri"/>
                <a:ea typeface="Calibri"/>
              </a:rPr>
              <a:t>продуктов</a:t>
            </a:r>
            <a:r>
              <a:rPr lang="en-US" altLang="zh-CN" sz="2800" spc="-2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55" dirty="0">
                <a:solidFill>
                  <a:srgbClr val="000000"/>
                </a:solidFill>
                <a:latin typeface="Calibri"/>
                <a:ea typeface="Calibri"/>
              </a:rPr>
              <a:t>из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орган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изма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244716" y="5325998"/>
            <a:ext cx="5096971" cy="965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dirty="0">
                <a:solidFill>
                  <a:srgbClr val="323232"/>
                </a:solidFill>
                <a:latin typeface="Calibri"/>
                <a:ea typeface="Calibri"/>
              </a:rPr>
              <a:t>1</a:t>
            </a:r>
            <a:r>
              <a:rPr lang="en-US" altLang="zh-CN" sz="1600" spc="-1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323232"/>
                </a:solidFill>
                <a:latin typeface="Calibri"/>
                <a:ea typeface="Calibri"/>
              </a:rPr>
              <a:t>-</a:t>
            </a:r>
            <a:r>
              <a:rPr lang="en-US" altLang="zh-CN" sz="1600" spc="-1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323232"/>
                </a:solidFill>
                <a:latin typeface="Calibri"/>
                <a:ea typeface="Calibri"/>
              </a:rPr>
              <a:t>пищеварение;</a:t>
            </a:r>
            <a:r>
              <a:rPr lang="en-US" altLang="zh-CN" sz="1600" spc="-1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323232"/>
                </a:solidFill>
                <a:latin typeface="Calibri"/>
                <a:ea typeface="Calibri"/>
              </a:rPr>
              <a:t>2</a:t>
            </a:r>
            <a:r>
              <a:rPr lang="en-US" altLang="zh-CN" sz="1600" spc="-1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323232"/>
                </a:solidFill>
                <a:latin typeface="Calibri"/>
                <a:ea typeface="Calibri"/>
              </a:rPr>
              <a:t>-</a:t>
            </a:r>
            <a:r>
              <a:rPr lang="en-US" altLang="zh-CN" sz="1600" spc="-1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323232"/>
                </a:solidFill>
                <a:latin typeface="Calibri"/>
                <a:ea typeface="Calibri"/>
              </a:rPr>
              <a:t>катаболизм;</a:t>
            </a:r>
            <a:r>
              <a:rPr lang="en-US" altLang="zh-CN" sz="1600" spc="-1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323232"/>
                </a:solidFill>
                <a:latin typeface="Calibri"/>
                <a:ea typeface="Calibri"/>
              </a:rPr>
              <a:t>3</a:t>
            </a:r>
            <a:r>
              <a:rPr lang="en-US" altLang="zh-CN" sz="1600" spc="-1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323232"/>
                </a:solidFill>
                <a:latin typeface="Calibri"/>
                <a:ea typeface="Calibri"/>
              </a:rPr>
              <a:t>-</a:t>
            </a:r>
            <a:r>
              <a:rPr lang="en-US" altLang="zh-CN" sz="1600" spc="-1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323232"/>
                </a:solidFill>
                <a:latin typeface="Calibri"/>
                <a:ea typeface="Calibri"/>
              </a:rPr>
              <a:t>анаболизм;</a:t>
            </a:r>
            <a:r>
              <a:rPr lang="en-US" altLang="zh-CN" sz="1600" spc="-1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323232"/>
                </a:solidFill>
                <a:latin typeface="Calibri"/>
                <a:ea typeface="Calibri"/>
              </a:rPr>
              <a:t>4</a:t>
            </a:r>
            <a:r>
              <a:rPr lang="en-US" altLang="zh-CN" sz="1600" spc="-1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323232"/>
                </a:solidFill>
                <a:latin typeface="Calibri"/>
                <a:ea typeface="Calibri"/>
              </a:rPr>
              <a:t>-</a:t>
            </a:r>
            <a:r>
              <a:rPr lang="en-US" altLang="zh-CN" sz="1600" spc="-2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323232"/>
                </a:solidFill>
                <a:latin typeface="Calibri"/>
                <a:ea typeface="Calibri"/>
              </a:rPr>
              <a:t>распад</a:t>
            </a:r>
          </a:p>
          <a:p>
            <a:pPr marL="0">
              <a:lnSpc>
                <a:spcPct val="100000"/>
              </a:lnSpc>
            </a:pPr>
            <a:r>
              <a:rPr lang="en-US" altLang="zh-CN" sz="1600" dirty="0">
                <a:solidFill>
                  <a:srgbClr val="323232"/>
                </a:solidFill>
                <a:latin typeface="Calibri"/>
                <a:ea typeface="Calibri"/>
              </a:rPr>
              <a:t>структурно-функциональных</a:t>
            </a:r>
            <a:r>
              <a:rPr lang="en-US" altLang="zh-CN" sz="1600" spc="-6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323232"/>
                </a:solidFill>
                <a:latin typeface="Calibri"/>
                <a:ea typeface="Calibri"/>
              </a:rPr>
              <a:t>компонентов</a:t>
            </a:r>
            <a:r>
              <a:rPr lang="en-US" altLang="zh-CN" sz="1600" spc="-6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323232"/>
                </a:solidFill>
                <a:latin typeface="Calibri"/>
                <a:ea typeface="Calibri"/>
              </a:rPr>
              <a:t>клеток;</a:t>
            </a:r>
          </a:p>
          <a:p>
            <a:pPr marL="0" hangingPunct="0">
              <a:lnSpc>
                <a:spcPct val="95416"/>
              </a:lnSpc>
            </a:pPr>
            <a:r>
              <a:rPr lang="en-US" altLang="zh-CN" sz="1600" dirty="0">
                <a:solidFill>
                  <a:srgbClr val="323232"/>
                </a:solidFill>
                <a:latin typeface="Calibri"/>
                <a:ea typeface="Calibri"/>
              </a:rPr>
              <a:t>5</a:t>
            </a:r>
            <a:r>
              <a:rPr lang="en-US" altLang="zh-CN" sz="1600" spc="-2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323232"/>
                </a:solidFill>
                <a:latin typeface="Calibri"/>
                <a:ea typeface="Calibri"/>
              </a:rPr>
              <a:t>-</a:t>
            </a:r>
            <a:r>
              <a:rPr lang="en-US" altLang="zh-CN" sz="1600" spc="-2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323232"/>
                </a:solidFill>
                <a:latin typeface="Calibri"/>
                <a:ea typeface="Calibri"/>
              </a:rPr>
              <a:t>экзергонические</a:t>
            </a:r>
            <a:r>
              <a:rPr lang="en-US" altLang="zh-CN" sz="1600" spc="-2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323232"/>
                </a:solidFill>
                <a:latin typeface="Calibri"/>
                <a:ea typeface="Calibri"/>
              </a:rPr>
              <a:t>реакции;</a:t>
            </a:r>
            <a:r>
              <a:rPr lang="en-US" altLang="zh-CN" sz="1600" spc="-2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323232"/>
                </a:solidFill>
                <a:latin typeface="Calibri"/>
                <a:ea typeface="Calibri"/>
              </a:rPr>
              <a:t>6,</a:t>
            </a:r>
            <a:r>
              <a:rPr lang="en-US" altLang="zh-CN" sz="1600" spc="-2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323232"/>
                </a:solidFill>
                <a:latin typeface="Calibri"/>
                <a:ea typeface="Calibri"/>
              </a:rPr>
              <a:t>7</a:t>
            </a:r>
            <a:r>
              <a:rPr lang="en-US" altLang="zh-CN" sz="1600" spc="-2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323232"/>
                </a:solidFill>
                <a:latin typeface="Calibri"/>
                <a:ea typeface="Calibri"/>
              </a:rPr>
              <a:t>-</a:t>
            </a:r>
            <a:r>
              <a:rPr lang="en-US" altLang="zh-CN" sz="1600" spc="-2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323232"/>
                </a:solidFill>
                <a:latin typeface="Calibri"/>
                <a:ea typeface="Calibri"/>
              </a:rPr>
              <a:t>эндергонические</a:t>
            </a:r>
            <a:r>
              <a:rPr lang="en-US" altLang="zh-CN" sz="16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323232"/>
                </a:solidFill>
                <a:latin typeface="Calibri"/>
                <a:ea typeface="Calibri"/>
              </a:rPr>
              <a:t>реакции;</a:t>
            </a:r>
            <a:r>
              <a:rPr lang="en-US" altLang="zh-CN" sz="16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323232"/>
                </a:solidFill>
                <a:latin typeface="Calibri"/>
                <a:ea typeface="Calibri"/>
              </a:rPr>
              <a:t>8</a:t>
            </a:r>
            <a:r>
              <a:rPr lang="en-US" altLang="zh-CN" sz="16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323232"/>
                </a:solidFill>
                <a:latin typeface="Calibri"/>
                <a:ea typeface="Calibri"/>
              </a:rPr>
              <a:t>-</a:t>
            </a:r>
            <a:r>
              <a:rPr lang="en-US" altLang="zh-CN" sz="16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323232"/>
                </a:solidFill>
                <a:latin typeface="Calibri"/>
                <a:ea typeface="Calibri"/>
              </a:rPr>
              <a:t>выведение</a:t>
            </a:r>
            <a:r>
              <a:rPr lang="en-US" altLang="zh-CN" sz="16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323232"/>
                </a:solidFill>
                <a:latin typeface="Calibri"/>
                <a:ea typeface="Calibri"/>
              </a:rPr>
              <a:t>из</a:t>
            </a:r>
            <a:r>
              <a:rPr lang="en-US" altLang="zh-CN" sz="1600" spc="-1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323232"/>
                </a:solidFill>
                <a:latin typeface="Calibri"/>
                <a:ea typeface="Calibri"/>
              </a:rPr>
              <a:t>организма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1"/>
          <p:nvPr/>
        </p:nvSpPr>
        <p:spPr>
          <a:xfrm>
            <a:off x="929639" y="706805"/>
            <a:ext cx="10345622" cy="5386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7334377">
              <a:lnSpc>
                <a:spcPct val="100000"/>
              </a:lnSpc>
            </a:pPr>
            <a:r>
              <a:rPr lang="en-US" altLang="zh-CN" sz="4400" spc="-30" dirty="0">
                <a:solidFill>
                  <a:srgbClr val="001E5E"/>
                </a:solidFill>
                <a:latin typeface="Calibri"/>
                <a:ea typeface="Calibri"/>
              </a:rPr>
              <a:t>Метаболи</a:t>
            </a:r>
            <a:r>
              <a:rPr lang="en-US" altLang="zh-CN" sz="4400" spc="-25" dirty="0">
                <a:solidFill>
                  <a:srgbClr val="001E5E"/>
                </a:solidFill>
                <a:latin typeface="Calibri"/>
                <a:ea typeface="Calibri"/>
              </a:rPr>
              <a:t>зм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Метаболизм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это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совокупность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химических</a:t>
            </a:r>
            <a:r>
              <a:rPr lang="en-US" altLang="zh-CN" sz="28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реакций,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протекающих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во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внутренней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среде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организма,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т.е.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его</a:t>
            </a:r>
            <a:r>
              <a:rPr lang="en-US" altLang="zh-CN" sz="28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клетках.</a:t>
            </a:r>
          </a:p>
          <a:p>
            <a:pPr>
              <a:lnSpc>
                <a:spcPts val="525"/>
              </a:lnSpc>
            </a:pPr>
            <a:endParaRPr lang="en-US" dirty="0" smtClean="0"/>
          </a:p>
          <a:p>
            <a:pPr marL="265176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процессе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метаболизма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зависимости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2800" spc="-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направленности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</a:rPr>
              <a:t>реакций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происходит:</a:t>
            </a:r>
          </a:p>
          <a:p>
            <a:pPr>
              <a:lnSpc>
                <a:spcPts val="44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обновление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химического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состава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организма</a:t>
            </a:r>
          </a:p>
          <a:p>
            <a:pPr>
              <a:lnSpc>
                <a:spcPts val="65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накопление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химических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веществ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организме</a:t>
            </a:r>
          </a:p>
          <a:p>
            <a:pPr>
              <a:lnSpc>
                <a:spcPts val="66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обеспечение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энергией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потребностей</a:t>
            </a:r>
            <a:r>
              <a:rPr lang="en-US" altLang="zh-CN" sz="2800" spc="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организма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Метаболизм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включает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реакции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катаболизма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анаболизма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860" y="0"/>
            <a:ext cx="8359140" cy="65074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 txBox="1"/>
          <p:nvPr/>
        </p:nvSpPr>
        <p:spPr>
          <a:xfrm>
            <a:off x="666902" y="214249"/>
            <a:ext cx="11385570" cy="6522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449933">
              <a:lnSpc>
                <a:spcPct val="100000"/>
              </a:lnSpc>
            </a:pPr>
            <a:r>
              <a:rPr lang="en-US" altLang="zh-CN" sz="3600" b="1" spc="-104" dirty="0">
                <a:solidFill>
                  <a:srgbClr val="001E5E"/>
                </a:solidFill>
                <a:latin typeface="Calibri"/>
                <a:ea typeface="Calibri"/>
              </a:rPr>
              <a:t>Источники</a:t>
            </a:r>
            <a:r>
              <a:rPr lang="en-US" altLang="zh-CN" sz="3600" b="1" spc="-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spc="-104" dirty="0">
                <a:solidFill>
                  <a:srgbClr val="001E5E"/>
                </a:solidFill>
                <a:latin typeface="Calibri"/>
                <a:ea typeface="Calibri"/>
              </a:rPr>
              <a:t>энергии</a:t>
            </a:r>
            <a:r>
              <a:rPr lang="en-US" altLang="zh-CN" sz="3600" b="1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spc="-104" dirty="0">
                <a:solidFill>
                  <a:srgbClr val="001E5E"/>
                </a:solidFill>
                <a:latin typeface="Calibri"/>
                <a:ea typeface="Calibri"/>
              </a:rPr>
              <a:t>для</a:t>
            </a:r>
            <a:r>
              <a:rPr lang="en-US" altLang="zh-CN" sz="3600" b="1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spc="-110" dirty="0">
                <a:solidFill>
                  <a:srgbClr val="001E5E"/>
                </a:solidFill>
                <a:latin typeface="Calibri"/>
                <a:ea typeface="Calibri"/>
              </a:rPr>
              <a:t>выполнения</a:t>
            </a:r>
            <a:r>
              <a:rPr lang="en-US" altLang="zh-CN" sz="3600" b="1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spc="-110" dirty="0">
                <a:solidFill>
                  <a:srgbClr val="001E5E"/>
                </a:solidFill>
                <a:latin typeface="Calibri"/>
                <a:ea typeface="Calibri"/>
              </a:rPr>
              <a:t>работы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6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2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Составление</a:t>
            </a:r>
            <a:r>
              <a:rPr lang="en-US" altLang="zh-CN" sz="2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оптимальной</a:t>
            </a:r>
            <a:r>
              <a:rPr lang="en-US" altLang="zh-CN" sz="2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тренировочной</a:t>
            </a:r>
            <a:r>
              <a:rPr lang="en-US" altLang="zh-CN" sz="2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программы</a:t>
            </a:r>
            <a:r>
              <a:rPr lang="en-US" altLang="zh-CN" sz="2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возможно</a:t>
            </a:r>
            <a:r>
              <a:rPr lang="en-US" altLang="zh-CN" sz="2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только</a:t>
            </a:r>
            <a:r>
              <a:rPr lang="en-US" altLang="zh-CN" sz="2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хорошем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знании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принципов</a:t>
            </a:r>
            <a:r>
              <a:rPr lang="en-US" altLang="zh-CN" sz="22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энергообеспечения</a:t>
            </a:r>
          </a:p>
          <a:p>
            <a:pPr>
              <a:lnSpc>
                <a:spcPts val="46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2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Ни</a:t>
            </a:r>
            <a:r>
              <a:rPr lang="en-US" altLang="zh-CN" sz="2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одно</a:t>
            </a:r>
            <a:r>
              <a:rPr lang="en-US" altLang="zh-CN" sz="2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движение,</a:t>
            </a:r>
            <a:r>
              <a:rPr lang="en-US" altLang="zh-CN" sz="2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произнесение</a:t>
            </a:r>
            <a:r>
              <a:rPr lang="en-US" altLang="zh-CN" sz="2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слова,</a:t>
            </a:r>
            <a:r>
              <a:rPr lang="en-US" altLang="zh-CN" sz="2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мысль</a:t>
            </a:r>
            <a:r>
              <a:rPr lang="en-US" altLang="zh-CN" sz="2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2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могут</a:t>
            </a:r>
            <a:r>
              <a:rPr lang="en-US" altLang="zh-CN" sz="2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быть</a:t>
            </a:r>
            <a:r>
              <a:rPr lang="en-US" altLang="zh-CN" sz="2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выполнены</a:t>
            </a:r>
            <a:r>
              <a:rPr lang="en-US" altLang="zh-CN" sz="2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без</a:t>
            </a:r>
            <a:r>
              <a:rPr lang="en-US" altLang="zh-CN" sz="2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затрат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200" spc="-5" dirty="0">
                <a:solidFill>
                  <a:srgbClr val="000000"/>
                </a:solidFill>
                <a:latin typeface="Calibri"/>
                <a:ea typeface="Calibri"/>
              </a:rPr>
              <a:t>энерг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ии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25"/>
              </a:lnSpc>
            </a:pPr>
            <a:endParaRPr lang="en-US" dirty="0" smtClean="0"/>
          </a:p>
          <a:p>
            <a:pPr marL="228600" indent="-228600" hangingPunct="0">
              <a:lnSpc>
                <a:spcPct val="95416"/>
              </a:lnSpc>
            </a:pP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переходе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состояния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покоя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мышечной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деятельности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потребность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кислороде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(его</a:t>
            </a:r>
            <a:r>
              <a:rPr lang="en-US" altLang="zh-CN" sz="2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запрос)</a:t>
            </a:r>
            <a:r>
              <a:rPr lang="en-US" altLang="zh-CN" sz="2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возрастает</a:t>
            </a:r>
            <a:r>
              <a:rPr lang="en-US" altLang="zh-CN" sz="2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во</a:t>
            </a:r>
            <a:r>
              <a:rPr lang="en-US" altLang="zh-CN" sz="2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много</a:t>
            </a:r>
            <a:r>
              <a:rPr lang="en-US" altLang="zh-CN" sz="2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раз.</a:t>
            </a:r>
            <a:r>
              <a:rPr lang="en-US" altLang="zh-CN" sz="2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Однако,</a:t>
            </a:r>
            <a:r>
              <a:rPr lang="en-US" altLang="zh-CN" sz="2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необходимо</a:t>
            </a:r>
            <a:r>
              <a:rPr lang="en-US" altLang="zh-CN" sz="2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крайней</a:t>
            </a:r>
            <a:r>
              <a:rPr lang="en-US" altLang="zh-CN" sz="2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мере</a:t>
            </a:r>
            <a:r>
              <a:rPr lang="en-US" altLang="zh-CN" sz="2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1-2</a:t>
            </a:r>
            <a:r>
              <a:rPr lang="en-US" altLang="zh-CN" sz="2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минуты,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чтобы</a:t>
            </a:r>
            <a:r>
              <a:rPr lang="en-US" altLang="zh-CN" sz="22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усилилась</a:t>
            </a:r>
            <a:r>
              <a:rPr lang="en-US" altLang="zh-CN" sz="22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деятельность</a:t>
            </a:r>
            <a:r>
              <a:rPr lang="en-US" altLang="zh-CN" sz="22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кардиореспираторной</a:t>
            </a:r>
            <a:r>
              <a:rPr lang="en-US" altLang="zh-CN" sz="22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системы,</a:t>
            </a:r>
            <a:r>
              <a:rPr lang="en-US" altLang="zh-CN" sz="22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2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обогащенная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кислородом</a:t>
            </a:r>
            <a:r>
              <a:rPr lang="en-US" altLang="zh-CN" sz="2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кровь</a:t>
            </a:r>
            <a:r>
              <a:rPr lang="en-US" altLang="zh-CN" sz="2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могла</a:t>
            </a:r>
            <a:r>
              <a:rPr lang="en-US" altLang="zh-CN" sz="2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быть</a:t>
            </a:r>
            <a:r>
              <a:rPr lang="en-US" altLang="zh-CN" sz="2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доставлена</a:t>
            </a:r>
            <a:r>
              <a:rPr lang="en-US" altLang="zh-CN" sz="2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2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работающим</a:t>
            </a:r>
            <a:r>
              <a:rPr lang="en-US" altLang="zh-CN" sz="2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мышцам.</a:t>
            </a:r>
            <a:r>
              <a:rPr lang="en-US" altLang="zh-CN" sz="22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Потребление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кислорода</a:t>
            </a:r>
            <a:r>
              <a:rPr lang="en-US" altLang="zh-CN" sz="2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работающими</a:t>
            </a:r>
            <a:r>
              <a:rPr lang="en-US" altLang="zh-CN" sz="2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мышцами</a:t>
            </a:r>
            <a:r>
              <a:rPr lang="en-US" altLang="zh-CN" sz="2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увеличивается</a:t>
            </a:r>
            <a:r>
              <a:rPr lang="en-US" altLang="zh-CN" sz="2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постепенно,</a:t>
            </a:r>
            <a:r>
              <a:rPr lang="en-US" altLang="zh-CN" sz="2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мере</a:t>
            </a:r>
            <a:r>
              <a:rPr lang="en-US" altLang="zh-CN" sz="22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усиления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деятельности</a:t>
            </a:r>
            <a:r>
              <a:rPr lang="en-US" altLang="zh-CN" sz="22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систем</a:t>
            </a:r>
            <a:r>
              <a:rPr lang="en-US" altLang="zh-CN" sz="22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вегетативного</a:t>
            </a:r>
            <a:r>
              <a:rPr lang="en-US" altLang="zh-CN" sz="22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обеспечения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3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Характер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метаболизма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нагрузке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зависит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интенсивности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длительности</a:t>
            </a:r>
            <a:r>
              <a:rPr lang="en-US" altLang="zh-CN" sz="2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нагрузки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00"/>
              </a:lnSpc>
            </a:pPr>
            <a:endParaRPr lang="en-US" dirty="0" smtClean="0"/>
          </a:p>
          <a:p>
            <a:pPr marL="6149949" hangingPunct="0">
              <a:lnSpc>
                <a:spcPct val="95416"/>
              </a:lnSpc>
            </a:pP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Иванова</a:t>
            </a:r>
            <a:r>
              <a:rPr lang="en-US" altLang="zh-CN" sz="1400" spc="-3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Г.Е.</a:t>
            </a:r>
            <a:r>
              <a:rPr lang="en-US" altLang="zh-CN" sz="1400" spc="-3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Необходимость</a:t>
            </a:r>
            <a:r>
              <a:rPr lang="en-US" altLang="zh-CN" sz="1400" spc="-3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нутритивной</a:t>
            </a:r>
            <a:r>
              <a:rPr lang="en-US" altLang="zh-CN" sz="1400" spc="-3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поддержки</a:t>
            </a:r>
            <a:r>
              <a:rPr lang="en-US" altLang="zh-CN" sz="1400" spc="-3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на</a:t>
            </a:r>
            <a:r>
              <a:rPr lang="en-US" altLang="zh-CN" sz="1400" spc="-3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всех</a:t>
            </a:r>
            <a:r>
              <a:rPr lang="en-US" altLang="zh-CN" sz="1400" spc="-3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этапах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медицинской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реабилитации: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от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реанимации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до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санатория,</a:t>
            </a:r>
            <a:r>
              <a:rPr lang="en-US" altLang="zh-CN" sz="1400" spc="-1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2019.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1"/>
          <p:cNvSpPr txBox="1"/>
          <p:nvPr/>
        </p:nvSpPr>
        <p:spPr>
          <a:xfrm>
            <a:off x="777240" y="422325"/>
            <a:ext cx="10724364" cy="44381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751585">
              <a:lnSpc>
                <a:spcPct val="100000"/>
              </a:lnSpc>
            </a:pP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Виды</a:t>
            </a:r>
            <a:r>
              <a:rPr lang="en-US" altLang="zh-CN" sz="3600" spc="-17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работы</a:t>
            </a:r>
            <a:r>
              <a:rPr lang="en-US" altLang="zh-CN" sz="3600" spc="-17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3600" spc="-17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зависимости</a:t>
            </a:r>
            <a:r>
              <a:rPr lang="en-US" altLang="zh-CN" sz="3600" spc="-17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от</a:t>
            </a:r>
            <a:r>
              <a:rPr lang="en-US" altLang="zh-CN" sz="3600" spc="-17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источника</a:t>
            </a:r>
            <a:r>
              <a:rPr lang="en-US" altLang="zh-CN" sz="3600" spc="-17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энергии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60"/>
              </a:lnSpc>
            </a:pPr>
            <a:endParaRPr lang="en-US" dirty="0" smtClean="0"/>
          </a:p>
          <a:p>
            <a:pPr marL="228599" indent="-228599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Georgia"/>
                <a:ea typeface="Georgia"/>
              </a:rPr>
              <a:t>Биоэнергетические</a:t>
            </a:r>
            <a:r>
              <a:rPr lang="en-US" altLang="zh-CN" sz="2800" dirty="0">
                <a:solidFill>
                  <a:srgbClr val="001E5E"/>
                </a:solidFill>
                <a:latin typeface="Georgia"/>
                <a:cs typeface="Georgia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Georgia"/>
                <a:ea typeface="Georgia"/>
              </a:rPr>
              <a:t>возможности</a:t>
            </a:r>
            <a:r>
              <a:rPr lang="en-US" altLang="zh-CN" sz="2800" dirty="0">
                <a:solidFill>
                  <a:srgbClr val="001E5E"/>
                </a:solidFill>
                <a:latin typeface="Georgia"/>
                <a:cs typeface="Georgia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Georgia"/>
                <a:ea typeface="Georgia"/>
              </a:rPr>
              <a:t>организма</a:t>
            </a:r>
            <a:r>
              <a:rPr lang="en-US" altLang="zh-CN" sz="2800" spc="-15" dirty="0">
                <a:solidFill>
                  <a:srgbClr val="001E5E"/>
                </a:solidFill>
                <a:latin typeface="Georgia"/>
                <a:cs typeface="Georgia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Georgia"/>
                <a:ea typeface="Georgia"/>
              </a:rPr>
              <a:t>являются</a:t>
            </a:r>
            <a:r>
              <a:rPr lang="en-US" altLang="zh-CN" sz="2800" dirty="0">
                <a:solidFill>
                  <a:srgbClr val="001E5E"/>
                </a:solidFill>
                <a:latin typeface="Georgia"/>
                <a:cs typeface="Georgia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Georgia"/>
                <a:ea typeface="Georgia"/>
              </a:rPr>
              <a:t>наиболее</a:t>
            </a:r>
            <a:r>
              <a:rPr lang="en-US" altLang="zh-CN" sz="2800" dirty="0">
                <a:solidFill>
                  <a:srgbClr val="001E5E"/>
                </a:solidFill>
                <a:latin typeface="Georgia"/>
                <a:cs typeface="Georgia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Georgia"/>
                <a:ea typeface="Georgia"/>
              </a:rPr>
              <a:t>важным</a:t>
            </a:r>
            <a:r>
              <a:rPr lang="en-US" altLang="zh-CN" sz="2800" dirty="0">
                <a:solidFill>
                  <a:srgbClr val="001E5E"/>
                </a:solidFill>
                <a:latin typeface="Georgia"/>
                <a:cs typeface="Georgia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Georgia"/>
                <a:ea typeface="Georgia"/>
              </a:rPr>
              <a:t>фактором,</a:t>
            </a:r>
            <a:r>
              <a:rPr lang="en-US" altLang="zh-CN" sz="2800" dirty="0">
                <a:solidFill>
                  <a:srgbClr val="001E5E"/>
                </a:solidFill>
                <a:latin typeface="Georgia"/>
                <a:cs typeface="Georgia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Georgia"/>
                <a:ea typeface="Georgia"/>
              </a:rPr>
              <a:t>лимитирующим</a:t>
            </a:r>
            <a:r>
              <a:rPr lang="en-US" altLang="zh-CN" sz="2800" dirty="0">
                <a:solidFill>
                  <a:srgbClr val="001E5E"/>
                </a:solidFill>
                <a:latin typeface="Georgia"/>
                <a:cs typeface="Georgia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Georgia"/>
                <a:ea typeface="Georgia"/>
              </a:rPr>
              <a:t>его</a:t>
            </a:r>
            <a:r>
              <a:rPr lang="en-US" altLang="zh-CN" sz="2800" spc="-139" dirty="0">
                <a:solidFill>
                  <a:srgbClr val="001E5E"/>
                </a:solidFill>
                <a:latin typeface="Georgia"/>
                <a:cs typeface="Georgia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Georgia"/>
                <a:ea typeface="Georgia"/>
              </a:rPr>
              <a:t>физическую</a:t>
            </a:r>
            <a:r>
              <a:rPr lang="en-US" altLang="zh-CN" sz="2800" dirty="0">
                <a:solidFill>
                  <a:srgbClr val="001E5E"/>
                </a:solidFill>
                <a:latin typeface="Georgia"/>
                <a:cs typeface="Georgia"/>
              </a:rPr>
              <a:t> </a:t>
            </a:r>
            <a:r>
              <a:rPr lang="en-US" altLang="zh-CN" sz="2800" spc="-5" dirty="0">
                <a:solidFill>
                  <a:srgbClr val="001E5E"/>
                </a:solidFill>
                <a:latin typeface="Georgia"/>
                <a:ea typeface="Georgia"/>
              </a:rPr>
              <a:t>работ</a:t>
            </a:r>
            <a:r>
              <a:rPr lang="en-US" altLang="zh-CN" sz="2800" dirty="0">
                <a:solidFill>
                  <a:srgbClr val="001E5E"/>
                </a:solidFill>
                <a:latin typeface="Georgia"/>
                <a:ea typeface="Georgia"/>
              </a:rPr>
              <a:t>оспособность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80"/>
              </a:lnSpc>
            </a:pPr>
            <a:endParaRPr lang="en-US" dirty="0" smtClean="0"/>
          </a:p>
          <a:p>
            <a:pPr marL="228599" indent="-228599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Georgia"/>
                <a:ea typeface="Georgia"/>
              </a:rPr>
              <a:t>Образование</a:t>
            </a:r>
            <a:r>
              <a:rPr lang="en-US" altLang="zh-CN" sz="28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Georgia"/>
                <a:ea typeface="Georgia"/>
              </a:rPr>
              <a:t>энергии</a:t>
            </a:r>
            <a:r>
              <a:rPr lang="en-US" altLang="zh-CN" sz="28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Georgia"/>
                <a:ea typeface="Georgia"/>
              </a:rPr>
              <a:t>для</a:t>
            </a:r>
            <a:r>
              <a:rPr lang="en-US" altLang="zh-CN" sz="28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Georgia"/>
                <a:ea typeface="Georgia"/>
              </a:rPr>
              <a:t>обеспечения</a:t>
            </a:r>
            <a:r>
              <a:rPr lang="en-US" altLang="zh-CN" sz="28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Georgia"/>
                <a:ea typeface="Georgia"/>
              </a:rPr>
              <a:t>мышечной</a:t>
            </a:r>
            <a:r>
              <a:rPr lang="en-US" altLang="zh-CN" sz="2800" spc="-94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Georgia"/>
                <a:ea typeface="Georgia"/>
              </a:rPr>
              <a:t>работы</a:t>
            </a:r>
            <a:r>
              <a:rPr lang="en-US" altLang="zh-CN" sz="28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Georgia"/>
                <a:ea typeface="Georgia"/>
              </a:rPr>
              <a:t>может</a:t>
            </a:r>
            <a:r>
              <a:rPr lang="en-US" altLang="zh-CN" sz="28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Georgia"/>
                <a:ea typeface="Georgia"/>
              </a:rPr>
              <a:t>осуществляться</a:t>
            </a:r>
            <a:r>
              <a:rPr lang="en-US" altLang="zh-CN" sz="28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Georgia"/>
                <a:ea typeface="Georgia"/>
              </a:rPr>
              <a:t>анаэробным</a:t>
            </a:r>
            <a:r>
              <a:rPr lang="en-US" altLang="zh-CN" sz="28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Georgia"/>
                <a:ea typeface="Georgia"/>
              </a:rPr>
              <a:t>(бескислородным)</a:t>
            </a:r>
            <a:r>
              <a:rPr lang="en-US" altLang="zh-CN" sz="2800" spc="-3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Georgia"/>
                <a:ea typeface="Georgia"/>
              </a:rPr>
              <a:t>и</a:t>
            </a:r>
            <a:r>
              <a:rPr lang="en-US" altLang="zh-CN" sz="28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Georgia"/>
                <a:ea typeface="Georgia"/>
              </a:rPr>
              <a:t>аэробным</a:t>
            </a:r>
            <a:r>
              <a:rPr lang="en-US" altLang="zh-CN" sz="28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Georgia"/>
                <a:ea typeface="Georgia"/>
              </a:rPr>
              <a:t>(окислительным)</a:t>
            </a:r>
            <a:r>
              <a:rPr lang="en-US" altLang="zh-CN" sz="2800" spc="-34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Georgia"/>
                <a:ea typeface="Georgia"/>
              </a:rPr>
              <a:t>путем.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2"/>
          <p:cNvSpPr txBox="1"/>
          <p:nvPr/>
        </p:nvSpPr>
        <p:spPr>
          <a:xfrm>
            <a:off x="3327780" y="673862"/>
            <a:ext cx="5661940" cy="548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spc="-25" dirty="0">
                <a:solidFill>
                  <a:srgbClr val="001E5E"/>
                </a:solidFill>
                <a:latin typeface="Calibri"/>
                <a:ea typeface="Calibri"/>
              </a:rPr>
              <a:t>Энергообразующие</a:t>
            </a:r>
            <a:r>
              <a:rPr lang="en-US" altLang="zh-CN" sz="3600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spc="-25" dirty="0">
                <a:solidFill>
                  <a:srgbClr val="001E5E"/>
                </a:solidFill>
                <a:latin typeface="Calibri"/>
                <a:ea typeface="Calibri"/>
              </a:rPr>
              <a:t>системы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534413" y="1618043"/>
            <a:ext cx="2673449" cy="1402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400" b="1" spc="5" dirty="0">
                <a:solidFill>
                  <a:srgbClr val="000000"/>
                </a:solidFill>
                <a:latin typeface="Calibri"/>
                <a:ea typeface="Calibri"/>
              </a:rPr>
              <a:t>А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эробные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5" dirty="0">
                <a:solidFill>
                  <a:srgbClr val="000000"/>
                </a:solidFill>
                <a:latin typeface="Calibri"/>
                <a:ea typeface="Calibri"/>
              </a:rPr>
              <a:t>(окислит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ельные)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10" dirty="0">
                <a:solidFill>
                  <a:srgbClr val="000000"/>
                </a:solidFill>
                <a:latin typeface="Calibri"/>
                <a:ea typeface="Calibri"/>
              </a:rPr>
              <a:t>э</a:t>
            </a:r>
            <a:r>
              <a:rPr lang="en-US" altLang="zh-CN" sz="2400" b="1" spc="-5" dirty="0">
                <a:solidFill>
                  <a:srgbClr val="000000"/>
                </a:solidFill>
                <a:latin typeface="Calibri"/>
                <a:ea typeface="Calibri"/>
              </a:rPr>
              <a:t>нергообразующие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5" dirty="0">
                <a:solidFill>
                  <a:srgbClr val="000000"/>
                </a:solidFill>
                <a:latin typeface="Calibri"/>
                <a:ea typeface="Calibri"/>
              </a:rPr>
              <a:t>систе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мы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803133" y="1712531"/>
            <a:ext cx="2673905" cy="10515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400" b="1" spc="5" dirty="0">
                <a:solidFill>
                  <a:srgbClr val="000000"/>
                </a:solidFill>
                <a:latin typeface="Calibri"/>
                <a:ea typeface="Calibri"/>
              </a:rPr>
              <a:t>А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наэробные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10" dirty="0">
                <a:solidFill>
                  <a:srgbClr val="000000"/>
                </a:solidFill>
                <a:latin typeface="Calibri"/>
                <a:ea typeface="Calibri"/>
              </a:rPr>
              <a:t>энергооб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разующие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10" dirty="0">
                <a:solidFill>
                  <a:srgbClr val="000000"/>
                </a:solidFill>
                <a:latin typeface="Calibri"/>
                <a:ea typeface="Calibri"/>
              </a:rPr>
              <a:t>сис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темы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714500" y="3233077"/>
            <a:ext cx="2901922" cy="18168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833"/>
              </a:lnSpc>
            </a:pP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1.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ea typeface="Calibri"/>
              </a:rPr>
              <a:t>А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эробный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ea typeface="Calibri"/>
              </a:rPr>
              <a:t>гликолиз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</a:p>
          <a:p>
            <a:pPr marL="0">
              <a:lnSpc>
                <a:spcPct val="100000"/>
              </a:lnSpc>
              <a:spcBef>
                <a:spcPts val="189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2.Цикл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Кребса.</a:t>
            </a:r>
          </a:p>
          <a:p>
            <a:pPr marL="0" hangingPunct="0">
              <a:lnSpc>
                <a:spcPct val="95833"/>
              </a:lnSpc>
              <a:spcBef>
                <a:spcPts val="189"/>
              </a:spcBef>
            </a:pPr>
            <a:r>
              <a:rPr lang="en-US" altLang="zh-CN" sz="2400" spc="15" dirty="0">
                <a:solidFill>
                  <a:srgbClr val="000000"/>
                </a:solidFill>
                <a:latin typeface="Calibri"/>
                <a:ea typeface="Calibri"/>
              </a:rPr>
              <a:t>3.</a:t>
            </a:r>
            <a:r>
              <a:rPr lang="en-US" altLang="zh-CN" sz="2400" spc="20" dirty="0">
                <a:solidFill>
                  <a:srgbClr val="000000"/>
                </a:solidFill>
                <a:latin typeface="Calibri"/>
                <a:ea typeface="Calibri"/>
              </a:rPr>
              <a:t>Систему</a:t>
            </a:r>
            <a:r>
              <a:rPr lang="en-US" altLang="zh-CN" sz="2400" spc="-2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25" dirty="0">
                <a:solidFill>
                  <a:srgbClr val="000000"/>
                </a:solidFill>
                <a:latin typeface="Calibri"/>
                <a:ea typeface="Calibri"/>
              </a:rPr>
              <a:t>транспорта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ea typeface="Calibri"/>
              </a:rPr>
              <a:t>э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лектронов.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965693" y="3250946"/>
            <a:ext cx="243644" cy="14812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-10" dirty="0">
                <a:solidFill>
                  <a:srgbClr val="000000"/>
                </a:solidFill>
                <a:latin typeface="Calibri"/>
                <a:ea typeface="Calibri"/>
              </a:rPr>
              <a:t>1.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spc="-10" dirty="0">
                <a:solidFill>
                  <a:srgbClr val="000000"/>
                </a:solidFill>
                <a:latin typeface="Calibri"/>
                <a:ea typeface="Calibri"/>
              </a:rPr>
              <a:t>2.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575293" y="3237230"/>
            <a:ext cx="2250331" cy="21672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400" spc="-10" dirty="0">
                <a:solidFill>
                  <a:srgbClr val="000000"/>
                </a:solidFill>
                <a:latin typeface="Calibri"/>
                <a:ea typeface="Calibri"/>
              </a:rPr>
              <a:t>Фосфа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генная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(алактатная</a:t>
            </a:r>
            <a:r>
              <a:rPr lang="en-US" altLang="zh-CN" sz="2400" spc="5" dirty="0">
                <a:solidFill>
                  <a:srgbClr val="000000"/>
                </a:solidFill>
                <a:latin typeface="Calibri"/>
                <a:ea typeface="Calibri"/>
              </a:rPr>
              <a:t>)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наэробная</a:t>
            </a:r>
          </a:p>
          <a:p>
            <a:pPr>
              <a:lnSpc>
                <a:spcPts val="540"/>
              </a:lnSpc>
            </a:pPr>
            <a:endParaRPr lang="en-US" dirty="0" smtClean="0"/>
          </a:p>
          <a:p>
            <a:pPr marL="0" hangingPunct="0">
              <a:lnSpc>
                <a:spcPct val="95416"/>
              </a:lnSpc>
            </a:pPr>
            <a:r>
              <a:rPr lang="en-US" altLang="zh-CN" sz="2400" spc="-30" dirty="0">
                <a:solidFill>
                  <a:srgbClr val="000000"/>
                </a:solidFill>
                <a:latin typeface="Calibri"/>
                <a:ea typeface="Calibri"/>
              </a:rPr>
              <a:t>Гли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ea typeface="Calibri"/>
              </a:rPr>
              <a:t>колитическая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(лактатная)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наэробная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1658</Words>
  <Application>Microsoft Office PowerPoint</Application>
  <PresentationFormat>Произвольный</PresentationFormat>
  <Paragraphs>448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Екатерина Быкова</cp:lastModifiedBy>
  <cp:revision>2</cp:revision>
  <dcterms:created xsi:type="dcterms:W3CDTF">2011-01-21T15:00:27Z</dcterms:created>
  <dcterms:modified xsi:type="dcterms:W3CDTF">2020-11-15T14:25:54Z</dcterms:modified>
</cp:coreProperties>
</file>