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7" r:id="rId3"/>
    <p:sldId id="289" r:id="rId4"/>
    <p:sldId id="260" r:id="rId5"/>
    <p:sldId id="261" r:id="rId6"/>
    <p:sldId id="262" r:id="rId7"/>
    <p:sldId id="263" r:id="rId8"/>
    <p:sldId id="264" r:id="rId9"/>
    <p:sldId id="29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8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69080-EBA3-45C3-A087-11C418A7A5F3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872BC-3B81-4B64-AB33-E16544EB8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26D1F-2323-443D-BB9D-2356F3DDB7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26D1F-2323-443D-BB9D-2356F3DDB7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elib&amp;cat=catalog&amp;res_id=59901" TargetMode="External"/><Relationship Id="rId7" Type="http://schemas.openxmlformats.org/officeDocument/2006/relationships/hyperlink" Target="https://krasgmu.ru/index.php?page%5bcommon%5d=elib&amp;cat=catalog&amp;res_id=59883" TargetMode="External"/><Relationship Id="rId2" Type="http://schemas.openxmlformats.org/officeDocument/2006/relationships/hyperlink" Target="https://krasgmu.ru/index.php?page%5bcommon%5d=elib&amp;cat=catalog&amp;res_id=599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asgmu.ru/index.php?page%5bcommon%5d=elib&amp;cat=catalog&amp;res_id=59882" TargetMode="External"/><Relationship Id="rId5" Type="http://schemas.openxmlformats.org/officeDocument/2006/relationships/hyperlink" Target="https://krasgmu.ru/index.php?page%5bcommon%5d=elib&amp;cat=catalog&amp;res_id=59881" TargetMode="External"/><Relationship Id="rId4" Type="http://schemas.openxmlformats.org/officeDocument/2006/relationships/hyperlink" Target="https://krasgmu.ru/index.php?page%5bcommon%5d=elib&amp;cat=catalog&amp;res_id=59900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krasgmu.ru/index.php?page%5bcommon%5d=elib&amp;cat=catalog&amp;res_id=59887" TargetMode="External"/><Relationship Id="rId13" Type="http://schemas.openxmlformats.org/officeDocument/2006/relationships/hyperlink" Target="https://krasgmu.ru/index.php?page%5bcommon%5d=elib&amp;cat=catalog&amp;res_id=112227" TargetMode="External"/><Relationship Id="rId18" Type="http://schemas.openxmlformats.org/officeDocument/2006/relationships/hyperlink" Target="https://krasgmu.ru/index.php?page%5bcommon%5d=elib&amp;cat=catalog&amp;res_id=59898" TargetMode="External"/><Relationship Id="rId3" Type="http://schemas.openxmlformats.org/officeDocument/2006/relationships/hyperlink" Target="https://krasgmu.ru/index.php?page%5bcommon%5d=elib&amp;cat=catalog&amp;res_id=59879" TargetMode="External"/><Relationship Id="rId7" Type="http://schemas.openxmlformats.org/officeDocument/2006/relationships/hyperlink" Target="https://krasgmu.ru/index.php?page%5bcommon%5d=elib&amp;cat=catalog&amp;res_id=59874" TargetMode="External"/><Relationship Id="rId12" Type="http://schemas.openxmlformats.org/officeDocument/2006/relationships/hyperlink" Target="https://krasgmu.ru/index.php?page%5bcommon%5d=elib&amp;cat=catalog&amp;res_id=112229" TargetMode="External"/><Relationship Id="rId17" Type="http://schemas.openxmlformats.org/officeDocument/2006/relationships/hyperlink" Target="https://krasgmu.ru/index.php?page%5bcommon%5d=elib&amp;cat=catalog&amp;res_id=59895" TargetMode="External"/><Relationship Id="rId2" Type="http://schemas.openxmlformats.org/officeDocument/2006/relationships/hyperlink" Target="https://krasgmu.ru/index.php?page%5bcommon%5d=elib&amp;cat=catalog&amp;res_id=116444" TargetMode="External"/><Relationship Id="rId16" Type="http://schemas.openxmlformats.org/officeDocument/2006/relationships/hyperlink" Target="https://krasgmu.ru/index.php?page%5bcommon%5d=elib&amp;cat=catalog&amp;res_id=1122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asgmu.ru/index.php?page%5bcommon%5d=elib&amp;cat=catalog&amp;res_id=59873" TargetMode="External"/><Relationship Id="rId11" Type="http://schemas.openxmlformats.org/officeDocument/2006/relationships/hyperlink" Target="https://krasgmu.ru/index.php?page%5bcommon%5d=elib&amp;cat=catalog&amp;res_id=59870" TargetMode="External"/><Relationship Id="rId5" Type="http://schemas.openxmlformats.org/officeDocument/2006/relationships/hyperlink" Target="https://krasgmu.ru/index.php?page%5bcommon%5d=elib&amp;cat=catalog&amp;res_id=59872" TargetMode="External"/><Relationship Id="rId15" Type="http://schemas.openxmlformats.org/officeDocument/2006/relationships/hyperlink" Target="https://krasgmu.ru/index.php?page%5bcommon%5d=elib&amp;cat=catalog&amp;res_id=112221" TargetMode="External"/><Relationship Id="rId10" Type="http://schemas.openxmlformats.org/officeDocument/2006/relationships/hyperlink" Target="https://krasgmu.ru/index.php?page%5bcommon%5d=elib&amp;cat=catalog&amp;res_id=59868" TargetMode="External"/><Relationship Id="rId4" Type="http://schemas.openxmlformats.org/officeDocument/2006/relationships/hyperlink" Target="https://krasgmu.ru/index.php?page%5bcommon%5d=elib&amp;cat=catalog&amp;res_id=112232" TargetMode="External"/><Relationship Id="rId9" Type="http://schemas.openxmlformats.org/officeDocument/2006/relationships/hyperlink" Target="https://krasgmu.ru/index.php?page%5bcommon%5d=elib&amp;cat=catalog&amp;res_id=59888" TargetMode="External"/><Relationship Id="rId14" Type="http://schemas.openxmlformats.org/officeDocument/2006/relationships/hyperlink" Target="https://krasgmu.ru/index.php?page%5bcommon%5d=elib&amp;cat=catalog&amp;res_id=11222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Кафедра анатомии человека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147050" cy="6049169"/>
          </a:xfrm>
        </p:spPr>
        <p:txBody>
          <a:bodyPr>
            <a:normAutofit/>
          </a:bodyPr>
          <a:lstStyle/>
          <a:p>
            <a:pPr marL="419100" indent="-382588"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Функциональная анатомия органов мочевыделительной и половой систем.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Развитие, особенности строения и анатомо-топографические взаимоотношения органов мочевыделительной системы. Развитие и особенности строения половых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 smtClean="0">
                <a:solidFill>
                  <a:srgbClr val="FADBB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19100" indent="-382588" algn="ctr">
              <a:lnSpc>
                <a:spcPct val="80000"/>
              </a:lnSpc>
              <a:buNone/>
            </a:pPr>
            <a:endParaRPr lang="ru-RU" sz="2400" dirty="0" smtClean="0">
              <a:solidFill>
                <a:srgbClr val="FADBB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Лекция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студентов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курса обучающихся по специальности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Фармация </a:t>
            </a:r>
          </a:p>
          <a:p>
            <a:pPr marL="419100" indent="-382588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Лектор : к.м.н., доцент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Хапилина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marL="419100" indent="-382588" algn="ctr" eaLnBrk="1" hangingPunct="1">
              <a:lnSpc>
                <a:spcPct val="80000"/>
              </a:lnSpc>
              <a:buFont typeface="Wingdings 2" pitchFamily="18" charset="2"/>
              <a:buChar char="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 , 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HapilinaEA\Рабочий стол\image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71546"/>
            <a:ext cx="3857652" cy="5072098"/>
          </a:xfrm>
          <a:prstGeom prst="rect">
            <a:avLst/>
          </a:prstGeom>
          <a:noFill/>
        </p:spPr>
      </p:pic>
      <p:pic>
        <p:nvPicPr>
          <p:cNvPr id="38915" name="Picture 3" descr="C:\Documents and Settings\HapilinaEA\Рабочий стол\pochki-organy-mochevydelitelnoj-siste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70098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HapilinaEA\Рабочий стол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796" b="9781"/>
          <a:stretch>
            <a:fillRect/>
          </a:stretch>
        </p:blipFill>
        <p:spPr bwMode="auto">
          <a:xfrm>
            <a:off x="323528" y="404664"/>
            <a:ext cx="856895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HapilinaEA\Рабочий стол\hello_html_71b2d7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032" y="404664"/>
            <a:ext cx="8030432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12160" y="5805264"/>
            <a:ext cx="2736304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95513" y="26035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Общая схема развития мочевых органов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81075"/>
            <a:ext cx="4335463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24075" y="17732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200"/>
              <a:t>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00563" y="981075"/>
            <a:ext cx="3057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 – выделительные канальцы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700338" y="155733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200"/>
              <a:t>2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00563" y="1341438"/>
            <a:ext cx="2877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2 – капиллярные сплетения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00563" y="1700213"/>
            <a:ext cx="1381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3 - проточек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692275" y="2276475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200"/>
              <a:t>3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00563" y="1989138"/>
            <a:ext cx="2794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4 – капиллярный клубочек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24075" y="22050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200"/>
              <a:t>4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63713" y="40767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200"/>
              <a:t>5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500563" y="2349500"/>
            <a:ext cx="2940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5 – мочеточниковый вырост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00563" y="2708275"/>
            <a:ext cx="30898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6 – закладка чашек и лоханки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484438" y="350043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200"/>
              <a:t>6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500563" y="3068638"/>
            <a:ext cx="2275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7 – закладка нефрона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348038" y="458152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200"/>
              <a:t>7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2987675" y="4365625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\Downloads\operaciya-na-yaichka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74431" cy="622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\Downloads\unnamed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185"/>
          <a:stretch>
            <a:fillRect/>
          </a:stretch>
        </p:blipFill>
        <p:spPr bwMode="auto">
          <a:xfrm>
            <a:off x="323528" y="188640"/>
            <a:ext cx="8568951" cy="6395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\Downloads\unname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" y="548680"/>
            <a:ext cx="7827372" cy="6244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\Downloads\unnamed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8" y="260648"/>
            <a:ext cx="8779474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2\Downloads\unnamed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87"/>
          <a:stretch>
            <a:fillRect/>
          </a:stretch>
        </p:blipFill>
        <p:spPr bwMode="auto">
          <a:xfrm>
            <a:off x="0" y="404664"/>
            <a:ext cx="4968552" cy="5692131"/>
          </a:xfrm>
          <a:prstGeom prst="rect">
            <a:avLst/>
          </a:prstGeom>
          <a:noFill/>
        </p:spPr>
      </p:pic>
      <p:pic>
        <p:nvPicPr>
          <p:cNvPr id="6" name="Picture 2" descr="C:\Users\12\Downloads\slide-54.jpg"/>
          <p:cNvPicPr>
            <a:picLocks noChangeAspect="1" noChangeArrowheads="1"/>
          </p:cNvPicPr>
          <p:nvPr/>
        </p:nvPicPr>
        <p:blipFill>
          <a:blip r:embed="rId3" cstate="print"/>
          <a:srcRect l="23783" t="13360" r="5907" b="11863"/>
          <a:stretch>
            <a:fillRect/>
          </a:stretch>
        </p:blipFill>
        <p:spPr bwMode="auto">
          <a:xfrm>
            <a:off x="4716016" y="1628800"/>
            <a:ext cx="424847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2\Downloads\b56c7af42c6e8c57a51d499030a96157b66900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178"/>
          <a:stretch>
            <a:fillRect/>
          </a:stretch>
        </p:blipFill>
        <p:spPr bwMode="auto">
          <a:xfrm>
            <a:off x="467544" y="476672"/>
            <a:ext cx="806489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35283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Знание строения и функции органов мочевыделительной и половой систем необходимо для понимание роли данных органов в выделительной функции организма, определении признаков пола, генеративной и эндокринной функций органов размножения; необходимо для дальнейшего изучения клинических дисциплин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2" descr="C:\Documents and Settings\HapilinaEA\Рабочий стол\zabolevaniya-mochepolovoj-sistemy.jpg"/>
          <p:cNvPicPr>
            <a:picLocks noChangeAspect="1" noChangeArrowheads="1"/>
          </p:cNvPicPr>
          <p:nvPr/>
        </p:nvPicPr>
        <p:blipFill>
          <a:blip r:embed="rId2" cstate="print"/>
          <a:srcRect t="10689"/>
          <a:stretch>
            <a:fillRect/>
          </a:stretch>
        </p:blipFill>
        <p:spPr bwMode="auto">
          <a:xfrm>
            <a:off x="755576" y="2996952"/>
            <a:ext cx="7620000" cy="3677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2\Downloads\unnamed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92887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2\Downloads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572000" cy="3672408"/>
          </a:xfrm>
          <a:prstGeom prst="rect">
            <a:avLst/>
          </a:prstGeom>
          <a:noFill/>
        </p:spPr>
      </p:pic>
      <p:pic>
        <p:nvPicPr>
          <p:cNvPr id="32771" name="Picture 3" descr="C:\Users\12\Download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5720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12\Downloads\unnamed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1" y="188640"/>
            <a:ext cx="854564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12\Downloads\slide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064895" cy="5793507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4499992" y="3356992"/>
            <a:ext cx="36004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12\Downloads\uzi_matki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3" y="188640"/>
            <a:ext cx="8735769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12\Downloads\7f9178dabb5135c593b6ebec528b77a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3999" cy="6428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4011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Мочеполовой аппарат объединяет мочевые и половые органы, связанные между собой общностью развития, имеют тесные анатомические, топографические и частично функциональные взаимоотношения.</a:t>
            </a:r>
            <a:endParaRPr lang="ru-RU" alt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2. Выделительная функция – является главной функцией мочевыделительной системы;</a:t>
            </a:r>
          </a:p>
          <a:p>
            <a:pPr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3. Почка является мочеобразующим органом, ее структурно-функциональной единицей является нефрон.</a:t>
            </a:r>
          </a:p>
          <a:p>
            <a:pPr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4. Органы мужской и женской половых систем, подразделяются на внутренние и наружные, их главными функциями являются генеративная и эндокринная.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Благодарю за внимание 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Анатомия 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учебник. - Текст : электронный Т. 3. - URL: http://www.studmedlib.ru/ru/book/ISBN9785970422212.html М.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Г. 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БиличМосква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2012. ЭБС Консультант студента (ВУЗ)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Анатомия 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учебник. - Текст : электронный Т. 2. - URL: http://www.studmedlib.ru/ru/book/ISBN9785970422205.html М.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Г. 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БиличМосква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2012. ЭБС Консультант студента (ВУЗ)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Анатомия 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учебник. - Текст : электронный Т. 1. - URL: http://www.studmedlib.ru/ru/book/ISBN9785970422199.html М.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Г. 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БиличМосква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2012. ЭБС Консультант студента (ВУЗ)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Анатомия человека. Атлас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учеб. пособие. - Текст : электронный Т. 1. Опорно-двигательный аппарат.. - URL: http://www.studmedlib.ru/ru/book/ISBN9785970426074.html Г. 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Крыжановский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Москва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2013. ЭБС Консультант студента (ВУЗ)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Анатомия человека. Атлас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учеб. пособие. - Текст : электронный Т. 2. Внутренние органы.. - URL: http://www.studmedlib.ru/ru/book/ISBN9785970425428.html Г. 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Крыжановский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Москва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2013. ЭБС Консультант студента (ВУЗ)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Анатомия человека. Атлас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учеб. пособие. - Текст : электронный Т. 3. Нервная система. Органы чувств.. - URL: http://www.studmedlib.ru/ru/book/ISBN9785970425435.html Г. 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Крыжановский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Москва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2013. ЭБС Консультант студента (ВУЗ)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Autofit/>
          </a:bodyPr>
          <a:lstStyle/>
          <a:p>
            <a:r>
              <a:rPr lang="ru-RU" sz="900" dirty="0" smtClean="0"/>
              <a:t>1</a:t>
            </a:r>
            <a:r>
              <a:rPr lang="ru-RU" sz="900" dirty="0" smtClean="0">
                <a:hlinkClick r:id="rId2"/>
              </a:rPr>
              <a:t>Анатомия Грея для студентов</a:t>
            </a:r>
            <a:r>
              <a:rPr lang="ru-RU" sz="900" dirty="0" smtClean="0"/>
              <a:t> : учебник для студентов медицинских вузов. - Текст : электронный. - URL: https://www.medlib.ru/library/bookreader/read/36913 Р. Л. Дрейк, А. У. </a:t>
            </a:r>
            <a:r>
              <a:rPr lang="ru-RU" sz="900" dirty="0" err="1" smtClean="0"/>
              <a:t>Фогль</a:t>
            </a:r>
            <a:r>
              <a:rPr lang="ru-RU" sz="900" dirty="0" smtClean="0"/>
              <a:t>, А. У. М. Митчелл ; ред. Е. Н. </a:t>
            </a:r>
            <a:r>
              <a:rPr lang="ru-RU" sz="900" dirty="0" err="1" smtClean="0"/>
              <a:t>Галейся</a:t>
            </a:r>
            <a:r>
              <a:rPr lang="ru-RU" sz="900" dirty="0" smtClean="0"/>
              <a:t>, В. Н. </a:t>
            </a:r>
            <a:r>
              <a:rPr lang="ru-RU" sz="900" dirty="0" err="1" smtClean="0"/>
              <a:t>НиколенкоМосква</a:t>
            </a:r>
            <a:r>
              <a:rPr lang="ru-RU" sz="900" dirty="0" smtClean="0"/>
              <a:t> : Медицинское информационное агентство, 2020.ЭБС </a:t>
            </a:r>
            <a:r>
              <a:rPr lang="ru-RU" sz="900" dirty="0" err="1" smtClean="0"/>
              <a:t>MedLib.ru</a:t>
            </a:r>
            <a:endParaRPr lang="ru-RU" sz="900" dirty="0" smtClean="0"/>
          </a:p>
          <a:p>
            <a:r>
              <a:rPr lang="ru-RU" sz="900" dirty="0" smtClean="0">
                <a:hlinkClick r:id="rId3"/>
              </a:rPr>
              <a:t>Анатомия по Пирогову</a:t>
            </a:r>
            <a:r>
              <a:rPr lang="ru-RU" sz="900" dirty="0" smtClean="0"/>
              <a:t> : атлас анатомии человека. - Текст : электронный Т. 2. Голова. Шея.. - URL: http://www.studmedlib.ru/ru/book/ISBN9785970423646.html сост. В. В. </a:t>
            </a:r>
            <a:r>
              <a:rPr lang="ru-RU" sz="900" dirty="0" err="1" smtClean="0"/>
              <a:t>Шилкин</a:t>
            </a:r>
            <a:r>
              <a:rPr lang="ru-RU" sz="900" dirty="0" smtClean="0"/>
              <a:t>, В. И. Филимонов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2013. ЭБС Консультант студента (ВУЗ)</a:t>
            </a:r>
          </a:p>
          <a:p>
            <a:r>
              <a:rPr lang="ru-RU" sz="900" dirty="0" smtClean="0"/>
              <a:t>3</a:t>
            </a:r>
            <a:r>
              <a:rPr lang="ru-RU" sz="900" dirty="0" smtClean="0">
                <a:hlinkClick r:id="rId4"/>
              </a:rPr>
              <a:t>Анатомия по Пирогову. Атлас анатомии человека</a:t>
            </a:r>
            <a:r>
              <a:rPr lang="ru-RU" sz="900" dirty="0" smtClean="0"/>
              <a:t> : учебное пособие. - Текст : электронный Т. 3. Грудь. Живот. Таз.. - URL: http://www.studentlibrary.ru/book/ISBN9785970437650.html сост. В. В. </a:t>
            </a:r>
            <a:r>
              <a:rPr lang="ru-RU" sz="900" dirty="0" err="1" smtClean="0"/>
              <a:t>Шилкин</a:t>
            </a:r>
            <a:r>
              <a:rPr lang="ru-RU" sz="900" dirty="0" smtClean="0"/>
              <a:t>, В. И. Филимонов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2016. ЭБС Консультант студента (ВУЗ)</a:t>
            </a:r>
          </a:p>
          <a:p>
            <a:r>
              <a:rPr lang="ru-RU" sz="900" dirty="0" smtClean="0"/>
              <a:t>4</a:t>
            </a:r>
            <a:r>
              <a:rPr lang="ru-RU" sz="900" dirty="0" smtClean="0">
                <a:hlinkClick r:id="rId5"/>
              </a:rPr>
              <a:t>Анатомия человека</a:t>
            </a:r>
            <a:r>
              <a:rPr lang="ru-RU" sz="900" dirty="0" smtClean="0"/>
              <a:t> : </a:t>
            </a:r>
            <a:r>
              <a:rPr lang="ru-RU" sz="900" dirty="0" err="1" smtClean="0"/>
              <a:t>иллюстр</a:t>
            </a:r>
            <a:r>
              <a:rPr lang="ru-RU" sz="900" dirty="0" smtClean="0"/>
              <a:t>. учебник. - Текст : электронный Т. 3. Нервная система. Органы чувств.. - URL: http://www.studmedlib.ru/ru/book/ISBN9785970428863.html И. В. </a:t>
            </a:r>
            <a:r>
              <a:rPr lang="ru-RU" sz="900" dirty="0" err="1" smtClean="0"/>
              <a:t>Гайворонский</a:t>
            </a:r>
            <a:r>
              <a:rPr lang="ru-RU" sz="900" dirty="0" smtClean="0"/>
              <a:t>, Л. Л. Колесников, Г. И. </a:t>
            </a:r>
            <a:r>
              <a:rPr lang="ru-RU" sz="900" dirty="0" err="1" smtClean="0"/>
              <a:t>Ничипорук</a:t>
            </a:r>
            <a:r>
              <a:rPr lang="ru-RU" sz="900" dirty="0" smtClean="0"/>
              <a:t> [и др.] ; ред. Л. Л. Колесников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2015. ЭБС Консультант студента (ВУЗ)</a:t>
            </a:r>
          </a:p>
          <a:p>
            <a:r>
              <a:rPr lang="ru-RU" sz="900" dirty="0" smtClean="0"/>
              <a:t>5</a:t>
            </a:r>
            <a:r>
              <a:rPr lang="ru-RU" sz="900" dirty="0" smtClean="0">
                <a:hlinkClick r:id="rId6"/>
              </a:rPr>
              <a:t>Анатомия человека</a:t>
            </a:r>
            <a:r>
              <a:rPr lang="ru-RU" sz="900" dirty="0" smtClean="0"/>
              <a:t> : </a:t>
            </a:r>
            <a:r>
              <a:rPr lang="ru-RU" sz="900" dirty="0" err="1" smtClean="0"/>
              <a:t>иллюстр</a:t>
            </a:r>
            <a:r>
              <a:rPr lang="ru-RU" sz="900" dirty="0" smtClean="0"/>
              <a:t>. учебник. - Текст : электронный Т. 2. Спланхнология и </a:t>
            </a:r>
            <a:r>
              <a:rPr lang="ru-RU" sz="900" dirty="0" err="1" smtClean="0"/>
              <a:t>сердечно-сосудистая</a:t>
            </a:r>
            <a:r>
              <a:rPr lang="ru-RU" sz="900" dirty="0" smtClean="0"/>
              <a:t> система.. - URL: http://www.studmedlib.ru/ru/book/ISBN9785970428856.html И. В. </a:t>
            </a:r>
            <a:r>
              <a:rPr lang="ru-RU" sz="900" dirty="0" err="1" smtClean="0"/>
              <a:t>Гайворонский</a:t>
            </a:r>
            <a:r>
              <a:rPr lang="ru-RU" sz="900" dirty="0" smtClean="0"/>
              <a:t>, Л. Л. Колесников, Г. И. </a:t>
            </a:r>
            <a:r>
              <a:rPr lang="ru-RU" sz="900" dirty="0" err="1" smtClean="0"/>
              <a:t>Ничипорук</a:t>
            </a:r>
            <a:r>
              <a:rPr lang="ru-RU" sz="900" dirty="0" smtClean="0"/>
              <a:t> [и др.] ; ред. Л. Л. Колесников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2014. ЭБС Консультант студента (ВУЗ)</a:t>
            </a:r>
          </a:p>
          <a:p>
            <a:r>
              <a:rPr lang="ru-RU" sz="900" dirty="0" smtClean="0"/>
              <a:t>6</a:t>
            </a:r>
            <a:r>
              <a:rPr lang="ru-RU" sz="900" dirty="0" smtClean="0">
                <a:hlinkClick r:id="rId7"/>
              </a:rPr>
              <a:t>Анатомия человека</a:t>
            </a:r>
            <a:r>
              <a:rPr lang="ru-RU" sz="900" dirty="0" smtClean="0"/>
              <a:t> : </a:t>
            </a:r>
            <a:r>
              <a:rPr lang="ru-RU" sz="900" dirty="0" err="1" smtClean="0"/>
              <a:t>иллюстр</a:t>
            </a:r>
            <a:r>
              <a:rPr lang="ru-RU" sz="900" dirty="0" smtClean="0"/>
              <a:t>. учебник. - Текст : электронный Т. 1. Опорно-двигательный аппарат.. - URL: http://www.studmedlib.ru/ru/book/ISBN9785970428849.html И. В. </a:t>
            </a:r>
            <a:r>
              <a:rPr lang="ru-RU" sz="900" dirty="0" err="1" smtClean="0"/>
              <a:t>Гайворонский</a:t>
            </a:r>
            <a:r>
              <a:rPr lang="ru-RU" sz="900" dirty="0" smtClean="0"/>
              <a:t>, Л. Л. Колесников, Г. И. </a:t>
            </a:r>
            <a:r>
              <a:rPr lang="ru-RU" sz="900" dirty="0" err="1" smtClean="0"/>
              <a:t>Ничипорук</a:t>
            </a:r>
            <a:r>
              <a:rPr lang="ru-RU" sz="900" dirty="0" smtClean="0"/>
              <a:t> [и др.] ; ред. Л. Л. Колесников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2014. ЭБС Консультант студента (ВУЗ)</a:t>
            </a:r>
          </a:p>
          <a:p>
            <a:r>
              <a:rPr lang="ru-RU" sz="900" dirty="0" smtClean="0"/>
              <a:t>7</a:t>
            </a:r>
            <a:r>
              <a:rPr lang="ru-RU" sz="900" dirty="0" smtClean="0">
                <a:hlinkClick r:id="rId8"/>
              </a:rPr>
              <a:t>Анатомия человека</a:t>
            </a:r>
            <a:r>
              <a:rPr lang="ru-RU" sz="900" dirty="0" smtClean="0"/>
              <a:t> : учебник для вузов. - Текст : электронный Т. 1. - URL: http://www.studentlibrary.ru/book/ISBN9785970452851.html М. Р. </a:t>
            </a:r>
            <a:r>
              <a:rPr lang="ru-RU" sz="900" dirty="0" err="1" smtClean="0"/>
              <a:t>Сапин</a:t>
            </a:r>
            <a:r>
              <a:rPr lang="ru-RU" sz="900" dirty="0" smtClean="0"/>
              <a:t>, Д. Б. Никитюк, В. Н. </a:t>
            </a:r>
            <a:r>
              <a:rPr lang="ru-RU" sz="900" dirty="0" err="1" smtClean="0"/>
              <a:t>Николенко</a:t>
            </a:r>
            <a:r>
              <a:rPr lang="ru-RU" sz="900" dirty="0" smtClean="0"/>
              <a:t>, С. В. </a:t>
            </a:r>
            <a:r>
              <a:rPr lang="ru-RU" sz="900" dirty="0" err="1" smtClean="0"/>
              <a:t>Чава</a:t>
            </a:r>
            <a:r>
              <a:rPr lang="ru-RU" sz="900" dirty="0" smtClean="0"/>
              <a:t> ; ред. М. Р. </a:t>
            </a:r>
            <a:r>
              <a:rPr lang="ru-RU" sz="900" dirty="0" err="1" smtClean="0"/>
              <a:t>Сапин</a:t>
            </a:r>
            <a:r>
              <a:rPr lang="ru-RU" sz="900" dirty="0" smtClean="0"/>
              <a:t>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2020. ЭБС Консультант студента (ВУЗ)</a:t>
            </a:r>
          </a:p>
          <a:p>
            <a:r>
              <a:rPr lang="ru-RU" sz="900" dirty="0" smtClean="0"/>
              <a:t>8</a:t>
            </a:r>
            <a:r>
              <a:rPr lang="ru-RU" sz="900" dirty="0" smtClean="0">
                <a:hlinkClick r:id="rId9"/>
              </a:rPr>
              <a:t>Анатомия человека</a:t>
            </a:r>
            <a:r>
              <a:rPr lang="ru-RU" sz="900" dirty="0" smtClean="0"/>
              <a:t> : учебник для вузов. - Текст : электронный Т. 2. - URL: http://www.studentlibrary.ru/book/ISBN9785970443840.html М. Р. </a:t>
            </a:r>
            <a:r>
              <a:rPr lang="ru-RU" sz="900" dirty="0" err="1" smtClean="0"/>
              <a:t>Сапин</a:t>
            </a:r>
            <a:r>
              <a:rPr lang="ru-RU" sz="900" dirty="0" smtClean="0"/>
              <a:t>, Д. Б. Никитюк, В. Н. </a:t>
            </a:r>
            <a:r>
              <a:rPr lang="ru-RU" sz="900" dirty="0" err="1" smtClean="0"/>
              <a:t>Николенко</a:t>
            </a:r>
            <a:r>
              <a:rPr lang="ru-RU" sz="900" dirty="0" smtClean="0"/>
              <a:t>, С. В. </a:t>
            </a:r>
            <a:r>
              <a:rPr lang="ru-RU" sz="900" dirty="0" err="1" smtClean="0"/>
              <a:t>Чава</a:t>
            </a:r>
            <a:r>
              <a:rPr lang="ru-RU" sz="900" dirty="0" smtClean="0"/>
              <a:t> ; ред. М. Р. </a:t>
            </a:r>
            <a:r>
              <a:rPr lang="ru-RU" sz="900" dirty="0" err="1" smtClean="0"/>
              <a:t>Сапин</a:t>
            </a:r>
            <a:r>
              <a:rPr lang="ru-RU" sz="900" dirty="0" smtClean="0"/>
              <a:t>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2015. ЭБС Консультант студента (ВУЗ)</a:t>
            </a:r>
          </a:p>
          <a:p>
            <a:r>
              <a:rPr lang="ru-RU" sz="900" dirty="0" smtClean="0"/>
              <a:t>9</a:t>
            </a:r>
            <a:r>
              <a:rPr lang="ru-RU" sz="900" dirty="0" smtClean="0">
                <a:hlinkClick r:id="rId10"/>
              </a:rPr>
              <a:t>Анатомия человека</a:t>
            </a:r>
            <a:r>
              <a:rPr lang="ru-RU" sz="900" dirty="0" smtClean="0"/>
              <a:t> : учебник. - Текст : электронный Т. 1. Система органов опоры и движения. Спланхнология.. - URL: http://www.studentlibrary.ru/book/ISBN9785970442661.html И. В. </a:t>
            </a:r>
            <a:r>
              <a:rPr lang="ru-RU" sz="900" dirty="0" err="1" smtClean="0"/>
              <a:t>Гайворонский</a:t>
            </a:r>
            <a:r>
              <a:rPr lang="ru-RU" sz="900" dirty="0" smtClean="0"/>
              <a:t>, Г. И. </a:t>
            </a:r>
            <a:r>
              <a:rPr lang="ru-RU" sz="900" dirty="0" err="1" smtClean="0"/>
              <a:t>Ничипорук</a:t>
            </a:r>
            <a:r>
              <a:rPr lang="ru-RU" sz="900" dirty="0" smtClean="0"/>
              <a:t>, А. И. </a:t>
            </a:r>
            <a:r>
              <a:rPr lang="ru-RU" sz="900" dirty="0" err="1" smtClean="0"/>
              <a:t>Гайворонский</a:t>
            </a:r>
            <a:r>
              <a:rPr lang="ru-RU" sz="900" dirty="0" smtClean="0"/>
              <a:t> ; ред. И. В. </a:t>
            </a:r>
            <a:r>
              <a:rPr lang="ru-RU" sz="900" dirty="0" err="1" smtClean="0"/>
              <a:t>ГайворонскийМосква</a:t>
            </a:r>
            <a:r>
              <a:rPr lang="ru-RU" sz="900" dirty="0" smtClean="0"/>
              <a:t>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2018. ЭБС Консультант студента (ВУЗ)</a:t>
            </a:r>
          </a:p>
          <a:p>
            <a:r>
              <a:rPr lang="ru-RU" sz="900" dirty="0" smtClean="0"/>
              <a:t>10</a:t>
            </a:r>
            <a:r>
              <a:rPr lang="ru-RU" sz="900" dirty="0" smtClean="0">
                <a:hlinkClick r:id="rId11"/>
              </a:rPr>
              <a:t>Анатомия человека</a:t>
            </a:r>
            <a:r>
              <a:rPr lang="ru-RU" sz="900" dirty="0" smtClean="0"/>
              <a:t> : учебник. - Текст : электронный Т. 2. Нервная система. Сосудистая система.. - URL: http://www.studentlibrary.ru/book/ISBN9785970442678.html И. В. </a:t>
            </a:r>
            <a:r>
              <a:rPr lang="ru-RU" sz="900" dirty="0" err="1" smtClean="0"/>
              <a:t>Гайворонский</a:t>
            </a:r>
            <a:r>
              <a:rPr lang="ru-RU" sz="900" dirty="0" smtClean="0"/>
              <a:t>, Г. И. </a:t>
            </a:r>
            <a:r>
              <a:rPr lang="ru-RU" sz="900" dirty="0" err="1" smtClean="0"/>
              <a:t>Ничипорук</a:t>
            </a:r>
            <a:r>
              <a:rPr lang="ru-RU" sz="900" dirty="0" smtClean="0"/>
              <a:t>, А. И. </a:t>
            </a:r>
            <a:r>
              <a:rPr lang="ru-RU" sz="900" dirty="0" err="1" smtClean="0"/>
              <a:t>Гайворонский</a:t>
            </a:r>
            <a:r>
              <a:rPr lang="ru-RU" sz="900" dirty="0" smtClean="0"/>
              <a:t> ; ред. И. В. </a:t>
            </a:r>
            <a:r>
              <a:rPr lang="ru-RU" sz="900" dirty="0" err="1" smtClean="0"/>
              <a:t>ГайворонскийМосква</a:t>
            </a:r>
            <a:r>
              <a:rPr lang="ru-RU" sz="900" dirty="0" smtClean="0"/>
              <a:t>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2018. ЭБС Консультант студента (ВУЗ)</a:t>
            </a:r>
          </a:p>
          <a:p>
            <a:r>
              <a:rPr lang="ru-RU" sz="900" dirty="0" smtClean="0"/>
              <a:t>11</a:t>
            </a:r>
            <a:r>
              <a:rPr lang="ru-RU" sz="900" dirty="0" smtClean="0">
                <a:hlinkClick r:id="rId12"/>
              </a:rPr>
              <a:t>Анатомия человека : атлас</a:t>
            </a:r>
            <a:r>
              <a:rPr lang="ru-RU" sz="900" dirty="0" smtClean="0"/>
              <a:t> : учебное пособие. - Текст : электронный Т. 3. Неврология, эстезиология.. - URL: http://www.studentlibrary.ru/book/ISBN9785970441763.html Л. Л. Колесников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2018. ЭБС Консультант студента (ВУЗ)</a:t>
            </a:r>
          </a:p>
          <a:p>
            <a:r>
              <a:rPr lang="ru-RU" sz="900" dirty="0" smtClean="0"/>
              <a:t>12</a:t>
            </a:r>
            <a:r>
              <a:rPr lang="ru-RU" sz="900" dirty="0" smtClean="0">
                <a:hlinkClick r:id="rId13"/>
              </a:rPr>
              <a:t>Анатомия человека : атлас</a:t>
            </a:r>
            <a:r>
              <a:rPr lang="ru-RU" sz="900" dirty="0" smtClean="0"/>
              <a:t> : учебное пособие. - Текст : электронный Т. 2. Спланхнология.. - URL: http://www.studentlibrary.ru/book/ISBN9785970441756.html Л. Л. Колесников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2018. ЭБС Консультант студента (ВУЗ)</a:t>
            </a:r>
          </a:p>
          <a:p>
            <a:r>
              <a:rPr lang="ru-RU" sz="900" dirty="0" smtClean="0"/>
              <a:t>13</a:t>
            </a:r>
            <a:r>
              <a:rPr lang="ru-RU" sz="900" dirty="0" smtClean="0">
                <a:hlinkClick r:id="rId14"/>
              </a:rPr>
              <a:t>Анатомия человека : атлас</a:t>
            </a:r>
            <a:r>
              <a:rPr lang="ru-RU" sz="900" dirty="0" smtClean="0"/>
              <a:t> : учебное пособие. - Текст : электронный Т. 1. Остеология, </a:t>
            </a:r>
            <a:r>
              <a:rPr lang="ru-RU" sz="900" dirty="0" err="1" smtClean="0"/>
              <a:t>артросиндесмология</a:t>
            </a:r>
            <a:r>
              <a:rPr lang="ru-RU" sz="900" dirty="0" smtClean="0"/>
              <a:t>, миология.. - URL: http://www.studentlibrary.ru/book/ISBN9785970449257.html Л. Л. Колесников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2018. ЭБС Консультант студента (ВУЗ)</a:t>
            </a:r>
          </a:p>
          <a:p>
            <a:r>
              <a:rPr lang="ru-RU" sz="900" dirty="0" smtClean="0"/>
              <a:t>14</a:t>
            </a:r>
            <a:r>
              <a:rPr lang="ru-RU" sz="900" dirty="0" smtClean="0">
                <a:hlinkClick r:id="rId15"/>
              </a:rPr>
              <a:t>Анатомия человека в графологических структурах</a:t>
            </a:r>
            <a:r>
              <a:rPr lang="ru-RU" sz="900" dirty="0" smtClean="0"/>
              <a:t> : учебник. - Текст : электронный. - URL: http://www.studentlibrary.ru/book/ISBN9785970443996.html Н. Р. Карелина, И. Н. Соколова, А. Р. </a:t>
            </a:r>
            <a:r>
              <a:rPr lang="ru-RU" sz="900" dirty="0" err="1" smtClean="0"/>
              <a:t>Хисамутдинова</a:t>
            </a:r>
            <a:r>
              <a:rPr lang="ru-RU" sz="900" dirty="0" smtClean="0"/>
              <a:t>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2018. ЭБС Консультант студента (ВУЗ)</a:t>
            </a:r>
          </a:p>
          <a:p>
            <a:r>
              <a:rPr lang="ru-RU" sz="900" dirty="0" smtClean="0"/>
              <a:t>15</a:t>
            </a:r>
            <a:r>
              <a:rPr lang="ru-RU" sz="900" dirty="0" smtClean="0">
                <a:hlinkClick r:id="rId16"/>
              </a:rPr>
              <a:t>Анатомия человека в тестовых заданиях</a:t>
            </a:r>
            <a:r>
              <a:rPr lang="ru-RU" sz="900" dirty="0" smtClean="0"/>
              <a:t> : учебное пособие. - Текст : электронный. - URL: http://www.studentlibrary.ru/book/ISBN9785970452073.html ред. Н. Р. </a:t>
            </a:r>
            <a:r>
              <a:rPr lang="ru-RU" sz="900" dirty="0" err="1" smtClean="0"/>
              <a:t>КарелинаМосква</a:t>
            </a:r>
            <a:r>
              <a:rPr lang="ru-RU" sz="900" dirty="0" smtClean="0"/>
              <a:t>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2019. ЭБС Консультант студента (ВУЗ)</a:t>
            </a:r>
          </a:p>
          <a:p>
            <a:r>
              <a:rPr lang="ru-RU" sz="900" dirty="0" smtClean="0"/>
              <a:t>16</a:t>
            </a:r>
            <a:r>
              <a:rPr lang="ru-RU" sz="900" dirty="0" smtClean="0">
                <a:hlinkClick r:id="rId17"/>
              </a:rPr>
              <a:t>Анатомия человека. Фотографический атлас</a:t>
            </a:r>
            <a:r>
              <a:rPr lang="ru-RU" sz="900" dirty="0" smtClean="0"/>
              <a:t> : учеб. пособие. - Текст : электронный Т. 1. Опорно-двигательный аппарат.. - URL: http://www.studmedlib.ru/ru/book/ISBN9785970430699.html Э. И. </a:t>
            </a:r>
            <a:r>
              <a:rPr lang="ru-RU" sz="900" dirty="0" err="1" smtClean="0"/>
              <a:t>Борзяк</a:t>
            </a:r>
            <a:r>
              <a:rPr lang="ru-RU" sz="900" dirty="0" smtClean="0"/>
              <a:t>, Г. фон </a:t>
            </a:r>
            <a:r>
              <a:rPr lang="ru-RU" sz="900" dirty="0" err="1" smtClean="0"/>
              <a:t>Хагенс</a:t>
            </a:r>
            <a:r>
              <a:rPr lang="ru-RU" sz="900" dirty="0" smtClean="0"/>
              <a:t>, И. Н. </a:t>
            </a:r>
            <a:r>
              <a:rPr lang="ru-RU" sz="900" dirty="0" err="1" smtClean="0"/>
              <a:t>Путалова</a:t>
            </a:r>
            <a:r>
              <a:rPr lang="ru-RU" sz="900" dirty="0" smtClean="0"/>
              <a:t>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2014. ЭБС Консультант студента (ВУЗ)</a:t>
            </a:r>
          </a:p>
          <a:p>
            <a:r>
              <a:rPr lang="ru-RU" sz="900" dirty="0" smtClean="0"/>
              <a:t>17</a:t>
            </a:r>
            <a:r>
              <a:rPr lang="ru-RU" sz="900" dirty="0" smtClean="0">
                <a:hlinkClick r:id="rId18"/>
              </a:rPr>
              <a:t>Анатомия человека. Фотографический атлас</a:t>
            </a:r>
            <a:r>
              <a:rPr lang="ru-RU" sz="900" dirty="0" smtClean="0"/>
              <a:t> : учеб. пособие. - Текст : электронный Т. 2. </a:t>
            </a:r>
            <a:r>
              <a:rPr lang="ru-RU" sz="900" dirty="0" err="1" smtClean="0"/>
              <a:t>Сердечно-сосудистая</a:t>
            </a:r>
            <a:r>
              <a:rPr lang="ru-RU" sz="900" dirty="0" smtClean="0"/>
              <a:t> система. Лимфатическая система.. - URL: http://www.studmedlib.ru/ru/book/ISBN9785970432747.html Э. И. </a:t>
            </a:r>
            <a:r>
              <a:rPr lang="ru-RU" sz="900" dirty="0" err="1" smtClean="0"/>
              <a:t>Борзяк</a:t>
            </a:r>
            <a:r>
              <a:rPr lang="ru-RU" sz="900" dirty="0" smtClean="0"/>
              <a:t>, Г. фон </a:t>
            </a:r>
            <a:r>
              <a:rPr lang="ru-RU" sz="900" dirty="0" err="1" smtClean="0"/>
              <a:t>Хагенс</a:t>
            </a:r>
            <a:r>
              <a:rPr lang="ru-RU" sz="900" dirty="0" smtClean="0"/>
              <a:t>, И. Н. </a:t>
            </a:r>
            <a:r>
              <a:rPr lang="ru-RU" sz="900" dirty="0" err="1" smtClean="0"/>
              <a:t>Путалова</a:t>
            </a:r>
            <a:r>
              <a:rPr lang="ru-RU" sz="900" dirty="0" smtClean="0"/>
              <a:t> ; ред. Э. И. </a:t>
            </a:r>
            <a:r>
              <a:rPr lang="ru-RU" sz="900" dirty="0" err="1" smtClean="0"/>
              <a:t>Борзяк</a:t>
            </a:r>
            <a:r>
              <a:rPr lang="ru-RU" sz="900" dirty="0" smtClean="0"/>
              <a:t> Москва : </a:t>
            </a:r>
            <a:r>
              <a:rPr lang="ru-RU" sz="900" dirty="0" err="1" smtClean="0"/>
              <a:t>ГЭОТАР-Медиа</a:t>
            </a:r>
            <a:r>
              <a:rPr lang="ru-RU" sz="900" dirty="0" smtClean="0"/>
              <a:t>, 2015. ЭБС Консультант студента (ВУЗ)</a:t>
            </a:r>
            <a:endParaRPr lang="ru-RU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Топография, строение, функции почки.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Структурно-функциональная единица почки – нефрон.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Строение и функция мочевыделительных органов.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Развитие органов мочевыделительной системы.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Топография, строение, функции яичка, его оболочки.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Строение, функция семявыносящих путей.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Топография, строение, функция яичников.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Топография, строение, функция маточных труб.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Топография, строение, функция матки.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Топография, строение, функция влагалища.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Выводы.</a:t>
            </a: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HapilinaEA\Рабочий стол\img7.jpg"/>
          <p:cNvPicPr>
            <a:picLocks noChangeAspect="1" noChangeArrowheads="1"/>
          </p:cNvPicPr>
          <p:nvPr/>
        </p:nvPicPr>
        <p:blipFill>
          <a:blip r:embed="rId2" cstate="print"/>
          <a:srcRect t="14300" r="39763"/>
          <a:stretch>
            <a:fillRect/>
          </a:stretch>
        </p:blipFill>
        <p:spPr bwMode="auto">
          <a:xfrm>
            <a:off x="1691680" y="620688"/>
            <a:ext cx="5508104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HapilinaEA\Рабочий стол\03-768x712.jpg"/>
          <p:cNvPicPr>
            <a:picLocks noChangeAspect="1" noChangeArrowheads="1"/>
          </p:cNvPicPr>
          <p:nvPr/>
        </p:nvPicPr>
        <p:blipFill>
          <a:blip r:embed="rId2" cstate="print"/>
          <a:srcRect l="5305" t="5758" r="2602"/>
          <a:stretch>
            <a:fillRect/>
          </a:stretch>
        </p:blipFill>
        <p:spPr bwMode="auto">
          <a:xfrm>
            <a:off x="179512" y="620688"/>
            <a:ext cx="5220072" cy="5328592"/>
          </a:xfrm>
          <a:prstGeom prst="rect">
            <a:avLst/>
          </a:prstGeom>
          <a:noFill/>
        </p:spPr>
      </p:pic>
      <p:pic>
        <p:nvPicPr>
          <p:cNvPr id="3" name="Picture 2" descr="C:\Documents and Settings\HapilinaEA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 l="55269" t="5468" r="4332" b="3125"/>
          <a:stretch>
            <a:fillRect/>
          </a:stretch>
        </p:blipFill>
        <p:spPr bwMode="auto">
          <a:xfrm>
            <a:off x="5508104" y="692696"/>
            <a:ext cx="3429024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5589240"/>
            <a:ext cx="576064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HapilinaEA\Рабочий стол\kidney-1.jpg"/>
          <p:cNvPicPr>
            <a:picLocks noChangeAspect="1" noChangeArrowheads="1"/>
          </p:cNvPicPr>
          <p:nvPr/>
        </p:nvPicPr>
        <p:blipFill>
          <a:blip r:embed="rId3" cstate="print"/>
          <a:srcRect r="44072"/>
          <a:stretch>
            <a:fillRect/>
          </a:stretch>
        </p:blipFill>
        <p:spPr bwMode="auto">
          <a:xfrm>
            <a:off x="1643042" y="0"/>
            <a:ext cx="537723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980728"/>
            <a:ext cx="180020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Почечная фасция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060848"/>
            <a:ext cx="129614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Жировая капсула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apilinaEA\Рабочий стол\strnpchk.jpg"/>
          <p:cNvPicPr>
            <a:picLocks noChangeAspect="1" noChangeArrowheads="1"/>
          </p:cNvPicPr>
          <p:nvPr/>
        </p:nvPicPr>
        <p:blipFill>
          <a:blip r:embed="rId2" cstate="print"/>
          <a:srcRect l="2632" t="1471" r="5263" b="4412"/>
          <a:stretch>
            <a:fillRect/>
          </a:stretch>
        </p:blipFill>
        <p:spPr bwMode="auto">
          <a:xfrm>
            <a:off x="214282" y="1071546"/>
            <a:ext cx="6215106" cy="4572032"/>
          </a:xfrm>
          <a:prstGeom prst="rect">
            <a:avLst/>
          </a:prstGeom>
          <a:noFill/>
        </p:spPr>
      </p:pic>
      <p:pic>
        <p:nvPicPr>
          <p:cNvPr id="6147" name="Picture 3" descr="C:\Documents and Settings\HapilinaEA\Рабочий стол\slide-16.jpg"/>
          <p:cNvPicPr>
            <a:picLocks noChangeAspect="1" noChangeArrowheads="1"/>
          </p:cNvPicPr>
          <p:nvPr/>
        </p:nvPicPr>
        <p:blipFill>
          <a:blip r:embed="rId3" cstate="print"/>
          <a:srcRect l="8799" t="-9168" r="54578" b="-8490"/>
          <a:stretch>
            <a:fillRect/>
          </a:stretch>
        </p:blipFill>
        <p:spPr bwMode="auto">
          <a:xfrm>
            <a:off x="6357950" y="642918"/>
            <a:ext cx="228601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HapilinaEA\Рабочий стол\slide-5.jpg"/>
          <p:cNvPicPr>
            <a:picLocks noChangeAspect="1" noChangeArrowheads="1"/>
          </p:cNvPicPr>
          <p:nvPr/>
        </p:nvPicPr>
        <p:blipFill>
          <a:blip r:embed="rId2" cstate="print"/>
          <a:srcRect l="1549" t="12955" r="1549"/>
          <a:stretch>
            <a:fillRect/>
          </a:stretch>
        </p:blipFill>
        <p:spPr bwMode="auto">
          <a:xfrm>
            <a:off x="467544" y="548680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apilinaEA\Рабочий стол\strnpchk.jpg"/>
          <p:cNvPicPr>
            <a:picLocks noChangeAspect="1" noChangeArrowheads="1"/>
          </p:cNvPicPr>
          <p:nvPr/>
        </p:nvPicPr>
        <p:blipFill>
          <a:blip r:embed="rId2" cstate="print"/>
          <a:srcRect l="2632" t="1471" r="5263" b="4412"/>
          <a:stretch>
            <a:fillRect/>
          </a:stretch>
        </p:blipFill>
        <p:spPr bwMode="auto">
          <a:xfrm>
            <a:off x="0" y="1052736"/>
            <a:ext cx="4861774" cy="4572032"/>
          </a:xfrm>
          <a:prstGeom prst="rect">
            <a:avLst/>
          </a:prstGeom>
          <a:noFill/>
        </p:spPr>
      </p:pic>
      <p:pic>
        <p:nvPicPr>
          <p:cNvPr id="4" name="Picture 2" descr="C:\Documents and Settings\HapilinaEA\Рабочий стол\slide-6.jpg"/>
          <p:cNvPicPr>
            <a:picLocks noChangeAspect="1" noChangeArrowheads="1"/>
          </p:cNvPicPr>
          <p:nvPr/>
        </p:nvPicPr>
        <p:blipFill>
          <a:blip r:embed="rId3" cstate="print"/>
          <a:srcRect l="8471" t="6891" r="6163" b="2236"/>
          <a:stretch>
            <a:fillRect/>
          </a:stretch>
        </p:blipFill>
        <p:spPr bwMode="auto">
          <a:xfrm>
            <a:off x="4788024" y="764704"/>
            <a:ext cx="417646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1484</Words>
  <Application>Microsoft Office PowerPoint</Application>
  <PresentationFormat>Экран (4:3)</PresentationFormat>
  <Paragraphs>75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Кафедра анатомии человека</vt:lpstr>
      <vt:lpstr>Актуальность</vt:lpstr>
      <vt:lpstr>План лекции: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Выводы:</vt:lpstr>
      <vt:lpstr>Слайд 27</vt:lpstr>
      <vt:lpstr>Литература Основная</vt:lpstr>
      <vt:lpstr>Дополнительная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анатомии человека</dc:title>
  <cp:lastModifiedBy>HapilinaEA</cp:lastModifiedBy>
  <cp:revision>34</cp:revision>
  <dcterms:modified xsi:type="dcterms:W3CDTF">2022-03-05T00:11:33Z</dcterms:modified>
</cp:coreProperties>
</file>