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1"/>
  </p:notesMasterIdLst>
  <p:handoutMasterIdLst>
    <p:handoutMasterId r:id="rId22"/>
  </p:handoutMasterIdLst>
  <p:sldIdLst>
    <p:sldId id="256" r:id="rId2"/>
    <p:sldId id="317" r:id="rId3"/>
    <p:sldId id="322" r:id="rId4"/>
    <p:sldId id="358" r:id="rId5"/>
    <p:sldId id="365" r:id="rId6"/>
    <p:sldId id="366" r:id="rId7"/>
    <p:sldId id="294" r:id="rId8"/>
    <p:sldId id="367" r:id="rId9"/>
    <p:sldId id="326" r:id="rId10"/>
    <p:sldId id="279" r:id="rId11"/>
    <p:sldId id="295" r:id="rId12"/>
    <p:sldId id="364" r:id="rId13"/>
    <p:sldId id="318" r:id="rId14"/>
    <p:sldId id="337" r:id="rId15"/>
    <p:sldId id="280" r:id="rId16"/>
    <p:sldId id="361" r:id="rId17"/>
    <p:sldId id="362" r:id="rId18"/>
    <p:sldId id="363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2"/>
    <a:srgbClr val="A62936"/>
    <a:srgbClr val="C40000"/>
    <a:srgbClr val="FF00FF"/>
    <a:srgbClr val="BB85D1"/>
    <a:srgbClr val="99CCFF"/>
    <a:srgbClr val="C4A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1" autoAdjust="0"/>
    <p:restoredTop sz="96408" autoAdjust="0"/>
  </p:normalViewPr>
  <p:slideViewPr>
    <p:cSldViewPr>
      <p:cViewPr varScale="1">
        <p:scale>
          <a:sx n="79" d="100"/>
          <a:sy n="79" d="100"/>
        </p:scale>
        <p:origin x="114" y="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63987334740583"/>
          <c:y val="4.7981944299155137E-2"/>
          <c:w val="0.80491892143810762"/>
          <c:h val="0.827399760631588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I уровень</c:v>
                </c:pt>
                <c:pt idx="1">
                  <c:v>II уровень</c:v>
                </c:pt>
                <c:pt idx="2">
                  <c:v>III уровень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2.5499999999999998</c:v>
                </c:pt>
                <c:pt idx="1">
                  <c:v>1.05</c:v>
                </c:pt>
                <c:pt idx="2">
                  <c:v>4.9400000000000004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07-4989-B936-D3CE9625E4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795968"/>
        <c:axId val="22687744"/>
      </c:barChart>
      <c:catAx>
        <c:axId val="21795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687744"/>
        <c:crosses val="autoZero"/>
        <c:auto val="1"/>
        <c:lblAlgn val="ctr"/>
        <c:lblOffset val="100"/>
        <c:noMultiLvlLbl val="0"/>
      </c:catAx>
      <c:valAx>
        <c:axId val="22687744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/>
                  <a:t>% от числа</a:t>
                </a:r>
                <a:r>
                  <a:rPr lang="ru-RU" baseline="0" dirty="0" smtClean="0"/>
                  <a:t> родов на соответствующем уровне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8.9679301169926506E-3"/>
              <c:y val="0.137353009950095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795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388EF-30EC-47DB-8DB4-68E6905918FD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5B793-472F-4DC6-9555-E0FBE80DB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22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B6A5D-1E35-4DD3-8A9E-AE246DC62466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8B12E-6669-4D3B-A707-BE8D5C58C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13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8B12E-6669-4D3B-A707-BE8D5C58CF1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736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8B12E-6669-4D3B-A707-BE8D5C58CF1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28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8B12E-6669-4D3B-A707-BE8D5C58CF1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227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4C96-6547-49A6-B393-28E4CA50057F}" type="datetime1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960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F37A-463A-4F5E-860A-217BA98508FB}" type="datetime1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44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1480-2FD2-4E4F-96EA-6B0EE17A53F6}" type="datetime1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08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167B-9EA2-479B-8E81-14F84A0A07C6}" type="datetime1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139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1651-0D6B-4769-B9CD-8A0C03B88BC0}" type="datetime1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88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9BF9-C40D-4244-BE6C-069581AD3F98}" type="datetime1">
              <a:rPr lang="ru-RU" smtClean="0"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BFC5-8AB8-4855-AC53-1FA24BDE100B}" type="datetime1">
              <a:rPr lang="ru-RU" smtClean="0"/>
              <a:t>03.12.2020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583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61F4-7671-4B6F-B537-CF878EBEC8DD}" type="datetime1">
              <a:rPr lang="ru-RU" smtClean="0"/>
              <a:t>03.12.2020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28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F31C-F2BA-4E54-80EB-F6995C0C7480}" type="datetime1">
              <a:rPr lang="ru-RU" smtClean="0"/>
              <a:t>03.12.2020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023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B5DD-BCE3-4F74-9A1E-D47254158DD0}" type="datetime1">
              <a:rPr lang="ru-RU" smtClean="0"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61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8A019-DF87-4D02-9300-02F0F58E0ADA}" type="datetime1">
              <a:rPr lang="ru-RU" smtClean="0"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205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E514A-97B1-44CC-BAF8-9272D9E92390}" type="datetime1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99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21744" t="14496" r="71461" b="73423"/>
          <a:stretch/>
        </p:blipFill>
        <p:spPr>
          <a:xfrm>
            <a:off x="144114" y="129247"/>
            <a:ext cx="1619573" cy="16195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006470"/>
            <a:ext cx="9144000" cy="75250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Красноярск, </a:t>
            </a:r>
            <a:r>
              <a:rPr lang="ru-RU" sz="20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  <a:endParaRPr lang="ru-RU" sz="2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0667" y="170799"/>
            <a:ext cx="8388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a typeface="Verdana" panose="020B0604030504040204" pitchFamily="34" charset="0"/>
                <a:cs typeface="Verdana" panose="020B0604030504040204" pitchFamily="34" charset="0"/>
              </a:rPr>
              <a:t>Федеральное государственное бюджетное образовательное учреждение </a:t>
            </a:r>
            <a:endParaRPr lang="ru-RU" sz="1600" b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6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высшего </a:t>
            </a:r>
            <a:r>
              <a:rPr lang="ru-RU" sz="1600" b="1" dirty="0">
                <a:ea typeface="Verdana" panose="020B0604030504040204" pitchFamily="34" charset="0"/>
                <a:cs typeface="Verdana" panose="020B0604030504040204" pitchFamily="34" charset="0"/>
              </a:rPr>
              <a:t>образования </a:t>
            </a:r>
            <a:endParaRPr lang="ru-RU" sz="1600" b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6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"</a:t>
            </a:r>
            <a:r>
              <a:rPr lang="ru-RU" sz="1600" b="1" dirty="0">
                <a:ea typeface="Verdana" panose="020B0604030504040204" pitchFamily="34" charset="0"/>
                <a:cs typeface="Verdana" panose="020B0604030504040204" pitchFamily="34" charset="0"/>
              </a:rPr>
              <a:t>Красноярский государственный медицинский университет </a:t>
            </a:r>
            <a:endParaRPr lang="ru-RU" sz="1600" b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6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имени </a:t>
            </a:r>
            <a:r>
              <a:rPr lang="ru-RU" sz="1600" b="1" dirty="0">
                <a:ea typeface="Verdana" panose="020B0604030504040204" pitchFamily="34" charset="0"/>
                <a:cs typeface="Verdana" panose="020B0604030504040204" pitchFamily="34" charset="0"/>
              </a:rPr>
              <a:t>профессора </a:t>
            </a:r>
            <a:r>
              <a:rPr lang="ru-RU" sz="1600" b="1" err="1">
                <a:ea typeface="Verdana" panose="020B0604030504040204" pitchFamily="34" charset="0"/>
                <a:cs typeface="Verdana" panose="020B0604030504040204" pitchFamily="34" charset="0"/>
              </a:rPr>
              <a:t>В.Ф</a:t>
            </a:r>
            <a:r>
              <a:rPr lang="ru-RU" sz="1600" b="1" smtClean="0">
                <a:ea typeface="Verdana" panose="020B0604030504040204" pitchFamily="34" charset="0"/>
                <a:cs typeface="Verdana" panose="020B0604030504040204" pitchFamily="34" charset="0"/>
              </a:rPr>
              <a:t>. Войно-Ясенецкого</a:t>
            </a:r>
            <a:r>
              <a:rPr lang="ru-RU" sz="1600" b="1" dirty="0">
                <a:ea typeface="Verdana" panose="020B0604030504040204" pitchFamily="34" charset="0"/>
                <a:cs typeface="Verdana" panose="020B0604030504040204" pitchFamily="34" charset="0"/>
              </a:rPr>
              <a:t>" </a:t>
            </a:r>
            <a:endParaRPr lang="ru-RU" sz="1600" b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6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Министерства </a:t>
            </a:r>
            <a:r>
              <a:rPr lang="ru-RU" sz="1600" b="1" dirty="0">
                <a:ea typeface="Verdana" panose="020B0604030504040204" pitchFamily="34" charset="0"/>
                <a:cs typeface="Verdana" panose="020B0604030504040204" pitchFamily="34" charset="0"/>
              </a:rPr>
              <a:t>здравоохранения Российской Федерации</a:t>
            </a:r>
            <a:endParaRPr lang="en-US" sz="16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600" b="1" dirty="0"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1600" b="1" dirty="0">
                <a:ea typeface="Verdana" panose="020B0604030504040204" pitchFamily="34" charset="0"/>
                <a:cs typeface="Verdana" panose="020B0604030504040204" pitchFamily="34" charset="0"/>
              </a:rPr>
              <a:t>ФГБОУ ВО </a:t>
            </a:r>
            <a:r>
              <a:rPr lang="ru-RU" sz="1600" b="1" dirty="0" err="1">
                <a:ea typeface="Verdana" panose="020B0604030504040204" pitchFamily="34" charset="0"/>
                <a:cs typeface="Verdana" panose="020B0604030504040204" pitchFamily="34" charset="0"/>
              </a:rPr>
              <a:t>КрасГМУ</a:t>
            </a:r>
            <a:r>
              <a:rPr lang="ru-RU" sz="1600" b="1" dirty="0">
                <a:ea typeface="Verdana" panose="020B0604030504040204" pitchFamily="34" charset="0"/>
                <a:cs typeface="Verdana" panose="020B0604030504040204" pitchFamily="34" charset="0"/>
              </a:rPr>
              <a:t> им. проф. В.Ф. </a:t>
            </a:r>
            <a:r>
              <a:rPr lang="ru-RU" sz="1600" b="1" dirty="0" err="1">
                <a:ea typeface="Verdana" panose="020B0604030504040204" pitchFamily="34" charset="0"/>
                <a:cs typeface="Verdana" panose="020B0604030504040204" pitchFamily="34" charset="0"/>
              </a:rPr>
              <a:t>Войно-Ясенецкого</a:t>
            </a:r>
            <a:r>
              <a:rPr lang="ru-RU" sz="1600" b="1" dirty="0">
                <a:ea typeface="Verdana" panose="020B0604030504040204" pitchFamily="34" charset="0"/>
                <a:cs typeface="Verdana" panose="020B0604030504040204" pitchFamily="34" charset="0"/>
              </a:rPr>
              <a:t> Минздрава России</a:t>
            </a:r>
            <a:r>
              <a:rPr lang="en-US" sz="1600" b="1" dirty="0"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ru-RU" sz="16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2561" y="1059229"/>
            <a:ext cx="828092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5DA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2400" b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4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Курбанисмаилов Ренат Бадрудинович</a:t>
            </a:r>
          </a:p>
          <a:p>
            <a:pPr algn="ctr"/>
            <a:endParaRPr lang="ru-RU" sz="24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700" b="1" dirty="0" smtClean="0">
                <a:solidFill>
                  <a:srgbClr val="C4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СОВЕРШЕНСТВОВАНИЕ СИСТЕМЫ УПРАВЛЕНИЯ МАРШРУТИЗАЦИЕЙ БЕРЕМЕННЫХ НА ОСНОВЕ ПЕРИНАТАЛЬНОГО МОНИТОРИНГА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24316" y="4375788"/>
            <a:ext cx="7110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Младший научный сотрудник лаборатории медицинской кибернетики и управления </a:t>
            </a:r>
            <a:r>
              <a:rPr lang="ru-RU" smtClean="0"/>
              <a:t>в </a:t>
            </a:r>
            <a:r>
              <a:rPr lang="ru-RU" smtClean="0"/>
              <a:t>здравоохранении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0757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76612"/>
            <a:ext cx="7886700" cy="115212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5DA2"/>
                </a:solidFill>
                <a:latin typeface="+mn-lt"/>
              </a:rPr>
              <a:t>Дерево </a:t>
            </a:r>
            <a:r>
              <a:rPr lang="ru-RU" sz="2800" b="1" dirty="0" smtClean="0">
                <a:solidFill>
                  <a:srgbClr val="005DA2"/>
                </a:solidFill>
                <a:latin typeface="+mn-lt"/>
              </a:rPr>
              <a:t>классификации</a:t>
            </a:r>
            <a:endParaRPr lang="ru-RU" sz="2800" b="1" dirty="0">
              <a:solidFill>
                <a:srgbClr val="005DA2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10</a:t>
            </a:fld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598559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spcAft>
                <a:spcPts val="0"/>
              </a:spcAft>
            </a:pP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1744" t="14496" r="71461" b="73423"/>
          <a:stretch/>
        </p:blipFill>
        <p:spPr>
          <a:xfrm>
            <a:off x="323528" y="176613"/>
            <a:ext cx="1152128" cy="115212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706697" y="1325832"/>
            <a:ext cx="7797800" cy="4525962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2800" dirty="0" smtClean="0"/>
              <a:t>Математическая модель, состоящая из набора правил, по которым на основании данных пациента осуществляется отнесение к одной из групп перинатального риска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2800" dirty="0" smtClean="0"/>
              <a:t>(полученная модель содержит 2599 правил) </a:t>
            </a:r>
          </a:p>
        </p:txBody>
      </p:sp>
      <p:pic>
        <p:nvPicPr>
          <p:cNvPr id="11" name="Picture 3" descr="C:\Users\KurbanismailovRB\Desktop\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29000"/>
            <a:ext cx="5616575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03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11</a:t>
            </a:fld>
            <a:endParaRPr lang="ru-RU" sz="16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46067" y="59323"/>
            <a:ext cx="73808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005DA2"/>
                </a:solidFill>
                <a:latin typeface="+mn-lt"/>
              </a:rPr>
              <a:t>Сравнение числа случаев недооценки перинатального риска при прогнозировании различных неблагоприятных исходов беременности и родов, абс., %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1744" t="14496" r="71461" b="73423"/>
          <a:stretch/>
        </p:blipFill>
        <p:spPr>
          <a:xfrm>
            <a:off x="323528" y="176613"/>
            <a:ext cx="1152128" cy="1152128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739423"/>
              </p:ext>
            </p:extLst>
          </p:nvPr>
        </p:nvGraphicFramePr>
        <p:xfrm>
          <a:off x="179388" y="1341438"/>
          <a:ext cx="8713787" cy="5336542"/>
        </p:xfrm>
        <a:graphic>
          <a:graphicData uri="http://schemas.openxmlformats.org/drawingml/2006/table">
            <a:tbl>
              <a:tblPr/>
              <a:tblGrid>
                <a:gridCol w="2520950">
                  <a:extLst>
                    <a:ext uri="{9D8B030D-6E8A-4147-A177-3AD203B41FA5}">
                      <a16:colId xmlns:a16="http://schemas.microsoft.com/office/drawing/2014/main" val="1942014332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71698673"/>
                    </a:ext>
                  </a:extLst>
                </a:gridCol>
                <a:gridCol w="1655763">
                  <a:extLst>
                    <a:ext uri="{9D8B030D-6E8A-4147-A177-3AD203B41FA5}">
                      <a16:colId xmlns:a16="http://schemas.microsoft.com/office/drawing/2014/main" val="117953671"/>
                    </a:ext>
                  </a:extLst>
                </a:gridCol>
                <a:gridCol w="1655762">
                  <a:extLst>
                    <a:ext uri="{9D8B030D-6E8A-4147-A177-3AD203B41FA5}">
                      <a16:colId xmlns:a16="http://schemas.microsoft.com/office/drawing/2014/main" val="609363731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4125240765"/>
                    </a:ext>
                  </a:extLst>
                </a:gridCol>
              </a:tblGrid>
              <a:tr h="206375"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Методика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Прогнозируемый исход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26759"/>
                  </a:ext>
                </a:extLst>
              </a:tr>
              <a:tr h="1090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71438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714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Индуцированный поздний выкидыш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71438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714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Самопроизвольный поздний выкидыш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71438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714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Преждевременные роды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71438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714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Неблагоприятный исход беременности и родов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041975"/>
                  </a:ext>
                </a:extLst>
              </a:tr>
              <a:tr h="481013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Методика В.Е. Радзинского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(84,7%)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891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(85,2%)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4265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(82,5%)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7017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(84,6%)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905103"/>
                  </a:ext>
                </a:extLst>
              </a:tr>
              <a:tr h="481013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Приказ № 572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251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(47,9%)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(51,0%)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2227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(43,1%)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3899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(47,0%)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579837"/>
                  </a:ext>
                </a:extLst>
              </a:tr>
              <a:tr h="481013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Дерево классификации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(0,8%)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(1,9%)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178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(3,4%)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(4,3%)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041014"/>
                  </a:ext>
                </a:extLst>
              </a:tr>
              <a:tr h="617538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Методика В.Е. Радзинского и приказ № 572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241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(46,0%)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(49,5%)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2133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(41,3%)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3761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(45,4%)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420722"/>
                  </a:ext>
                </a:extLst>
              </a:tr>
              <a:tr h="617538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Методика В.Е. Радзинского и дерево классификации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(0,8%)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(1,9%)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172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(3,3%)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337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(4,1%)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032119"/>
                  </a:ext>
                </a:extLst>
              </a:tr>
              <a:tr h="481013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Приказ № 572 и дерево классификации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(0,4%)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(1,3%)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(1,6%)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172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(2,1%)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115364"/>
                  </a:ext>
                </a:extLst>
              </a:tr>
              <a:tr h="785813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Методика В.Е. Радзинского, приказ № 572 и дерево классификации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(0,4%)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(1,1%)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(1,5%)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(1,9%)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243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75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0743" y="128594"/>
            <a:ext cx="7896488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5DA2"/>
                </a:solidFill>
                <a:latin typeface="+mn-lt"/>
              </a:rPr>
              <a:t>Система </a:t>
            </a:r>
            <a:r>
              <a:rPr lang="ru-RU" sz="2800" b="1" dirty="0">
                <a:solidFill>
                  <a:srgbClr val="005DA2"/>
                </a:solidFill>
                <a:latin typeface="+mn-lt"/>
              </a:rPr>
              <a:t>оказания перинатальной помощи в Красноярском крае с использованием системы перинатального мониторинга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sz="16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21744" t="14496" r="71461" b="73423"/>
          <a:stretch/>
        </p:blipFill>
        <p:spPr>
          <a:xfrm>
            <a:off x="323528" y="176613"/>
            <a:ext cx="1152128" cy="1152128"/>
          </a:xfrm>
          <a:prstGeom prst="rect">
            <a:avLst/>
          </a:prstGeom>
        </p:spPr>
      </p:pic>
      <p:pic>
        <p:nvPicPr>
          <p:cNvPr id="12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8569325" cy="5121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3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76613"/>
            <a:ext cx="7896488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5DA2"/>
                </a:solidFill>
                <a:latin typeface="+mn-lt"/>
              </a:rPr>
              <a:t>Недостатки существующей системы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13</a:t>
            </a:fld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1744" t="14496" r="71461" b="73423"/>
          <a:stretch/>
        </p:blipFill>
        <p:spPr>
          <a:xfrm>
            <a:off x="323528" y="176613"/>
            <a:ext cx="1152128" cy="1152128"/>
          </a:xfrm>
          <a:prstGeom prst="rect">
            <a:avLst/>
          </a:prstGeom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23850" y="1562100"/>
            <a:ext cx="8362950" cy="4675188"/>
          </a:xfrm>
        </p:spPr>
        <p:txBody>
          <a:bodyPr>
            <a:normAutofit/>
          </a:bodyPr>
          <a:lstStyle/>
          <a:p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уровня управления системой на уровне руководства женских консультаций</a:t>
            </a:r>
          </a:p>
          <a:p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Несовершенная система оценки степени перинатального риска</a:t>
            </a:r>
            <a:endParaRPr lang="en-US" alt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учета распределения случаев беременности по исходам беременности и перинатальным рискам в существующих отчетных формах</a:t>
            </a:r>
          </a:p>
          <a:p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полной информации об исходах беременности в системе перинатального мониторинга</a:t>
            </a:r>
          </a:p>
        </p:txBody>
      </p:sp>
    </p:spTree>
    <p:extLst>
      <p:ext uri="{BB962C8B-B14F-4D97-AF65-F5344CB8AC3E}">
        <p14:creationId xmlns:p14="http://schemas.microsoft.com/office/powerpoint/2010/main" val="334077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14</a:t>
            </a:fld>
            <a:endParaRPr lang="ru-RU" sz="160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256647"/>
            <a:ext cx="7272808" cy="101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005DA2"/>
                </a:solidFill>
                <a:latin typeface="+mn-lt"/>
              </a:rPr>
              <a:t>Модифицированная </a:t>
            </a:r>
            <a:r>
              <a:rPr lang="ru-RU" sz="3200" b="1" dirty="0" smtClean="0">
                <a:solidFill>
                  <a:srgbClr val="005DA2"/>
                </a:solidFill>
                <a:latin typeface="+mn-lt"/>
              </a:rPr>
              <a:t>система </a:t>
            </a:r>
            <a:r>
              <a:rPr lang="ru-RU" sz="3200" b="1" dirty="0">
                <a:solidFill>
                  <a:srgbClr val="005DA2"/>
                </a:solidFill>
                <a:latin typeface="+mn-lt"/>
              </a:rPr>
              <a:t>оказания перинатальной помощи в Красноярском крае с использованием системы перинатального мониторинга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1744" t="14496" r="71461" b="73423"/>
          <a:stretch/>
        </p:blipFill>
        <p:spPr>
          <a:xfrm>
            <a:off x="323528" y="176613"/>
            <a:ext cx="1152128" cy="1152128"/>
          </a:xfrm>
          <a:prstGeom prst="rect">
            <a:avLst/>
          </a:prstGeom>
        </p:spPr>
      </p:pic>
      <p:pic>
        <p:nvPicPr>
          <p:cNvPr id="10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8785225" cy="5192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02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172428"/>
            <a:ext cx="7886700" cy="124034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5DA2"/>
                </a:solidFill>
                <a:latin typeface="+mn-lt"/>
              </a:rPr>
              <a:t>Компьютерная система </a:t>
            </a:r>
            <a:br>
              <a:rPr lang="ru-RU" sz="2800" b="1" dirty="0">
                <a:solidFill>
                  <a:srgbClr val="005DA2"/>
                </a:solidFill>
                <a:latin typeface="+mn-lt"/>
              </a:rPr>
            </a:br>
            <a:r>
              <a:rPr lang="ru-RU" sz="2800" b="1" dirty="0">
                <a:solidFill>
                  <a:srgbClr val="005DA2"/>
                </a:solidFill>
                <a:latin typeface="+mn-lt"/>
              </a:rPr>
              <a:t>«Оценка риска неблагоприятного исхода беременности и родов»</a:t>
            </a:r>
            <a:endParaRPr lang="ru-RU" sz="2400" dirty="0">
              <a:solidFill>
                <a:srgbClr val="005DA2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15</a:t>
            </a:fld>
            <a:endParaRPr lang="ru-RU" sz="1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21744" t="14496" r="71461" b="73423"/>
          <a:stretch/>
        </p:blipFill>
        <p:spPr>
          <a:xfrm>
            <a:off x="323528" y="176613"/>
            <a:ext cx="1152128" cy="1152128"/>
          </a:xfrm>
          <a:prstGeom prst="rect">
            <a:avLst/>
          </a:prstGeom>
        </p:spPr>
      </p:pic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500" y="1408113"/>
            <a:ext cx="8424863" cy="5399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71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16</a:t>
            </a:fld>
            <a:endParaRPr lang="ru-RU" sz="160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256647"/>
            <a:ext cx="7272808" cy="101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005DA2"/>
                </a:solidFill>
                <a:latin typeface="+mn-lt"/>
              </a:rPr>
              <a:t>Разработанные отчетные формы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1744" t="14496" r="71461" b="73423"/>
          <a:stretch/>
        </p:blipFill>
        <p:spPr>
          <a:xfrm>
            <a:off x="323528" y="176613"/>
            <a:ext cx="1152128" cy="1152128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60960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3063875"/>
            <a:ext cx="5868987" cy="3751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74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17</a:t>
            </a:fld>
            <a:endParaRPr lang="ru-RU" sz="160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256647"/>
            <a:ext cx="7272808" cy="101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005DA2"/>
                </a:solidFill>
                <a:latin typeface="+mn-lt"/>
              </a:rPr>
              <a:t>Выводы</a:t>
            </a:r>
            <a:endParaRPr lang="ru-RU" sz="3200" b="1" dirty="0">
              <a:solidFill>
                <a:srgbClr val="005DA2"/>
              </a:solidFill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1744" t="14496" r="71461" b="73423"/>
          <a:stretch/>
        </p:blipFill>
        <p:spPr>
          <a:xfrm>
            <a:off x="323528" y="176613"/>
            <a:ext cx="1152128" cy="1152128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51520" y="1534661"/>
            <a:ext cx="8713788" cy="5183906"/>
          </a:xfrm>
        </p:spPr>
        <p:txBody>
          <a:bodyPr>
            <a:normAutofit fontScale="92500" lnSpcReduction="10000"/>
          </a:bodyPr>
          <a:lstStyle/>
          <a:p>
            <a:pPr marL="444500" indent="-444500">
              <a:buFont typeface="Calibri" panose="020F0502020204030204" pitchFamily="34" charset="0"/>
              <a:buAutoNum type="arabicPeriod"/>
            </a:pPr>
            <a:r>
              <a:rPr lang="ru-RU" altLang="ru-RU" sz="2400" dirty="0" smtClean="0">
                <a:cs typeface="Arial" panose="020B0604020202020204" pitchFamily="34" charset="0"/>
              </a:rPr>
              <a:t>Удельный вес неблагоприятных исходов беременности на I уровне медицинских организаций службы родовспоможения остается на достаточно высоком уровне.</a:t>
            </a:r>
          </a:p>
          <a:p>
            <a:pPr marL="444500" indent="-444500">
              <a:buFont typeface="Calibri" panose="020F0502020204030204" pitchFamily="34" charset="0"/>
              <a:buAutoNum type="arabicPeriod"/>
            </a:pPr>
            <a:r>
              <a:rPr lang="ru-RU" altLang="ru-RU" sz="2400" dirty="0" smtClean="0">
                <a:cs typeface="Arial" panose="020B0604020202020204" pitchFamily="34" charset="0"/>
              </a:rPr>
              <a:t>Среди факторов риска в наибольшей степени на риск развития неблагоприятных исходов беременности и родов оказывают влияние наличие: </a:t>
            </a:r>
          </a:p>
          <a:p>
            <a:pPr marL="444500" indent="-177800"/>
            <a:r>
              <a:rPr lang="ru-RU" altLang="ru-RU" sz="2400" dirty="0" smtClean="0">
                <a:cs typeface="Arial" panose="020B0604020202020204" pitchFamily="34" charset="0"/>
              </a:rPr>
              <a:t>двух</a:t>
            </a: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и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более случаев </a:t>
            </a: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преждевременных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родов в </a:t>
            </a: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анамнезе</a:t>
            </a:r>
            <a:endParaRPr lang="ru-RU" sz="2800" dirty="0" smtClean="0"/>
          </a:p>
          <a:p>
            <a:pPr marL="444500" indent="-177800" fontAlgn="t">
              <a:spcBef>
                <a:spcPts val="0"/>
              </a:spcBef>
            </a:pP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пороков развития матки</a:t>
            </a:r>
            <a:endParaRPr lang="ru-RU" sz="2800" dirty="0" smtClean="0"/>
          </a:p>
          <a:p>
            <a:pPr marL="444500" indent="-177800" fontAlgn="t">
              <a:spcBef>
                <a:spcPts val="0"/>
              </a:spcBef>
            </a:pP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ЭКО в анамнезе</a:t>
            </a:r>
            <a:endParaRPr lang="ru-RU" sz="2800" dirty="0" smtClean="0"/>
          </a:p>
          <a:p>
            <a:pPr marL="444500" indent="-177800" fontAlgn="t">
              <a:spcBef>
                <a:spcPts val="0"/>
              </a:spcBef>
            </a:pP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двух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и более случаев смерти в неонатальном периоде в анамнезе</a:t>
            </a:r>
            <a:endParaRPr lang="ru-RU" sz="2800" dirty="0"/>
          </a:p>
          <a:p>
            <a:pPr marL="444500" indent="-177800" fontAlgn="t">
              <a:spcBef>
                <a:spcPts val="0"/>
              </a:spcBef>
            </a:pP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мертворождения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в анамнезе</a:t>
            </a:r>
            <a:endParaRPr lang="ru-RU" sz="2800" dirty="0"/>
          </a:p>
          <a:p>
            <a:pPr marL="444500" indent="-177800" fontAlgn="t">
              <a:spcBef>
                <a:spcPts val="0"/>
              </a:spcBef>
            </a:pP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двух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и более рубцов на матке</a:t>
            </a:r>
            <a:endParaRPr lang="ru-RU" sz="2800" dirty="0"/>
          </a:p>
          <a:p>
            <a:pPr marL="444500" indent="-177800" fontAlgn="t">
              <a:spcBef>
                <a:spcPts val="0"/>
              </a:spcBef>
            </a:pP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положительной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реакция на волчаночный антикоагулянт</a:t>
            </a:r>
            <a:endParaRPr lang="ru-RU" sz="2800" dirty="0"/>
          </a:p>
          <a:p>
            <a:pPr marL="444500" indent="-177800" fontAlgn="t"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с</a:t>
            </a: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ахарного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диабета</a:t>
            </a:r>
            <a:endParaRPr lang="ru-RU" sz="2800" dirty="0"/>
          </a:p>
          <a:p>
            <a:pPr marL="444500" indent="-177800" fontAlgn="t">
              <a:spcBef>
                <a:spcPts val="0"/>
              </a:spcBef>
            </a:pP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артериальной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гипертензии 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III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степени</a:t>
            </a:r>
            <a:endParaRPr lang="ru-RU" sz="2800" dirty="0"/>
          </a:p>
          <a:p>
            <a:pPr marL="444500" indent="-177800" fontAlgn="ctr">
              <a:spcBef>
                <a:spcPts val="0"/>
              </a:spcBef>
            </a:pP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вредных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привычек у </a:t>
            </a: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матери и отца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(злоупотребление алкоголем)</a:t>
            </a:r>
            <a:endParaRPr lang="ru-RU" sz="2800" dirty="0"/>
          </a:p>
          <a:p>
            <a:pPr marL="444500" indent="-177800" fontAlgn="ctr"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к</a:t>
            </a: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урение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матери</a:t>
            </a:r>
            <a:endParaRPr lang="ru-RU" sz="2800" dirty="0"/>
          </a:p>
          <a:p>
            <a:pPr>
              <a:buFont typeface="Calibri" panose="020F0502020204030204" pitchFamily="34" charset="0"/>
              <a:buAutoNum type="arabicPeriod"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71769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18</a:t>
            </a:fld>
            <a:endParaRPr lang="ru-RU" sz="160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256647"/>
            <a:ext cx="7272808" cy="101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005DA2"/>
                </a:solidFill>
                <a:latin typeface="+mn-lt"/>
              </a:rPr>
              <a:t>Выводы</a:t>
            </a:r>
            <a:endParaRPr lang="ru-RU" sz="3200" b="1" dirty="0">
              <a:solidFill>
                <a:srgbClr val="005DA2"/>
              </a:solidFill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1744" t="14496" r="71461" b="73423"/>
          <a:stretch/>
        </p:blipFill>
        <p:spPr>
          <a:xfrm>
            <a:off x="323528" y="176613"/>
            <a:ext cx="1152128" cy="11521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5368" y="1430717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Font typeface="Calibri" panose="020F0502020204030204" pitchFamily="34" charset="0"/>
              <a:buAutoNum type="arabicPeriod" startAt="3"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разработанного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дерева классификации для прогнозирования неблагоприятных исходов беременности и родов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позволяет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снизить число случаев недооценки перинатального риска с 3761 (45,4%) до 355 (4,3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pPr marL="355600" indent="-355600">
              <a:buFont typeface="Calibri" panose="020F0502020204030204" pitchFamily="34" charset="0"/>
              <a:buAutoNum type="arabicPeriod" startAt="3"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совершенствования региональной системы управления маршрутизацией беременных сформированы следующие предложения: </a:t>
            </a: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177800">
              <a:buFont typeface="Arial" panose="020B0604020202020204" pitchFamily="34" charset="0"/>
              <a:buChar char="•"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отчетной формы, содержащей информацию о текущем распределении беременных, стоящих на учете по степени перинатального риска, о сроках направления на консультацию в учреждения II и III уровней службы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родовспоможения</a:t>
            </a:r>
          </a:p>
          <a:p>
            <a:pPr marL="355600" indent="-177800">
              <a:buFont typeface="Arial" panose="020B0604020202020204" pitchFamily="34" charset="0"/>
              <a:buChar char="•"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включение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в систему оценки перинатального риска разработанные деревья классификации для снижения числа случаев недооценки перинатального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риска </a:t>
            </a:r>
          </a:p>
          <a:p>
            <a:pPr marL="355600" indent="-177800">
              <a:buFont typeface="Arial" panose="020B0604020202020204" pitchFamily="34" charset="0"/>
              <a:buChar char="•"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применение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на региональном уровне управления маршрутизацией беременных модифицированной отчетной формы «Перинатальный мониторинг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355600" indent="-177800">
              <a:buFont typeface="Arial" panose="020B0604020202020204" pitchFamily="34" charset="0"/>
              <a:buChar char="•"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введение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исходов беременности в систему перинатального мониторинга врачами родильных домов.</a:t>
            </a:r>
          </a:p>
        </p:txBody>
      </p:sp>
    </p:spTree>
    <p:extLst>
      <p:ext uri="{BB962C8B-B14F-4D97-AF65-F5344CB8AC3E}">
        <p14:creationId xmlns:p14="http://schemas.microsoft.com/office/powerpoint/2010/main" val="317096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5DA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внимание!</a:t>
            </a:r>
            <a:endParaRPr lang="ru-RU" sz="5400" b="1" dirty="0">
              <a:solidFill>
                <a:srgbClr val="005DA2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19</a:t>
            </a:fld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990" t="15959" r="79053" b="53895"/>
          <a:stretch/>
        </p:blipFill>
        <p:spPr>
          <a:xfrm>
            <a:off x="3189223" y="2564904"/>
            <a:ext cx="3163422" cy="316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0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0743" y="128594"/>
            <a:ext cx="7896488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5DA2"/>
                </a:solidFill>
                <a:latin typeface="+mn-lt"/>
              </a:rPr>
              <a:t>Система </a:t>
            </a:r>
            <a:r>
              <a:rPr lang="ru-RU" sz="2800" b="1" dirty="0">
                <a:solidFill>
                  <a:srgbClr val="005DA2"/>
                </a:solidFill>
                <a:latin typeface="+mn-lt"/>
              </a:rPr>
              <a:t>оказания перинатальной помощи в Красноярском крае с использованием системы перинатального мониторинга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2</a:t>
            </a:fld>
            <a:endParaRPr lang="ru-RU" sz="16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21744" t="14496" r="71461" b="73423"/>
          <a:stretch/>
        </p:blipFill>
        <p:spPr>
          <a:xfrm>
            <a:off x="323528" y="176613"/>
            <a:ext cx="1152128" cy="1152128"/>
          </a:xfrm>
          <a:prstGeom prst="rect">
            <a:avLst/>
          </a:prstGeom>
        </p:spPr>
      </p:pic>
      <p:pic>
        <p:nvPicPr>
          <p:cNvPr id="12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8569325" cy="5121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46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3</a:t>
            </a:fld>
            <a:endParaRPr lang="ru-RU" sz="160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38914" y="117310"/>
            <a:ext cx="6987289" cy="1139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005DA2"/>
                </a:solidFill>
                <a:latin typeface="+mn-lt"/>
              </a:rPr>
              <a:t>Динамика показателей, связанных с беременностью и родами в </a:t>
            </a:r>
            <a:r>
              <a:rPr lang="ru-RU" sz="3200" b="1" dirty="0" smtClean="0">
                <a:solidFill>
                  <a:srgbClr val="005DA2"/>
                </a:solidFill>
                <a:latin typeface="+mn-lt"/>
              </a:rPr>
              <a:t>Красноярском крае, за </a:t>
            </a:r>
            <a:r>
              <a:rPr lang="ru-RU" sz="3200" b="1" dirty="0">
                <a:solidFill>
                  <a:srgbClr val="005DA2"/>
                </a:solidFill>
                <a:latin typeface="+mn-lt"/>
              </a:rPr>
              <a:t>период с 2012 по 2017 гг.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1744" t="14496" r="71461" b="73423"/>
          <a:stretch/>
        </p:blipFill>
        <p:spPr>
          <a:xfrm>
            <a:off x="323528" y="176613"/>
            <a:ext cx="1152128" cy="1152128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446959"/>
              </p:ext>
            </p:extLst>
          </p:nvPr>
        </p:nvGraphicFramePr>
        <p:xfrm>
          <a:off x="467544" y="1410596"/>
          <a:ext cx="8208914" cy="5221042"/>
        </p:xfrm>
        <a:graphic>
          <a:graphicData uri="http://schemas.openxmlformats.org/drawingml/2006/table">
            <a:tbl>
              <a:tblPr firstRow="1" firstCol="1" bandRow="1"/>
              <a:tblGrid>
                <a:gridCol w="2880320">
                  <a:extLst>
                    <a:ext uri="{9D8B030D-6E8A-4147-A177-3AD203B41FA5}">
                      <a16:colId xmlns:a16="http://schemas.microsoft.com/office/drawing/2014/main" val="299488829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19805337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406190389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70835475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60487013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622526389"/>
                    </a:ext>
                  </a:extLst>
                </a:gridCol>
                <a:gridCol w="543621">
                  <a:extLst>
                    <a:ext uri="{9D8B030D-6E8A-4147-A177-3AD203B41FA5}">
                      <a16:colId xmlns:a16="http://schemas.microsoft.com/office/drawing/2014/main" val="2612502094"/>
                    </a:ext>
                  </a:extLst>
                </a:gridCol>
                <a:gridCol w="1472605">
                  <a:extLst>
                    <a:ext uri="{9D8B030D-6E8A-4147-A177-3AD203B41FA5}">
                      <a16:colId xmlns:a16="http://schemas.microsoft.com/office/drawing/2014/main" val="4065386233"/>
                    </a:ext>
                  </a:extLst>
                </a:gridCol>
              </a:tblGrid>
              <a:tr h="15795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Показатель, 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Темп прироста, 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567381"/>
                  </a:ext>
                </a:extLst>
              </a:tr>
              <a:tr h="1579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713249"/>
                  </a:ext>
                </a:extLst>
              </a:tr>
              <a:tr h="3159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Критические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акушерские состояния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1,92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2,36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0,62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0,33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0,33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-94,26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798066"/>
                  </a:ext>
                </a:extLst>
              </a:tr>
              <a:tr h="5405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Послеродовые сепсис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генерализованная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инфекция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-50,00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0315438"/>
                  </a:ext>
                </a:extLst>
              </a:tr>
              <a:tr h="7897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Кровотечения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 беременности, в родах и послеродовом периоде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1,60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1,72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0,36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-96,25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1642054"/>
                  </a:ext>
                </a:extLst>
              </a:tr>
              <a:tr h="6318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Экстирпация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надвлагалищная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ампутация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матки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0,30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-73,30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413023"/>
                  </a:ext>
                </a:extLst>
              </a:tr>
              <a:tr h="4435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Роды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сроке 22-27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недель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11,76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02513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Доля родившихся мертвыми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0,67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0,64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0,65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0,66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-12,00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9531106"/>
                  </a:ext>
                </a:extLst>
              </a:tr>
              <a:tr h="6318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Кесарево сечение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 сроке беременности 22-27 недель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-30,76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1242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9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4</a:t>
            </a:fld>
            <a:endParaRPr lang="ru-RU" sz="160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38914" y="117310"/>
            <a:ext cx="6987289" cy="1139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005DA2"/>
                </a:solidFill>
                <a:latin typeface="+mn-lt"/>
              </a:rPr>
              <a:t>Распределение неблагоприятных исходов беременности и родов по уровням оказания медицинской помощи</a:t>
            </a:r>
            <a:endParaRPr lang="ru-RU" sz="3200" b="1" dirty="0">
              <a:solidFill>
                <a:srgbClr val="005DA2"/>
              </a:solidFill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1744" t="14496" r="71461" b="73423"/>
          <a:stretch/>
        </p:blipFill>
        <p:spPr>
          <a:xfrm>
            <a:off x="323528" y="176613"/>
            <a:ext cx="1152128" cy="1152128"/>
          </a:xfrm>
          <a:prstGeom prst="rect">
            <a:avLst/>
          </a:prstGeom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913450451"/>
              </p:ext>
            </p:extLst>
          </p:nvPr>
        </p:nvGraphicFramePr>
        <p:xfrm>
          <a:off x="323528" y="1397000"/>
          <a:ext cx="8496944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442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454652" cy="106809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5DA2"/>
                </a:solidFill>
                <a:latin typeface="+mn-lt"/>
              </a:rPr>
              <a:t>Количество беременности и родов в Красноярском крае с 2014 по 2017 гг.</a:t>
            </a:r>
            <a:endParaRPr lang="ru-RU" sz="2800" b="1" dirty="0">
              <a:solidFill>
                <a:srgbClr val="005DA2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5</a:t>
            </a:fld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598559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spcAft>
                <a:spcPts val="0"/>
              </a:spcAft>
            </a:pP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1744" t="14496" r="71461" b="73423"/>
          <a:stretch/>
        </p:blipFill>
        <p:spPr>
          <a:xfrm>
            <a:off x="323528" y="176613"/>
            <a:ext cx="1152128" cy="115212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706697" y="1325832"/>
            <a:ext cx="7797800" cy="4525962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ru-RU" altLang="ru-RU" sz="6600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6600" b="1" dirty="0" smtClean="0"/>
              <a:t>122.250</a:t>
            </a:r>
            <a:r>
              <a:rPr lang="ru-RU" altLang="ru-RU" sz="6600" dirty="0" smtClean="0"/>
              <a:t> 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ru-RU" altLang="ru-RU" sz="7200" dirty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altLang="ru-RU" sz="7200" b="1" dirty="0" smtClean="0">
                <a:solidFill>
                  <a:srgbClr val="FF0000"/>
                </a:solidFill>
              </a:rPr>
              <a:t>8.290</a:t>
            </a:r>
          </a:p>
        </p:txBody>
      </p:sp>
    </p:spTree>
    <p:extLst>
      <p:ext uri="{BB962C8B-B14F-4D97-AF65-F5344CB8AC3E}">
        <p14:creationId xmlns:p14="http://schemas.microsoft.com/office/powerpoint/2010/main" val="395719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454652" cy="106809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5DA2"/>
                </a:solidFill>
                <a:latin typeface="+mn-lt"/>
              </a:rPr>
              <a:t>Факторы Риска</a:t>
            </a:r>
            <a:endParaRPr lang="ru-RU" sz="2800" b="1" dirty="0">
              <a:solidFill>
                <a:srgbClr val="005DA2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6</a:t>
            </a:fld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598559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spcAft>
                <a:spcPts val="0"/>
              </a:spcAft>
            </a:pP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1744" t="14496" r="71461" b="73423"/>
          <a:stretch/>
        </p:blipFill>
        <p:spPr>
          <a:xfrm>
            <a:off x="323528" y="176613"/>
            <a:ext cx="1152128" cy="115212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706697" y="1325832"/>
            <a:ext cx="7797800" cy="4525962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ru-RU" altLang="ru-RU" sz="2800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Акушерско-гинекологические</a:t>
            </a:r>
            <a:r>
              <a:rPr lang="ru-RU" altLang="ru-RU" sz="4000" b="1" dirty="0" smtClean="0"/>
              <a:t>   </a:t>
            </a:r>
            <a:r>
              <a:rPr lang="ru-RU" altLang="ru-RU" sz="3600" b="1" dirty="0" smtClean="0"/>
              <a:t>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3600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4000" b="1" dirty="0" smtClean="0">
                <a:solidFill>
                  <a:srgbClr val="FF0000"/>
                </a:solidFill>
              </a:rPr>
              <a:t>Социально-биологические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ru-RU" altLang="ru-RU" sz="3600" b="1" dirty="0" smtClean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alt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Экстрагенитальные</a:t>
            </a:r>
            <a:r>
              <a:rPr lang="ru-RU" altLang="ru-RU" sz="3600" b="1" dirty="0" smtClean="0"/>
              <a:t> </a:t>
            </a:r>
            <a:endParaRPr lang="ru-RU" alt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89109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7</a:t>
            </a:fld>
            <a:endParaRPr lang="ru-RU" sz="160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256647"/>
            <a:ext cx="7272808" cy="101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005DA2"/>
                </a:solidFill>
                <a:latin typeface="+mn-lt"/>
              </a:rPr>
              <a:t>Факторы, в наибольшей степени ассоциированные с неблагоприятными исходами беременности и родов</a:t>
            </a:r>
            <a:endParaRPr lang="ru-RU" sz="3200" b="1" dirty="0">
              <a:solidFill>
                <a:srgbClr val="005DA2"/>
              </a:solidFill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1744" t="14496" r="71461" b="73423"/>
          <a:stretch/>
        </p:blipFill>
        <p:spPr>
          <a:xfrm>
            <a:off x="323528" y="176613"/>
            <a:ext cx="1152128" cy="1152128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757109"/>
              </p:ext>
            </p:extLst>
          </p:nvPr>
        </p:nvGraphicFramePr>
        <p:xfrm>
          <a:off x="539552" y="1356996"/>
          <a:ext cx="8208912" cy="5364480"/>
        </p:xfrm>
        <a:graphic>
          <a:graphicData uri="http://schemas.openxmlformats.org/drawingml/2006/table">
            <a:tbl>
              <a:tblPr firstRow="1" firstCol="1" bandRow="1"/>
              <a:tblGrid>
                <a:gridCol w="3206721">
                  <a:extLst>
                    <a:ext uri="{9D8B030D-6E8A-4147-A177-3AD203B41FA5}">
                      <a16:colId xmlns:a16="http://schemas.microsoft.com/office/drawing/2014/main" val="1968092615"/>
                    </a:ext>
                  </a:extLst>
                </a:gridCol>
                <a:gridCol w="1229966">
                  <a:extLst>
                    <a:ext uri="{9D8B030D-6E8A-4147-A177-3AD203B41FA5}">
                      <a16:colId xmlns:a16="http://schemas.microsoft.com/office/drawing/2014/main" val="1857255719"/>
                    </a:ext>
                  </a:extLst>
                </a:gridCol>
                <a:gridCol w="1296495">
                  <a:extLst>
                    <a:ext uri="{9D8B030D-6E8A-4147-A177-3AD203B41FA5}">
                      <a16:colId xmlns:a16="http://schemas.microsoft.com/office/drawing/2014/main" val="2254151550"/>
                    </a:ext>
                  </a:extLst>
                </a:gridCol>
                <a:gridCol w="1755650">
                  <a:extLst>
                    <a:ext uri="{9D8B030D-6E8A-4147-A177-3AD203B41FA5}">
                      <a16:colId xmlns:a16="http://schemas.microsoft.com/office/drawing/2014/main" val="116863174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744219039"/>
                    </a:ext>
                  </a:extLst>
                </a:gridCol>
              </a:tblGrid>
              <a:tr h="5163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Фактор риска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828" marR="5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группа,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%±ДИ 95%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=8 290)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828" marR="5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II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группа,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%±ДИ 95%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=113 960)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828" marR="5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ОШ [ДИ 95%]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828" marR="5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828" marR="5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6076630"/>
                  </a:ext>
                </a:extLst>
              </a:tr>
              <a:tr h="2187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Два и более случаев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преждеврем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родов в анамнезе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828" marR="5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1,23±0,24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828" marR="5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0,21±0,03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828" marR="5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5,83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[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4,62; 7,35]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828" marR="5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&lt;0,001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828" marR="5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273340"/>
                  </a:ext>
                </a:extLst>
              </a:tr>
              <a:tr h="1191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Порок развития матки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828" marR="5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0,31±0,12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828" marR="5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0,12±0,02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828" marR="5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2,71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[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1,78; 4,13]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828" marR="5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&lt;0,001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828" marR="5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187260"/>
                  </a:ext>
                </a:extLst>
              </a:tr>
              <a:tr h="1191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ЭКО в анамнезе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828" marR="5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2,24±0,32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828" marR="5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0,98±0,06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828" marR="5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2,33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[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1,99; 2,72]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828" marR="5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&lt;0,001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828" marR="5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812533"/>
                  </a:ext>
                </a:extLst>
              </a:tr>
              <a:tr h="3281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Два и более случаев смерти в неонатальном периоде в анамнезе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828" marR="5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0,11±0,07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828" marR="5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0,05±0,01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828" marR="5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2,25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[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1,11; 4,56]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828" marR="5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&lt;0,001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828" marR="5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34989"/>
                  </a:ext>
                </a:extLst>
              </a:tr>
              <a:tr h="1191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Мертворождения в анамнезе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828" marR="5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0,62±0,17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828" marR="5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0,27±0,03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828" marR="5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2,25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[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1,68; 3,03]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828" marR="5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&lt;0,001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828" marR="5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31123"/>
                  </a:ext>
                </a:extLst>
              </a:tr>
              <a:tr h="1191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Два и более рубцов на матке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828" marR="5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1,62±0,27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828" marR="5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0,77±0,05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828" marR="5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2,12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[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1,77; 2,55]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828" marR="5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&lt;0,001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828" marR="5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05093"/>
                  </a:ext>
                </a:extLst>
              </a:tr>
              <a:tr h="3281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Положительная реакция на волчаночный антикоагулянт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0,07±0,06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0,01±0,01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9,17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[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3,26; 25,77]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&lt;0,001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416239"/>
                  </a:ext>
                </a:extLst>
              </a:tr>
              <a:tr h="1191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Наличие сахарного диабета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0,98±0,21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0,19±0,03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5,24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[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4,06; 6,78]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&lt;0,001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772428"/>
                  </a:ext>
                </a:extLst>
              </a:tr>
              <a:tr h="4374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Наличие артериальной гипертензии </a:t>
                      </a: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III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степени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0,12±0,007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0,03±0,01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4,30 [2,11; 8,75]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&lt;0,001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612099"/>
                  </a:ext>
                </a:extLst>
              </a:tr>
              <a:tr h="11915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Наличие вредных привычек у матери (злоупотребление алкоголем)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0,71±0,18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0,20±0,03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3,64 [2,73; 4,85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]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&lt;0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,001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828" marR="5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644439"/>
                  </a:ext>
                </a:extLst>
              </a:tr>
              <a:tr h="11915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Наличие вредных привычек у отца (злоупотребление алкоголем)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0,80±0,19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0,26±0,03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3,05 [2,33; 3,99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]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&lt;0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,001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828" marR="5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757377"/>
                  </a:ext>
                </a:extLst>
              </a:tr>
              <a:tr h="21873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Курение матери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12,33±0,71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8,28±0,16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1,56 [1,45; 1,67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]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0,001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828" marR="5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436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947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8</a:t>
            </a:fld>
            <a:endParaRPr lang="ru-RU" sz="16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46067" y="59323"/>
            <a:ext cx="73808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005DA2"/>
                </a:solidFill>
                <a:latin typeface="+mn-lt"/>
              </a:rPr>
              <a:t>Сравнение числа случаев недооценки перинатального риска при прогнозировании различных неблагоприятных исходов беременности и родов, абс., %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1744" t="14496" r="71461" b="73423"/>
          <a:stretch/>
        </p:blipFill>
        <p:spPr>
          <a:xfrm>
            <a:off x="323528" y="176613"/>
            <a:ext cx="1152128" cy="1152128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523132"/>
              </p:ext>
            </p:extLst>
          </p:nvPr>
        </p:nvGraphicFramePr>
        <p:xfrm>
          <a:off x="179512" y="2391703"/>
          <a:ext cx="8713787" cy="2957831"/>
        </p:xfrm>
        <a:graphic>
          <a:graphicData uri="http://schemas.openxmlformats.org/drawingml/2006/table">
            <a:tbl>
              <a:tblPr/>
              <a:tblGrid>
                <a:gridCol w="2520950">
                  <a:extLst>
                    <a:ext uri="{9D8B030D-6E8A-4147-A177-3AD203B41FA5}">
                      <a16:colId xmlns:a16="http://schemas.microsoft.com/office/drawing/2014/main" val="1942014332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71698673"/>
                    </a:ext>
                  </a:extLst>
                </a:gridCol>
                <a:gridCol w="1655763">
                  <a:extLst>
                    <a:ext uri="{9D8B030D-6E8A-4147-A177-3AD203B41FA5}">
                      <a16:colId xmlns:a16="http://schemas.microsoft.com/office/drawing/2014/main" val="117953671"/>
                    </a:ext>
                  </a:extLst>
                </a:gridCol>
                <a:gridCol w="1655762">
                  <a:extLst>
                    <a:ext uri="{9D8B030D-6E8A-4147-A177-3AD203B41FA5}">
                      <a16:colId xmlns:a16="http://schemas.microsoft.com/office/drawing/2014/main" val="609363731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4125240765"/>
                    </a:ext>
                  </a:extLst>
                </a:gridCol>
              </a:tblGrid>
              <a:tr h="206375"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Методика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Прогнозируемый исход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26759"/>
                  </a:ext>
                </a:extLst>
              </a:tr>
              <a:tr h="1090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71438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714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Индуцированный поздний выкидыш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71438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714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Самопроизвольный поздний выкидыш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71438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714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Преждевременные роды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71438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714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Неблагоприятный исход беременности и родов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041975"/>
                  </a:ext>
                </a:extLst>
              </a:tr>
              <a:tr h="481013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Методика В.Е. Радзинского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(84,7%)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891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(85,2%)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4265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(82,5%)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7017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(84,6%)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905103"/>
                  </a:ext>
                </a:extLst>
              </a:tr>
              <a:tr h="481013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Приказ № 572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251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(47,9%)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(51,0%)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2227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(43,1%)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3899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(47,0%)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579837"/>
                  </a:ext>
                </a:extLst>
              </a:tr>
              <a:tr h="617538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Методика В.Е. Радзинского и приказ № 572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241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(46,0%)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(49,5%)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2133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(41,3%)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3761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(45,4%)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991" marR="3999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420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7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9</a:t>
            </a:fld>
            <a:endParaRPr lang="ru-RU" sz="160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256647"/>
            <a:ext cx="7272808" cy="101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005DA2"/>
                </a:solidFill>
                <a:latin typeface="+mn-lt"/>
              </a:rPr>
              <a:t>Точность прогнозирования неблагоприятных исходов беременности и родов с применением различных математических моделей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1744" t="14496" r="71461" b="73423"/>
          <a:stretch/>
        </p:blipFill>
        <p:spPr>
          <a:xfrm>
            <a:off x="323528" y="176613"/>
            <a:ext cx="1152128" cy="1152128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26546"/>
              </p:ext>
            </p:extLst>
          </p:nvPr>
        </p:nvGraphicFramePr>
        <p:xfrm>
          <a:off x="250825" y="1484313"/>
          <a:ext cx="8713787" cy="4862510"/>
        </p:xfrm>
        <a:graphic>
          <a:graphicData uri="http://schemas.openxmlformats.org/drawingml/2006/table">
            <a:tbl>
              <a:tblPr firstRow="1" firstCol="1" bandRow="1"/>
              <a:tblGrid>
                <a:gridCol w="2667632">
                  <a:extLst>
                    <a:ext uri="{9D8B030D-6E8A-4147-A177-3AD203B41FA5}">
                      <a16:colId xmlns:a16="http://schemas.microsoft.com/office/drawing/2014/main" val="515492091"/>
                    </a:ext>
                  </a:extLst>
                </a:gridCol>
                <a:gridCol w="1427119">
                  <a:extLst>
                    <a:ext uri="{9D8B030D-6E8A-4147-A177-3AD203B41FA5}">
                      <a16:colId xmlns:a16="http://schemas.microsoft.com/office/drawing/2014/main" val="2656868510"/>
                    </a:ext>
                  </a:extLst>
                </a:gridCol>
                <a:gridCol w="1594773">
                  <a:extLst>
                    <a:ext uri="{9D8B030D-6E8A-4147-A177-3AD203B41FA5}">
                      <a16:colId xmlns:a16="http://schemas.microsoft.com/office/drawing/2014/main" val="2389504368"/>
                    </a:ext>
                  </a:extLst>
                </a:gridCol>
                <a:gridCol w="1428305">
                  <a:extLst>
                    <a:ext uri="{9D8B030D-6E8A-4147-A177-3AD203B41FA5}">
                      <a16:colId xmlns:a16="http://schemas.microsoft.com/office/drawing/2014/main" val="3813524126"/>
                    </a:ext>
                  </a:extLst>
                </a:gridCol>
                <a:gridCol w="1595958">
                  <a:extLst>
                    <a:ext uri="{9D8B030D-6E8A-4147-A177-3AD203B41FA5}">
                      <a16:colId xmlns:a16="http://schemas.microsoft.com/office/drawing/2014/main" val="2574897051"/>
                    </a:ext>
                  </a:extLst>
                </a:gridCol>
              </a:tblGrid>
              <a:tr h="65577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Исход беременности и родов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50" marR="510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Логистическая регрессия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50" marR="510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Искусственная многослойная нейронная сеть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50" marR="510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Дерево классификации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50" marR="510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Дискриминантное уравнение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50" marR="510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717721"/>
                  </a:ext>
                </a:extLst>
              </a:tr>
              <a:tr h="73160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Индуцированный поздний выкидыш (показания со стороны матери)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50" marR="5105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90,3 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[90,2; 90,4]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50" marR="510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95,2 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[95,1; 95,3]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50" marR="510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99,7 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[99,6; 99,8]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50" marR="510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87,3 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[87,2; 87,5]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50" marR="510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476527"/>
                  </a:ext>
                </a:extLst>
              </a:tr>
              <a:tr h="73160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Индуцированный поздний выкидыш (показания со стороны плода)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50" marR="5105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85,2 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[85,0; 85,3]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50" marR="510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92,9 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[92,8; 93,0]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50" marR="510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98,4 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[98,3; 98,5</a:t>
                      </a:r>
                      <a:r>
                        <a:rPr lang="en-US" sz="1800" dirty="0">
                          <a:effectLst/>
                        </a:rPr>
                        <a:t>]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50" marR="510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83,1 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[</a:t>
                      </a:r>
                      <a:r>
                        <a:rPr lang="ru-RU" sz="1400">
                          <a:effectLst/>
                        </a:rPr>
                        <a:t>83,0; 83,3</a:t>
                      </a:r>
                      <a:r>
                        <a:rPr lang="en-US" sz="1400">
                          <a:effectLst/>
                        </a:rPr>
                        <a:t>]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50" marR="510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197289"/>
                  </a:ext>
                </a:extLst>
              </a:tr>
              <a:tr h="54870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Самопроизвольный поздний выкидыш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50" marR="5105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83,5 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[</a:t>
                      </a:r>
                      <a:r>
                        <a:rPr lang="ru-RU" sz="1400">
                          <a:effectLst/>
                        </a:rPr>
                        <a:t>83,4; 83,7</a:t>
                      </a:r>
                      <a:r>
                        <a:rPr lang="en-US" sz="1400">
                          <a:effectLst/>
                        </a:rPr>
                        <a:t>]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50" marR="510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91,4 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[</a:t>
                      </a:r>
                      <a:r>
                        <a:rPr lang="ru-RU" sz="1400">
                          <a:effectLst/>
                        </a:rPr>
                        <a:t>91,3; 91,5</a:t>
                      </a:r>
                      <a:r>
                        <a:rPr lang="en-US" sz="1400">
                          <a:effectLst/>
                        </a:rPr>
                        <a:t>]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50" marR="510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97,6 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[</a:t>
                      </a:r>
                      <a:r>
                        <a:rPr lang="ru-RU" sz="1800" dirty="0">
                          <a:effectLst/>
                        </a:rPr>
                        <a:t>97,5; 97,6</a:t>
                      </a:r>
                      <a:r>
                        <a:rPr lang="en-US" sz="1800" dirty="0">
                          <a:effectLst/>
                        </a:rPr>
                        <a:t>]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50" marR="510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94,9 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[</a:t>
                      </a:r>
                      <a:r>
                        <a:rPr lang="ru-RU" sz="1400">
                          <a:effectLst/>
                        </a:rPr>
                        <a:t>94,8; 94,9</a:t>
                      </a:r>
                      <a:r>
                        <a:rPr lang="en-US" sz="1400">
                          <a:effectLst/>
                        </a:rPr>
                        <a:t>]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50" marR="510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884389"/>
                  </a:ext>
                </a:extLst>
              </a:tr>
              <a:tr h="54870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Преждевременные роды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50" marR="5105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85,6 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[</a:t>
                      </a:r>
                      <a:r>
                        <a:rPr lang="ru-RU" sz="1400">
                          <a:effectLst/>
                        </a:rPr>
                        <a:t>85,4; 85,7</a:t>
                      </a:r>
                      <a:r>
                        <a:rPr lang="en-US" sz="1400">
                          <a:effectLst/>
                        </a:rPr>
                        <a:t>]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50" marR="510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90,7 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[</a:t>
                      </a:r>
                      <a:r>
                        <a:rPr lang="ru-RU" sz="1400">
                          <a:effectLst/>
                        </a:rPr>
                        <a:t>90,6; 90,8</a:t>
                      </a:r>
                      <a:r>
                        <a:rPr lang="en-US" sz="1400">
                          <a:effectLst/>
                        </a:rPr>
                        <a:t>]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50" marR="510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95,9 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[</a:t>
                      </a:r>
                      <a:r>
                        <a:rPr lang="ru-RU" sz="1800" dirty="0">
                          <a:effectLst/>
                        </a:rPr>
                        <a:t>95,8; 95,9</a:t>
                      </a:r>
                      <a:r>
                        <a:rPr lang="en-US" sz="1800" dirty="0">
                          <a:effectLst/>
                        </a:rPr>
                        <a:t>]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50" marR="510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88,4 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[88</a:t>
                      </a:r>
                      <a:r>
                        <a:rPr lang="ru-RU" sz="1400">
                          <a:effectLst/>
                        </a:rPr>
                        <a:t>,3; 88,5</a:t>
                      </a:r>
                      <a:r>
                        <a:rPr lang="en-US" sz="1400">
                          <a:effectLst/>
                        </a:rPr>
                        <a:t>]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50" marR="510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776894"/>
                  </a:ext>
                </a:extLst>
              </a:tr>
              <a:tr h="54870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Запоздалые роды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50" marR="5105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60,6 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[</a:t>
                      </a:r>
                      <a:r>
                        <a:rPr lang="ru-RU" sz="1400">
                          <a:effectLst/>
                        </a:rPr>
                        <a:t>60,5; 60,8</a:t>
                      </a:r>
                      <a:r>
                        <a:rPr lang="en-US" sz="1400">
                          <a:effectLst/>
                        </a:rPr>
                        <a:t>]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50" marR="510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67,3 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[</a:t>
                      </a:r>
                      <a:r>
                        <a:rPr lang="ru-RU" sz="1400">
                          <a:effectLst/>
                        </a:rPr>
                        <a:t>67,2; 67,4</a:t>
                      </a:r>
                      <a:r>
                        <a:rPr lang="en-US" sz="1400">
                          <a:effectLst/>
                        </a:rPr>
                        <a:t>]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50" marR="510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77,2 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[</a:t>
                      </a:r>
                      <a:r>
                        <a:rPr lang="ru-RU" sz="1800" dirty="0">
                          <a:effectLst/>
                        </a:rPr>
                        <a:t>77,1; 77,4</a:t>
                      </a:r>
                      <a:r>
                        <a:rPr lang="en-US" sz="1800" dirty="0">
                          <a:effectLst/>
                        </a:rPr>
                        <a:t>]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50" marR="510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58,7 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[</a:t>
                      </a:r>
                      <a:r>
                        <a:rPr lang="ru-RU" sz="1400">
                          <a:effectLst/>
                        </a:rPr>
                        <a:t>58,5; 58,8</a:t>
                      </a:r>
                      <a:r>
                        <a:rPr lang="en-US" sz="1400">
                          <a:effectLst/>
                        </a:rPr>
                        <a:t>]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50" marR="510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385912"/>
                  </a:ext>
                </a:extLst>
              </a:tr>
              <a:tr h="54870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Неблагоприятный исход беременности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50" marR="5105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86,0 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[85,9; 86,2]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50" marR="510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90,5 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[90,4; 90,6]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50" marR="510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92,2 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[92,1; 92,2]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50" marR="510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84,8 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[84,7; 85,0]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50" marR="510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071593"/>
                  </a:ext>
                </a:extLst>
              </a:tr>
              <a:tr h="54870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Неблагоприятный исход беременности и родов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50" marR="5105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86,9 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[86,7; 87,0]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50" marR="510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91,9 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[91,8; 92,0]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50" marR="510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96,0 </a:t>
                      </a:r>
                      <a:br>
                        <a:rPr lang="ru-RU" sz="1800" b="1" dirty="0">
                          <a:effectLst/>
                        </a:rPr>
                      </a:br>
                      <a:r>
                        <a:rPr lang="ru-RU" sz="1800" b="1" dirty="0">
                          <a:effectLst/>
                        </a:rPr>
                        <a:t>[95,9; 96,1]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50" marR="510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85,6 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[85,4; 85,7]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50" marR="510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790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89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3707</TotalTime>
  <Words>1172</Words>
  <Application>Microsoft Office PowerPoint</Application>
  <PresentationFormat>Экран (4:3)</PresentationFormat>
  <Paragraphs>365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Verdana</vt:lpstr>
      <vt:lpstr>Тема Office</vt:lpstr>
      <vt:lpstr>Красноярск, 2020</vt:lpstr>
      <vt:lpstr>Система оказания перинатальной помощи в Красноярском крае с использованием системы перинатального мониторинга</vt:lpstr>
      <vt:lpstr>Презентация PowerPoint</vt:lpstr>
      <vt:lpstr>Презентация PowerPoint</vt:lpstr>
      <vt:lpstr>Количество беременности и родов в Красноярском крае с 2014 по 2017 гг.</vt:lpstr>
      <vt:lpstr>Факторы Риска</vt:lpstr>
      <vt:lpstr>Презентация PowerPoint</vt:lpstr>
      <vt:lpstr>Презентация PowerPoint</vt:lpstr>
      <vt:lpstr>Презентация PowerPoint</vt:lpstr>
      <vt:lpstr>Дерево классификации</vt:lpstr>
      <vt:lpstr>Презентация PowerPoint</vt:lpstr>
      <vt:lpstr>Система оказания перинатальной помощи в Красноярском крае с использованием системы перинатального мониторинга</vt:lpstr>
      <vt:lpstr>Недостатки существующей системы</vt:lpstr>
      <vt:lpstr>Презентация PowerPoint</vt:lpstr>
      <vt:lpstr>Компьютерная система  «Оценка риска неблагоприятного исхода беременности и родов»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Александровна</dc:creator>
  <cp:lastModifiedBy>Артем Наркевич</cp:lastModifiedBy>
  <cp:revision>222</cp:revision>
  <cp:lastPrinted>2017-07-09T19:14:07Z</cp:lastPrinted>
  <dcterms:created xsi:type="dcterms:W3CDTF">2017-07-09T14:35:18Z</dcterms:created>
  <dcterms:modified xsi:type="dcterms:W3CDTF">2020-12-03T09:47:39Z</dcterms:modified>
</cp:coreProperties>
</file>