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60" r:id="rId3"/>
    <p:sldId id="261" r:id="rId4"/>
    <p:sldId id="262" r:id="rId5"/>
    <p:sldId id="263" r:id="rId6"/>
    <p:sldId id="264" r:id="rId7"/>
    <p:sldId id="265" r:id="rId8"/>
    <p:sldId id="266" r:id="rId9"/>
    <p:sldId id="257" r:id="rId10"/>
    <p:sldId id="258" r:id="rId11"/>
    <p:sldId id="267" r:id="rId12"/>
    <p:sldId id="268" r:id="rId13"/>
    <p:sldId id="270" r:id="rId14"/>
    <p:sldId id="271" r:id="rId1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F9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63" autoAdjust="0"/>
    <p:restoredTop sz="94660"/>
  </p:normalViewPr>
  <p:slideViewPr>
    <p:cSldViewPr snapToGrid="0">
      <p:cViewPr>
        <p:scale>
          <a:sx n="40" d="100"/>
          <a:sy n="40" d="100"/>
        </p:scale>
        <p:origin x="-666" y="-2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DFF0C4D-470E-41B5-A65A-2C221A01984B}" type="datetimeFigureOut">
              <a:rPr lang="ru-RU" smtClean="0"/>
              <a:t>06.04.2023</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7B957DE-E68C-4EA4-8033-E528ADAAF6D2}" type="slidenum">
              <a:rPr lang="ru-RU" smtClean="0"/>
              <a:t>‹#›</a:t>
            </a:fld>
            <a:endParaRPr lang="ru-RU"/>
          </a:p>
        </p:txBody>
      </p:sp>
    </p:spTree>
    <p:extLst>
      <p:ext uri="{BB962C8B-B14F-4D97-AF65-F5344CB8AC3E}">
        <p14:creationId xmlns:p14="http://schemas.microsoft.com/office/powerpoint/2010/main" val="3390852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t>2</a:t>
            </a:fld>
            <a:endParaRPr lang="ru-RU"/>
          </a:p>
        </p:txBody>
      </p:sp>
    </p:spTree>
    <p:extLst>
      <p:ext uri="{BB962C8B-B14F-4D97-AF65-F5344CB8AC3E}">
        <p14:creationId xmlns:p14="http://schemas.microsoft.com/office/powerpoint/2010/main" val="2148892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12</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13</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14</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3</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4</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5</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6</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7</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8</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7B957DE-E68C-4EA4-8033-E528ADAAF6D2}" type="slidenum">
              <a:rPr lang="ru-RU" smtClean="0"/>
              <a:t>9</a:t>
            </a:fld>
            <a:endParaRPr lang="ru-RU"/>
          </a:p>
        </p:txBody>
      </p:sp>
    </p:spTree>
    <p:extLst>
      <p:ext uri="{BB962C8B-B14F-4D97-AF65-F5344CB8AC3E}">
        <p14:creationId xmlns:p14="http://schemas.microsoft.com/office/powerpoint/2010/main" val="3647489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57DE-E68C-4EA4-8033-E528ADAAF6D2}" type="slidenum">
              <a:rPr lang="ru-RU" smtClean="0">
                <a:solidFill>
                  <a:prstClr val="black"/>
                </a:solidFill>
              </a:rPr>
              <a:pPr/>
              <a:t>11</a:t>
            </a:fld>
            <a:endParaRPr lang="ru-RU">
              <a:solidFill>
                <a:prstClr val="black"/>
              </a:solidFill>
            </a:endParaRPr>
          </a:p>
        </p:txBody>
      </p:sp>
    </p:spTree>
    <p:extLst>
      <p:ext uri="{BB962C8B-B14F-4D97-AF65-F5344CB8AC3E}">
        <p14:creationId xmlns:p14="http://schemas.microsoft.com/office/powerpoint/2010/main" val="2148892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01EE873-5E52-4FA3-AEFA-E65A7A4DE359}" type="datetimeFigureOut">
              <a:rPr lang="ru-RU" smtClean="0"/>
              <a:t>06.04.2023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218403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01EE873-5E52-4FA3-AEFA-E65A7A4DE359}" type="datetimeFigureOut">
              <a:rPr lang="ru-RU" smtClean="0"/>
              <a:t>06.04.2023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4264116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01EE873-5E52-4FA3-AEFA-E65A7A4DE359}" type="datetimeFigureOut">
              <a:rPr lang="ru-RU" smtClean="0"/>
              <a:t>06.04.2023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401928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01EE873-5E52-4FA3-AEFA-E65A7A4DE359}" type="datetimeFigureOut">
              <a:rPr lang="ru-RU" smtClean="0"/>
              <a:t>06.04.2023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187163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01EE873-5E52-4FA3-AEFA-E65A7A4DE359}" type="datetimeFigureOut">
              <a:rPr lang="ru-RU" smtClean="0"/>
              <a:t>06.04.2023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378336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01EE873-5E52-4FA3-AEFA-E65A7A4DE359}" type="datetimeFigureOut">
              <a:rPr lang="ru-RU" smtClean="0"/>
              <a:t>06.04.2023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206321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01EE873-5E52-4FA3-AEFA-E65A7A4DE359}" type="datetimeFigureOut">
              <a:rPr lang="ru-RU" smtClean="0"/>
              <a:t>06.04.2023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163404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01EE873-5E52-4FA3-AEFA-E65A7A4DE359}" type="datetimeFigureOut">
              <a:rPr lang="ru-RU" smtClean="0"/>
              <a:t>06.04.2023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401669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EE873-5E52-4FA3-AEFA-E65A7A4DE359}" type="datetimeFigureOut">
              <a:rPr lang="ru-RU" smtClean="0"/>
              <a:t>06.04.2023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168148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01EE873-5E52-4FA3-AEFA-E65A7A4DE359}" type="datetimeFigureOut">
              <a:rPr lang="ru-RU" smtClean="0"/>
              <a:t>06.04.2023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414545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01EE873-5E52-4FA3-AEFA-E65A7A4DE359}" type="datetimeFigureOut">
              <a:rPr lang="ru-RU" smtClean="0"/>
              <a:t>06.04.2023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06441-D3D4-4BAE-BFAF-65DF2763FD98}" type="slidenum">
              <a:rPr lang="ru-RU" smtClean="0"/>
              <a:t>‹#›</a:t>
            </a:fld>
            <a:endParaRPr lang="ru-RU"/>
          </a:p>
        </p:txBody>
      </p:sp>
    </p:spTree>
    <p:extLst>
      <p:ext uri="{BB962C8B-B14F-4D97-AF65-F5344CB8AC3E}">
        <p14:creationId xmlns:p14="http://schemas.microsoft.com/office/powerpoint/2010/main" val="336521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EE873-5E52-4FA3-AEFA-E65A7A4DE359}" type="datetimeFigureOut">
              <a:rPr lang="ru-RU" smtClean="0"/>
              <a:t>06.04.2023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06441-D3D4-4BAE-BFAF-65DF2763FD98}" type="slidenum">
              <a:rPr lang="ru-RU" smtClean="0"/>
              <a:t>‹#›</a:t>
            </a:fld>
            <a:endParaRPr lang="ru-RU"/>
          </a:p>
        </p:txBody>
      </p:sp>
    </p:spTree>
    <p:extLst>
      <p:ext uri="{BB962C8B-B14F-4D97-AF65-F5344CB8AC3E}">
        <p14:creationId xmlns:p14="http://schemas.microsoft.com/office/powerpoint/2010/main" val="1455996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krasgmu.ru/index.php?page%5bcommon%5d=dept&amp;id=158&amp;cat=folder&amp;fid=7121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hyperlink" Target="mailto:tkachenkowso@mail.r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krasgmu.ru/index.php?page%5borg%5d=pve&amp;cat=ord&amp;mode=umk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krasgmu.ru/index.php?page%5bcommon%5d=content&amp;id=240208"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krasgmu.ru/index.php?page%5bcommon%5d=dept&amp;id=174&amp;cat=folder&amp;fid=39868"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krasgmu.ru/index.php?page%5bcommon%5d=dept&amp;id=174&amp;cat=folder&amp;fid=3986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krasgmu.ru/index.php?page%5bcommon%5d=content&amp;id=240206"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hyperlink" Target="https://fmza.r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625643"/>
            <a:ext cx="9144000" cy="2165684"/>
          </a:xfrm>
        </p:spPr>
        <p:txBody>
          <a:bodyPr>
            <a:normAutofit fontScale="90000"/>
          </a:bodyPr>
          <a:lstStyle/>
          <a:p>
            <a:r>
              <a:rPr lang="ru-RU" dirty="0" smtClean="0"/>
              <a:t>Алгоритм заполнения рабочих программ в соответствии с ФГОС ВО 3++</a:t>
            </a:r>
            <a:endParaRPr lang="ru-RU" dirty="0"/>
          </a:p>
        </p:txBody>
      </p:sp>
      <p:sp>
        <p:nvSpPr>
          <p:cNvPr id="3" name="Подзаголовок 2"/>
          <p:cNvSpPr>
            <a:spLocks noGrp="1"/>
          </p:cNvSpPr>
          <p:nvPr>
            <p:ph type="subTitle" idx="1"/>
          </p:nvPr>
        </p:nvSpPr>
        <p:spPr>
          <a:xfrm>
            <a:off x="360946" y="2887579"/>
            <a:ext cx="11646570" cy="3633537"/>
          </a:xfrm>
        </p:spPr>
        <p:txBody>
          <a:bodyPr>
            <a:normAutofit lnSpcReduction="10000"/>
          </a:bodyPr>
          <a:lstStyle/>
          <a:p>
            <a:pPr algn="l"/>
            <a:r>
              <a:rPr lang="ru-RU" sz="3200" u="sng" dirty="0" smtClean="0"/>
              <a:t>Необходимые документы для заполнения:</a:t>
            </a:r>
          </a:p>
          <a:p>
            <a:pPr algn="l"/>
            <a:r>
              <a:rPr lang="ru-RU" sz="3200" dirty="0" smtClean="0"/>
              <a:t>1. ФГОС ВО 3++ по специальности ординатуры</a:t>
            </a:r>
          </a:p>
          <a:p>
            <a:pPr algn="l"/>
            <a:r>
              <a:rPr lang="ru-RU" sz="3200" dirty="0" smtClean="0"/>
              <a:t>2. Профессиональный стандарт специалиста</a:t>
            </a:r>
          </a:p>
          <a:p>
            <a:pPr algn="l"/>
            <a:r>
              <a:rPr lang="ru-RU" sz="3200" dirty="0" smtClean="0"/>
              <a:t>3. Учебный план специальности</a:t>
            </a:r>
          </a:p>
          <a:p>
            <a:pPr algn="l"/>
            <a:endParaRPr lang="ru-RU" sz="3200" dirty="0" smtClean="0"/>
          </a:p>
          <a:p>
            <a:pPr algn="l"/>
            <a:r>
              <a:rPr lang="en-US" sz="2800" b="1" dirty="0">
                <a:hlinkClick r:id="rId2"/>
              </a:rPr>
              <a:t>https://krasgmu.ru/index.php?page[common]=</a:t>
            </a:r>
            <a:r>
              <a:rPr lang="en-US" sz="2800" b="1" dirty="0" smtClean="0">
                <a:hlinkClick r:id="rId2"/>
              </a:rPr>
              <a:t>dept&amp;id=158&amp;cat=folder&amp;fid=71211</a:t>
            </a:r>
            <a:r>
              <a:rPr lang="ru-RU" sz="2800" b="1" dirty="0" smtClean="0"/>
              <a:t> </a:t>
            </a:r>
          </a:p>
          <a:p>
            <a:pPr algn="l"/>
            <a:endParaRPr lang="ru-RU" dirty="0" smtClean="0"/>
          </a:p>
        </p:txBody>
      </p:sp>
    </p:spTree>
    <p:extLst>
      <p:ext uri="{BB962C8B-B14F-4D97-AF65-F5344CB8AC3E}">
        <p14:creationId xmlns:p14="http://schemas.microsoft.com/office/powerpoint/2010/main" val="3605008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7683" y="91006"/>
            <a:ext cx="9519684" cy="302399"/>
          </a:xfrm>
        </p:spPr>
        <p:txBody>
          <a:bodyPr>
            <a:normAutofit fontScale="90000"/>
          </a:bodyPr>
          <a:lstStyle/>
          <a:p>
            <a:pPr lvl="0" fontAlgn="base">
              <a:lnSpc>
                <a:spcPct val="100000"/>
              </a:lnSpc>
              <a:spcAft>
                <a:spcPct val="0"/>
              </a:spcAft>
            </a:pPr>
            <a:r>
              <a:rPr lang="ru-RU" sz="1400" b="1" dirty="0" smtClean="0">
                <a:solidFill>
                  <a:prstClr val="black"/>
                </a:solidFill>
                <a:latin typeface="Times New Roman" pitchFamily="18" charset="0"/>
                <a:ea typeface="Calibri" pitchFamily="34" charset="0"/>
                <a:cs typeface="Times New Roman" pitchFamily="18" charset="0"/>
              </a:rPr>
              <a:t>Алгоритм </a:t>
            </a:r>
            <a:r>
              <a:rPr lang="ru-RU" sz="1400" b="1" dirty="0">
                <a:solidFill>
                  <a:prstClr val="black"/>
                </a:solidFill>
                <a:latin typeface="Times New Roman" pitchFamily="18" charset="0"/>
                <a:ea typeface="Calibri" pitchFamily="34" charset="0"/>
                <a:cs typeface="Times New Roman" pitchFamily="18" charset="0"/>
              </a:rPr>
              <a:t>создания ОПОП по специальностям ординатуры по ФГОС ВО 3++</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568069981"/>
              </p:ext>
            </p:extLst>
          </p:nvPr>
        </p:nvGraphicFramePr>
        <p:xfrm>
          <a:off x="212651" y="499731"/>
          <a:ext cx="11738343" cy="6309360"/>
        </p:xfrm>
        <a:graphic>
          <a:graphicData uri="http://schemas.openxmlformats.org/drawingml/2006/table">
            <a:tbl>
              <a:tblPr firstRow="1" firstCol="1" bandRow="1"/>
              <a:tblGrid>
                <a:gridCol w="2104042"/>
                <a:gridCol w="2999586"/>
                <a:gridCol w="3615070"/>
                <a:gridCol w="3019645"/>
              </a:tblGrid>
              <a:tr h="242045">
                <a:tc>
                  <a:txBody>
                    <a:bodyPr/>
                    <a:lstStyle/>
                    <a:p>
                      <a:pPr algn="ctr">
                        <a:lnSpc>
                          <a:spcPct val="115000"/>
                        </a:lnSpc>
                        <a:spcAft>
                          <a:spcPts val="0"/>
                        </a:spcAft>
                      </a:pPr>
                      <a:r>
                        <a:rPr lang="ru-RU" sz="1400" b="1" dirty="0">
                          <a:effectLst/>
                          <a:latin typeface="Times New Roman"/>
                          <a:ea typeface="Calibri"/>
                          <a:cs typeface="Times New Roman"/>
                        </a:rPr>
                        <a:t>УК</a:t>
                      </a:r>
                      <a:endParaRPr lang="ru-RU" sz="1400" dirty="0">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a:ea typeface="Calibri"/>
                          <a:cs typeface="Times New Roman"/>
                        </a:rPr>
                        <a:t>ОПК</a:t>
                      </a:r>
                      <a:endParaRPr lang="ru-RU" sz="1400" dirty="0">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a:ea typeface="Calibri"/>
                          <a:cs typeface="Times New Roman"/>
                        </a:rPr>
                        <a:t>ПК</a:t>
                      </a:r>
                      <a:endParaRPr lang="ru-RU" sz="1400" dirty="0">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a:ea typeface="Calibri"/>
                          <a:cs typeface="Times New Roman"/>
                        </a:rPr>
                        <a:t>ЗУН</a:t>
                      </a:r>
                      <a:endParaRPr lang="ru-RU" sz="1400" dirty="0">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5175">
                <a:tc>
                  <a:txBody>
                    <a:bodyPr/>
                    <a:lstStyle/>
                    <a:p>
                      <a:pPr algn="ctr">
                        <a:lnSpc>
                          <a:spcPct val="115000"/>
                        </a:lnSpc>
                        <a:spcAft>
                          <a:spcPts val="0"/>
                        </a:spcAft>
                      </a:pPr>
                      <a:r>
                        <a:rPr lang="ru-RU" sz="1400" b="1" dirty="0">
                          <a:effectLst/>
                          <a:latin typeface="Times New Roman"/>
                          <a:ea typeface="Calibri"/>
                          <a:cs typeface="Times New Roman"/>
                        </a:rPr>
                        <a:t>Установлены </a:t>
                      </a:r>
                      <a:endParaRPr lang="ru-RU" sz="1400" dirty="0">
                        <a:effectLst/>
                        <a:latin typeface="Calibri"/>
                        <a:ea typeface="Calibri"/>
                        <a:cs typeface="Times New Roman"/>
                      </a:endParaRPr>
                    </a:p>
                    <a:p>
                      <a:pPr algn="ctr">
                        <a:lnSpc>
                          <a:spcPct val="115000"/>
                        </a:lnSpc>
                        <a:spcAft>
                          <a:spcPts val="0"/>
                        </a:spcAft>
                      </a:pPr>
                      <a:r>
                        <a:rPr lang="ru-RU" sz="1400" b="1" dirty="0">
                          <a:effectLst/>
                          <a:latin typeface="Times New Roman"/>
                          <a:ea typeface="Calibri"/>
                          <a:cs typeface="Times New Roman"/>
                        </a:rPr>
                        <a:t>ФГОС ВО 3++</a:t>
                      </a:r>
                      <a:endParaRPr lang="ru-RU" sz="1400" dirty="0">
                        <a:effectLst/>
                        <a:latin typeface="Calibri"/>
                        <a:ea typeface="Calibri"/>
                        <a:cs typeface="Times New Roman"/>
                      </a:endParaRPr>
                    </a:p>
                    <a:p>
                      <a:pPr algn="ctr">
                        <a:lnSpc>
                          <a:spcPct val="115000"/>
                        </a:lnSpc>
                        <a:spcAft>
                          <a:spcPts val="0"/>
                        </a:spcAft>
                      </a:pPr>
                      <a:r>
                        <a:rPr lang="ru-RU" sz="1400" b="1" dirty="0">
                          <a:effectLst/>
                          <a:latin typeface="Times New Roman"/>
                          <a:ea typeface="Calibri"/>
                          <a:cs typeface="Times New Roman"/>
                        </a:rPr>
                        <a:t> </a:t>
                      </a:r>
                      <a:endParaRPr lang="ru-RU" sz="1400" dirty="0">
                        <a:effectLst/>
                        <a:latin typeface="Calibri"/>
                        <a:ea typeface="Calibri"/>
                        <a:cs typeface="Times New Roman"/>
                      </a:endParaRPr>
                    </a:p>
                    <a:p>
                      <a:pPr algn="ctr">
                        <a:lnSpc>
                          <a:spcPct val="115000"/>
                        </a:lnSpc>
                        <a:spcAft>
                          <a:spcPts val="0"/>
                        </a:spcAft>
                      </a:pPr>
                      <a:r>
                        <a:rPr lang="ru-RU" sz="1400" b="1" u="sng" dirty="0">
                          <a:effectLst/>
                          <a:latin typeface="Times New Roman"/>
                          <a:ea typeface="Calibri"/>
                          <a:cs typeface="Times New Roman"/>
                        </a:rPr>
                        <a:t>Универсальные компетенции у всех одинаковые, представлены: </a:t>
                      </a:r>
                      <a:endParaRPr lang="ru-RU" sz="1400" u="sng" dirty="0">
                        <a:effectLst/>
                        <a:latin typeface="Calibri"/>
                        <a:ea typeface="Calibri"/>
                        <a:cs typeface="Times New Roman"/>
                      </a:endParaRPr>
                    </a:p>
                    <a:p>
                      <a:pPr algn="ctr">
                        <a:lnSpc>
                          <a:spcPct val="115000"/>
                        </a:lnSpc>
                        <a:spcAft>
                          <a:spcPts val="0"/>
                        </a:spcAft>
                      </a:pPr>
                      <a:r>
                        <a:rPr lang="ru-RU" sz="1100" b="1" dirty="0">
                          <a:effectLst/>
                          <a:latin typeface="Times New Roman"/>
                          <a:ea typeface="Calibri"/>
                          <a:cs typeface="Times New Roman"/>
                        </a:rPr>
                        <a:t> </a:t>
                      </a:r>
                      <a:endParaRPr lang="ru-RU" sz="1100" dirty="0">
                        <a:effectLst/>
                        <a:latin typeface="Calibri"/>
                        <a:ea typeface="Calibri"/>
                        <a:cs typeface="Times New Roman"/>
                      </a:endParaRPr>
                    </a:p>
                    <a:p>
                      <a:pPr algn="ctr">
                        <a:lnSpc>
                          <a:spcPct val="115000"/>
                        </a:lnSpc>
                        <a:spcAft>
                          <a:spcPts val="0"/>
                        </a:spcAft>
                      </a:pPr>
                      <a:r>
                        <a:rPr lang="ru-RU" sz="1800" b="1" dirty="0">
                          <a:solidFill>
                            <a:srgbClr val="7030A0"/>
                          </a:solidFill>
                          <a:effectLst/>
                          <a:latin typeface="Times New Roman"/>
                          <a:ea typeface="Calibri"/>
                          <a:cs typeface="Times New Roman"/>
                        </a:rPr>
                        <a:t>УК1, УК2, УК3, УК4, УК5</a:t>
                      </a:r>
                      <a:endParaRPr lang="ru-RU" sz="1800" b="1" dirty="0">
                        <a:solidFill>
                          <a:srgbClr val="7030A0"/>
                        </a:solidFill>
                        <a:effectLst/>
                        <a:latin typeface="Calibri"/>
                        <a:ea typeface="Calibri"/>
                        <a:cs typeface="Times New Roman"/>
                      </a:endParaRPr>
                    </a:p>
                    <a:p>
                      <a:pPr>
                        <a:lnSpc>
                          <a:spcPct val="115000"/>
                        </a:lnSpc>
                        <a:spcAft>
                          <a:spcPts val="0"/>
                        </a:spcAft>
                      </a:pPr>
                      <a:r>
                        <a:rPr lang="ru-RU" sz="1100" b="1" dirty="0">
                          <a:effectLst/>
                          <a:latin typeface="Times New Roman"/>
                          <a:ea typeface="Calibri"/>
                          <a:cs typeface="Times New Roman"/>
                        </a:rPr>
                        <a:t> </a:t>
                      </a:r>
                      <a:endParaRPr lang="ru-RU" sz="1100" dirty="0">
                        <a:effectLst/>
                        <a:latin typeface="Calibri"/>
                        <a:ea typeface="Calibri"/>
                        <a:cs typeface="Times New Roman"/>
                      </a:endParaRPr>
                    </a:p>
                    <a:p>
                      <a:pPr algn="ctr">
                        <a:lnSpc>
                          <a:spcPct val="115000"/>
                        </a:lnSpc>
                        <a:spcAft>
                          <a:spcPts val="0"/>
                        </a:spcAft>
                      </a:pPr>
                      <a:r>
                        <a:rPr lang="ru-RU" sz="1100" dirty="0">
                          <a:effectLst/>
                          <a:latin typeface="Times New Roman"/>
                          <a:ea typeface="Calibri"/>
                          <a:cs typeface="Times New Roman"/>
                        </a:rPr>
                        <a:t> </a:t>
                      </a:r>
                      <a:endParaRPr lang="ru-RU" sz="1100" dirty="0">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a:ea typeface="Calibri"/>
                          <a:cs typeface="Times New Roman"/>
                        </a:rPr>
                        <a:t>Установлены </a:t>
                      </a:r>
                      <a:endParaRPr lang="ru-RU" sz="1400" dirty="0">
                        <a:effectLst/>
                        <a:latin typeface="Calibri"/>
                        <a:ea typeface="Calibri"/>
                        <a:cs typeface="Times New Roman"/>
                      </a:endParaRPr>
                    </a:p>
                    <a:p>
                      <a:pPr algn="ctr">
                        <a:lnSpc>
                          <a:spcPct val="115000"/>
                        </a:lnSpc>
                        <a:spcAft>
                          <a:spcPts val="0"/>
                        </a:spcAft>
                      </a:pPr>
                      <a:r>
                        <a:rPr lang="ru-RU" sz="1400" b="1" dirty="0">
                          <a:effectLst/>
                          <a:latin typeface="Times New Roman"/>
                          <a:ea typeface="Calibri"/>
                          <a:cs typeface="Times New Roman"/>
                        </a:rPr>
                        <a:t>ФГОС ВО 3++</a:t>
                      </a:r>
                      <a:endParaRPr lang="ru-RU" sz="1400" dirty="0">
                        <a:effectLst/>
                        <a:latin typeface="Calibri"/>
                        <a:ea typeface="Calibri"/>
                        <a:cs typeface="Times New Roman"/>
                      </a:endParaRPr>
                    </a:p>
                    <a:p>
                      <a:pPr algn="ctr">
                        <a:lnSpc>
                          <a:spcPct val="115000"/>
                        </a:lnSpc>
                        <a:spcAft>
                          <a:spcPts val="0"/>
                        </a:spcAft>
                      </a:pPr>
                      <a:r>
                        <a:rPr lang="ru-RU" sz="1100" b="1" dirty="0">
                          <a:effectLst/>
                          <a:latin typeface="Times New Roman"/>
                          <a:ea typeface="Calibri"/>
                          <a:cs typeface="Times New Roman"/>
                        </a:rPr>
                        <a:t> </a:t>
                      </a:r>
                      <a:endParaRPr lang="ru-RU" sz="1100" dirty="0">
                        <a:effectLst/>
                        <a:latin typeface="Calibri"/>
                        <a:ea typeface="Calibri"/>
                        <a:cs typeface="Times New Roman"/>
                      </a:endParaRPr>
                    </a:p>
                    <a:p>
                      <a:pPr algn="ctr">
                        <a:lnSpc>
                          <a:spcPct val="115000"/>
                        </a:lnSpc>
                        <a:spcAft>
                          <a:spcPts val="0"/>
                        </a:spcAft>
                      </a:pPr>
                      <a:r>
                        <a:rPr lang="ru-RU" sz="1400" b="1" u="sng" dirty="0">
                          <a:solidFill>
                            <a:schemeClr val="tx1"/>
                          </a:solidFill>
                          <a:effectLst/>
                          <a:latin typeface="Times New Roman"/>
                          <a:ea typeface="Calibri"/>
                          <a:cs typeface="Times New Roman"/>
                        </a:rPr>
                        <a:t>Общепрофессиональные компетенции</a:t>
                      </a:r>
                      <a:endParaRPr lang="ru-RU" sz="1400" u="sng" dirty="0">
                        <a:solidFill>
                          <a:schemeClr val="tx1"/>
                        </a:solidFill>
                        <a:effectLst/>
                        <a:latin typeface="Calibri"/>
                        <a:ea typeface="Calibri"/>
                        <a:cs typeface="Times New Roman"/>
                      </a:endParaRPr>
                    </a:p>
                    <a:p>
                      <a:pPr algn="ctr">
                        <a:lnSpc>
                          <a:spcPct val="115000"/>
                        </a:lnSpc>
                        <a:spcAft>
                          <a:spcPts val="0"/>
                        </a:spcAft>
                      </a:pPr>
                      <a:r>
                        <a:rPr lang="ru-RU" sz="1100" b="1" dirty="0">
                          <a:effectLst/>
                          <a:latin typeface="Times New Roman"/>
                          <a:ea typeface="Calibri"/>
                          <a:cs typeface="Times New Roman"/>
                        </a:rPr>
                        <a:t> </a:t>
                      </a:r>
                      <a:endParaRPr lang="ru-RU" sz="1100" dirty="0">
                        <a:effectLst/>
                        <a:latin typeface="Calibri"/>
                        <a:ea typeface="Calibri"/>
                        <a:cs typeface="Times New Roman"/>
                      </a:endParaRPr>
                    </a:p>
                    <a:p>
                      <a:pPr>
                        <a:lnSpc>
                          <a:spcPct val="115000"/>
                        </a:lnSpc>
                        <a:spcAft>
                          <a:spcPts val="0"/>
                        </a:spcAft>
                      </a:pPr>
                      <a:r>
                        <a:rPr lang="ru-RU" sz="1400" b="1" dirty="0">
                          <a:solidFill>
                            <a:srgbClr val="7030A0"/>
                          </a:solidFill>
                          <a:effectLst/>
                          <a:latin typeface="Times New Roman"/>
                          <a:ea typeface="Calibri"/>
                          <a:cs typeface="Times New Roman"/>
                        </a:rPr>
                        <a:t>ОПК1 – ОПК 10</a:t>
                      </a:r>
                      <a:endParaRPr lang="ru-RU" sz="1400" dirty="0">
                        <a:solidFill>
                          <a:srgbClr val="7030A0"/>
                        </a:solidFill>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31.08.05 Клиническая лабораторная диагностика</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31.08.12 Функциональная диагностика</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31.08.36 Кардиология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31.08.42 Неврология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31.08.53 Эндокринология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31.08.58  Оториноларингология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31.08.60 Пластическая хирургия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 </a:t>
                      </a:r>
                      <a:r>
                        <a:rPr lang="ru-RU" sz="1400" b="1" dirty="0" smtClean="0">
                          <a:solidFill>
                            <a:srgbClr val="7030A0"/>
                          </a:solidFill>
                          <a:effectLst/>
                          <a:latin typeface="Times New Roman"/>
                          <a:ea typeface="Calibri"/>
                          <a:cs typeface="Times New Roman"/>
                        </a:rPr>
                        <a:t>ОПК1 </a:t>
                      </a:r>
                      <a:r>
                        <a:rPr lang="ru-RU" sz="1400" b="1" dirty="0">
                          <a:solidFill>
                            <a:srgbClr val="7030A0"/>
                          </a:solidFill>
                          <a:effectLst/>
                          <a:latin typeface="Times New Roman"/>
                          <a:ea typeface="Calibri"/>
                          <a:cs typeface="Times New Roman"/>
                        </a:rPr>
                        <a:t>– ОПК 9</a:t>
                      </a:r>
                      <a:endParaRPr lang="ru-RU" sz="1400" dirty="0">
                        <a:solidFill>
                          <a:srgbClr val="7030A0"/>
                        </a:solidFill>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31.08.02 Анестезиология-реаниматология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31.08.59 </a:t>
                      </a:r>
                      <a:r>
                        <a:rPr lang="ru-RU" sz="1100" dirty="0" smtClean="0">
                          <a:effectLst/>
                          <a:latin typeface="Times New Roman"/>
                          <a:ea typeface="Calibri"/>
                          <a:cs typeface="Times New Roman"/>
                        </a:rPr>
                        <a:t>Офтальмология</a:t>
                      </a:r>
                      <a:endParaRPr lang="ru-RU" sz="1100" dirty="0">
                        <a:effectLst/>
                        <a:latin typeface="Calibri"/>
                        <a:ea typeface="Calibri"/>
                        <a:cs typeface="Times New Roman"/>
                      </a:endParaRPr>
                    </a:p>
                    <a:p>
                      <a:pPr>
                        <a:lnSpc>
                          <a:spcPct val="115000"/>
                        </a:lnSpc>
                        <a:spcAft>
                          <a:spcPts val="0"/>
                        </a:spcAft>
                      </a:pPr>
                      <a:r>
                        <a:rPr lang="ru-RU" sz="1400" b="1" dirty="0">
                          <a:solidFill>
                            <a:srgbClr val="7030A0"/>
                          </a:solidFill>
                          <a:effectLst/>
                          <a:latin typeface="Times New Roman"/>
                          <a:ea typeface="Calibri"/>
                          <a:cs typeface="Times New Roman"/>
                        </a:rPr>
                        <a:t>ОПК1 – ОПК 8</a:t>
                      </a:r>
                      <a:endParaRPr lang="ru-RU" sz="1400" dirty="0">
                        <a:solidFill>
                          <a:srgbClr val="7030A0"/>
                        </a:solidFill>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31.08.71 Организация здравоохранения и общественное </a:t>
                      </a:r>
                      <a:r>
                        <a:rPr lang="ru-RU" sz="1100" dirty="0" smtClean="0">
                          <a:effectLst/>
                          <a:latin typeface="Times New Roman"/>
                          <a:ea typeface="Calibri"/>
                          <a:cs typeface="Times New Roman"/>
                        </a:rPr>
                        <a:t>здоровье</a:t>
                      </a:r>
                      <a:endParaRPr lang="ru-RU" sz="1100" dirty="0">
                        <a:effectLst/>
                        <a:latin typeface="Calibri"/>
                        <a:ea typeface="Calibri"/>
                        <a:cs typeface="Times New Roman"/>
                      </a:endParaRPr>
                    </a:p>
                    <a:p>
                      <a:pPr>
                        <a:lnSpc>
                          <a:spcPct val="115000"/>
                        </a:lnSpc>
                        <a:spcAft>
                          <a:spcPts val="0"/>
                        </a:spcAft>
                      </a:pPr>
                      <a:r>
                        <a:rPr lang="ru-RU" sz="1400" b="1" dirty="0">
                          <a:solidFill>
                            <a:srgbClr val="7030A0"/>
                          </a:solidFill>
                          <a:effectLst/>
                          <a:latin typeface="Times New Roman"/>
                          <a:ea typeface="Calibri"/>
                          <a:cs typeface="Times New Roman"/>
                        </a:rPr>
                        <a:t>ОПК1 – ОПК 7</a:t>
                      </a:r>
                      <a:endParaRPr lang="ru-RU" sz="1400" dirty="0">
                        <a:solidFill>
                          <a:srgbClr val="7030A0"/>
                        </a:solidFill>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31.08.07 Патологическая </a:t>
                      </a:r>
                      <a:r>
                        <a:rPr lang="ru-RU" sz="1100" dirty="0" smtClean="0">
                          <a:effectLst/>
                          <a:latin typeface="Times New Roman"/>
                          <a:ea typeface="Calibri"/>
                          <a:cs typeface="Times New Roman"/>
                        </a:rPr>
                        <a:t>анатомия</a:t>
                      </a:r>
                      <a:endParaRPr lang="ru-RU" sz="1100" dirty="0">
                        <a:effectLst/>
                        <a:latin typeface="Calibri"/>
                        <a:ea typeface="Calibri"/>
                        <a:cs typeface="Times New Roman"/>
                      </a:endParaRPr>
                    </a:p>
                    <a:p>
                      <a:pPr>
                        <a:lnSpc>
                          <a:spcPct val="115000"/>
                        </a:lnSpc>
                        <a:spcAft>
                          <a:spcPts val="0"/>
                        </a:spcAft>
                      </a:pPr>
                      <a:r>
                        <a:rPr lang="ru-RU" sz="1400" b="1" dirty="0">
                          <a:solidFill>
                            <a:srgbClr val="7030A0"/>
                          </a:solidFill>
                          <a:effectLst/>
                          <a:latin typeface="Times New Roman"/>
                          <a:ea typeface="Calibri"/>
                          <a:cs typeface="Times New Roman"/>
                        </a:rPr>
                        <a:t>ОПК1 – ОПК 6</a:t>
                      </a:r>
                      <a:endParaRPr lang="ru-RU" sz="1400" dirty="0">
                        <a:solidFill>
                          <a:srgbClr val="7030A0"/>
                        </a:solidFill>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31.08.11 Ультразвуковая диагностика</a:t>
                      </a:r>
                      <a:endParaRPr lang="ru-RU" sz="1100" dirty="0">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a:effectLst/>
                          <a:latin typeface="Times New Roman"/>
                          <a:ea typeface="Calibri"/>
                          <a:cs typeface="Times New Roman"/>
                        </a:rPr>
                        <a:t>Профессиональный стандарт, определяются </a:t>
                      </a:r>
                      <a:r>
                        <a:rPr lang="ru-RU" sz="1400" b="1" dirty="0" smtClean="0">
                          <a:effectLst/>
                          <a:latin typeface="Times New Roman"/>
                          <a:ea typeface="Calibri"/>
                          <a:cs typeface="Times New Roman"/>
                        </a:rPr>
                        <a:t>ОО</a:t>
                      </a:r>
                      <a:r>
                        <a:rPr lang="ru-RU" sz="1400" b="1" dirty="0">
                          <a:effectLst/>
                          <a:latin typeface="Times New Roman"/>
                          <a:ea typeface="Calibri"/>
                          <a:cs typeface="Times New Roman"/>
                        </a:rPr>
                        <a:t> </a:t>
                      </a:r>
                      <a:endParaRPr lang="ru-RU" sz="1400" dirty="0">
                        <a:effectLst/>
                        <a:latin typeface="Calibri"/>
                        <a:ea typeface="Calibri"/>
                        <a:cs typeface="Times New Roman"/>
                      </a:endParaRPr>
                    </a:p>
                    <a:p>
                      <a:pPr algn="ctr">
                        <a:lnSpc>
                          <a:spcPct val="115000"/>
                        </a:lnSpc>
                        <a:spcAft>
                          <a:spcPts val="0"/>
                        </a:spcAft>
                      </a:pPr>
                      <a:r>
                        <a:rPr lang="ru-RU" sz="1400" b="1" u="sng" dirty="0">
                          <a:effectLst/>
                          <a:latin typeface="Times New Roman"/>
                          <a:ea typeface="Calibri"/>
                          <a:cs typeface="Times New Roman"/>
                        </a:rPr>
                        <a:t>Профессиональные компетенции</a:t>
                      </a:r>
                      <a:endParaRPr lang="ru-RU" sz="1400" u="sng" dirty="0">
                        <a:effectLst/>
                        <a:latin typeface="Calibri"/>
                        <a:ea typeface="Calibri"/>
                        <a:cs typeface="Times New Roman"/>
                      </a:endParaRPr>
                    </a:p>
                    <a:p>
                      <a:pPr algn="ctr">
                        <a:lnSpc>
                          <a:spcPct val="115000"/>
                        </a:lnSpc>
                        <a:spcAft>
                          <a:spcPts val="0"/>
                        </a:spcAft>
                      </a:pPr>
                      <a:r>
                        <a:rPr lang="ru-RU" sz="1100" dirty="0">
                          <a:effectLst/>
                          <a:latin typeface="Times New Roman"/>
                          <a:ea typeface="Calibri"/>
                          <a:cs typeface="Times New Roman"/>
                        </a:rPr>
                        <a:t> </a:t>
                      </a:r>
                      <a:endParaRPr lang="ru-RU" sz="1100" dirty="0">
                        <a:effectLst/>
                        <a:latin typeface="Calibri"/>
                        <a:ea typeface="Calibri"/>
                        <a:cs typeface="Times New Roman"/>
                      </a:endParaRPr>
                    </a:p>
                    <a:p>
                      <a:pPr algn="ctr">
                        <a:lnSpc>
                          <a:spcPct val="115000"/>
                        </a:lnSpc>
                        <a:spcAft>
                          <a:spcPts val="0"/>
                        </a:spcAft>
                      </a:pPr>
                      <a:r>
                        <a:rPr lang="ru-RU" sz="1400" b="1" dirty="0">
                          <a:solidFill>
                            <a:srgbClr val="FF0000"/>
                          </a:solidFill>
                          <a:effectLst/>
                          <a:latin typeface="Times New Roman"/>
                          <a:ea typeface="Calibri"/>
                          <a:cs typeface="Times New Roman"/>
                        </a:rPr>
                        <a:t>Обобщенная трудовая функция  </a:t>
                      </a:r>
                      <a:r>
                        <a:rPr lang="ru-RU" sz="1400" b="1" dirty="0">
                          <a:effectLst/>
                          <a:latin typeface="Times New Roman"/>
                          <a:ea typeface="Calibri"/>
                          <a:cs typeface="Times New Roman"/>
                        </a:rPr>
                        <a:t>- </a:t>
                      </a:r>
                      <a:r>
                        <a:rPr lang="ru-RU" sz="1400" b="1" dirty="0" smtClean="0">
                          <a:effectLst/>
                          <a:latin typeface="Times New Roman"/>
                          <a:ea typeface="Calibri"/>
                          <a:cs typeface="Times New Roman"/>
                        </a:rPr>
                        <a:t> </a:t>
                      </a:r>
                      <a:r>
                        <a:rPr lang="ru-RU" sz="1400" b="1" dirty="0" smtClean="0">
                          <a:solidFill>
                            <a:schemeClr val="accent6">
                              <a:lumMod val="75000"/>
                            </a:schemeClr>
                          </a:solidFill>
                          <a:effectLst/>
                          <a:latin typeface="Times New Roman"/>
                          <a:ea typeface="Calibri"/>
                          <a:cs typeface="Times New Roman"/>
                        </a:rPr>
                        <a:t>ПК</a:t>
                      </a:r>
                      <a:endParaRPr lang="ru-RU" sz="1400" b="1" dirty="0">
                        <a:solidFill>
                          <a:schemeClr val="accent6">
                            <a:lumMod val="75000"/>
                          </a:schemeClr>
                        </a:solidFill>
                        <a:effectLst/>
                        <a:latin typeface="Calibri"/>
                        <a:ea typeface="Calibri"/>
                        <a:cs typeface="Times New Roman"/>
                      </a:endParaRPr>
                    </a:p>
                    <a:p>
                      <a:pPr algn="ctr">
                        <a:lnSpc>
                          <a:spcPct val="115000"/>
                        </a:lnSpc>
                        <a:spcAft>
                          <a:spcPts val="0"/>
                        </a:spcAft>
                      </a:pPr>
                      <a:r>
                        <a:rPr lang="ru-RU" sz="1100" dirty="0">
                          <a:effectLst/>
                          <a:latin typeface="Times New Roman"/>
                          <a:ea typeface="Calibri"/>
                          <a:cs typeface="Times New Roman"/>
                        </a:rPr>
                        <a:t> </a:t>
                      </a:r>
                      <a:endParaRPr lang="ru-RU" sz="1100" dirty="0">
                        <a:effectLst/>
                        <a:latin typeface="Calibri"/>
                        <a:ea typeface="Calibri"/>
                        <a:cs typeface="Times New Roman"/>
                      </a:endParaRPr>
                    </a:p>
                    <a:p>
                      <a:pPr algn="ctr">
                        <a:lnSpc>
                          <a:spcPct val="115000"/>
                        </a:lnSpc>
                        <a:spcAft>
                          <a:spcPts val="0"/>
                        </a:spcAft>
                      </a:pPr>
                      <a:r>
                        <a:rPr lang="ru-RU" sz="1600" b="1" dirty="0">
                          <a:solidFill>
                            <a:schemeClr val="accent6">
                              <a:lumMod val="75000"/>
                            </a:schemeClr>
                          </a:solidFill>
                          <a:effectLst/>
                          <a:latin typeface="Times New Roman"/>
                          <a:ea typeface="Calibri"/>
                          <a:cs typeface="Times New Roman"/>
                        </a:rPr>
                        <a:t>+ две ПК</a:t>
                      </a:r>
                      <a:r>
                        <a:rPr lang="ru-RU" sz="1100" dirty="0">
                          <a:effectLst/>
                          <a:latin typeface="Times New Roman"/>
                          <a:ea typeface="Calibri"/>
                          <a:cs typeface="Times New Roman"/>
                        </a:rPr>
                        <a:t> от ВУЗа для  решение задач профессиональной деятельности научно-исследовательского  и организационно-управленческого </a:t>
                      </a:r>
                      <a:r>
                        <a:rPr lang="ru-RU" sz="1100" dirty="0" smtClean="0">
                          <a:effectLst/>
                          <a:latin typeface="Times New Roman"/>
                          <a:ea typeface="Calibri"/>
                          <a:cs typeface="Times New Roman"/>
                        </a:rPr>
                        <a:t>типа</a:t>
                      </a:r>
                      <a:r>
                        <a:rPr lang="ru-RU" sz="1100" dirty="0">
                          <a:effectLst/>
                          <a:latin typeface="Times New Roman"/>
                          <a:ea typeface="Calibri"/>
                          <a:cs typeface="Times New Roman"/>
                        </a:rPr>
                        <a:t> </a:t>
                      </a:r>
                      <a:endParaRPr lang="ru-RU" sz="1100" dirty="0">
                        <a:effectLst/>
                        <a:latin typeface="Calibri"/>
                        <a:ea typeface="Calibri"/>
                        <a:cs typeface="Times New Roman"/>
                      </a:endParaRPr>
                    </a:p>
                    <a:p>
                      <a:pPr>
                        <a:lnSpc>
                          <a:spcPct val="115000"/>
                        </a:lnSpc>
                        <a:spcAft>
                          <a:spcPts val="0"/>
                        </a:spcAft>
                      </a:pPr>
                      <a:r>
                        <a:rPr lang="ru-RU" sz="1400" b="1" dirty="0">
                          <a:solidFill>
                            <a:schemeClr val="accent6">
                              <a:lumMod val="75000"/>
                            </a:schemeClr>
                          </a:solidFill>
                          <a:effectLst/>
                          <a:latin typeface="Times New Roman"/>
                          <a:ea typeface="Calibri"/>
                          <a:cs typeface="Times New Roman"/>
                        </a:rPr>
                        <a:t>ПК1 – ПК 3</a:t>
                      </a:r>
                      <a:endParaRPr lang="ru-RU" sz="1400" dirty="0">
                        <a:solidFill>
                          <a:schemeClr val="accent6">
                            <a:lumMod val="75000"/>
                          </a:schemeClr>
                        </a:solidFill>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31.08.07 Патологическая анатомия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31.08.12 Функциональная диагностика</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31.08.36 Кардиология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31.08.42 Неврология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31.08.53 Эндокринология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31.08.58  Оториноларингология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31.08.59 Офтальмология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31.08.11 Ультразвуковая </a:t>
                      </a:r>
                      <a:r>
                        <a:rPr lang="ru-RU" sz="1100" dirty="0" smtClean="0">
                          <a:effectLst/>
                          <a:latin typeface="Times New Roman"/>
                          <a:ea typeface="Calibri"/>
                          <a:cs typeface="Times New Roman"/>
                        </a:rPr>
                        <a:t>диагностика</a:t>
                      </a:r>
                      <a:endParaRPr lang="ru-RU" sz="1100" dirty="0">
                        <a:effectLst/>
                        <a:latin typeface="Calibri"/>
                        <a:ea typeface="Calibri"/>
                        <a:cs typeface="Times New Roman"/>
                      </a:endParaRPr>
                    </a:p>
                    <a:p>
                      <a:pPr>
                        <a:lnSpc>
                          <a:spcPct val="115000"/>
                        </a:lnSpc>
                        <a:spcAft>
                          <a:spcPts val="0"/>
                        </a:spcAft>
                      </a:pPr>
                      <a:r>
                        <a:rPr lang="ru-RU" sz="1400" b="1" dirty="0">
                          <a:solidFill>
                            <a:schemeClr val="accent6">
                              <a:lumMod val="75000"/>
                            </a:schemeClr>
                          </a:solidFill>
                          <a:effectLst/>
                          <a:latin typeface="Times New Roman"/>
                          <a:ea typeface="Calibri"/>
                          <a:cs typeface="Times New Roman"/>
                        </a:rPr>
                        <a:t>ПК1 – ПК 4</a:t>
                      </a:r>
                      <a:endParaRPr lang="ru-RU" sz="1400" dirty="0">
                        <a:solidFill>
                          <a:schemeClr val="accent6">
                            <a:lumMod val="75000"/>
                          </a:schemeClr>
                        </a:solidFill>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31.08.02 Анестезиология-реаниматология</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31.08.05 Клиническая лабораторная диагностика</a:t>
                      </a:r>
                      <a:endParaRPr lang="ru-RU" sz="1100" dirty="0">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31.08.60 Пластическая </a:t>
                      </a:r>
                      <a:r>
                        <a:rPr lang="ru-RU" sz="1100" dirty="0" smtClean="0">
                          <a:effectLst/>
                          <a:latin typeface="Times New Roman"/>
                          <a:ea typeface="Calibri"/>
                          <a:cs typeface="Times New Roman"/>
                        </a:rPr>
                        <a:t>хирургия</a:t>
                      </a:r>
                      <a:endParaRPr lang="ru-RU" sz="1100" dirty="0">
                        <a:effectLst/>
                        <a:latin typeface="Calibri"/>
                        <a:ea typeface="Calibri"/>
                        <a:cs typeface="Times New Roman"/>
                      </a:endParaRPr>
                    </a:p>
                    <a:p>
                      <a:pPr>
                        <a:lnSpc>
                          <a:spcPct val="115000"/>
                        </a:lnSpc>
                        <a:spcAft>
                          <a:spcPts val="0"/>
                        </a:spcAft>
                      </a:pPr>
                      <a:r>
                        <a:rPr lang="ru-RU" sz="1400" b="1" dirty="0">
                          <a:solidFill>
                            <a:schemeClr val="accent6">
                              <a:lumMod val="75000"/>
                            </a:schemeClr>
                          </a:solidFill>
                          <a:effectLst/>
                          <a:latin typeface="Times New Roman"/>
                          <a:ea typeface="Calibri"/>
                          <a:cs typeface="Times New Roman"/>
                        </a:rPr>
                        <a:t>ПК1 – ПК 6</a:t>
                      </a:r>
                      <a:endParaRPr lang="ru-RU" sz="1400" b="1" dirty="0">
                        <a:solidFill>
                          <a:schemeClr val="accent6">
                            <a:lumMod val="75000"/>
                          </a:schemeClr>
                        </a:solidFill>
                        <a:effectLst/>
                        <a:latin typeface="Calibri"/>
                        <a:ea typeface="Calibri"/>
                        <a:cs typeface="Times New Roman"/>
                      </a:endParaRPr>
                    </a:p>
                    <a:p>
                      <a:pPr>
                        <a:lnSpc>
                          <a:spcPct val="115000"/>
                        </a:lnSpc>
                        <a:spcAft>
                          <a:spcPts val="0"/>
                        </a:spcAft>
                      </a:pPr>
                      <a:r>
                        <a:rPr lang="ru-RU" sz="1100" dirty="0">
                          <a:effectLst/>
                          <a:latin typeface="Times New Roman"/>
                          <a:ea typeface="Calibri"/>
                          <a:cs typeface="Times New Roman"/>
                        </a:rPr>
                        <a:t>31.08.71 Организация здравоохранения и общественное здоровье</a:t>
                      </a:r>
                      <a:endParaRPr lang="ru-RU" sz="1100" dirty="0">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u="sng" dirty="0">
                          <a:effectLst/>
                          <a:latin typeface="Times New Roman"/>
                          <a:ea typeface="Calibri"/>
                          <a:cs typeface="Times New Roman"/>
                        </a:rPr>
                        <a:t>Обязательная часть - ОПК, УК, ПК:</a:t>
                      </a:r>
                      <a:r>
                        <a:rPr lang="ru-RU" sz="1200" u="sng" dirty="0">
                          <a:effectLst/>
                          <a:latin typeface="Times New Roman"/>
                          <a:ea typeface="Calibri"/>
                          <a:cs typeface="Times New Roman"/>
                        </a:rPr>
                        <a:t> </a:t>
                      </a:r>
                      <a:endParaRPr lang="ru-RU" sz="1200" u="sng"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1. Дисциплины учебного</a:t>
                      </a:r>
                      <a:r>
                        <a:rPr lang="ru-RU" sz="1200" b="1" dirty="0">
                          <a:effectLst/>
                          <a:latin typeface="Times New Roman"/>
                          <a:ea typeface="Calibri"/>
                          <a:cs typeface="Times New Roman"/>
                        </a:rPr>
                        <a:t> </a:t>
                      </a:r>
                      <a:r>
                        <a:rPr lang="ru-RU" sz="1200" dirty="0">
                          <a:effectLst/>
                          <a:latin typeface="Times New Roman"/>
                          <a:ea typeface="Calibri"/>
                          <a:cs typeface="Times New Roman"/>
                        </a:rPr>
                        <a:t>плана</a:t>
                      </a:r>
                      <a:endParaRPr lang="ru-RU" sz="1200"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2. Производственная практика – клиническая практика</a:t>
                      </a:r>
                      <a:endParaRPr lang="ru-RU" sz="1200"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3. ГИА</a:t>
                      </a:r>
                      <a:endParaRPr lang="ru-RU" sz="1200"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 </a:t>
                      </a:r>
                      <a:endParaRPr lang="ru-RU" sz="1200" dirty="0">
                        <a:effectLst/>
                        <a:latin typeface="Calibri"/>
                        <a:ea typeface="Calibri"/>
                        <a:cs typeface="Times New Roman"/>
                      </a:endParaRPr>
                    </a:p>
                    <a:p>
                      <a:pPr>
                        <a:lnSpc>
                          <a:spcPct val="115000"/>
                        </a:lnSpc>
                        <a:spcAft>
                          <a:spcPts val="0"/>
                        </a:spcAft>
                      </a:pPr>
                      <a:r>
                        <a:rPr lang="ru-RU" sz="1200" b="1" u="sng" dirty="0">
                          <a:effectLst/>
                          <a:latin typeface="Times New Roman"/>
                          <a:ea typeface="Calibri"/>
                          <a:cs typeface="Times New Roman"/>
                        </a:rPr>
                        <a:t>Часть, формируемая участниками образовательных отношений - УК, ПК:</a:t>
                      </a:r>
                      <a:endParaRPr lang="ru-RU" sz="1200" u="sng"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1.Дисциплины  по выбору (</a:t>
                      </a:r>
                      <a:r>
                        <a:rPr lang="ru-RU" sz="1200" dirty="0" err="1">
                          <a:effectLst/>
                          <a:latin typeface="Times New Roman"/>
                          <a:ea typeface="Calibri"/>
                          <a:cs typeface="Times New Roman"/>
                        </a:rPr>
                        <a:t>элективы</a:t>
                      </a:r>
                      <a:r>
                        <a:rPr lang="ru-RU" sz="1200" dirty="0">
                          <a:effectLst/>
                          <a:latin typeface="Times New Roman"/>
                          <a:ea typeface="Calibri"/>
                          <a:cs typeface="Times New Roman"/>
                        </a:rPr>
                        <a:t>)</a:t>
                      </a:r>
                      <a:endParaRPr lang="ru-RU" sz="1200"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2. Производственная практика – научно-исследовательская работа  </a:t>
                      </a:r>
                      <a:endParaRPr lang="ru-RU" sz="1200"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 </a:t>
                      </a:r>
                      <a:endParaRPr lang="ru-RU" sz="1200" dirty="0">
                        <a:effectLst/>
                        <a:latin typeface="Calibri"/>
                        <a:ea typeface="Calibri"/>
                        <a:cs typeface="Times New Roman"/>
                      </a:endParaRPr>
                    </a:p>
                    <a:p>
                      <a:pPr>
                        <a:lnSpc>
                          <a:spcPct val="115000"/>
                        </a:lnSpc>
                        <a:spcAft>
                          <a:spcPts val="0"/>
                        </a:spcAft>
                      </a:pPr>
                      <a:r>
                        <a:rPr lang="ru-RU" sz="1200" b="1" dirty="0">
                          <a:effectLst/>
                          <a:latin typeface="Times New Roman"/>
                          <a:ea typeface="Calibri"/>
                          <a:cs typeface="Times New Roman"/>
                        </a:rPr>
                        <a:t>Факультативные дисциплины - УК, ПК</a:t>
                      </a:r>
                      <a:endParaRPr lang="ru-RU" sz="1200" dirty="0">
                        <a:effectLst/>
                        <a:latin typeface="Calibri"/>
                        <a:ea typeface="Calibri"/>
                        <a:cs typeface="Times New Roman"/>
                      </a:endParaRPr>
                    </a:p>
                    <a:p>
                      <a:pPr>
                        <a:lnSpc>
                          <a:spcPct val="115000"/>
                        </a:lnSpc>
                        <a:spcAft>
                          <a:spcPts val="0"/>
                        </a:spcAft>
                      </a:pPr>
                      <a:r>
                        <a:rPr lang="ru-RU" sz="1200" b="1" dirty="0">
                          <a:effectLst/>
                          <a:latin typeface="Times New Roman"/>
                          <a:ea typeface="Calibri"/>
                          <a:cs typeface="Times New Roman"/>
                        </a:rPr>
                        <a:t> </a:t>
                      </a:r>
                      <a:r>
                        <a:rPr lang="ru-RU" sz="1200" b="1" u="none" strike="noStrike" dirty="0">
                          <a:effectLst/>
                          <a:latin typeface="Times New Roman"/>
                          <a:ea typeface="Calibri"/>
                          <a:cs typeface="Times New Roman"/>
                        </a:rPr>
                        <a:t> </a:t>
                      </a:r>
                      <a:endParaRPr lang="ru-RU" sz="1200" dirty="0">
                        <a:effectLst/>
                        <a:latin typeface="Calibri"/>
                        <a:ea typeface="Calibri"/>
                        <a:cs typeface="Times New Roman"/>
                      </a:endParaRPr>
                    </a:p>
                    <a:p>
                      <a:pPr algn="ctr">
                        <a:lnSpc>
                          <a:spcPct val="115000"/>
                        </a:lnSpc>
                        <a:spcAft>
                          <a:spcPts val="0"/>
                        </a:spcAft>
                      </a:pPr>
                      <a:r>
                        <a:rPr lang="ru-RU" sz="1200" b="1" dirty="0">
                          <a:effectLst/>
                          <a:latin typeface="Times New Roman"/>
                          <a:ea typeface="Calibri"/>
                          <a:cs typeface="Times New Roman"/>
                        </a:rPr>
                        <a:t>ИЗ ПРОФЕССИОНАЛЬНОГО </a:t>
                      </a:r>
                      <a:r>
                        <a:rPr lang="ru-RU" sz="1200" b="1" dirty="0" smtClean="0">
                          <a:effectLst/>
                          <a:latin typeface="Times New Roman"/>
                          <a:ea typeface="Calibri"/>
                          <a:cs typeface="Times New Roman"/>
                        </a:rPr>
                        <a:t>СТАНДАРТА</a:t>
                      </a:r>
                    </a:p>
                    <a:p>
                      <a:pPr algn="ctr">
                        <a:lnSpc>
                          <a:spcPct val="115000"/>
                        </a:lnSpc>
                        <a:spcAft>
                          <a:spcPts val="0"/>
                        </a:spcAft>
                      </a:pPr>
                      <a:endParaRPr lang="ru-RU" sz="1200" dirty="0">
                        <a:effectLst/>
                        <a:latin typeface="Calibri"/>
                        <a:ea typeface="Calibri"/>
                        <a:cs typeface="Times New Roman"/>
                      </a:endParaRPr>
                    </a:p>
                    <a:p>
                      <a:pPr algn="ctr">
                        <a:lnSpc>
                          <a:spcPct val="115000"/>
                        </a:lnSpc>
                        <a:spcAft>
                          <a:spcPts val="0"/>
                        </a:spcAft>
                      </a:pPr>
                      <a:r>
                        <a:rPr lang="ru-RU" sz="1200" b="1" u="sng" dirty="0">
                          <a:effectLst/>
                          <a:latin typeface="Times New Roman"/>
                          <a:ea typeface="Calibri"/>
                          <a:cs typeface="Times New Roman"/>
                        </a:rPr>
                        <a:t>Трудовая функция </a:t>
                      </a:r>
                      <a:endParaRPr lang="ru-RU" sz="1200" b="1" dirty="0">
                        <a:effectLst/>
                        <a:latin typeface="Calibri"/>
                        <a:ea typeface="Calibri"/>
                        <a:cs typeface="Times New Roman"/>
                      </a:endParaRPr>
                    </a:p>
                    <a:p>
                      <a:pPr algn="ctr">
                        <a:lnSpc>
                          <a:spcPct val="115000"/>
                        </a:lnSpc>
                        <a:spcAft>
                          <a:spcPts val="0"/>
                        </a:spcAft>
                      </a:pPr>
                      <a:r>
                        <a:rPr lang="ru-RU" sz="1600" b="1" u="sng" dirty="0">
                          <a:effectLst/>
                          <a:latin typeface="Times New Roman"/>
                          <a:ea typeface="Calibri"/>
                          <a:cs typeface="Times New Roman"/>
                        </a:rPr>
                        <a:t>это индикатор ПК </a:t>
                      </a:r>
                      <a:endParaRPr lang="ru-RU" sz="1600" b="1" dirty="0">
                        <a:effectLst/>
                        <a:latin typeface="Calibri"/>
                        <a:ea typeface="Calibri"/>
                        <a:cs typeface="Times New Roman"/>
                      </a:endParaRPr>
                    </a:p>
                    <a:p>
                      <a:pPr algn="ctr">
                        <a:lnSpc>
                          <a:spcPct val="115000"/>
                        </a:lnSpc>
                        <a:spcAft>
                          <a:spcPts val="0"/>
                        </a:spcAft>
                      </a:pPr>
                      <a:r>
                        <a:rPr lang="ru-RU" sz="1200" dirty="0">
                          <a:effectLst/>
                          <a:latin typeface="Times New Roman"/>
                          <a:ea typeface="Calibri"/>
                          <a:cs typeface="Times New Roman"/>
                        </a:rPr>
                        <a:t> </a:t>
                      </a:r>
                      <a:endParaRPr lang="ru-RU" sz="1200" dirty="0">
                        <a:effectLst/>
                        <a:latin typeface="Calibri"/>
                        <a:ea typeface="Calibri"/>
                        <a:cs typeface="Times New Roman"/>
                      </a:endParaRPr>
                    </a:p>
                    <a:p>
                      <a:pPr algn="ctr">
                        <a:lnSpc>
                          <a:spcPct val="115000"/>
                        </a:lnSpc>
                        <a:spcAft>
                          <a:spcPts val="0"/>
                        </a:spcAft>
                      </a:pPr>
                      <a:endParaRPr lang="ru-RU" sz="1600" b="1" u="sng" dirty="0" smtClean="0">
                        <a:effectLst/>
                        <a:latin typeface="Times New Roman"/>
                        <a:ea typeface="Calibri"/>
                        <a:cs typeface="Times New Roman"/>
                      </a:endParaRPr>
                    </a:p>
                    <a:p>
                      <a:pPr algn="ctr">
                        <a:lnSpc>
                          <a:spcPct val="115000"/>
                        </a:lnSpc>
                        <a:spcAft>
                          <a:spcPts val="0"/>
                        </a:spcAft>
                      </a:pPr>
                      <a:r>
                        <a:rPr lang="ru-RU" sz="1600" b="1" u="none" dirty="0" smtClean="0">
                          <a:effectLst/>
                          <a:latin typeface="Times New Roman"/>
                          <a:ea typeface="Calibri"/>
                          <a:cs typeface="Times New Roman"/>
                        </a:rPr>
                        <a:t>      </a:t>
                      </a:r>
                      <a:r>
                        <a:rPr lang="ru-RU" sz="1600" b="1" u="sng" dirty="0" err="1" smtClean="0">
                          <a:effectLst/>
                          <a:latin typeface="Times New Roman"/>
                          <a:ea typeface="Calibri"/>
                          <a:cs typeface="Times New Roman"/>
                        </a:rPr>
                        <a:t>ЗУНы</a:t>
                      </a:r>
                      <a:r>
                        <a:rPr lang="ru-RU" sz="1100" b="1" dirty="0">
                          <a:effectLst/>
                          <a:latin typeface="Times New Roman"/>
                          <a:ea typeface="Calibri"/>
                          <a:cs typeface="Times New Roman"/>
                        </a:rPr>
                        <a:t> </a:t>
                      </a:r>
                      <a:endParaRPr lang="ru-RU" sz="1100" dirty="0">
                        <a:effectLst/>
                        <a:latin typeface="Calibri"/>
                        <a:ea typeface="Calibri"/>
                        <a:cs typeface="Times New Roman"/>
                      </a:endParaRPr>
                    </a:p>
                    <a:p>
                      <a:pPr algn="ctr">
                        <a:lnSpc>
                          <a:spcPct val="115000"/>
                        </a:lnSpc>
                        <a:spcAft>
                          <a:spcPts val="0"/>
                        </a:spcAft>
                      </a:pPr>
                      <a:r>
                        <a:rPr lang="ru-RU" sz="1400" b="1" dirty="0">
                          <a:effectLst/>
                          <a:latin typeface="Times New Roman"/>
                          <a:ea typeface="Calibri"/>
                          <a:cs typeface="Times New Roman"/>
                        </a:rPr>
                        <a:t>ЗНАТЬ </a:t>
                      </a:r>
                      <a:r>
                        <a:rPr lang="ru-RU" sz="1400" dirty="0">
                          <a:effectLst/>
                          <a:latin typeface="Times New Roman"/>
                          <a:ea typeface="Calibri"/>
                          <a:cs typeface="Times New Roman"/>
                        </a:rPr>
                        <a:t>это </a:t>
                      </a:r>
                      <a:r>
                        <a:rPr lang="ru-RU" sz="1400" b="1" dirty="0">
                          <a:solidFill>
                            <a:srgbClr val="FF0000"/>
                          </a:solidFill>
                          <a:effectLst/>
                          <a:latin typeface="Times New Roman"/>
                          <a:ea typeface="Calibri"/>
                          <a:cs typeface="Times New Roman"/>
                        </a:rPr>
                        <a:t>Необходимые знания </a:t>
                      </a:r>
                      <a:endParaRPr lang="ru-RU" sz="1400" b="1" dirty="0">
                        <a:solidFill>
                          <a:srgbClr val="FF0000"/>
                        </a:solidFill>
                        <a:effectLst/>
                        <a:latin typeface="Calibri"/>
                        <a:ea typeface="Calibri"/>
                        <a:cs typeface="Times New Roman"/>
                      </a:endParaRPr>
                    </a:p>
                    <a:p>
                      <a:pPr algn="ctr">
                        <a:lnSpc>
                          <a:spcPct val="115000"/>
                        </a:lnSpc>
                        <a:spcAft>
                          <a:spcPts val="0"/>
                        </a:spcAft>
                      </a:pPr>
                      <a:r>
                        <a:rPr lang="ru-RU" sz="1400" b="1" dirty="0">
                          <a:effectLst/>
                          <a:latin typeface="Times New Roman"/>
                          <a:ea typeface="Calibri"/>
                          <a:cs typeface="Times New Roman"/>
                        </a:rPr>
                        <a:t>УМЕТЬ</a:t>
                      </a:r>
                      <a:r>
                        <a:rPr lang="ru-RU" sz="1400" dirty="0">
                          <a:effectLst/>
                          <a:latin typeface="Times New Roman"/>
                          <a:ea typeface="Calibri"/>
                          <a:cs typeface="Times New Roman"/>
                        </a:rPr>
                        <a:t>  это </a:t>
                      </a:r>
                      <a:r>
                        <a:rPr lang="ru-RU" sz="1400" b="1" dirty="0">
                          <a:solidFill>
                            <a:srgbClr val="FF0000"/>
                          </a:solidFill>
                          <a:effectLst/>
                          <a:latin typeface="Times New Roman"/>
                          <a:ea typeface="Calibri"/>
                          <a:cs typeface="Times New Roman"/>
                        </a:rPr>
                        <a:t>Необходимые умения</a:t>
                      </a:r>
                      <a:endParaRPr lang="ru-RU" sz="1400" b="1" dirty="0">
                        <a:solidFill>
                          <a:srgbClr val="FF0000"/>
                        </a:solidFill>
                        <a:effectLst/>
                        <a:latin typeface="Calibri"/>
                        <a:ea typeface="Calibri"/>
                        <a:cs typeface="Times New Roman"/>
                      </a:endParaRPr>
                    </a:p>
                    <a:p>
                      <a:pPr algn="ctr">
                        <a:lnSpc>
                          <a:spcPct val="115000"/>
                        </a:lnSpc>
                        <a:spcAft>
                          <a:spcPts val="0"/>
                        </a:spcAft>
                      </a:pPr>
                      <a:r>
                        <a:rPr lang="ru-RU" sz="1400" b="1" dirty="0">
                          <a:effectLst/>
                          <a:latin typeface="Times New Roman"/>
                          <a:ea typeface="Calibri"/>
                          <a:cs typeface="Times New Roman"/>
                        </a:rPr>
                        <a:t>ВЛАДЕТЬ</a:t>
                      </a:r>
                      <a:r>
                        <a:rPr lang="ru-RU" sz="1400" dirty="0">
                          <a:effectLst/>
                          <a:latin typeface="Times New Roman"/>
                          <a:ea typeface="Calibri"/>
                          <a:cs typeface="Times New Roman"/>
                        </a:rPr>
                        <a:t> это  </a:t>
                      </a:r>
                      <a:r>
                        <a:rPr lang="ru-RU" sz="1400" b="1" dirty="0">
                          <a:solidFill>
                            <a:srgbClr val="FF0000"/>
                          </a:solidFill>
                          <a:effectLst/>
                          <a:latin typeface="Times New Roman"/>
                          <a:ea typeface="Calibri"/>
                          <a:cs typeface="Times New Roman"/>
                        </a:rPr>
                        <a:t>Трудовые действия</a:t>
                      </a:r>
                      <a:r>
                        <a:rPr lang="ru-RU" sz="1400" dirty="0">
                          <a:effectLst/>
                          <a:latin typeface="Times New Roman"/>
                          <a:ea typeface="Calibri"/>
                          <a:cs typeface="Times New Roman"/>
                        </a:rPr>
                        <a:t> </a:t>
                      </a:r>
                      <a:endParaRPr lang="ru-RU" sz="1400" dirty="0">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091">
                <a:tc gridSpan="2">
                  <a:txBody>
                    <a:bodyPr/>
                    <a:lstStyle/>
                    <a:p>
                      <a:pPr algn="ctr">
                        <a:lnSpc>
                          <a:spcPct val="115000"/>
                        </a:lnSpc>
                        <a:spcAft>
                          <a:spcPts val="0"/>
                        </a:spcAft>
                      </a:pPr>
                      <a:r>
                        <a:rPr lang="ru-RU" sz="1400" b="1" dirty="0" smtClean="0">
                          <a:solidFill>
                            <a:srgbClr val="0070C0"/>
                          </a:solidFill>
                          <a:effectLst/>
                          <a:latin typeface="Times New Roman"/>
                          <a:ea typeface="Calibri"/>
                          <a:cs typeface="Times New Roman"/>
                        </a:rPr>
                        <a:t>Индикаторы</a:t>
                      </a:r>
                      <a:r>
                        <a:rPr lang="ru-RU" sz="1400" b="1" baseline="0" dirty="0" smtClean="0">
                          <a:solidFill>
                            <a:srgbClr val="0070C0"/>
                          </a:solidFill>
                          <a:effectLst/>
                          <a:latin typeface="Times New Roman"/>
                          <a:ea typeface="Calibri"/>
                          <a:cs typeface="Times New Roman"/>
                        </a:rPr>
                        <a:t> </a:t>
                      </a:r>
                      <a:r>
                        <a:rPr lang="ru-RU" sz="1400" b="1" dirty="0" smtClean="0">
                          <a:solidFill>
                            <a:srgbClr val="0070C0"/>
                          </a:solidFill>
                          <a:effectLst/>
                          <a:latin typeface="Times New Roman"/>
                          <a:ea typeface="Calibri"/>
                          <a:cs typeface="Times New Roman"/>
                        </a:rPr>
                        <a:t>для </a:t>
                      </a:r>
                      <a:r>
                        <a:rPr lang="ru-RU" sz="1400" b="1" dirty="0">
                          <a:solidFill>
                            <a:srgbClr val="0070C0"/>
                          </a:solidFill>
                          <a:effectLst/>
                          <a:latin typeface="Times New Roman"/>
                          <a:ea typeface="Calibri"/>
                          <a:cs typeface="Times New Roman"/>
                        </a:rPr>
                        <a:t>всех </a:t>
                      </a:r>
                      <a:r>
                        <a:rPr lang="ru-RU" sz="1400" b="1" dirty="0" smtClean="0">
                          <a:solidFill>
                            <a:srgbClr val="0070C0"/>
                          </a:solidFill>
                          <a:effectLst/>
                          <a:latin typeface="Times New Roman"/>
                          <a:ea typeface="Calibri"/>
                          <a:cs typeface="Times New Roman"/>
                        </a:rPr>
                        <a:t>разработаны</a:t>
                      </a:r>
                      <a:r>
                        <a:rPr lang="ru-RU" sz="1400" b="1" baseline="0" dirty="0" smtClean="0">
                          <a:solidFill>
                            <a:srgbClr val="0070C0"/>
                          </a:solidFill>
                          <a:effectLst/>
                          <a:latin typeface="Times New Roman"/>
                          <a:ea typeface="Calibri"/>
                          <a:cs typeface="Times New Roman"/>
                        </a:rPr>
                        <a:t> </a:t>
                      </a:r>
                      <a:r>
                        <a:rPr lang="ru-RU" sz="1400" b="1" dirty="0" smtClean="0">
                          <a:solidFill>
                            <a:srgbClr val="0070C0"/>
                          </a:solidFill>
                          <a:effectLst/>
                          <a:latin typeface="Times New Roman"/>
                          <a:ea typeface="Calibri"/>
                          <a:cs typeface="Times New Roman"/>
                        </a:rPr>
                        <a:t>и </a:t>
                      </a:r>
                      <a:r>
                        <a:rPr lang="ru-RU" sz="1400" b="1" dirty="0">
                          <a:solidFill>
                            <a:srgbClr val="0070C0"/>
                          </a:solidFill>
                          <a:effectLst/>
                          <a:latin typeface="Times New Roman"/>
                          <a:ea typeface="Calibri"/>
                          <a:cs typeface="Times New Roman"/>
                        </a:rPr>
                        <a:t>согласованы </a:t>
                      </a:r>
                      <a:endParaRPr lang="ru-RU" sz="1400" b="1" dirty="0" smtClean="0">
                        <a:solidFill>
                          <a:srgbClr val="0070C0"/>
                        </a:solidFill>
                        <a:effectLst/>
                        <a:latin typeface="Times New Roman"/>
                        <a:ea typeface="Calibri"/>
                        <a:cs typeface="Times New Roman"/>
                      </a:endParaRPr>
                    </a:p>
                    <a:p>
                      <a:pPr algn="ctr">
                        <a:lnSpc>
                          <a:spcPct val="115000"/>
                        </a:lnSpc>
                        <a:spcAft>
                          <a:spcPts val="0"/>
                        </a:spcAft>
                      </a:pPr>
                      <a:r>
                        <a:rPr lang="ru-RU" sz="1400" b="1" dirty="0" smtClean="0">
                          <a:solidFill>
                            <a:srgbClr val="0070C0"/>
                          </a:solidFill>
                          <a:effectLst/>
                          <a:latin typeface="Times New Roman"/>
                          <a:ea typeface="Calibri"/>
                          <a:cs typeface="Times New Roman"/>
                        </a:rPr>
                        <a:t>с </a:t>
                      </a:r>
                      <a:r>
                        <a:rPr lang="ru-RU" sz="1400" b="1" dirty="0">
                          <a:solidFill>
                            <a:srgbClr val="0070C0"/>
                          </a:solidFill>
                          <a:effectLst/>
                          <a:latin typeface="Times New Roman"/>
                          <a:ea typeface="Calibri"/>
                          <a:cs typeface="Times New Roman"/>
                        </a:rPr>
                        <a:t>кафедрами</a:t>
                      </a:r>
                      <a:endParaRPr lang="ru-RU" sz="1400" dirty="0">
                        <a:solidFill>
                          <a:srgbClr val="0070C0"/>
                        </a:solidFill>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ru-RU" sz="1400" b="1" dirty="0">
                          <a:solidFill>
                            <a:srgbClr val="FF0000"/>
                          </a:solidFill>
                          <a:effectLst/>
                          <a:latin typeface="Times New Roman"/>
                          <a:ea typeface="Calibri"/>
                          <a:cs typeface="Times New Roman"/>
                        </a:rPr>
                        <a:t>Трудовая функция </a:t>
                      </a:r>
                      <a:r>
                        <a:rPr lang="ru-RU" sz="1400" b="1" dirty="0">
                          <a:effectLst/>
                          <a:latin typeface="Times New Roman"/>
                          <a:ea typeface="Calibri"/>
                          <a:cs typeface="Times New Roman"/>
                        </a:rPr>
                        <a:t>- </a:t>
                      </a:r>
                      <a:r>
                        <a:rPr lang="ru-RU" sz="1400" b="1" dirty="0">
                          <a:solidFill>
                            <a:schemeClr val="accent6">
                              <a:lumMod val="75000"/>
                            </a:schemeClr>
                          </a:solidFill>
                          <a:effectLst/>
                          <a:latin typeface="Times New Roman"/>
                          <a:ea typeface="Calibri"/>
                          <a:cs typeface="Times New Roman"/>
                        </a:rPr>
                        <a:t>индикатор </a:t>
                      </a:r>
                      <a:r>
                        <a:rPr lang="ru-RU" sz="1400" b="1" dirty="0" smtClean="0">
                          <a:solidFill>
                            <a:schemeClr val="accent6">
                              <a:lumMod val="75000"/>
                            </a:schemeClr>
                          </a:solidFill>
                          <a:effectLst/>
                          <a:latin typeface="Times New Roman"/>
                          <a:ea typeface="Calibri"/>
                          <a:cs typeface="Times New Roman"/>
                        </a:rPr>
                        <a:t>ПК </a:t>
                      </a:r>
                    </a:p>
                    <a:p>
                      <a:pPr algn="ctr">
                        <a:lnSpc>
                          <a:spcPct val="115000"/>
                        </a:lnSpc>
                        <a:spcAft>
                          <a:spcPts val="0"/>
                        </a:spcAft>
                      </a:pPr>
                      <a:r>
                        <a:rPr lang="ru-RU" sz="1400" b="1" dirty="0" smtClean="0">
                          <a:effectLst/>
                          <a:latin typeface="Times New Roman"/>
                          <a:ea typeface="Calibri"/>
                          <a:cs typeface="Times New Roman"/>
                        </a:rPr>
                        <a:t>(</a:t>
                      </a:r>
                      <a:r>
                        <a:rPr lang="ru-RU" sz="1400" b="1" dirty="0">
                          <a:effectLst/>
                          <a:latin typeface="Times New Roman"/>
                          <a:ea typeface="Calibri"/>
                          <a:cs typeface="Times New Roman"/>
                        </a:rPr>
                        <a:t>перечислены в проф. стандарте)</a:t>
                      </a:r>
                      <a:endParaRPr lang="ru-RU" sz="1400" dirty="0">
                        <a:effectLst/>
                        <a:latin typeface="Calibri"/>
                        <a:ea typeface="Calibri"/>
                        <a:cs typeface="Times New Roman"/>
                      </a:endParaRPr>
                    </a:p>
                  </a:txBody>
                  <a:tcPr marL="44226" marR="44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b="1" dirty="0">
                          <a:effectLst/>
                          <a:latin typeface="Times New Roman"/>
                          <a:ea typeface="Calibri"/>
                          <a:cs typeface="Times New Roman"/>
                        </a:rPr>
                        <a:t> </a:t>
                      </a:r>
                      <a:endParaRPr lang="ru-RU" sz="1100" dirty="0">
                        <a:effectLst/>
                        <a:latin typeface="Calibri"/>
                        <a:ea typeface="Calibri"/>
                        <a:cs typeface="Times New Roman"/>
                      </a:endParaRPr>
                    </a:p>
                  </a:txBody>
                  <a:tcPr marL="44226" marR="442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7" name="Прямая со стрелкой 6"/>
          <p:cNvCxnSpPr/>
          <p:nvPr/>
        </p:nvCxnSpPr>
        <p:spPr>
          <a:xfrm>
            <a:off x="10447643" y="4912242"/>
            <a:ext cx="0" cy="39340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5479" y="4100033"/>
            <a:ext cx="167347" cy="365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0520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a:xfrm>
            <a:off x="7048500" y="474494"/>
            <a:ext cx="4900362" cy="5848912"/>
          </a:xfrm>
        </p:spPr>
        <p:txBody>
          <a:bodyPr>
            <a:normAutofit fontScale="90000"/>
          </a:bodyPr>
          <a:lstStyle/>
          <a:p>
            <a:pPr algn="l"/>
            <a:r>
              <a:rPr lang="ru-RU" sz="2600" dirty="0"/>
              <a:t/>
            </a:r>
            <a:br>
              <a:rPr lang="ru-RU" sz="2600" dirty="0"/>
            </a:br>
            <a:r>
              <a:rPr lang="ru-RU" sz="2600" dirty="0"/>
              <a:t>УМЕТЬ  это Необходимые умения</a:t>
            </a:r>
            <a:br>
              <a:rPr lang="ru-RU" sz="2600" dirty="0"/>
            </a:br>
            <a:r>
              <a:rPr lang="ru-RU" sz="2600" dirty="0"/>
              <a:t>ВЛАДЕТЬ это  Трудовые </a:t>
            </a:r>
            <a:r>
              <a:rPr lang="ru-RU" sz="2600" dirty="0" smtClean="0"/>
              <a:t>действия в п. 5 заполняются через п.5.1.10</a:t>
            </a:r>
            <a:br>
              <a:rPr lang="ru-RU" sz="2600" dirty="0" smtClean="0"/>
            </a:br>
            <a:r>
              <a:rPr lang="ru-RU" sz="2600" dirty="0" smtClean="0"/>
              <a:t>1. Нужно заполнить перечень практических навыков ориентируюсь на профессиональный стандарт</a:t>
            </a:r>
            <a:br>
              <a:rPr lang="ru-RU" sz="2600" dirty="0" smtClean="0"/>
            </a:br>
            <a:r>
              <a:rPr lang="ru-RU" sz="2600" dirty="0" smtClean="0"/>
              <a:t>2. Выбрать уровень Уметь или Владеть при заполнении практического навыка.</a:t>
            </a:r>
            <a:br>
              <a:rPr lang="ru-RU" sz="2600" dirty="0" smtClean="0"/>
            </a:br>
            <a:r>
              <a:rPr lang="ru-RU" sz="2600" dirty="0" smtClean="0"/>
              <a:t>3. </a:t>
            </a:r>
            <a:r>
              <a:rPr lang="ru-RU" sz="2600" dirty="0"/>
              <a:t>П</a:t>
            </a:r>
            <a:r>
              <a:rPr lang="ru-RU" sz="2600" dirty="0" smtClean="0"/>
              <a:t>рикрепить индикатор</a:t>
            </a:r>
            <a:r>
              <a:rPr lang="ru-RU" sz="2600" dirty="0"/>
              <a:t/>
            </a:r>
            <a:br>
              <a:rPr lang="ru-RU" sz="2600" dirty="0"/>
            </a:br>
            <a:r>
              <a:rPr lang="ru-RU" sz="2600" dirty="0" smtClean="0"/>
              <a:t/>
            </a:r>
            <a:br>
              <a:rPr lang="ru-RU" sz="2600" dirty="0" smtClean="0"/>
            </a:br>
            <a:r>
              <a:rPr lang="ru-RU" sz="2600" dirty="0" smtClean="0"/>
              <a:t>Данное умение или владение автоматически перенесется в таблицу п.5</a:t>
            </a:r>
            <a:br>
              <a:rPr lang="ru-RU" sz="2600" dirty="0" smtClean="0"/>
            </a:br>
            <a:r>
              <a:rPr lang="ru-RU" sz="2600" dirty="0"/>
              <a:t/>
            </a:r>
            <a:br>
              <a:rPr lang="ru-RU" sz="2600" dirty="0"/>
            </a:br>
            <a:endParaRPr lang="ru-RU" sz="26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309563"/>
            <a:ext cx="5734050" cy="280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119438"/>
            <a:ext cx="6800850" cy="280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7635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a:xfrm>
            <a:off x="3705726" y="190501"/>
            <a:ext cx="8243135" cy="3418974"/>
          </a:xfrm>
        </p:spPr>
        <p:txBody>
          <a:bodyPr>
            <a:normAutofit fontScale="90000"/>
          </a:bodyPr>
          <a:lstStyle/>
          <a:p>
            <a:pPr algn="l"/>
            <a:r>
              <a:rPr lang="ru-RU" sz="2600" dirty="0"/>
              <a:t/>
            </a:r>
            <a:br>
              <a:rPr lang="ru-RU" sz="2600" dirty="0"/>
            </a:br>
            <a:r>
              <a:rPr lang="ru-RU" sz="2200" dirty="0"/>
              <a:t>УМЕТЬ  это Необходимые умения</a:t>
            </a:r>
            <a:br>
              <a:rPr lang="ru-RU" sz="2200" dirty="0"/>
            </a:br>
            <a:r>
              <a:rPr lang="ru-RU" sz="2200" dirty="0"/>
              <a:t>ВЛАДЕТЬ это  Трудовые </a:t>
            </a:r>
            <a:r>
              <a:rPr lang="ru-RU" sz="2200" dirty="0" smtClean="0"/>
              <a:t>действия в п. 5 заполняются через п.5.1.10</a:t>
            </a:r>
            <a:br>
              <a:rPr lang="ru-RU" sz="2200" dirty="0" smtClean="0"/>
            </a:br>
            <a:r>
              <a:rPr lang="ru-RU" sz="2200" dirty="0" smtClean="0"/>
              <a:t>1. Нужно заполнить перечень практических навыков ориентируюсь на профессиональный стандарт</a:t>
            </a:r>
            <a:br>
              <a:rPr lang="ru-RU" sz="2200" dirty="0" smtClean="0"/>
            </a:br>
            <a:r>
              <a:rPr lang="ru-RU" sz="2200" dirty="0" smtClean="0"/>
              <a:t>2. Выбрать уровень Уметь или Владеть при заполнении практического навыка.</a:t>
            </a:r>
            <a:br>
              <a:rPr lang="ru-RU" sz="2200" dirty="0" smtClean="0"/>
            </a:br>
            <a:r>
              <a:rPr lang="ru-RU" sz="2200" dirty="0" smtClean="0"/>
              <a:t>3. </a:t>
            </a:r>
            <a:r>
              <a:rPr lang="ru-RU" sz="2200" dirty="0"/>
              <a:t>П</a:t>
            </a:r>
            <a:r>
              <a:rPr lang="ru-RU" sz="2200" dirty="0" smtClean="0"/>
              <a:t>рикрепить индикатор</a:t>
            </a:r>
            <a:r>
              <a:rPr lang="ru-RU" sz="2200" dirty="0"/>
              <a:t/>
            </a:r>
            <a:br>
              <a:rPr lang="ru-RU" sz="2200" dirty="0"/>
            </a:br>
            <a:r>
              <a:rPr lang="ru-RU" sz="2200" dirty="0" smtClean="0"/>
              <a:t/>
            </a:r>
            <a:br>
              <a:rPr lang="ru-RU" sz="2200" dirty="0" smtClean="0"/>
            </a:br>
            <a:r>
              <a:rPr lang="ru-RU" sz="2200" dirty="0" smtClean="0"/>
              <a:t>Данное умение или владение автоматически перенесется в таблицу п.5</a:t>
            </a:r>
            <a:br>
              <a:rPr lang="ru-RU" sz="2200" dirty="0" smtClean="0"/>
            </a:br>
            <a:r>
              <a:rPr lang="ru-RU" sz="2600" dirty="0"/>
              <a:t/>
            </a:r>
            <a:br>
              <a:rPr lang="ru-RU" sz="2600" dirty="0"/>
            </a:br>
            <a:endParaRPr lang="ru-RU" sz="26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788" y="190500"/>
            <a:ext cx="3452812" cy="5652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1922" y="3142749"/>
            <a:ext cx="6120426" cy="3638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6737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a:xfrm>
            <a:off x="1828800" y="4070878"/>
            <a:ext cx="9807242" cy="2498364"/>
          </a:xfrm>
        </p:spPr>
        <p:txBody>
          <a:bodyPr>
            <a:normAutofit fontScale="90000"/>
          </a:bodyPr>
          <a:lstStyle/>
          <a:p>
            <a:pPr algn="l"/>
            <a:r>
              <a:rPr lang="ru-RU" sz="2600" dirty="0" smtClean="0"/>
              <a:t>После заполнения п. 5 необходимо прикрепить </a:t>
            </a:r>
            <a:r>
              <a:rPr lang="ru-RU" sz="2600" dirty="0"/>
              <a:t>индикаторы компетенций, проверить содержание </a:t>
            </a:r>
            <a:r>
              <a:rPr lang="ru-RU" sz="2600" dirty="0" smtClean="0"/>
              <a:t>тем на актуальность в  </a:t>
            </a:r>
            <a:r>
              <a:rPr lang="ru-RU" sz="2600" dirty="0"/>
              <a:t/>
            </a:r>
            <a:br>
              <a:rPr lang="ru-RU" sz="2600" dirty="0"/>
            </a:br>
            <a:r>
              <a:rPr lang="ru-RU" sz="2600" dirty="0" smtClean="0"/>
              <a:t>п</a:t>
            </a:r>
            <a:r>
              <a:rPr lang="ru-RU" sz="2600" dirty="0"/>
              <a:t>. </a:t>
            </a:r>
            <a:r>
              <a:rPr lang="ru-RU" sz="2600" dirty="0" smtClean="0"/>
              <a:t>5.1.1</a:t>
            </a:r>
            <a:r>
              <a:rPr lang="ru-RU" sz="2600" dirty="0"/>
              <a:t> </a:t>
            </a:r>
            <a:r>
              <a:rPr lang="ru-RU" sz="2600" dirty="0" smtClean="0"/>
              <a:t>– </a:t>
            </a:r>
            <a:r>
              <a:rPr lang="ru-RU" sz="2600" dirty="0" err="1" smtClean="0"/>
              <a:t>тем.план</a:t>
            </a:r>
            <a:r>
              <a:rPr lang="ru-RU" sz="2600" dirty="0" smtClean="0"/>
              <a:t> лекций;</a:t>
            </a:r>
            <a:br>
              <a:rPr lang="ru-RU" sz="2600" dirty="0" smtClean="0"/>
            </a:br>
            <a:r>
              <a:rPr lang="ru-RU" sz="2600" dirty="0" smtClean="0"/>
              <a:t>п. 5.1.2 – </a:t>
            </a:r>
            <a:r>
              <a:rPr lang="ru-RU" sz="2600" dirty="0" err="1" smtClean="0"/>
              <a:t>тем.план</a:t>
            </a:r>
            <a:r>
              <a:rPr lang="ru-RU" sz="2600" dirty="0" smtClean="0"/>
              <a:t> практических занятий;</a:t>
            </a:r>
            <a:br>
              <a:rPr lang="ru-RU" sz="2600" dirty="0" smtClean="0"/>
            </a:br>
            <a:r>
              <a:rPr lang="ru-RU" sz="2600" dirty="0" smtClean="0"/>
              <a:t>п. 5.1.3</a:t>
            </a:r>
            <a:r>
              <a:rPr lang="ru-RU" sz="2600" dirty="0"/>
              <a:t> </a:t>
            </a:r>
            <a:r>
              <a:rPr lang="ru-RU" sz="2600" dirty="0" smtClean="0"/>
              <a:t>– </a:t>
            </a:r>
            <a:r>
              <a:rPr lang="ru-RU" sz="2600" dirty="0" err="1" smtClean="0"/>
              <a:t>теп.план</a:t>
            </a:r>
            <a:r>
              <a:rPr lang="ru-RU" sz="2600" dirty="0" smtClean="0"/>
              <a:t> самостоятельной работы;</a:t>
            </a:r>
            <a:br>
              <a:rPr lang="ru-RU" sz="2600" dirty="0" smtClean="0"/>
            </a:br>
            <a:r>
              <a:rPr lang="ru-RU" sz="2600" dirty="0" smtClean="0"/>
              <a:t>п.  5.1.5  - перечень контрольно-оценочных материалов (проверит на актуальность);</a:t>
            </a:r>
            <a:br>
              <a:rPr lang="ru-RU" sz="2600" dirty="0" smtClean="0"/>
            </a:br>
            <a:r>
              <a:rPr lang="ru-RU" sz="2600" dirty="0" smtClean="0"/>
              <a:t>п. 5.1.10  - практические навыки (проверить на актуальность)4</a:t>
            </a:r>
            <a:endParaRPr lang="ru-RU" sz="2600"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821" y="266700"/>
            <a:ext cx="6547322" cy="339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4820" y="266700"/>
            <a:ext cx="6587093" cy="339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5480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a:xfrm>
            <a:off x="1227221" y="1664561"/>
            <a:ext cx="9807242" cy="3172133"/>
          </a:xfrm>
        </p:spPr>
        <p:txBody>
          <a:bodyPr>
            <a:normAutofit/>
          </a:bodyPr>
          <a:lstStyle/>
          <a:p>
            <a:r>
              <a:rPr lang="ru-RU" sz="3200" b="1" dirty="0" smtClean="0"/>
              <a:t>Спасибо за внимание!</a:t>
            </a:r>
            <a:br>
              <a:rPr lang="ru-RU" sz="3200" b="1" dirty="0" smtClean="0"/>
            </a:br>
            <a:r>
              <a:rPr lang="ru-RU" sz="3200" b="1" dirty="0" smtClean="0"/>
              <a:t/>
            </a:r>
            <a:br>
              <a:rPr lang="ru-RU" sz="3200" b="1" dirty="0" smtClean="0"/>
            </a:br>
            <a:r>
              <a:rPr lang="ru-RU" sz="3200" b="1" dirty="0" smtClean="0"/>
              <a:t>Ткаченко Оксана Владимировна</a:t>
            </a:r>
            <a:r>
              <a:rPr lang="ru-RU" sz="3200" b="1" dirty="0"/>
              <a:t/>
            </a:r>
            <a:br>
              <a:rPr lang="ru-RU" sz="3200" b="1" dirty="0"/>
            </a:br>
            <a:r>
              <a:rPr lang="ru-RU" sz="3200" b="1" dirty="0" smtClean="0"/>
              <a:t>Конт. телефон 228-08-71, +79233256260</a:t>
            </a:r>
            <a:br>
              <a:rPr lang="ru-RU" sz="3200" b="1" dirty="0" smtClean="0"/>
            </a:br>
            <a:r>
              <a:rPr lang="en-US" sz="3200" b="1" dirty="0" smtClean="0"/>
              <a:t>e-mail </a:t>
            </a:r>
            <a:r>
              <a:rPr lang="en-US" sz="3200" b="1" dirty="0" smtClean="0">
                <a:hlinkClick r:id="rId3"/>
              </a:rPr>
              <a:t>tkachenkowso@mail.ru</a:t>
            </a:r>
            <a:r>
              <a:rPr lang="ru-RU" sz="3200" b="1" dirty="0" smtClean="0"/>
              <a:t> </a:t>
            </a:r>
            <a:endParaRPr lang="ru-RU" sz="3200" b="1" dirty="0"/>
          </a:p>
        </p:txBody>
      </p:sp>
    </p:spTree>
    <p:extLst>
      <p:ext uri="{BB962C8B-B14F-4D97-AF65-F5344CB8AC3E}">
        <p14:creationId xmlns:p14="http://schemas.microsoft.com/office/powerpoint/2010/main" val="142018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6569" y="1419727"/>
            <a:ext cx="4226370" cy="4379494"/>
          </a:xfrm>
        </p:spPr>
        <p:txBody>
          <a:bodyPr>
            <a:normAutofit fontScale="90000"/>
          </a:bodyPr>
          <a:lstStyle/>
          <a:p>
            <a:r>
              <a:rPr lang="ru-RU" sz="3200" dirty="0"/>
              <a:t>Рабочие программы дисциплин необходимо заполнить в  электронном модуле на сайте </a:t>
            </a:r>
            <a:r>
              <a:rPr lang="ru-RU" sz="3200" dirty="0" err="1"/>
              <a:t>КрасГМУ</a:t>
            </a:r>
            <a:r>
              <a:rPr lang="ru-RU" sz="3200" dirty="0"/>
              <a:t> в разделе Сотрудникам/Послевузовский/Ординатура/УМКД/ </a:t>
            </a:r>
            <a:r>
              <a:rPr lang="ru-RU" sz="3200" dirty="0" smtClean="0"/>
              <a:t>Специальность  </a:t>
            </a:r>
            <a:br>
              <a:rPr lang="ru-RU" sz="3200" dirty="0" smtClean="0"/>
            </a:br>
            <a:r>
              <a:rPr lang="ru-RU" sz="3200" dirty="0" smtClean="0"/>
              <a:t>ФГОС </a:t>
            </a:r>
            <a:r>
              <a:rPr lang="ru-RU" sz="3200" dirty="0"/>
              <a:t>ВО 3</a:t>
            </a:r>
            <a:r>
              <a:rPr lang="ru-RU" sz="3200" dirty="0" smtClean="0"/>
              <a:t>++</a:t>
            </a:r>
            <a:br>
              <a:rPr lang="ru-RU" sz="3200" dirty="0" smtClean="0"/>
            </a:br>
            <a:r>
              <a:rPr lang="ru-RU" sz="3200" dirty="0" smtClean="0"/>
              <a:t/>
            </a:r>
            <a:br>
              <a:rPr lang="ru-RU" sz="3200" dirty="0" smtClean="0"/>
            </a:br>
            <a:r>
              <a:rPr lang="ru-RU" sz="2700" u="sng" dirty="0" smtClean="0"/>
              <a:t>В </a:t>
            </a:r>
            <a:r>
              <a:rPr lang="ru-RU" sz="2700" u="sng" dirty="0" smtClean="0"/>
              <a:t>настоящий момент в УМКД полностью скопированы (за исключением компетенций и индикаторов) РП из ОПОП ФГОС ВО 3+</a:t>
            </a:r>
            <a:endParaRPr lang="ru-RU" sz="2700" u="sng"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2939" y="662054"/>
            <a:ext cx="7749061" cy="4776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p:cNvSpPr/>
          <p:nvPr/>
        </p:nvSpPr>
        <p:spPr>
          <a:xfrm>
            <a:off x="625643" y="6098052"/>
            <a:ext cx="10491536" cy="523220"/>
          </a:xfrm>
          <a:prstGeom prst="rect">
            <a:avLst/>
          </a:prstGeom>
        </p:spPr>
        <p:txBody>
          <a:bodyPr wrap="square">
            <a:spAutoFit/>
          </a:bodyPr>
          <a:lstStyle/>
          <a:p>
            <a:r>
              <a:rPr lang="en-US" sz="2800" dirty="0">
                <a:hlinkClick r:id="rId4"/>
              </a:rPr>
              <a:t>https://krasgmu.ru/index.php?page[org]=</a:t>
            </a:r>
            <a:r>
              <a:rPr lang="en-US" sz="2800" dirty="0" smtClean="0">
                <a:hlinkClick r:id="rId4"/>
              </a:rPr>
              <a:t>pve&amp;cat=ord&amp;mode=umkd</a:t>
            </a:r>
            <a:r>
              <a:rPr lang="ru-RU" sz="2800" dirty="0" smtClean="0"/>
              <a:t> </a:t>
            </a:r>
            <a:endParaRPr lang="ru-RU" sz="2800" dirty="0"/>
          </a:p>
        </p:txBody>
      </p:sp>
    </p:spTree>
    <p:extLst>
      <p:ext uri="{BB962C8B-B14F-4D97-AF65-F5344CB8AC3E}">
        <p14:creationId xmlns:p14="http://schemas.microsoft.com/office/powerpoint/2010/main" val="259728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6569" y="697832"/>
            <a:ext cx="3850106" cy="4379494"/>
          </a:xfrm>
        </p:spPr>
        <p:txBody>
          <a:bodyPr>
            <a:normAutofit/>
          </a:bodyPr>
          <a:lstStyle/>
          <a:p>
            <a:r>
              <a:rPr lang="ru-RU" sz="3200" dirty="0" smtClean="0"/>
              <a:t>Перечень рабочих программ дисциплин, которые необходимо заполнить указан в приказе ректора </a:t>
            </a:r>
            <a:br>
              <a:rPr lang="ru-RU" sz="3200" dirty="0" smtClean="0"/>
            </a:br>
            <a:r>
              <a:rPr lang="ru-RU" sz="3200" dirty="0" smtClean="0"/>
              <a:t>№ 68 </a:t>
            </a:r>
            <a:r>
              <a:rPr lang="ru-RU" sz="3200" dirty="0" err="1" smtClean="0"/>
              <a:t>осн</a:t>
            </a:r>
            <a:r>
              <a:rPr lang="ru-RU" sz="3200" dirty="0" smtClean="0"/>
              <a:t>. от 10.02.2023г.</a:t>
            </a:r>
            <a:endParaRPr lang="ru-RU" sz="3200" dirty="0"/>
          </a:p>
        </p:txBody>
      </p:sp>
      <p:sp>
        <p:nvSpPr>
          <p:cNvPr id="5" name="Прямоугольник 4"/>
          <p:cNvSpPr/>
          <p:nvPr/>
        </p:nvSpPr>
        <p:spPr>
          <a:xfrm>
            <a:off x="625643" y="5822452"/>
            <a:ext cx="10491536" cy="523220"/>
          </a:xfrm>
          <a:prstGeom prst="rect">
            <a:avLst/>
          </a:prstGeom>
        </p:spPr>
        <p:txBody>
          <a:bodyPr wrap="square">
            <a:spAutoFit/>
          </a:bodyPr>
          <a:lstStyle/>
          <a:p>
            <a:r>
              <a:rPr lang="en-US" sz="2800" dirty="0">
                <a:solidFill>
                  <a:prstClr val="black"/>
                </a:solidFill>
                <a:hlinkClick r:id="rId3"/>
              </a:rPr>
              <a:t>https://krasgmu.ru/index.php?page[common]=</a:t>
            </a:r>
            <a:r>
              <a:rPr lang="en-US" sz="2800" dirty="0" smtClean="0">
                <a:solidFill>
                  <a:prstClr val="black"/>
                </a:solidFill>
                <a:hlinkClick r:id="rId3"/>
              </a:rPr>
              <a:t>content&amp;id=240208</a:t>
            </a:r>
            <a:r>
              <a:rPr lang="ru-RU" sz="2800" dirty="0" smtClean="0">
                <a:solidFill>
                  <a:prstClr val="black"/>
                </a:solidFill>
              </a:rPr>
              <a:t> </a:t>
            </a:r>
            <a:endParaRPr lang="ru-RU" sz="2800" dirty="0">
              <a:solidFill>
                <a:prstClr val="black"/>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3268" y="913898"/>
            <a:ext cx="7430547" cy="4404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9870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504" y="0"/>
            <a:ext cx="5293895" cy="6448926"/>
          </a:xfrm>
        </p:spPr>
        <p:txBody>
          <a:bodyPr>
            <a:normAutofit/>
          </a:bodyPr>
          <a:lstStyle/>
          <a:p>
            <a:pPr algn="l"/>
            <a:r>
              <a:rPr lang="ru-RU" sz="2600" b="1" dirty="0" smtClean="0"/>
              <a:t>В рабочих программах </a:t>
            </a:r>
            <a:r>
              <a:rPr lang="ru-RU" sz="2600" b="1" dirty="0" smtClean="0"/>
              <a:t> дисциплин </a:t>
            </a:r>
            <a:r>
              <a:rPr lang="ru-RU" sz="2600" b="1" dirty="0" smtClean="0"/>
              <a:t>необходимо заполнить следующие пункты:</a:t>
            </a:r>
            <a:r>
              <a:rPr lang="ru-RU" sz="2600" dirty="0" smtClean="0"/>
              <a:t/>
            </a:r>
            <a:br>
              <a:rPr lang="ru-RU" sz="2600" dirty="0" smtClean="0"/>
            </a:br>
            <a:r>
              <a:rPr lang="ru-RU" sz="2600" dirty="0" smtClean="0"/>
              <a:t> - п. 5 (компетенции, индикаторы, </a:t>
            </a:r>
            <a:r>
              <a:rPr lang="ru-RU" sz="2600" dirty="0" err="1"/>
              <a:t>З</a:t>
            </a:r>
            <a:r>
              <a:rPr lang="ru-RU" sz="2600" dirty="0" err="1" smtClean="0"/>
              <a:t>УНы</a:t>
            </a:r>
            <a:r>
              <a:rPr lang="ru-RU" sz="2600" dirty="0" smtClean="0"/>
              <a:t>);</a:t>
            </a:r>
            <a:br>
              <a:rPr lang="ru-RU" sz="2600" dirty="0" smtClean="0"/>
            </a:br>
            <a:r>
              <a:rPr lang="ru-RU" sz="2600" dirty="0" smtClean="0"/>
              <a:t>- п. 5.1.1, 5.1.2, 5.1.3,  5.1.5, 5.1.10 – прикрепить индикаторы компетенций, проверить содержание тем;</a:t>
            </a:r>
            <a:r>
              <a:rPr lang="ru-RU" sz="2600" dirty="0"/>
              <a:t> </a:t>
            </a:r>
            <a:r>
              <a:rPr lang="ru-RU" sz="2600" dirty="0" smtClean="0"/>
              <a:t/>
            </a:r>
            <a:br>
              <a:rPr lang="ru-RU" sz="2600" dirty="0" smtClean="0"/>
            </a:br>
            <a:r>
              <a:rPr lang="ru-RU" sz="2600" dirty="0" smtClean="0"/>
              <a:t>- 5.1.8 – проверить актуальность учебных материалов и информационных технологий РП</a:t>
            </a:r>
            <a:br>
              <a:rPr lang="ru-RU" sz="2600" dirty="0" smtClean="0"/>
            </a:br>
            <a:r>
              <a:rPr lang="ru-RU" sz="2600" dirty="0" smtClean="0"/>
              <a:t>- п. 5.1.9  - проверить МТО  на соответствие и наличие аудиторного фонда и актуальность договоров об организации производственной практики</a:t>
            </a:r>
            <a:endParaRPr lang="ru-RU" sz="2600" dirty="0"/>
          </a:p>
        </p:txBody>
      </p:sp>
      <p:sp>
        <p:nvSpPr>
          <p:cNvPr id="5" name="Прямоугольник 4"/>
          <p:cNvSpPr/>
          <p:nvPr/>
        </p:nvSpPr>
        <p:spPr>
          <a:xfrm>
            <a:off x="5342021" y="4868345"/>
            <a:ext cx="6849979" cy="1815882"/>
          </a:xfrm>
          <a:prstGeom prst="rect">
            <a:avLst/>
          </a:prstGeom>
        </p:spPr>
        <p:txBody>
          <a:bodyPr wrap="square">
            <a:spAutoFit/>
          </a:bodyPr>
          <a:lstStyle/>
          <a:p>
            <a:pPr algn="ctr"/>
            <a:r>
              <a:rPr lang="ru-RU" sz="2800" b="1" dirty="0" smtClean="0">
                <a:hlinkClick r:id="rId3"/>
              </a:rPr>
              <a:t>Договоры об организации практической подготовки </a:t>
            </a:r>
          </a:p>
          <a:p>
            <a:r>
              <a:rPr lang="en-US" sz="2800" dirty="0" smtClean="0">
                <a:solidFill>
                  <a:prstClr val="black"/>
                </a:solidFill>
                <a:hlinkClick r:id="rId3"/>
              </a:rPr>
              <a:t>https</a:t>
            </a:r>
            <a:r>
              <a:rPr lang="en-US" sz="2800" dirty="0">
                <a:solidFill>
                  <a:prstClr val="black"/>
                </a:solidFill>
                <a:hlinkClick r:id="rId3"/>
              </a:rPr>
              <a:t>://krasgmu.ru/index.php?page[common]=</a:t>
            </a:r>
            <a:r>
              <a:rPr lang="en-US" sz="2800" dirty="0" smtClean="0">
                <a:solidFill>
                  <a:prstClr val="black"/>
                </a:solidFill>
                <a:hlinkClick r:id="rId3"/>
              </a:rPr>
              <a:t>dept&amp;id=174&amp;cat=folder&amp;fid=39868</a:t>
            </a:r>
            <a:r>
              <a:rPr lang="ru-RU" sz="2800" dirty="0" smtClean="0">
                <a:solidFill>
                  <a:prstClr val="black"/>
                </a:solidFill>
              </a:rPr>
              <a:t> </a:t>
            </a:r>
            <a:endParaRPr lang="ru-RU" sz="2800" dirty="0">
              <a:solidFill>
                <a:prstClr val="black"/>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1411" y="634475"/>
            <a:ext cx="6007767" cy="35607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335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8442" y="696525"/>
            <a:ext cx="5005137" cy="5848912"/>
          </a:xfrm>
        </p:spPr>
        <p:txBody>
          <a:bodyPr>
            <a:normAutofit fontScale="90000"/>
          </a:bodyPr>
          <a:lstStyle/>
          <a:p>
            <a:pPr algn="l"/>
            <a:r>
              <a:rPr lang="ru-RU" sz="2600" dirty="0" smtClean="0"/>
              <a:t>Заполнение </a:t>
            </a:r>
            <a:r>
              <a:rPr lang="ru-RU" sz="2600" dirty="0" smtClean="0"/>
              <a:t> п. 5 </a:t>
            </a:r>
            <a:br>
              <a:rPr lang="ru-RU" sz="2600" dirty="0" smtClean="0"/>
            </a:br>
            <a:r>
              <a:rPr lang="ru-RU" sz="2600" dirty="0" smtClean="0"/>
              <a:t>(компетенции, индикаторы, </a:t>
            </a:r>
            <a:r>
              <a:rPr lang="ru-RU" sz="2600" dirty="0" err="1" smtClean="0"/>
              <a:t>ЗУНы</a:t>
            </a:r>
            <a:r>
              <a:rPr lang="ru-RU" sz="2600" dirty="0" smtClean="0"/>
              <a:t>)</a:t>
            </a:r>
            <a:br>
              <a:rPr lang="ru-RU" sz="2600" dirty="0" smtClean="0"/>
            </a:br>
            <a:r>
              <a:rPr lang="ru-RU" sz="2600" dirty="0"/>
              <a:t/>
            </a:r>
            <a:br>
              <a:rPr lang="ru-RU" sz="2600" dirty="0"/>
            </a:br>
            <a:r>
              <a:rPr lang="ru-RU" sz="2600" dirty="0" smtClean="0"/>
              <a:t>Для заполнения таблицы нужно нажать зеленую кнопку «Добавить компетенции» и выбрать индикатор: </a:t>
            </a:r>
            <a:r>
              <a:rPr lang="ru-RU" sz="2600" dirty="0"/>
              <a:t>например, ПК 1.1, 1.2. </a:t>
            </a:r>
            <a:r>
              <a:rPr lang="ru-RU" sz="2600" dirty="0" smtClean="0"/>
              <a:t/>
            </a:r>
            <a:br>
              <a:rPr lang="ru-RU" sz="2600" dirty="0" smtClean="0"/>
            </a:br>
            <a:r>
              <a:rPr lang="ru-RU" sz="2600" dirty="0" smtClean="0"/>
              <a:t>НЕЛЬЗЯ выбирать компетенцию НАПРИМЕР, ПК 1</a:t>
            </a:r>
            <a:br>
              <a:rPr lang="ru-RU" sz="2600" dirty="0" smtClean="0"/>
            </a:br>
            <a:r>
              <a:rPr lang="ru-RU" sz="2600" dirty="0" smtClean="0"/>
              <a:t>после выбора индикатора автоматически заполнятся колонки 1, 2, 3, 4, смотрите слайд</a:t>
            </a:r>
            <a:r>
              <a:rPr lang="ru-RU" sz="2600" dirty="0"/>
              <a:t> </a:t>
            </a:r>
            <a:r>
              <a:rPr lang="ru-RU" sz="2600" dirty="0" smtClean="0"/>
              <a:t>6, 7.</a:t>
            </a:r>
            <a:r>
              <a:rPr lang="ru-RU" sz="2600" dirty="0"/>
              <a:t/>
            </a:r>
            <a:br>
              <a:rPr lang="ru-RU" sz="2600" dirty="0"/>
            </a:br>
            <a:r>
              <a:rPr lang="ru-RU" sz="2600" dirty="0" smtClean="0"/>
              <a:t/>
            </a:r>
            <a:br>
              <a:rPr lang="ru-RU" sz="2600" dirty="0" smtClean="0"/>
            </a:br>
            <a:r>
              <a:rPr lang="ru-RU" sz="2600" dirty="0"/>
              <a:t/>
            </a:r>
            <a:br>
              <a:rPr lang="ru-RU" sz="2600" dirty="0"/>
            </a:br>
            <a:r>
              <a:rPr lang="ru-RU" sz="2600" dirty="0"/>
              <a:t> </a:t>
            </a:r>
            <a:br>
              <a:rPr lang="ru-RU" sz="2600" dirty="0"/>
            </a:br>
            <a:endParaRPr lang="ru-RU" sz="2600" dirty="0"/>
          </a:p>
        </p:txBody>
      </p:sp>
      <p:sp>
        <p:nvSpPr>
          <p:cNvPr id="5" name="Прямоугольник 4"/>
          <p:cNvSpPr/>
          <p:nvPr/>
        </p:nvSpPr>
        <p:spPr>
          <a:xfrm>
            <a:off x="5366085" y="4483334"/>
            <a:ext cx="6513094" cy="2062103"/>
          </a:xfrm>
          <a:prstGeom prst="rect">
            <a:avLst/>
          </a:prstGeom>
        </p:spPr>
        <p:txBody>
          <a:bodyPr wrap="square">
            <a:spAutoFit/>
          </a:bodyPr>
          <a:lstStyle/>
          <a:p>
            <a:pPr algn="ctr"/>
            <a:r>
              <a:rPr lang="ru-RU" sz="2400" b="1" dirty="0" smtClean="0">
                <a:solidFill>
                  <a:prstClr val="black"/>
                </a:solidFill>
                <a:hlinkClick r:id="rId3"/>
              </a:rPr>
              <a:t>Для заполнения Знать, Уметь Владеть необходимо использовать профессиональный стандарт соответствующей специальности</a:t>
            </a:r>
            <a:endParaRPr lang="ru-RU" sz="2400" b="1" dirty="0" smtClean="0">
              <a:solidFill>
                <a:prstClr val="black"/>
              </a:solidFill>
              <a:hlinkClick r:id="rId3"/>
            </a:endParaRPr>
          </a:p>
          <a:p>
            <a:r>
              <a:rPr lang="en-US" sz="2800" dirty="0">
                <a:solidFill>
                  <a:prstClr val="black"/>
                </a:solidFill>
                <a:hlinkClick r:id="rId4"/>
              </a:rPr>
              <a:t>https://krasgmu.ru/index.php?page[common]=</a:t>
            </a:r>
            <a:r>
              <a:rPr lang="en-US" sz="2800" dirty="0" smtClean="0">
                <a:solidFill>
                  <a:prstClr val="black"/>
                </a:solidFill>
                <a:hlinkClick r:id="rId4"/>
              </a:rPr>
              <a:t>content&amp;id=240206</a:t>
            </a:r>
            <a:r>
              <a:rPr lang="ru-RU" sz="2800" dirty="0" smtClean="0">
                <a:solidFill>
                  <a:prstClr val="black"/>
                </a:solidFill>
              </a:rPr>
              <a:t> </a:t>
            </a:r>
            <a:endParaRPr lang="ru-RU" sz="2800" dirty="0">
              <a:solidFill>
                <a:prstClr val="black"/>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1575" y="312821"/>
            <a:ext cx="7210425" cy="3705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483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442" y="287756"/>
            <a:ext cx="9167453" cy="3802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6527" y="2189247"/>
            <a:ext cx="7682113" cy="3202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4700" y="3368842"/>
            <a:ext cx="5067300" cy="308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818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95" y="1027947"/>
            <a:ext cx="6646651" cy="4458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Заголовок 1"/>
          <p:cNvSpPr>
            <a:spLocks noGrp="1"/>
          </p:cNvSpPr>
          <p:nvPr>
            <p:ph type="ctrTitle"/>
          </p:nvPr>
        </p:nvSpPr>
        <p:spPr>
          <a:xfrm>
            <a:off x="7048500" y="474494"/>
            <a:ext cx="4900362" cy="5848912"/>
          </a:xfrm>
        </p:spPr>
        <p:txBody>
          <a:bodyPr>
            <a:normAutofit fontScale="90000"/>
          </a:bodyPr>
          <a:lstStyle/>
          <a:p>
            <a:pPr algn="l"/>
            <a:r>
              <a:rPr lang="ru-RU" sz="2600" dirty="0" smtClean="0"/>
              <a:t>Заполнение </a:t>
            </a:r>
            <a:r>
              <a:rPr lang="ru-RU" sz="2600" dirty="0" smtClean="0"/>
              <a:t> п. 5 </a:t>
            </a:r>
            <a:br>
              <a:rPr lang="ru-RU" sz="2600" dirty="0" smtClean="0"/>
            </a:br>
            <a:r>
              <a:rPr lang="ru-RU" sz="2600" dirty="0" smtClean="0"/>
              <a:t>(компетенции, индикаторы, </a:t>
            </a:r>
            <a:r>
              <a:rPr lang="ru-RU" sz="2600" dirty="0" err="1" smtClean="0"/>
              <a:t>ЗУНы</a:t>
            </a:r>
            <a:r>
              <a:rPr lang="ru-RU" sz="2600" dirty="0" smtClean="0"/>
              <a:t>)</a:t>
            </a:r>
            <a:br>
              <a:rPr lang="ru-RU" sz="2600" dirty="0" smtClean="0"/>
            </a:br>
            <a:r>
              <a:rPr lang="ru-RU" sz="2600" dirty="0"/>
              <a:t/>
            </a:r>
            <a:br>
              <a:rPr lang="ru-RU" sz="2600" dirty="0"/>
            </a:br>
            <a:r>
              <a:rPr lang="ru-RU" sz="2600" dirty="0" smtClean="0"/>
              <a:t>Для заполнения колонок 5, 6, 7 нужно взять из профессионального стандарта соответствующие трудовым функциям Знать, Уметь, </a:t>
            </a:r>
            <a:r>
              <a:rPr lang="ru-RU" sz="2600" dirty="0"/>
              <a:t>В</a:t>
            </a:r>
            <a:r>
              <a:rPr lang="ru-RU" sz="2600" dirty="0" smtClean="0"/>
              <a:t>ладеть</a:t>
            </a:r>
            <a:r>
              <a:rPr lang="ru-RU" sz="2600" dirty="0"/>
              <a:t/>
            </a:r>
            <a:br>
              <a:rPr lang="ru-RU" sz="2600" dirty="0"/>
            </a:br>
            <a:r>
              <a:rPr lang="ru-RU" sz="2600" dirty="0"/>
              <a:t/>
            </a:r>
            <a:br>
              <a:rPr lang="ru-RU" sz="2600" dirty="0"/>
            </a:br>
            <a:r>
              <a:rPr lang="ru-RU" sz="2600" dirty="0"/>
              <a:t>ЗНАТЬ это Необходимые знания </a:t>
            </a:r>
            <a:br>
              <a:rPr lang="ru-RU" sz="2600" dirty="0"/>
            </a:br>
            <a:r>
              <a:rPr lang="ru-RU" sz="2600" dirty="0"/>
              <a:t>УМЕТЬ  это Необходимые умения</a:t>
            </a:r>
            <a:br>
              <a:rPr lang="ru-RU" sz="2600" dirty="0"/>
            </a:br>
            <a:r>
              <a:rPr lang="ru-RU" sz="2600" dirty="0"/>
              <a:t>ВЛАДЕТЬ это  Трудовые действия</a:t>
            </a:r>
            <a:br>
              <a:rPr lang="ru-RU" sz="2600" dirty="0"/>
            </a:br>
            <a:r>
              <a:rPr lang="ru-RU" sz="2600" dirty="0" smtClean="0"/>
              <a:t/>
            </a:r>
            <a:br>
              <a:rPr lang="ru-RU" sz="2600" dirty="0" smtClean="0"/>
            </a:br>
            <a:r>
              <a:rPr lang="ru-RU" sz="2600" dirty="0"/>
              <a:t>С</a:t>
            </a:r>
            <a:r>
              <a:rPr lang="ru-RU" sz="2600" dirty="0" smtClean="0"/>
              <a:t>мотрите слайд 8, 9, 10</a:t>
            </a:r>
            <a:r>
              <a:rPr lang="ru-RU" sz="2600" dirty="0"/>
              <a:t/>
            </a:r>
            <a:br>
              <a:rPr lang="ru-RU" sz="2600" dirty="0"/>
            </a:br>
            <a:r>
              <a:rPr lang="ru-RU" sz="2600" dirty="0" smtClean="0"/>
              <a:t/>
            </a:r>
            <a:br>
              <a:rPr lang="ru-RU" sz="2600" dirty="0" smtClean="0"/>
            </a:br>
            <a:r>
              <a:rPr lang="ru-RU" sz="2600" dirty="0" smtClean="0"/>
              <a:t>Профессиональный стандарт можно использовать при заполнении </a:t>
            </a:r>
            <a:r>
              <a:rPr lang="ru-RU" sz="2600" dirty="0" err="1" smtClean="0"/>
              <a:t>ЗУНов</a:t>
            </a:r>
            <a:r>
              <a:rPr lang="ru-RU" sz="2600" dirty="0" smtClean="0"/>
              <a:t> для индикаторов компетенций УК и ОПК.</a:t>
            </a:r>
            <a:endParaRPr lang="ru-RU" sz="2600" dirty="0"/>
          </a:p>
        </p:txBody>
      </p:sp>
    </p:spTree>
    <p:extLst>
      <p:ext uri="{BB962C8B-B14F-4D97-AF65-F5344CB8AC3E}">
        <p14:creationId xmlns:p14="http://schemas.microsoft.com/office/powerpoint/2010/main" val="1923028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a:xfrm>
            <a:off x="4057650" y="269706"/>
            <a:ext cx="7853112" cy="1787694"/>
          </a:xfrm>
        </p:spPr>
        <p:txBody>
          <a:bodyPr>
            <a:normAutofit fontScale="90000"/>
          </a:bodyPr>
          <a:lstStyle/>
          <a:p>
            <a:pPr algn="l"/>
            <a:r>
              <a:rPr lang="ru-RU" sz="2600" dirty="0" smtClean="0"/>
              <a:t>Например, индикатор компетенции ИПК 1.2 это трудовая функция в профессиональном стандарте </a:t>
            </a:r>
            <a:r>
              <a:rPr lang="ru-RU" sz="2600" dirty="0"/>
              <a:t/>
            </a:r>
            <a:br>
              <a:rPr lang="ru-RU" sz="2600" dirty="0"/>
            </a:br>
            <a:r>
              <a:rPr lang="ru-RU" sz="2600" dirty="0">
                <a:solidFill>
                  <a:prstClr val="black"/>
                </a:solidFill>
              </a:rPr>
              <a:t>ЗНАТЬ это </a:t>
            </a:r>
            <a:r>
              <a:rPr lang="ru-RU" sz="2600" b="1" dirty="0">
                <a:solidFill>
                  <a:srgbClr val="FF0000"/>
                </a:solidFill>
              </a:rPr>
              <a:t>Необходимые знания </a:t>
            </a:r>
            <a:r>
              <a:rPr lang="ru-RU" sz="2600" dirty="0">
                <a:solidFill>
                  <a:prstClr val="black"/>
                </a:solidFill>
              </a:rPr>
              <a:t/>
            </a:r>
            <a:br>
              <a:rPr lang="ru-RU" sz="2600" dirty="0">
                <a:solidFill>
                  <a:prstClr val="black"/>
                </a:solidFill>
              </a:rPr>
            </a:br>
            <a:r>
              <a:rPr lang="ru-RU" sz="2600" dirty="0">
                <a:solidFill>
                  <a:prstClr val="black"/>
                </a:solidFill>
              </a:rPr>
              <a:t>УМЕТЬ  это </a:t>
            </a:r>
            <a:r>
              <a:rPr lang="ru-RU" sz="2600" b="1" dirty="0">
                <a:solidFill>
                  <a:srgbClr val="FF0000"/>
                </a:solidFill>
              </a:rPr>
              <a:t>Необходимые умения</a:t>
            </a:r>
            <a:r>
              <a:rPr lang="ru-RU" sz="2600" dirty="0">
                <a:solidFill>
                  <a:prstClr val="black"/>
                </a:solidFill>
              </a:rPr>
              <a:t/>
            </a:r>
            <a:br>
              <a:rPr lang="ru-RU" sz="2600" dirty="0">
                <a:solidFill>
                  <a:prstClr val="black"/>
                </a:solidFill>
              </a:rPr>
            </a:br>
            <a:r>
              <a:rPr lang="ru-RU" sz="2600" dirty="0">
                <a:solidFill>
                  <a:prstClr val="black"/>
                </a:solidFill>
              </a:rPr>
              <a:t>ВЛАДЕТЬ это  </a:t>
            </a:r>
            <a:r>
              <a:rPr lang="ru-RU" sz="2600" b="1" dirty="0">
                <a:solidFill>
                  <a:srgbClr val="FF0000"/>
                </a:solidFill>
              </a:rPr>
              <a:t>Трудовые действия</a:t>
            </a:r>
            <a:endParaRPr lang="ru-RU" sz="2600" b="1" dirty="0">
              <a:solidFill>
                <a:srgbClr val="FF0000"/>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1950"/>
            <a:ext cx="3762375" cy="339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49" y="2557462"/>
            <a:ext cx="4728537" cy="3043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8850" y="3752850"/>
            <a:ext cx="5887820" cy="2643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3550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D1341CE4-95BD-4C32-8800-8450519EC09D}"/>
              </a:ext>
            </a:extLst>
          </p:cNvPr>
          <p:cNvSpPr/>
          <p:nvPr/>
        </p:nvSpPr>
        <p:spPr>
          <a:xfrm>
            <a:off x="1832335" y="374981"/>
            <a:ext cx="1924260" cy="353592"/>
          </a:xfrm>
          <a:prstGeom prst="rect">
            <a:avLst/>
          </a:prstGeom>
          <a:solidFill>
            <a:srgbClr val="92D050"/>
          </a:solidFill>
          <a:ln>
            <a:solidFill>
              <a:srgbClr val="73F9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ysClr val="windowText" lastClr="000000"/>
                </a:solidFill>
              </a:rPr>
              <a:t>ФГОС ВО 3++</a:t>
            </a:r>
          </a:p>
        </p:txBody>
      </p:sp>
      <p:sp>
        <p:nvSpPr>
          <p:cNvPr id="5" name="Прямоугольник 4">
            <a:extLst>
              <a:ext uri="{FF2B5EF4-FFF2-40B4-BE49-F238E27FC236}">
                <a16:creationId xmlns:a16="http://schemas.microsoft.com/office/drawing/2014/main" xmlns="" id="{8A222FA5-09C8-4DD9-BE98-AB7F34AE6CD6}"/>
              </a:ext>
            </a:extLst>
          </p:cNvPr>
          <p:cNvSpPr/>
          <p:nvPr/>
        </p:nvSpPr>
        <p:spPr>
          <a:xfrm>
            <a:off x="4787986" y="5989018"/>
            <a:ext cx="2425003" cy="72994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ysClr val="windowText" lastClr="000000"/>
                </a:solidFill>
              </a:rPr>
              <a:t>Профессиональный стандарт</a:t>
            </a:r>
          </a:p>
        </p:txBody>
      </p:sp>
      <p:sp>
        <p:nvSpPr>
          <p:cNvPr id="9" name="Прямоугольник 8">
            <a:extLst>
              <a:ext uri="{FF2B5EF4-FFF2-40B4-BE49-F238E27FC236}">
                <a16:creationId xmlns:a16="http://schemas.microsoft.com/office/drawing/2014/main" xmlns="" id="{FBDC5483-9E55-456C-AAAB-AF3B23F5DC01}"/>
              </a:ext>
            </a:extLst>
          </p:cNvPr>
          <p:cNvSpPr/>
          <p:nvPr/>
        </p:nvSpPr>
        <p:spPr>
          <a:xfrm>
            <a:off x="4178595" y="80239"/>
            <a:ext cx="3881149" cy="905055"/>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smtClean="0">
              <a:solidFill>
                <a:sysClr val="windowText" lastClr="000000"/>
              </a:solidFill>
            </a:endParaRPr>
          </a:p>
          <a:p>
            <a:pPr algn="ctr"/>
            <a:r>
              <a:rPr lang="ru-RU" sz="1600" b="1" dirty="0" smtClean="0">
                <a:solidFill>
                  <a:sysClr val="windowText" lastClr="000000"/>
                </a:solidFill>
              </a:rPr>
              <a:t>Тип профессиональных </a:t>
            </a:r>
            <a:r>
              <a:rPr lang="ru-RU" sz="1600" b="1" dirty="0">
                <a:solidFill>
                  <a:sysClr val="windowText" lastClr="000000"/>
                </a:solidFill>
              </a:rPr>
              <a:t>задач </a:t>
            </a:r>
            <a:endParaRPr lang="ru-RU" sz="1600" b="1" dirty="0" smtClean="0">
              <a:solidFill>
                <a:sysClr val="windowText" lastClr="000000"/>
              </a:solidFill>
            </a:endParaRPr>
          </a:p>
          <a:p>
            <a:pPr algn="ctr"/>
            <a:r>
              <a:rPr lang="ru-RU" sz="1100" b="1" dirty="0" smtClean="0">
                <a:solidFill>
                  <a:sysClr val="windowText" lastClr="000000"/>
                </a:solidFill>
              </a:rPr>
              <a:t>-медицинский</a:t>
            </a:r>
            <a:r>
              <a:rPr lang="ru-RU" sz="1100" b="1" dirty="0">
                <a:solidFill>
                  <a:sysClr val="windowText" lastClr="000000"/>
                </a:solidFill>
              </a:rPr>
              <a:t>, </a:t>
            </a:r>
            <a:endParaRPr lang="ru-RU" sz="1100" b="1" dirty="0" smtClean="0">
              <a:solidFill>
                <a:sysClr val="windowText" lastClr="000000"/>
              </a:solidFill>
            </a:endParaRPr>
          </a:p>
          <a:p>
            <a:pPr algn="ctr"/>
            <a:r>
              <a:rPr lang="ru-RU" sz="1100" b="1" dirty="0" smtClean="0">
                <a:solidFill>
                  <a:sysClr val="windowText" lastClr="000000"/>
                </a:solidFill>
              </a:rPr>
              <a:t>- педагогический</a:t>
            </a:r>
            <a:endParaRPr lang="ru-RU" sz="1100" b="1" dirty="0">
              <a:solidFill>
                <a:sysClr val="windowText" lastClr="000000"/>
              </a:solidFill>
            </a:endParaRPr>
          </a:p>
          <a:p>
            <a:pPr marL="171450" indent="-171450" algn="ctr">
              <a:buFontTx/>
              <a:buChar char="-"/>
            </a:pPr>
            <a:r>
              <a:rPr lang="ru-RU" sz="1100" b="1" dirty="0" smtClean="0">
                <a:solidFill>
                  <a:sysClr val="windowText" lastClr="000000"/>
                </a:solidFill>
              </a:rPr>
              <a:t>организационно-управленческий</a:t>
            </a:r>
          </a:p>
          <a:p>
            <a:pPr marL="171450" indent="-171450" algn="ctr">
              <a:buFontTx/>
              <a:buChar char="-"/>
            </a:pPr>
            <a:r>
              <a:rPr lang="ru-RU" sz="1100" b="1" dirty="0" smtClean="0">
                <a:solidFill>
                  <a:sysClr val="windowText" lastClr="000000"/>
                </a:solidFill>
              </a:rPr>
              <a:t>научно-исследовательский</a:t>
            </a:r>
          </a:p>
          <a:p>
            <a:pPr algn="ctr"/>
            <a:endParaRPr lang="ru-RU" sz="1600" b="1" dirty="0">
              <a:solidFill>
                <a:sysClr val="windowText" lastClr="000000"/>
              </a:solidFill>
            </a:endParaRPr>
          </a:p>
        </p:txBody>
      </p:sp>
      <p:sp>
        <p:nvSpPr>
          <p:cNvPr id="10" name="Прямоугольник 9">
            <a:extLst>
              <a:ext uri="{FF2B5EF4-FFF2-40B4-BE49-F238E27FC236}">
                <a16:creationId xmlns:a16="http://schemas.microsoft.com/office/drawing/2014/main" xmlns="" id="{98D7FBE1-146F-48EF-ABD3-E018A6C9C3B4}"/>
              </a:ext>
            </a:extLst>
          </p:cNvPr>
          <p:cNvSpPr/>
          <p:nvPr/>
        </p:nvSpPr>
        <p:spPr>
          <a:xfrm>
            <a:off x="3005913" y="1138494"/>
            <a:ext cx="2781938" cy="790276"/>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ysClr val="windowText" lastClr="000000"/>
                </a:solidFill>
              </a:rPr>
              <a:t>Общепрофессиональные компетенции (ОПК</a:t>
            </a:r>
            <a:r>
              <a:rPr lang="ru-RU" sz="1400" dirty="0" smtClean="0">
                <a:solidFill>
                  <a:sysClr val="windowText" lastClr="000000"/>
                </a:solidFill>
              </a:rPr>
              <a:t>), у каждой специальности разное количество </a:t>
            </a:r>
            <a:endParaRPr lang="ru-RU" sz="1400" dirty="0">
              <a:solidFill>
                <a:sysClr val="windowText" lastClr="000000"/>
              </a:solidFill>
            </a:endParaRPr>
          </a:p>
        </p:txBody>
      </p:sp>
      <p:cxnSp>
        <p:nvCxnSpPr>
          <p:cNvPr id="16" name="Прямая со стрелкой 15">
            <a:extLst>
              <a:ext uri="{FF2B5EF4-FFF2-40B4-BE49-F238E27FC236}">
                <a16:creationId xmlns:a16="http://schemas.microsoft.com/office/drawing/2014/main" xmlns="" id="{A9C5B10E-5B81-49F2-96EA-8FEA404191E4}"/>
              </a:ext>
            </a:extLst>
          </p:cNvPr>
          <p:cNvCxnSpPr>
            <a:cxnSpLocks/>
          </p:cNvCxnSpPr>
          <p:nvPr/>
        </p:nvCxnSpPr>
        <p:spPr>
          <a:xfrm>
            <a:off x="3450665" y="749548"/>
            <a:ext cx="165692" cy="32184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2" name="Прямоугольник 21">
            <a:extLst>
              <a:ext uri="{FF2B5EF4-FFF2-40B4-BE49-F238E27FC236}">
                <a16:creationId xmlns:a16="http://schemas.microsoft.com/office/drawing/2014/main" xmlns="" id="{559C61ED-BA1D-4CBB-B562-551B79F3D7E7}"/>
              </a:ext>
            </a:extLst>
          </p:cNvPr>
          <p:cNvSpPr/>
          <p:nvPr/>
        </p:nvSpPr>
        <p:spPr>
          <a:xfrm>
            <a:off x="485409" y="5373682"/>
            <a:ext cx="1961942" cy="659122"/>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ysClr val="windowText" lastClr="000000"/>
                </a:solidFill>
              </a:rPr>
              <a:t>Обобщенная трудовая функция*</a:t>
            </a:r>
          </a:p>
        </p:txBody>
      </p:sp>
      <p:sp>
        <p:nvSpPr>
          <p:cNvPr id="23" name="Прямоугольник 22">
            <a:extLst>
              <a:ext uri="{FF2B5EF4-FFF2-40B4-BE49-F238E27FC236}">
                <a16:creationId xmlns:a16="http://schemas.microsoft.com/office/drawing/2014/main" xmlns="" id="{F40F4DD0-0685-4AB7-B710-20CCC76A6ABA}"/>
              </a:ext>
            </a:extLst>
          </p:cNvPr>
          <p:cNvSpPr/>
          <p:nvPr/>
        </p:nvSpPr>
        <p:spPr>
          <a:xfrm>
            <a:off x="3037951" y="5324413"/>
            <a:ext cx="2072472" cy="421255"/>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ysClr val="windowText" lastClr="000000"/>
                </a:solidFill>
              </a:rPr>
              <a:t>Трудовая функция*</a:t>
            </a:r>
          </a:p>
        </p:txBody>
      </p:sp>
      <p:graphicFrame>
        <p:nvGraphicFramePr>
          <p:cNvPr id="24" name="Таблица 24">
            <a:extLst>
              <a:ext uri="{FF2B5EF4-FFF2-40B4-BE49-F238E27FC236}">
                <a16:creationId xmlns:a16="http://schemas.microsoft.com/office/drawing/2014/main" xmlns="" id="{5A57E7AD-BD67-44F1-A03E-CDED6E95F821}"/>
              </a:ext>
            </a:extLst>
          </p:cNvPr>
          <p:cNvGraphicFramePr>
            <a:graphicFrameLocks noGrp="1"/>
          </p:cNvGraphicFramePr>
          <p:nvPr>
            <p:extLst>
              <p:ext uri="{D42A27DB-BD31-4B8C-83A1-F6EECF244321}">
                <p14:modId xmlns:p14="http://schemas.microsoft.com/office/powerpoint/2010/main" val="1854590133"/>
              </p:ext>
            </p:extLst>
          </p:nvPr>
        </p:nvGraphicFramePr>
        <p:xfrm>
          <a:off x="505765" y="2095859"/>
          <a:ext cx="11410473" cy="2890568"/>
        </p:xfrm>
        <a:graphic>
          <a:graphicData uri="http://schemas.openxmlformats.org/drawingml/2006/table">
            <a:tbl>
              <a:tblPr firstRow="1" bandRow="1">
                <a:tableStyleId>{5940675A-B579-460E-94D1-54222C63F5DA}</a:tableStyleId>
              </a:tblPr>
              <a:tblGrid>
                <a:gridCol w="3618441">
                  <a:extLst>
                    <a:ext uri="{9D8B030D-6E8A-4147-A177-3AD203B41FA5}">
                      <a16:colId xmlns:a16="http://schemas.microsoft.com/office/drawing/2014/main" xmlns="" val="2520927775"/>
                    </a:ext>
                  </a:extLst>
                </a:gridCol>
                <a:gridCol w="3234471">
                  <a:extLst>
                    <a:ext uri="{9D8B030D-6E8A-4147-A177-3AD203B41FA5}">
                      <a16:colId xmlns:a16="http://schemas.microsoft.com/office/drawing/2014/main" xmlns="" val="2447649590"/>
                    </a:ext>
                  </a:extLst>
                </a:gridCol>
                <a:gridCol w="1041067">
                  <a:extLst>
                    <a:ext uri="{9D8B030D-6E8A-4147-A177-3AD203B41FA5}">
                      <a16:colId xmlns:a16="http://schemas.microsoft.com/office/drawing/2014/main" xmlns="" val="2337544974"/>
                    </a:ext>
                  </a:extLst>
                </a:gridCol>
                <a:gridCol w="1190823">
                  <a:extLst>
                    <a:ext uri="{9D8B030D-6E8A-4147-A177-3AD203B41FA5}">
                      <a16:colId xmlns:a16="http://schemas.microsoft.com/office/drawing/2014/main" xmlns="" val="3641040386"/>
                    </a:ext>
                  </a:extLst>
                </a:gridCol>
                <a:gridCol w="1151883">
                  <a:extLst>
                    <a:ext uri="{9D8B030D-6E8A-4147-A177-3AD203B41FA5}">
                      <a16:colId xmlns:a16="http://schemas.microsoft.com/office/drawing/2014/main" xmlns="" val="3901659226"/>
                    </a:ext>
                  </a:extLst>
                </a:gridCol>
                <a:gridCol w="1173788">
                  <a:extLst>
                    <a:ext uri="{9D8B030D-6E8A-4147-A177-3AD203B41FA5}">
                      <a16:colId xmlns:a16="http://schemas.microsoft.com/office/drawing/2014/main" xmlns="" val="181274307"/>
                    </a:ext>
                  </a:extLst>
                </a:gridCol>
              </a:tblGrid>
              <a:tr h="711248">
                <a:tc>
                  <a:txBody>
                    <a:bodyPr/>
                    <a:lstStyle/>
                    <a:p>
                      <a:pPr algn="ctr"/>
                      <a:r>
                        <a:rPr lang="ru-RU" sz="1400" dirty="0"/>
                        <a:t>Код и наименование компетенции</a:t>
                      </a:r>
                    </a:p>
                  </a:txBody>
                  <a:tcPr/>
                </a:tc>
                <a:tc>
                  <a:txBody>
                    <a:bodyPr/>
                    <a:lstStyle/>
                    <a:p>
                      <a:pPr algn="ctr"/>
                      <a:r>
                        <a:rPr lang="ru-RU" sz="1400" dirty="0"/>
                        <a:t>Код и наименование индикатора достижения компетенции</a:t>
                      </a:r>
                    </a:p>
                  </a:txBody>
                  <a:tcPr/>
                </a:tc>
                <a:tc>
                  <a:txBody>
                    <a:bodyPr/>
                    <a:lstStyle/>
                    <a:p>
                      <a:pPr algn="ctr"/>
                      <a:r>
                        <a:rPr lang="ru-RU" sz="1400" dirty="0"/>
                        <a:t>Знать</a:t>
                      </a:r>
                    </a:p>
                  </a:txBody>
                  <a:tcPr/>
                </a:tc>
                <a:tc>
                  <a:txBody>
                    <a:bodyPr/>
                    <a:lstStyle/>
                    <a:p>
                      <a:pPr algn="ctr"/>
                      <a:r>
                        <a:rPr lang="ru-RU" sz="1400" dirty="0"/>
                        <a:t>Уметь</a:t>
                      </a:r>
                    </a:p>
                  </a:txBody>
                  <a:tcPr/>
                </a:tc>
                <a:tc>
                  <a:txBody>
                    <a:bodyPr/>
                    <a:lstStyle/>
                    <a:p>
                      <a:pPr algn="ctr"/>
                      <a:r>
                        <a:rPr lang="ru-RU" sz="1400" dirty="0" smtClean="0"/>
                        <a:t>Владеть*</a:t>
                      </a:r>
                      <a:endParaRPr lang="ru-RU" sz="1400" dirty="0"/>
                    </a:p>
                  </a:txBody>
                  <a:tcPr/>
                </a:tc>
                <a:tc>
                  <a:txBody>
                    <a:bodyPr/>
                    <a:lstStyle/>
                    <a:p>
                      <a:pPr algn="ctr"/>
                      <a:r>
                        <a:rPr lang="ru-RU" sz="1400" dirty="0"/>
                        <a:t>Оценочные средства</a:t>
                      </a:r>
                    </a:p>
                  </a:txBody>
                  <a:tcPr/>
                </a:tc>
                <a:extLst>
                  <a:ext uri="{0D108BD9-81ED-4DB2-BD59-A6C34878D82A}">
                    <a16:rowId xmlns:a16="http://schemas.microsoft.com/office/drawing/2014/main" xmlns="" val="2647519282"/>
                  </a:ext>
                </a:extLst>
              </a:tr>
              <a:tr h="16367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solidFill>
                          <a:schemeClr val="accent6">
                            <a:lumMod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chemeClr val="accent6">
                              <a:lumMod val="50000"/>
                            </a:schemeClr>
                          </a:solidFill>
                        </a:rPr>
                        <a:t>УК</a:t>
                      </a:r>
                      <a:r>
                        <a:rPr lang="ru-RU" sz="1800" dirty="0" smtClean="0">
                          <a:solidFill>
                            <a:sysClr val="windowText" lastClr="000000"/>
                          </a:solidFill>
                        </a:rPr>
                        <a:t>*у всех УК1-УК5</a:t>
                      </a:r>
                    </a:p>
                    <a:p>
                      <a:endParaRPr lang="ru-RU" dirty="0">
                        <a:solidFill>
                          <a:schemeClr val="accent6">
                            <a:lumMod val="50000"/>
                          </a:schemeClr>
                        </a:solidFill>
                      </a:endParaRPr>
                    </a:p>
                    <a:p>
                      <a:endParaRPr lang="ru-RU" dirty="0"/>
                    </a:p>
                    <a:p>
                      <a:r>
                        <a:rPr lang="ru-RU" dirty="0">
                          <a:solidFill>
                            <a:schemeClr val="accent6">
                              <a:lumMod val="50000"/>
                            </a:schemeClr>
                          </a:solidFill>
                        </a:rPr>
                        <a:t>ОПК</a:t>
                      </a:r>
                    </a:p>
                    <a:p>
                      <a:endParaRPr lang="ru-RU" dirty="0"/>
                    </a:p>
                    <a:p>
                      <a:pPr algn="l"/>
                      <a:r>
                        <a:rPr lang="ru-RU" dirty="0" smtClean="0">
                          <a:solidFill>
                            <a:srgbClr val="00B0F0"/>
                          </a:solidFill>
                        </a:rPr>
                        <a:t>ПК</a:t>
                      </a:r>
                      <a:r>
                        <a:rPr lang="ru-RU" baseline="0" dirty="0" smtClean="0">
                          <a:solidFill>
                            <a:srgbClr val="00B0F0"/>
                          </a:solidFill>
                        </a:rPr>
                        <a:t>                        </a:t>
                      </a:r>
                      <a:r>
                        <a:rPr lang="ru-RU" sz="1600" b="1" dirty="0" smtClean="0">
                          <a:solidFill>
                            <a:srgbClr val="FF0000"/>
                          </a:solidFill>
                        </a:rPr>
                        <a:t>+</a:t>
                      </a:r>
                      <a:endParaRPr lang="ru-RU" sz="1600" b="1" dirty="0">
                        <a:solidFill>
                          <a:srgbClr val="FF0000"/>
                        </a:solidFill>
                      </a:endParaRPr>
                    </a:p>
                    <a:p>
                      <a:pPr algn="ctr"/>
                      <a:r>
                        <a:rPr lang="ru-RU" sz="1100" b="1" dirty="0" smtClean="0">
                          <a:solidFill>
                            <a:schemeClr val="tx1"/>
                          </a:solidFill>
                        </a:rPr>
                        <a:t>Две ПК от ВУЗа</a:t>
                      </a:r>
                      <a:endParaRPr lang="ru-RU" sz="1100" b="1" dirty="0">
                        <a:solidFill>
                          <a:schemeClr val="tx1"/>
                        </a:solidFill>
                      </a:endParaRPr>
                    </a:p>
                  </a:txBody>
                  <a:tcPr/>
                </a:tc>
                <a:tc>
                  <a:txBody>
                    <a:bodyPr/>
                    <a:lstStyle/>
                    <a:p>
                      <a:r>
                        <a:rPr lang="ru-RU" dirty="0" smtClean="0">
                          <a:solidFill>
                            <a:srgbClr val="FF0000"/>
                          </a:solidFill>
                        </a:rPr>
                        <a:t>УК 1.1…</a:t>
                      </a:r>
                      <a:endParaRPr lang="ru-RU" dirty="0">
                        <a:solidFill>
                          <a:srgbClr val="FF0000"/>
                        </a:solidFill>
                      </a:endParaRPr>
                    </a:p>
                    <a:p>
                      <a:endParaRPr lang="ru-RU" dirty="0">
                        <a:solidFill>
                          <a:srgbClr val="FF0000"/>
                        </a:solidFill>
                      </a:endParaRPr>
                    </a:p>
                    <a:p>
                      <a:r>
                        <a:rPr lang="ru-RU" dirty="0" smtClean="0">
                          <a:solidFill>
                            <a:srgbClr val="FF0000"/>
                          </a:solidFill>
                        </a:rPr>
                        <a:t>ОПК 1.1…</a:t>
                      </a:r>
                      <a:endParaRPr lang="ru-RU" dirty="0">
                        <a:solidFill>
                          <a:srgbClr val="FF0000"/>
                        </a:solidFill>
                      </a:endParaRPr>
                    </a:p>
                    <a:p>
                      <a:endParaRPr lang="ru-RU" dirty="0"/>
                    </a:p>
                    <a:p>
                      <a:r>
                        <a:rPr lang="ru-RU" dirty="0" smtClean="0">
                          <a:solidFill>
                            <a:srgbClr val="00B0F0"/>
                          </a:solidFill>
                        </a:rPr>
                        <a:t>ПК 1.1….</a:t>
                      </a:r>
                      <a:endParaRPr lang="ru-RU" dirty="0">
                        <a:solidFill>
                          <a:srgbClr val="00B0F0"/>
                        </a:solidFill>
                      </a:endParaRPr>
                    </a:p>
                  </a:txBody>
                  <a:tcPr/>
                </a:tc>
                <a:tc>
                  <a:txBody>
                    <a:bodyPr/>
                    <a:lstStyle/>
                    <a:p>
                      <a:endParaRPr lang="ru-RU" dirty="0"/>
                    </a:p>
                  </a:txBody>
                  <a:tcPr/>
                </a:tc>
                <a:tc>
                  <a:txBody>
                    <a:bodyPr/>
                    <a:lstStyle/>
                    <a:p>
                      <a:endParaRPr lang="ru-RU"/>
                    </a:p>
                  </a:txBody>
                  <a:tcPr/>
                </a:tc>
                <a:tc>
                  <a:txBody>
                    <a:bodyPr/>
                    <a:lstStyle/>
                    <a:p>
                      <a:endParaRPr lang="ru-RU" dirty="0"/>
                    </a:p>
                  </a:txBody>
                  <a:tcPr/>
                </a:tc>
                <a:tc>
                  <a:txBody>
                    <a:bodyPr/>
                    <a:lstStyle/>
                    <a:p>
                      <a:r>
                        <a:rPr lang="ru-RU" dirty="0" smtClean="0"/>
                        <a:t>Сайт </a:t>
                      </a:r>
                      <a:r>
                        <a:rPr lang="en-US" dirty="0" smtClean="0">
                          <a:hlinkClick r:id="rId3"/>
                        </a:rPr>
                        <a:t>https://fmza.ru/</a:t>
                      </a:r>
                      <a:r>
                        <a:rPr lang="en-US" dirty="0" smtClean="0"/>
                        <a:t> </a:t>
                      </a:r>
                      <a:endParaRPr lang="ru-RU" dirty="0"/>
                    </a:p>
                  </a:txBody>
                  <a:tcPr/>
                </a:tc>
                <a:extLst>
                  <a:ext uri="{0D108BD9-81ED-4DB2-BD59-A6C34878D82A}">
                    <a16:rowId xmlns:a16="http://schemas.microsoft.com/office/drawing/2014/main" xmlns="" val="3861112130"/>
                  </a:ext>
                </a:extLst>
              </a:tr>
            </a:tbl>
          </a:graphicData>
        </a:graphic>
      </p:graphicFrame>
      <p:cxnSp>
        <p:nvCxnSpPr>
          <p:cNvPr id="25" name="Прямая со стрелкой 24">
            <a:extLst>
              <a:ext uri="{FF2B5EF4-FFF2-40B4-BE49-F238E27FC236}">
                <a16:creationId xmlns:a16="http://schemas.microsoft.com/office/drawing/2014/main" xmlns="" id="{E2B27229-88BC-42CD-9145-3E032CC2D607}"/>
              </a:ext>
            </a:extLst>
          </p:cNvPr>
          <p:cNvCxnSpPr>
            <a:cxnSpLocks/>
          </p:cNvCxnSpPr>
          <p:nvPr/>
        </p:nvCxnSpPr>
        <p:spPr>
          <a:xfrm flipH="1">
            <a:off x="1015367" y="1784193"/>
            <a:ext cx="281980" cy="1309674"/>
          </a:xfrm>
          <a:prstGeom prst="straightConnector1">
            <a:avLst/>
          </a:prstGeom>
          <a:ln w="1905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a:extLst>
              <a:ext uri="{FF2B5EF4-FFF2-40B4-BE49-F238E27FC236}">
                <a16:creationId xmlns:a16="http://schemas.microsoft.com/office/drawing/2014/main" xmlns="" id="{E27D0147-77CA-4CDA-BC56-5CA9E285EA1C}"/>
              </a:ext>
            </a:extLst>
          </p:cNvPr>
          <p:cNvCxnSpPr>
            <a:cxnSpLocks/>
          </p:cNvCxnSpPr>
          <p:nvPr/>
        </p:nvCxnSpPr>
        <p:spPr>
          <a:xfrm flipH="1">
            <a:off x="1156357" y="2010774"/>
            <a:ext cx="3009098" cy="2061496"/>
          </a:xfrm>
          <a:prstGeom prst="straightConnector1">
            <a:avLst/>
          </a:prstGeom>
          <a:ln w="1905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5" name="Прямоугольник 34">
            <a:extLst>
              <a:ext uri="{FF2B5EF4-FFF2-40B4-BE49-F238E27FC236}">
                <a16:creationId xmlns:a16="http://schemas.microsoft.com/office/drawing/2014/main" xmlns="" id="{0050075B-5C96-45CE-AB21-A310DC21AC33}"/>
              </a:ext>
            </a:extLst>
          </p:cNvPr>
          <p:cNvSpPr/>
          <p:nvPr/>
        </p:nvSpPr>
        <p:spPr>
          <a:xfrm>
            <a:off x="8521004" y="910470"/>
            <a:ext cx="2481952" cy="71811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ysClr val="windowText" lastClr="000000"/>
                </a:solidFill>
              </a:rPr>
              <a:t>Индикаторы </a:t>
            </a:r>
            <a:r>
              <a:rPr lang="ru-RU" sz="1600" b="1" dirty="0" smtClean="0">
                <a:solidFill>
                  <a:srgbClr val="FF0000"/>
                </a:solidFill>
              </a:rPr>
              <a:t>разработаны</a:t>
            </a:r>
            <a:r>
              <a:rPr lang="ru-RU" sz="1600" dirty="0" smtClean="0">
                <a:solidFill>
                  <a:sysClr val="windowText" lastClr="000000"/>
                </a:solidFill>
              </a:rPr>
              <a:t> </a:t>
            </a:r>
            <a:r>
              <a:rPr lang="ru-RU" sz="1600" dirty="0">
                <a:solidFill>
                  <a:sysClr val="windowText" lastClr="000000"/>
                </a:solidFill>
              </a:rPr>
              <a:t>и согласованы с кафедрами</a:t>
            </a:r>
          </a:p>
        </p:txBody>
      </p:sp>
      <p:cxnSp>
        <p:nvCxnSpPr>
          <p:cNvPr id="39" name="Прямая со стрелкой 38">
            <a:extLst>
              <a:ext uri="{FF2B5EF4-FFF2-40B4-BE49-F238E27FC236}">
                <a16:creationId xmlns:a16="http://schemas.microsoft.com/office/drawing/2014/main" xmlns="" id="{B6E8C8DC-F2EB-4D38-B00C-DE8669D2B414}"/>
              </a:ext>
            </a:extLst>
          </p:cNvPr>
          <p:cNvCxnSpPr>
            <a:cxnSpLocks/>
          </p:cNvCxnSpPr>
          <p:nvPr/>
        </p:nvCxnSpPr>
        <p:spPr>
          <a:xfrm flipH="1" flipV="1">
            <a:off x="2599172" y="6063197"/>
            <a:ext cx="2188814" cy="395913"/>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a:extLst>
              <a:ext uri="{FF2B5EF4-FFF2-40B4-BE49-F238E27FC236}">
                <a16:creationId xmlns:a16="http://schemas.microsoft.com/office/drawing/2014/main" xmlns="" id="{794D4B62-FC8C-432F-8A6B-31A8D0F757BE}"/>
              </a:ext>
            </a:extLst>
          </p:cNvPr>
          <p:cNvCxnSpPr>
            <a:cxnSpLocks/>
          </p:cNvCxnSpPr>
          <p:nvPr/>
        </p:nvCxnSpPr>
        <p:spPr>
          <a:xfrm flipH="1" flipV="1">
            <a:off x="903767" y="4763386"/>
            <a:ext cx="547710" cy="583001"/>
          </a:xfrm>
          <a:prstGeom prst="straightConnector1">
            <a:avLst/>
          </a:prstGeom>
          <a:ln w="19050">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xmlns="" id="{4FEF5A9D-594E-4369-BE09-2055FE5199F2}"/>
              </a:ext>
            </a:extLst>
          </p:cNvPr>
          <p:cNvSpPr txBox="1"/>
          <p:nvPr/>
        </p:nvSpPr>
        <p:spPr>
          <a:xfrm>
            <a:off x="470032" y="6046211"/>
            <a:ext cx="1654630" cy="307777"/>
          </a:xfrm>
          <a:prstGeom prst="rect">
            <a:avLst/>
          </a:prstGeom>
          <a:noFill/>
        </p:spPr>
        <p:txBody>
          <a:bodyPr wrap="square">
            <a:spAutoFit/>
          </a:bodyPr>
          <a:lstStyle/>
          <a:p>
            <a:r>
              <a:rPr lang="ru-RU" sz="1400" dirty="0">
                <a:solidFill>
                  <a:sysClr val="windowText" lastClr="000000"/>
                </a:solidFill>
              </a:rPr>
              <a:t>*это ПК</a:t>
            </a:r>
          </a:p>
        </p:txBody>
      </p:sp>
      <p:sp>
        <p:nvSpPr>
          <p:cNvPr id="49" name="TextBox 48">
            <a:extLst>
              <a:ext uri="{FF2B5EF4-FFF2-40B4-BE49-F238E27FC236}">
                <a16:creationId xmlns:a16="http://schemas.microsoft.com/office/drawing/2014/main" xmlns="" id="{CBDD046B-6E85-485F-B284-C55466CE25D7}"/>
              </a:ext>
            </a:extLst>
          </p:cNvPr>
          <p:cNvSpPr txBox="1"/>
          <p:nvPr/>
        </p:nvSpPr>
        <p:spPr>
          <a:xfrm>
            <a:off x="2952464" y="5725027"/>
            <a:ext cx="1654630" cy="307777"/>
          </a:xfrm>
          <a:prstGeom prst="rect">
            <a:avLst/>
          </a:prstGeom>
          <a:noFill/>
        </p:spPr>
        <p:txBody>
          <a:bodyPr wrap="square">
            <a:spAutoFit/>
          </a:bodyPr>
          <a:lstStyle/>
          <a:p>
            <a:r>
              <a:rPr lang="ru-RU" sz="1400" dirty="0">
                <a:solidFill>
                  <a:sysClr val="windowText" lastClr="000000"/>
                </a:solidFill>
              </a:rPr>
              <a:t>*это индикатор ПК</a:t>
            </a:r>
          </a:p>
        </p:txBody>
      </p:sp>
      <p:cxnSp>
        <p:nvCxnSpPr>
          <p:cNvPr id="54" name="Прямая со стрелкой 53">
            <a:extLst>
              <a:ext uri="{FF2B5EF4-FFF2-40B4-BE49-F238E27FC236}">
                <a16:creationId xmlns:a16="http://schemas.microsoft.com/office/drawing/2014/main" xmlns="" id="{FA9AAE4E-0DC4-4D91-81B0-90C6D6533BDD}"/>
              </a:ext>
            </a:extLst>
          </p:cNvPr>
          <p:cNvCxnSpPr>
            <a:cxnSpLocks/>
          </p:cNvCxnSpPr>
          <p:nvPr/>
        </p:nvCxnSpPr>
        <p:spPr>
          <a:xfrm flipH="1">
            <a:off x="5042022" y="1428139"/>
            <a:ext cx="3357699" cy="1570491"/>
          </a:xfrm>
          <a:prstGeom prst="straightConnector1">
            <a:avLst/>
          </a:prstGeom>
          <a:ln w="19050">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a:extLst>
              <a:ext uri="{FF2B5EF4-FFF2-40B4-BE49-F238E27FC236}">
                <a16:creationId xmlns:a16="http://schemas.microsoft.com/office/drawing/2014/main" xmlns="" id="{8B22D89B-613A-415F-B149-05155BCDF30F}"/>
              </a:ext>
            </a:extLst>
          </p:cNvPr>
          <p:cNvCxnSpPr>
            <a:cxnSpLocks/>
          </p:cNvCxnSpPr>
          <p:nvPr/>
        </p:nvCxnSpPr>
        <p:spPr>
          <a:xfrm flipH="1">
            <a:off x="2037068" y="797597"/>
            <a:ext cx="236973" cy="27364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Прямая со стрелкой 69">
            <a:extLst>
              <a:ext uri="{FF2B5EF4-FFF2-40B4-BE49-F238E27FC236}">
                <a16:creationId xmlns:a16="http://schemas.microsoft.com/office/drawing/2014/main" xmlns="" id="{42A69509-F305-428D-9F89-5CD96662A4FF}"/>
              </a:ext>
            </a:extLst>
          </p:cNvPr>
          <p:cNvCxnSpPr>
            <a:cxnSpLocks/>
          </p:cNvCxnSpPr>
          <p:nvPr/>
        </p:nvCxnSpPr>
        <p:spPr>
          <a:xfrm flipH="1">
            <a:off x="5110423" y="2213384"/>
            <a:ext cx="1548100" cy="1220932"/>
          </a:xfrm>
          <a:prstGeom prst="straightConnector1">
            <a:avLst/>
          </a:prstGeom>
          <a:ln w="19050">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Прямая со стрелкой 75">
            <a:extLst>
              <a:ext uri="{FF2B5EF4-FFF2-40B4-BE49-F238E27FC236}">
                <a16:creationId xmlns:a16="http://schemas.microsoft.com/office/drawing/2014/main" xmlns="" id="{810AFA1A-C854-4CB7-8897-1EAF689A87A1}"/>
              </a:ext>
            </a:extLst>
          </p:cNvPr>
          <p:cNvCxnSpPr>
            <a:cxnSpLocks/>
            <a:stCxn id="5" idx="1"/>
          </p:cNvCxnSpPr>
          <p:nvPr/>
        </p:nvCxnSpPr>
        <p:spPr>
          <a:xfrm flipH="1" flipV="1">
            <a:off x="4284406" y="6024481"/>
            <a:ext cx="503580" cy="329508"/>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Прямая со стрелкой 80">
            <a:extLst>
              <a:ext uri="{FF2B5EF4-FFF2-40B4-BE49-F238E27FC236}">
                <a16:creationId xmlns:a16="http://schemas.microsoft.com/office/drawing/2014/main" xmlns="" id="{F8C32610-B4CA-4965-BE05-91AC2C6958C3}"/>
              </a:ext>
            </a:extLst>
          </p:cNvPr>
          <p:cNvCxnSpPr>
            <a:cxnSpLocks/>
          </p:cNvCxnSpPr>
          <p:nvPr/>
        </p:nvCxnSpPr>
        <p:spPr>
          <a:xfrm flipV="1">
            <a:off x="4396882" y="4242391"/>
            <a:ext cx="377697" cy="1008674"/>
          </a:xfrm>
          <a:prstGeom prst="straightConnector1">
            <a:avLst/>
          </a:prstGeom>
          <a:ln w="19050">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Прямая со стрелкой 83">
            <a:extLst>
              <a:ext uri="{FF2B5EF4-FFF2-40B4-BE49-F238E27FC236}">
                <a16:creationId xmlns:a16="http://schemas.microsoft.com/office/drawing/2014/main" xmlns="" id="{91E26D01-3099-4FB8-888F-A51A8D32B93B}"/>
              </a:ext>
            </a:extLst>
          </p:cNvPr>
          <p:cNvCxnSpPr>
            <a:cxnSpLocks/>
          </p:cNvCxnSpPr>
          <p:nvPr/>
        </p:nvCxnSpPr>
        <p:spPr>
          <a:xfrm flipV="1">
            <a:off x="6601636" y="5661601"/>
            <a:ext cx="372575" cy="327416"/>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0" name="Прямоугольник 99">
            <a:extLst>
              <a:ext uri="{FF2B5EF4-FFF2-40B4-BE49-F238E27FC236}">
                <a16:creationId xmlns:a16="http://schemas.microsoft.com/office/drawing/2014/main" xmlns="" id="{22064502-38D9-4A5B-B425-0B8459674D7D}"/>
              </a:ext>
            </a:extLst>
          </p:cNvPr>
          <p:cNvSpPr/>
          <p:nvPr/>
        </p:nvSpPr>
        <p:spPr>
          <a:xfrm>
            <a:off x="6966568" y="5188950"/>
            <a:ext cx="1560843" cy="505323"/>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ysClr val="windowText" lastClr="000000"/>
                </a:solidFill>
              </a:rPr>
              <a:t>Необходимые знания</a:t>
            </a:r>
          </a:p>
        </p:txBody>
      </p:sp>
      <p:sp>
        <p:nvSpPr>
          <p:cNvPr id="101" name="Прямоугольник 100">
            <a:extLst>
              <a:ext uri="{FF2B5EF4-FFF2-40B4-BE49-F238E27FC236}">
                <a16:creationId xmlns:a16="http://schemas.microsoft.com/office/drawing/2014/main" xmlns="" id="{8C5FE9D2-6091-49FF-81B9-B987ADF0C977}"/>
              </a:ext>
            </a:extLst>
          </p:cNvPr>
          <p:cNvSpPr/>
          <p:nvPr/>
        </p:nvSpPr>
        <p:spPr>
          <a:xfrm>
            <a:off x="8140090" y="5775969"/>
            <a:ext cx="1560843" cy="540135"/>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ysClr val="windowText" lastClr="000000"/>
                </a:solidFill>
              </a:rPr>
              <a:t>Необходимые умения</a:t>
            </a:r>
          </a:p>
        </p:txBody>
      </p:sp>
      <p:sp>
        <p:nvSpPr>
          <p:cNvPr id="102" name="Прямоугольник 101">
            <a:extLst>
              <a:ext uri="{FF2B5EF4-FFF2-40B4-BE49-F238E27FC236}">
                <a16:creationId xmlns:a16="http://schemas.microsoft.com/office/drawing/2014/main" xmlns="" id="{783A7AB6-BBAC-4A3C-83D2-F18A65614160}"/>
              </a:ext>
            </a:extLst>
          </p:cNvPr>
          <p:cNvSpPr/>
          <p:nvPr/>
        </p:nvSpPr>
        <p:spPr>
          <a:xfrm>
            <a:off x="9962049" y="5932733"/>
            <a:ext cx="1954190" cy="421255"/>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ysClr val="windowText" lastClr="000000"/>
                </a:solidFill>
              </a:rPr>
              <a:t>Трудовые действия</a:t>
            </a:r>
          </a:p>
        </p:txBody>
      </p:sp>
      <p:cxnSp>
        <p:nvCxnSpPr>
          <p:cNvPr id="103" name="Прямая со стрелкой 102">
            <a:extLst>
              <a:ext uri="{FF2B5EF4-FFF2-40B4-BE49-F238E27FC236}">
                <a16:creationId xmlns:a16="http://schemas.microsoft.com/office/drawing/2014/main" xmlns="" id="{3F51E8C9-AC7E-418A-AB31-542EEA71B784}"/>
              </a:ext>
            </a:extLst>
          </p:cNvPr>
          <p:cNvCxnSpPr>
            <a:cxnSpLocks/>
          </p:cNvCxnSpPr>
          <p:nvPr/>
        </p:nvCxnSpPr>
        <p:spPr>
          <a:xfrm flipV="1">
            <a:off x="7711991" y="3105561"/>
            <a:ext cx="0" cy="2088015"/>
          </a:xfrm>
          <a:prstGeom prst="straightConnector1">
            <a:avLst/>
          </a:prstGeom>
          <a:ln w="19050">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5" name="Прямая со стрелкой 104">
            <a:extLst>
              <a:ext uri="{FF2B5EF4-FFF2-40B4-BE49-F238E27FC236}">
                <a16:creationId xmlns:a16="http://schemas.microsoft.com/office/drawing/2014/main" xmlns="" id="{510B1525-69C4-433A-8668-BBF038CF649E}"/>
              </a:ext>
            </a:extLst>
          </p:cNvPr>
          <p:cNvCxnSpPr>
            <a:cxnSpLocks/>
          </p:cNvCxnSpPr>
          <p:nvPr/>
        </p:nvCxnSpPr>
        <p:spPr>
          <a:xfrm flipV="1">
            <a:off x="7212989" y="6059192"/>
            <a:ext cx="846755" cy="140906"/>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Прямая со стрелкой 110">
            <a:extLst>
              <a:ext uri="{FF2B5EF4-FFF2-40B4-BE49-F238E27FC236}">
                <a16:creationId xmlns:a16="http://schemas.microsoft.com/office/drawing/2014/main" xmlns="" id="{AB8B5431-77AE-46CB-A943-05B740A42DCD}"/>
              </a:ext>
            </a:extLst>
          </p:cNvPr>
          <p:cNvCxnSpPr>
            <a:cxnSpLocks/>
          </p:cNvCxnSpPr>
          <p:nvPr/>
        </p:nvCxnSpPr>
        <p:spPr>
          <a:xfrm flipH="1" flipV="1">
            <a:off x="8916333" y="3093867"/>
            <a:ext cx="257" cy="2609376"/>
          </a:xfrm>
          <a:prstGeom prst="straightConnector1">
            <a:avLst/>
          </a:prstGeom>
          <a:ln w="19050">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Прямая со стрелкой 112">
            <a:extLst>
              <a:ext uri="{FF2B5EF4-FFF2-40B4-BE49-F238E27FC236}">
                <a16:creationId xmlns:a16="http://schemas.microsoft.com/office/drawing/2014/main" xmlns="" id="{2C6EA964-1BE1-4801-B845-1EE719E37CD2}"/>
              </a:ext>
            </a:extLst>
          </p:cNvPr>
          <p:cNvCxnSpPr>
            <a:cxnSpLocks/>
          </p:cNvCxnSpPr>
          <p:nvPr/>
        </p:nvCxnSpPr>
        <p:spPr>
          <a:xfrm flipV="1">
            <a:off x="7239143" y="6316104"/>
            <a:ext cx="2722906" cy="281587"/>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Прямая со стрелкой 114">
            <a:extLst>
              <a:ext uri="{FF2B5EF4-FFF2-40B4-BE49-F238E27FC236}">
                <a16:creationId xmlns:a16="http://schemas.microsoft.com/office/drawing/2014/main" xmlns="" id="{5E50F1F2-2CB5-4159-AB21-D6E9A0A616EB}"/>
              </a:ext>
            </a:extLst>
          </p:cNvPr>
          <p:cNvCxnSpPr>
            <a:cxnSpLocks/>
          </p:cNvCxnSpPr>
          <p:nvPr/>
        </p:nvCxnSpPr>
        <p:spPr>
          <a:xfrm flipV="1">
            <a:off x="10248171" y="3064892"/>
            <a:ext cx="0" cy="2814023"/>
          </a:xfrm>
          <a:prstGeom prst="straightConnector1">
            <a:avLst/>
          </a:prstGeom>
          <a:ln w="19050">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xmlns="" id="{ADBAA1CD-2803-4E71-97F6-4367E00E1EA3}"/>
              </a:ext>
            </a:extLst>
          </p:cNvPr>
          <p:cNvSpPr txBox="1"/>
          <p:nvPr/>
        </p:nvSpPr>
        <p:spPr>
          <a:xfrm>
            <a:off x="9857433" y="6348964"/>
            <a:ext cx="1954190" cy="523220"/>
          </a:xfrm>
          <a:prstGeom prst="rect">
            <a:avLst/>
          </a:prstGeom>
          <a:noFill/>
        </p:spPr>
        <p:txBody>
          <a:bodyPr wrap="square">
            <a:spAutoFit/>
          </a:bodyPr>
          <a:lstStyle/>
          <a:p>
            <a:r>
              <a:rPr lang="ru-RU" sz="1400" dirty="0">
                <a:solidFill>
                  <a:sysClr val="windowText" lastClr="000000"/>
                </a:solidFill>
              </a:rPr>
              <a:t>*уже сформированы как индикаторы</a:t>
            </a:r>
          </a:p>
        </p:txBody>
      </p:sp>
      <p:sp>
        <p:nvSpPr>
          <p:cNvPr id="36" name="Прямоугольник 35">
            <a:extLst>
              <a:ext uri="{FF2B5EF4-FFF2-40B4-BE49-F238E27FC236}">
                <a16:creationId xmlns:a16="http://schemas.microsoft.com/office/drawing/2014/main" xmlns="" id="{FBDC5483-9E55-456C-AAAB-AF3B23F5DC01}"/>
              </a:ext>
            </a:extLst>
          </p:cNvPr>
          <p:cNvSpPr/>
          <p:nvPr/>
        </p:nvSpPr>
        <p:spPr>
          <a:xfrm>
            <a:off x="470032" y="1098578"/>
            <a:ext cx="2093407" cy="65912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ysClr val="windowText" lastClr="000000"/>
                </a:solidFill>
              </a:rPr>
              <a:t>Универсальные компетенции (УК)*</a:t>
            </a:r>
          </a:p>
        </p:txBody>
      </p:sp>
    </p:spTree>
    <p:extLst>
      <p:ext uri="{BB962C8B-B14F-4D97-AF65-F5344CB8AC3E}">
        <p14:creationId xmlns:p14="http://schemas.microsoft.com/office/powerpoint/2010/main" val="362216214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701</TotalTime>
  <Words>342</Words>
  <Application>Microsoft Office PowerPoint</Application>
  <PresentationFormat>Произвольный</PresentationFormat>
  <Paragraphs>156</Paragraphs>
  <Slides>14</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Алгоритм заполнения рабочих программ в соответствии с ФГОС ВО 3++</vt:lpstr>
      <vt:lpstr>Рабочие программы дисциплин необходимо заполнить в  электронном модуле на сайте КрасГМУ в разделе Сотрудникам/Послевузовский/Ординатура/УМКД/ Специальность   ФГОС ВО 3++  В настоящий момент в УМКД полностью скопированы (за исключением компетенций и индикаторов) РП из ОПОП ФГОС ВО 3+</vt:lpstr>
      <vt:lpstr>Перечень рабочих программ дисциплин, которые необходимо заполнить указан в приказе ректора  № 68 осн. от 10.02.2023г.</vt:lpstr>
      <vt:lpstr>В рабочих программах  дисциплин необходимо заполнить следующие пункты:  - п. 5 (компетенции, индикаторы, ЗУНы); - п. 5.1.1, 5.1.2, 5.1.3,  5.1.5, 5.1.10 – прикрепить индикаторы компетенций, проверить содержание тем;  - 5.1.8 – проверить актуальность учебных материалов и информационных технологий РП - п. 5.1.9  - проверить МТО  на соответствие и наличие аудиторного фонда и актуальность договоров об организации производственной практики</vt:lpstr>
      <vt:lpstr>Заполнение  п. 5  (компетенции, индикаторы, ЗУНы)  Для заполнения таблицы нужно нажать зеленую кнопку «Добавить компетенции» и выбрать индикатор: например, ПК 1.1, 1.2.  НЕЛЬЗЯ выбирать компетенцию НАПРИМЕР, ПК 1 после выбора индикатора автоматически заполнятся колонки 1, 2, 3, 4, смотрите слайд 6, 7.     </vt:lpstr>
      <vt:lpstr>Презентация PowerPoint</vt:lpstr>
      <vt:lpstr>Заполнение  п. 5  (компетенции, индикаторы, ЗУНы)  Для заполнения колонок 5, 6, 7 нужно взять из профессионального стандарта соответствующие трудовым функциям Знать, Уметь, Владеть  ЗНАТЬ это Необходимые знания  УМЕТЬ  это Необходимые умения ВЛАДЕТЬ это  Трудовые действия  Смотрите слайд 8, 9, 10  Профессиональный стандарт можно использовать при заполнении ЗУНов для индикаторов компетенций УК и ОПК.</vt:lpstr>
      <vt:lpstr>Например, индикатор компетенции ИПК 1.2 это трудовая функция в профессиональном стандарте  ЗНАТЬ это Необходимые знания  УМЕТЬ  это Необходимые умения ВЛАДЕТЬ это  Трудовые действия</vt:lpstr>
      <vt:lpstr>Презентация PowerPoint</vt:lpstr>
      <vt:lpstr>Алгоритм создания ОПОП по специальностям ординатуры по ФГОС ВО 3++</vt:lpstr>
      <vt:lpstr> УМЕТЬ  это Необходимые умения ВЛАДЕТЬ это  Трудовые действия в п. 5 заполняются через п.5.1.10 1. Нужно заполнить перечень практических навыков ориентируюсь на профессиональный стандарт 2. Выбрать уровень Уметь или Владеть при заполнении практического навыка. 3. Прикрепить индикатор  Данное умение или владение автоматически перенесется в таблицу п.5  </vt:lpstr>
      <vt:lpstr> УМЕТЬ  это Необходимые умения ВЛАДЕТЬ это  Трудовые действия в п. 5 заполняются через п.5.1.10 1. Нужно заполнить перечень практических навыков ориентируюсь на профессиональный стандарт 2. Выбрать уровень Уметь или Владеть при заполнении практического навыка. 3. Прикрепить индикатор  Данное умение или владение автоматически перенесется в таблицу п.5  </vt:lpstr>
      <vt:lpstr>После заполнения п. 5 необходимо прикрепить индикаторы компетенций, проверить содержание тем на актуальность в   п. 5.1.1 – тем.план лекций; п. 5.1.2 – тем.план практических занятий; п. 5.1.3 – теп.план самостоятельной работы; п.  5.1.5  - перечень контрольно-оценочных материалов (проверит на актуальность); п. 5.1.10  - практические навыки (проверить на актуальность)4</vt:lpstr>
      <vt:lpstr>Спасибо за внимание!  Ткаченко Оксана Владимировна Конт. телефон 228-08-71, +79233256260 e-mail tkachenkowso@mail.ru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Ксения Туценко</dc:creator>
  <cp:lastModifiedBy>User</cp:lastModifiedBy>
  <cp:revision>32</cp:revision>
  <cp:lastPrinted>2023-03-29T04:02:38Z</cp:lastPrinted>
  <dcterms:created xsi:type="dcterms:W3CDTF">2023-03-28T11:33:13Z</dcterms:created>
  <dcterms:modified xsi:type="dcterms:W3CDTF">2023-04-06T17:38:05Z</dcterms:modified>
</cp:coreProperties>
</file>