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0" r:id="rId7"/>
    <p:sldId id="261" r:id="rId8"/>
    <p:sldId id="262" r:id="rId9"/>
    <p:sldId id="263" r:id="rId10"/>
    <p:sldId id="265" r:id="rId11"/>
    <p:sldId id="266" r:id="rId12"/>
    <p:sldId id="267" r:id="rId13"/>
    <p:sldId id="268" r:id="rId14"/>
    <p:sldId id="270"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E7564DB-3F50-4DBA-89B9-424F39990AA7}"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1565794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E7564DB-3F50-4DBA-89B9-424F39990AA7}"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3081721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E7564DB-3F50-4DBA-89B9-424F39990AA7}"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DB73F8-9AAD-4A50-AC61-3B6A12076E8D}"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0774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E7564DB-3F50-4DBA-89B9-424F39990AA7}"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887087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E7564DB-3F50-4DBA-89B9-424F39990AA7}"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DB73F8-9AAD-4A50-AC61-3B6A12076E8D}"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2152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3E7564DB-3F50-4DBA-89B9-424F39990AA7}"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2726142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E7564DB-3F50-4DBA-89B9-424F39990AA7}"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6640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E7564DB-3F50-4DBA-89B9-424F39990AA7}"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1570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E7564DB-3F50-4DBA-89B9-424F39990AA7}"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1532672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E7564DB-3F50-4DBA-89B9-424F39990AA7}" type="datetimeFigureOut">
              <a:rPr lang="ru-RU" smtClean="0"/>
              <a:t>21.05.2018</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18162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E7564DB-3F50-4DBA-89B9-424F39990AA7}"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4008546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E7564DB-3F50-4DBA-89B9-424F39990AA7}" type="datetimeFigureOut">
              <a:rPr lang="ru-RU" smtClean="0"/>
              <a:t>21.05.2018</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151462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E7564DB-3F50-4DBA-89B9-424F39990AA7}" type="datetimeFigureOut">
              <a:rPr lang="ru-RU" smtClean="0"/>
              <a:t>21.05.2018</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1423634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564DB-3F50-4DBA-89B9-424F39990AA7}" type="datetimeFigureOut">
              <a:rPr lang="ru-RU" smtClean="0"/>
              <a:t>21.05.2018</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375935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E7564DB-3F50-4DBA-89B9-424F39990AA7}"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2377400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E7564DB-3F50-4DBA-89B9-424F39990AA7}" type="datetimeFigureOut">
              <a:rPr lang="ru-RU" smtClean="0"/>
              <a:t>21.05.2018</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DB73F8-9AAD-4A50-AC61-3B6A12076E8D}" type="slidenum">
              <a:rPr lang="ru-RU" smtClean="0"/>
              <a:t>‹#›</a:t>
            </a:fld>
            <a:endParaRPr lang="ru-RU"/>
          </a:p>
        </p:txBody>
      </p:sp>
    </p:spTree>
    <p:extLst>
      <p:ext uri="{BB962C8B-B14F-4D97-AF65-F5344CB8AC3E}">
        <p14:creationId xmlns:p14="http://schemas.microsoft.com/office/powerpoint/2010/main" val="181959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E7564DB-3F50-4DBA-89B9-424F39990AA7}" type="datetimeFigureOut">
              <a:rPr lang="ru-RU" smtClean="0"/>
              <a:t>21.05.2018</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ADB73F8-9AAD-4A50-AC61-3B6A12076E8D}" type="slidenum">
              <a:rPr lang="ru-RU" smtClean="0"/>
              <a:t>‹#›</a:t>
            </a:fld>
            <a:endParaRPr lang="ru-RU"/>
          </a:p>
        </p:txBody>
      </p:sp>
    </p:spTree>
    <p:extLst>
      <p:ext uri="{BB962C8B-B14F-4D97-AF65-F5344CB8AC3E}">
        <p14:creationId xmlns:p14="http://schemas.microsoft.com/office/powerpoint/2010/main" val="4162189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12043" y="2241645"/>
            <a:ext cx="8915399" cy="2262781"/>
          </a:xfrm>
        </p:spPr>
        <p:txBody>
          <a:bodyPr>
            <a:normAutofit fontScale="90000"/>
          </a:bodyPr>
          <a:lstStyle/>
          <a:p>
            <a:r>
              <a:rPr lang="ru-RU" sz="8000" b="1" i="1" dirty="0"/>
              <a:t>Болезни век и их симптомы</a:t>
            </a:r>
            <a:r>
              <a:rPr lang="ru-RU" b="1" i="1" dirty="0"/>
              <a:t/>
            </a:r>
            <a:br>
              <a:rPr lang="ru-RU" b="1" i="1" dirty="0"/>
            </a:br>
            <a:endParaRPr lang="ru-RU" b="1" i="1" dirty="0"/>
          </a:p>
        </p:txBody>
      </p:sp>
    </p:spTree>
    <p:extLst>
      <p:ext uri="{BB962C8B-B14F-4D97-AF65-F5344CB8AC3E}">
        <p14:creationId xmlns:p14="http://schemas.microsoft.com/office/powerpoint/2010/main" val="2379728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p:txBody>
          <a:bodyPr>
            <a:normAutofit lnSpcReduction="10000"/>
          </a:bodyPr>
          <a:lstStyle/>
          <a:p>
            <a:r>
              <a:rPr lang="ru-RU" sz="2800" b="1" dirty="0"/>
              <a:t>Карбункул.</a:t>
            </a:r>
            <a:r>
              <a:rPr lang="ru-RU" sz="2800" dirty="0"/>
              <a:t> Частный случай фурункул. Главное отличие недуга в том, что поражается одновременно несколько волосяных мешочков и сальных желез. Течение болезни и лечение идентично фурункулу. При отсутствии лечения патология может привести к серьезным осложнениям – тромбофлебиту орбитальных вен, общей инфекции </a:t>
            </a:r>
            <a:r>
              <a:rPr lang="ru-RU" sz="2800" dirty="0" smtClean="0"/>
              <a:t>зрительного</a:t>
            </a:r>
            <a:endParaRPr lang="ru-RU" sz="2800" dirty="0"/>
          </a:p>
          <a:p>
            <a:endParaRPr lang="ru-RU" dirty="0"/>
          </a:p>
        </p:txBody>
      </p:sp>
    </p:spTree>
    <p:extLst>
      <p:ext uri="{BB962C8B-B14F-4D97-AF65-F5344CB8AC3E}">
        <p14:creationId xmlns:p14="http://schemas.microsoft.com/office/powerpoint/2010/main" val="1826788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84495" y="850710"/>
            <a:ext cx="8915400" cy="3777622"/>
          </a:xfrm>
        </p:spPr>
        <p:txBody>
          <a:bodyPr>
            <a:normAutofit/>
          </a:bodyPr>
          <a:lstStyle/>
          <a:p>
            <a:r>
              <a:rPr lang="ru-RU" sz="2400" b="1" dirty="0"/>
              <a:t>Абсцесс века</a:t>
            </a:r>
            <a:r>
              <a:rPr lang="ru-RU" sz="2400" dirty="0"/>
              <a:t>. Возникает вследствие инфекционных заболеваний или сепсиса века. На коже возникает сильный отек, а на пораженной области выделяется большое количество гнойного инфильтрата. В некоторых случаях болезнь поражает железы, а также прилежащие части лица. Заживление происходит только после вскрытия абсцесса, в противном случае есть вероятность образования метастаз в мозговых структурах, что может привести к </a:t>
            </a:r>
            <a:r>
              <a:rPr lang="ru-RU" sz="2400" dirty="0" smtClean="0"/>
              <a:t>летальному</a:t>
            </a:r>
            <a:endParaRPr lang="ru-RU" sz="2400" dirty="0"/>
          </a:p>
        </p:txBody>
      </p:sp>
    </p:spTree>
    <p:extLst>
      <p:ext uri="{BB962C8B-B14F-4D97-AF65-F5344CB8AC3E}">
        <p14:creationId xmlns:p14="http://schemas.microsoft.com/office/powerpoint/2010/main" val="2977156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25188" y="700585"/>
            <a:ext cx="8915400" cy="3777622"/>
          </a:xfrm>
        </p:spPr>
        <p:txBody>
          <a:bodyPr>
            <a:normAutofit/>
          </a:bodyPr>
          <a:lstStyle/>
          <a:p>
            <a:r>
              <a:rPr lang="ru-RU" sz="2400" b="1" dirty="0"/>
              <a:t>Флегмона. </a:t>
            </a:r>
            <a:r>
              <a:rPr lang="ru-RU" sz="2400" dirty="0"/>
              <a:t>Это осложнение, вызванное длительным фурункулом или абсцессом. Иногда рассматривается в качестве отдельного заболевания. Возникает, когда воспалительный процесс и отечность переходит с века на кожу лица, орбиту глаз, щеки. Если вовремя не оказать медицинскую помощь, то болезнь может привести к летальному исходу. А при деформации век во время болезни рекомендуется проведение косметической </a:t>
            </a:r>
            <a:r>
              <a:rPr lang="ru-RU" sz="2400" dirty="0" smtClean="0"/>
              <a:t>пластической</a:t>
            </a:r>
            <a:endParaRPr lang="ru-RU" sz="2400" dirty="0"/>
          </a:p>
        </p:txBody>
      </p:sp>
    </p:spTree>
    <p:extLst>
      <p:ext uri="{BB962C8B-B14F-4D97-AF65-F5344CB8AC3E}">
        <p14:creationId xmlns:p14="http://schemas.microsoft.com/office/powerpoint/2010/main" val="2207705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61415" y="577755"/>
            <a:ext cx="8915400" cy="3777622"/>
          </a:xfrm>
        </p:spPr>
        <p:txBody>
          <a:bodyPr>
            <a:normAutofit fontScale="92500" lnSpcReduction="10000"/>
          </a:bodyPr>
          <a:lstStyle/>
          <a:p>
            <a:r>
              <a:rPr lang="ru-RU" sz="2400" b="1" dirty="0"/>
              <a:t>Рожистое воспаление век</a:t>
            </a:r>
            <a:r>
              <a:rPr lang="ru-RU" sz="2400" dirty="0"/>
              <a:t>. Недуг всегда вызывается гемолитическим стрептококком или стафилококком. Заражение чаще всего переходит от кожи лица и головы на веки. Возникает общая слабость, недомогание, развивается сильный отек. В некоторых случаях на коже век появляются пузырьки с мутной жидкостью. В запущенных стадиях развивается гангрена – веки становятся черными, клетки отторгаются организмом. При несвоевременном лечении возможны серьезные осложнения, такие как элефантиазис, атрофия зрительного нерва и </a:t>
            </a:r>
            <a:r>
              <a:rPr lang="ru-RU" sz="2400" dirty="0" smtClean="0"/>
              <a:t>менингит.</a:t>
            </a:r>
            <a:endParaRPr lang="ru-RU" sz="2400" dirty="0"/>
          </a:p>
          <a:p>
            <a:endParaRPr lang="ru-RU" dirty="0"/>
          </a:p>
        </p:txBody>
      </p:sp>
    </p:spTree>
    <p:extLst>
      <p:ext uri="{BB962C8B-B14F-4D97-AF65-F5344CB8AC3E}">
        <p14:creationId xmlns:p14="http://schemas.microsoft.com/office/powerpoint/2010/main" val="3024991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79779" y="659642"/>
            <a:ext cx="8915400" cy="3777622"/>
          </a:xfrm>
        </p:spPr>
        <p:txBody>
          <a:bodyPr/>
          <a:lstStyle/>
          <a:p>
            <a:pPr fontAlgn="base"/>
            <a:r>
              <a:rPr lang="ru-RU" sz="3600" b="1" dirty="0"/>
              <a:t>Аллергический дерматит</a:t>
            </a:r>
            <a:r>
              <a:rPr lang="ru-RU" dirty="0"/>
              <a:t> </a:t>
            </a:r>
            <a:r>
              <a:rPr lang="ru-RU" sz="2800" dirty="0"/>
              <a:t>Контактный</a:t>
            </a:r>
            <a:r>
              <a:rPr lang="ru-RU" dirty="0"/>
              <a:t> </a:t>
            </a:r>
            <a:r>
              <a:rPr lang="ru-RU" sz="2800" dirty="0"/>
              <a:t>аллергический дерматит возникает из-за воздействия аллергенов на эпидермис века. В среднем, через 1-3 суток возникает сильная отечность, гипертермия, изменяется цвет кожи. Если вовремя не произвести лечение антигистаминными препаратами, возможно появление отека </a:t>
            </a:r>
            <a:r>
              <a:rPr lang="ru-RU" sz="2800" dirty="0" err="1"/>
              <a:t>Квинке</a:t>
            </a:r>
            <a:r>
              <a:rPr lang="ru-RU" sz="2800" dirty="0"/>
              <a:t>. </a:t>
            </a:r>
          </a:p>
        </p:txBody>
      </p:sp>
    </p:spTree>
    <p:extLst>
      <p:ext uri="{BB962C8B-B14F-4D97-AF65-F5344CB8AC3E}">
        <p14:creationId xmlns:p14="http://schemas.microsoft.com/office/powerpoint/2010/main" val="121240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r>
              <a:rPr lang="ru-RU" sz="3600" dirty="0"/>
              <a:t>Заболевания этого органа могут иметь самые разнообразные причины. Исходя из этого, врач подбирает наиболее эффективную схему лечения. Перечисленные ниже заболевания встречаются достаточно часто</a:t>
            </a:r>
            <a:r>
              <a:rPr lang="ru-RU" dirty="0"/>
              <a:t>.</a:t>
            </a:r>
            <a:endParaRPr lang="ru-RU" dirty="0"/>
          </a:p>
        </p:txBody>
      </p:sp>
    </p:spTree>
    <p:extLst>
      <p:ext uri="{BB962C8B-B14F-4D97-AF65-F5344CB8AC3E}">
        <p14:creationId xmlns:p14="http://schemas.microsoft.com/office/powerpoint/2010/main" val="3686787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75314" y="304800"/>
            <a:ext cx="8915400" cy="3777622"/>
          </a:xfrm>
        </p:spPr>
        <p:txBody>
          <a:bodyPr>
            <a:noAutofit/>
          </a:bodyPr>
          <a:lstStyle/>
          <a:p>
            <a:pPr fontAlgn="base"/>
            <a:r>
              <a:rPr lang="ru-RU" sz="3200" dirty="0"/>
              <a:t>К ним относятся:</a:t>
            </a:r>
          </a:p>
          <a:p>
            <a:pPr fontAlgn="base"/>
            <a:r>
              <a:rPr lang="ru-RU" sz="3200" dirty="0"/>
              <a:t>Аллергические заболевания.</a:t>
            </a:r>
          </a:p>
          <a:p>
            <a:pPr fontAlgn="base"/>
            <a:r>
              <a:rPr lang="ru-RU" sz="3200" dirty="0"/>
              <a:t>Болезни краев век и их желез: блефарит, ячмень, </a:t>
            </a:r>
            <a:r>
              <a:rPr lang="ru-RU" sz="3200" dirty="0" err="1"/>
              <a:t>халязион</a:t>
            </a:r>
            <a:r>
              <a:rPr lang="ru-RU" sz="3200" dirty="0"/>
              <a:t>.</a:t>
            </a:r>
          </a:p>
          <a:p>
            <a:pPr fontAlgn="base"/>
            <a:r>
              <a:rPr lang="ru-RU" sz="3200" dirty="0"/>
              <a:t>Бактериальные заболевания: абсцесс, флегмона.</a:t>
            </a:r>
          </a:p>
          <a:p>
            <a:pPr fontAlgn="base"/>
            <a:r>
              <a:rPr lang="ru-RU" sz="3200" dirty="0"/>
              <a:t>Нарушение нормального положения век: выворот века, птоз, доброкачественные и/или злокачественные новообразования, </a:t>
            </a:r>
            <a:r>
              <a:rPr lang="ru-RU" sz="3200" dirty="0" err="1"/>
              <a:t>лагофтальм</a:t>
            </a:r>
            <a:r>
              <a:rPr lang="ru-RU" sz="3200" dirty="0"/>
              <a:t>, врожденные пороки развития век.</a:t>
            </a:r>
          </a:p>
          <a:p>
            <a:endParaRPr lang="ru-RU" sz="3200" dirty="0"/>
          </a:p>
        </p:txBody>
      </p:sp>
    </p:spTree>
    <p:extLst>
      <p:ext uri="{BB962C8B-B14F-4D97-AF65-F5344CB8AC3E}">
        <p14:creationId xmlns:p14="http://schemas.microsoft.com/office/powerpoint/2010/main" val="1168080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00905" y="3429000"/>
            <a:ext cx="2920764" cy="2920764"/>
          </a:xfr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6896" y="846161"/>
            <a:ext cx="2716047" cy="2457311"/>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5222" y="3429000"/>
            <a:ext cx="3078198" cy="3078198"/>
          </a:xfrm>
          <a:prstGeom prst="rect">
            <a:avLst/>
          </a:prstGeom>
        </p:spPr>
      </p:pic>
      <p:pic>
        <p:nvPicPr>
          <p:cNvPr id="8" name="Рисунок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18162" y="624108"/>
            <a:ext cx="2143125" cy="2143125"/>
          </a:xfrm>
          <a:prstGeom prst="rect">
            <a:avLst/>
          </a:prstGeom>
        </p:spPr>
      </p:pic>
      <p:pic>
        <p:nvPicPr>
          <p:cNvPr id="9" name="Рисунок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33708" y="624109"/>
            <a:ext cx="2501227" cy="2501227"/>
          </a:xfrm>
          <a:prstGeom prst="rect">
            <a:avLst/>
          </a:prstGeom>
        </p:spPr>
      </p:pic>
    </p:spTree>
    <p:extLst>
      <p:ext uri="{BB962C8B-B14F-4D97-AF65-F5344CB8AC3E}">
        <p14:creationId xmlns:p14="http://schemas.microsoft.com/office/powerpoint/2010/main" val="667583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sz="2800" dirty="0"/>
              <a:t>Определенные заболевания лечатся консервативно, то есть с использованием фармакологических препаратов (глазные капли, мази и/или гели), а также прием антибиотиков и других лекарств. Другие же заболевания лечатся с помощью хирургических операций. Заболевания век лечит врач-офтальмолог.</a:t>
            </a:r>
            <a:endParaRPr lang="ru-RU" sz="2800" dirty="0"/>
          </a:p>
        </p:txBody>
      </p:sp>
    </p:spTree>
    <p:extLst>
      <p:ext uri="{BB962C8B-B14F-4D97-AF65-F5344CB8AC3E}">
        <p14:creationId xmlns:p14="http://schemas.microsoft.com/office/powerpoint/2010/main" val="2983256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r>
              <a:rPr lang="ru-RU" sz="2000" b="1" dirty="0"/>
              <a:t>Патологии желез Ячмень </a:t>
            </a:r>
            <a:r>
              <a:rPr lang="ru-RU" sz="2000" dirty="0"/>
              <a:t>(</a:t>
            </a:r>
            <a:r>
              <a:rPr lang="ru-RU" sz="2000" dirty="0" err="1"/>
              <a:t>гордеолум</a:t>
            </a:r>
            <a:r>
              <a:rPr lang="ru-RU" sz="2000" dirty="0"/>
              <a:t>). Болезнь представляет собой воспаление сальной железы Цейса или фолликул ресниц, при котором образуется характерное плотный мешочек на крае кожи века. На основании локализации выделяют внутренний (острый </a:t>
            </a:r>
            <a:r>
              <a:rPr lang="ru-RU" sz="2000" dirty="0" err="1"/>
              <a:t>мейбомит</a:t>
            </a:r>
            <a:r>
              <a:rPr lang="ru-RU" sz="2000" dirty="0"/>
              <a:t>) и внешний ячмень, отличающиеся локализацией опухоли и общей клинической картиной. Возбудитель недуга – золотистый стафилококк. Развитие болезни всегда молниеносно, нагноение происходит несколько дней, а затем может вскрыться самостоятельно. Во избежание осложнений рекомендуется вскрывать ячмень в </a:t>
            </a:r>
            <a:r>
              <a:rPr lang="ru-RU" sz="2000" dirty="0" smtClean="0"/>
              <a:t>амбулаторных</a:t>
            </a:r>
            <a:endParaRPr lang="ru-RU" sz="2800" dirty="0"/>
          </a:p>
        </p:txBody>
      </p:sp>
    </p:spTree>
    <p:extLst>
      <p:ext uri="{BB962C8B-B14F-4D97-AF65-F5344CB8AC3E}">
        <p14:creationId xmlns:p14="http://schemas.microsoft.com/office/powerpoint/2010/main" val="3663237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47216" y="1061872"/>
            <a:ext cx="7878419" cy="4438176"/>
          </a:xfrm>
        </p:spPr>
      </p:pic>
    </p:spTree>
    <p:extLst>
      <p:ext uri="{BB962C8B-B14F-4D97-AF65-F5344CB8AC3E}">
        <p14:creationId xmlns:p14="http://schemas.microsoft.com/office/powerpoint/2010/main" val="537812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61666" y="700585"/>
            <a:ext cx="8915400" cy="3777622"/>
          </a:xfrm>
        </p:spPr>
        <p:txBody>
          <a:bodyPr>
            <a:normAutofit fontScale="92500"/>
          </a:bodyPr>
          <a:lstStyle/>
          <a:p>
            <a:r>
              <a:rPr lang="ru-RU" sz="2800" b="1" dirty="0"/>
              <a:t>Болезни кожи век Фурункул</a:t>
            </a:r>
            <a:r>
              <a:rPr lang="ru-RU" sz="2800" dirty="0"/>
              <a:t>. Это воспалительный процесс, локализованный в фолликулах ресниц и сальной железе. Представляет собой небольшой плотный узелок, расположенный обычно на верхнем веке. По мере развития недуга возникает отечность, гипертермия пораженной области, ощущается общая слабость. При разрыве содержимого есть риск попадания гнойного инфильтрата на </a:t>
            </a:r>
            <a:r>
              <a:rPr lang="ru-RU" sz="2800" dirty="0" smtClean="0"/>
              <a:t>конъюнктиву</a:t>
            </a:r>
            <a:endParaRPr lang="ru-RU" dirty="0"/>
          </a:p>
        </p:txBody>
      </p:sp>
    </p:spTree>
    <p:extLst>
      <p:ext uri="{BB962C8B-B14F-4D97-AF65-F5344CB8AC3E}">
        <p14:creationId xmlns:p14="http://schemas.microsoft.com/office/powerpoint/2010/main" val="643778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48644" y="624110"/>
            <a:ext cx="5295355" cy="5295355"/>
          </a:xfrm>
        </p:spPr>
      </p:pic>
    </p:spTree>
    <p:extLst>
      <p:ext uri="{BB962C8B-B14F-4D97-AF65-F5344CB8AC3E}">
        <p14:creationId xmlns:p14="http://schemas.microsoft.com/office/powerpoint/2010/main" val="2181660723"/>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TotalTime>
  <Words>546</Words>
  <Application>Microsoft Office PowerPoint</Application>
  <PresentationFormat>Широкоэкранный</PresentationFormat>
  <Paragraphs>15</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Century Gothic</vt:lpstr>
      <vt:lpstr>Wingdings 3</vt:lpstr>
      <vt:lpstr>Легкий дым</vt:lpstr>
      <vt:lpstr>Болезни век и их симптомы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Болезни век и их симптомы </dc:title>
  <dc:creator>Microsoft Office</dc:creator>
  <cp:lastModifiedBy>Microsoft Office</cp:lastModifiedBy>
  <cp:revision>3</cp:revision>
  <dcterms:created xsi:type="dcterms:W3CDTF">2018-05-21T16:24:51Z</dcterms:created>
  <dcterms:modified xsi:type="dcterms:W3CDTF">2018-05-21T17:01:09Z</dcterms:modified>
</cp:coreProperties>
</file>