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2" r:id="rId4"/>
    <p:sldId id="263" r:id="rId5"/>
    <p:sldId id="264" r:id="rId6"/>
    <p:sldId id="281" r:id="rId7"/>
    <p:sldId id="280" r:id="rId8"/>
    <p:sldId id="276" r:id="rId9"/>
    <p:sldId id="279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1" r:id="rId18"/>
    <p:sldId id="272" r:id="rId19"/>
    <p:sldId id="277" r:id="rId20"/>
    <p:sldId id="273" r:id="rId21"/>
    <p:sldId id="259" r:id="rId22"/>
    <p:sldId id="260" r:id="rId23"/>
    <p:sldId id="26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5EF65-FAFF-4A19-A422-E3C9C9372033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DC78D-52DE-4362-967F-189AB320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DC78D-52DE-4362-967F-189AB3202F3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21455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Травматические поражения СОПР у детей. </a:t>
            </a:r>
            <a:br>
              <a:rPr lang="ru-RU" dirty="0"/>
            </a:br>
            <a:r>
              <a:rPr lang="ru-RU" dirty="0"/>
              <a:t>Диагностика, лечение.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071942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Выполнил ординатор </a:t>
            </a:r>
          </a:p>
          <a:p>
            <a:pPr algn="l"/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кафедры стоматологии ИПО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по специальности «Стоматология детская»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Бутова Анастасия Олеговна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рецензент  к.м.н.,  доцент </a:t>
            </a:r>
            <a:r>
              <a:rPr lang="ru-RU" dirty="0" err="1">
                <a:solidFill>
                  <a:schemeClr val="tx1"/>
                </a:solidFill>
              </a:rPr>
              <a:t>Буянкина</a:t>
            </a:r>
            <a:r>
              <a:rPr lang="ru-RU" dirty="0">
                <a:solidFill>
                  <a:schemeClr val="tx1"/>
                </a:solidFill>
              </a:rPr>
              <a:t> Римма Геннадьевна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54" y="142852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altLang="ru-RU" dirty="0" err="1"/>
              <a:t>Войно-Ясенецкого</a:t>
            </a:r>
            <a:r>
              <a:rPr lang="ru-RU" altLang="ru-RU" dirty="0"/>
              <a:t>» </a:t>
            </a:r>
            <a:br>
              <a:rPr lang="ru-RU" altLang="ru-RU" dirty="0"/>
            </a:br>
            <a:r>
              <a:rPr lang="ru-RU" altLang="ru-RU" dirty="0"/>
              <a:t>Министерства здравоохранения Российской Федерации</a:t>
            </a:r>
            <a:br>
              <a:rPr lang="ru-RU" altLang="ru-RU" dirty="0"/>
            </a:br>
            <a:r>
              <a:rPr lang="ru-RU" altLang="ru-RU" dirty="0"/>
              <a:t>Кафедра стоматологии ИПО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6072206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alibri" pitchFamily="34" charset="0"/>
              </a:rPr>
              <a:t>Красноярск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25000" lnSpcReduction="20000"/>
          </a:bodyPr>
          <a:lstStyle/>
          <a:p>
            <a:pPr lvl="0"/>
            <a:r>
              <a:rPr lang="ru-RU" sz="7200" dirty="0"/>
              <a:t>Устранение причины, </a:t>
            </a:r>
            <a:r>
              <a:rPr lang="ru-RU" sz="7200" dirty="0" smtClean="0"/>
              <a:t>вызвавшей </a:t>
            </a:r>
            <a:r>
              <a:rPr lang="ru-RU" sz="7200" dirty="0"/>
              <a:t>травму. Преждевременно прорезавшиеся </a:t>
            </a:r>
            <a:r>
              <a:rPr lang="ru-RU" sz="7200" dirty="0" smtClean="0"/>
              <a:t> временные зубы </a:t>
            </a:r>
            <a:r>
              <a:rPr lang="ru-RU" sz="7200" dirty="0"/>
              <a:t>следует удалить, так как структура их неполноценна, они быстро стираются и, помимо травмы слизистой оболочки, могут стать причиной </a:t>
            </a:r>
            <a:r>
              <a:rPr lang="ru-RU" sz="7200" dirty="0" err="1"/>
              <a:t>одонтогенной</a:t>
            </a:r>
            <a:r>
              <a:rPr lang="ru-RU" sz="7200" dirty="0"/>
              <a:t> инфекции. Инородные тела со слизистой оболочки неба удаляют шпателем.</a:t>
            </a:r>
          </a:p>
          <a:p>
            <a:r>
              <a:rPr lang="ru-RU" sz="7200" dirty="0"/>
              <a:t>У детей старшего возраста при травме тщательно </a:t>
            </a:r>
            <a:r>
              <a:rPr lang="ru-RU" sz="7200" dirty="0" err="1"/>
              <a:t>сошлифовывают</a:t>
            </a:r>
            <a:r>
              <a:rPr lang="ru-RU" sz="7200" dirty="0"/>
              <a:t> острые края зубов, санируют полость рта, разъясняют ребенку и родителям роль вредных привычек. Если беседы с детьми и родителями не дают результатов и вредная привычка сохраняется, следует направить ребенка для консультации и лечения к психоневрологу.</a:t>
            </a:r>
          </a:p>
          <a:p>
            <a:pPr lvl="0"/>
            <a:r>
              <a:rPr lang="ru-RU" sz="7200" dirty="0"/>
              <a:t>При резкой болезненности производится обезболивание анестетиком в виде аппликаций. </a:t>
            </a:r>
          </a:p>
          <a:p>
            <a:pPr lvl="0"/>
            <a:r>
              <a:rPr lang="ru-RU" sz="7200" dirty="0"/>
              <a:t>При наличии некротического либо фибринозного налетана поверхности эрозии или язвы рекомендуются аппликации протеолитических ферментов на 8—10 минут, после чего некротические ткани либо фибринозный налет удаляются механически.</a:t>
            </a:r>
          </a:p>
          <a:p>
            <a:pPr lvl="0"/>
            <a:r>
              <a:rPr lang="ru-RU" sz="7200" dirty="0"/>
              <a:t>Язва или эрозия обрабатываются антисептиками. </a:t>
            </a:r>
          </a:p>
          <a:p>
            <a:pPr lvl="0"/>
            <a:r>
              <a:rPr lang="ru-RU" sz="7200" dirty="0"/>
              <a:t>Накладываются </a:t>
            </a:r>
            <a:r>
              <a:rPr lang="ru-RU" sz="7200" dirty="0" err="1"/>
              <a:t>кератопластические</a:t>
            </a:r>
            <a:r>
              <a:rPr lang="ru-RU" sz="7200" dirty="0"/>
              <a:t> средства.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Обезболивающие препараты</a:t>
            </a:r>
            <a:endParaRPr lang="ru-RU" dirty="0"/>
          </a:p>
        </p:txBody>
      </p:sp>
      <p:pic>
        <p:nvPicPr>
          <p:cNvPr id="2050" name="Picture 2" descr="Калгель 10г (GSK Trading) купить в Москве по низкой цене в интернет аптеке  Ригла | код товара:2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876"/>
            <a:ext cx="3429024" cy="2643175"/>
          </a:xfrm>
          <a:prstGeom prst="rect">
            <a:avLst/>
          </a:prstGeom>
          <a:noFill/>
        </p:spPr>
      </p:pic>
      <p:pic>
        <p:nvPicPr>
          <p:cNvPr id="2052" name="Picture 4" descr="Стоит ли покупать Дентинокс стомат. гель? Отзывы на Яндекс Марк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071942"/>
            <a:ext cx="3574423" cy="1595435"/>
          </a:xfrm>
          <a:prstGeom prst="rect">
            <a:avLst/>
          </a:prstGeom>
          <a:noFill/>
        </p:spPr>
      </p:pic>
      <p:pic>
        <p:nvPicPr>
          <p:cNvPr id="2054" name="Picture 6" descr="Камистад Бэби гель для десен при прорезывании зубов 10г (Stada) купить в  Москве по низкой цене в интернет аптеке Ригла | код товара:1029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357298"/>
            <a:ext cx="2143140" cy="2143141"/>
          </a:xfrm>
          <a:prstGeom prst="rect">
            <a:avLst/>
          </a:prstGeom>
          <a:noFill/>
        </p:spPr>
      </p:pic>
      <p:pic>
        <p:nvPicPr>
          <p:cNvPr id="2056" name="Picture 8" descr="Мундизал гель 8г (Mundipharma) купить в Москве по низкой цене в интернет  аптеке Ригла | код товара:23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142984"/>
            <a:ext cx="2857520" cy="2714644"/>
          </a:xfrm>
          <a:prstGeom prst="rect">
            <a:avLst/>
          </a:prstGeom>
          <a:noFill/>
        </p:spPr>
      </p:pic>
      <p:pic>
        <p:nvPicPr>
          <p:cNvPr id="2058" name="Picture 10" descr="Холисал - купить, цена и отзывы, Холисал инструкция по применению, дешевые  аналоги, описание, заказать в Москве с доставкой на до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1428736"/>
            <a:ext cx="2214578" cy="2214579"/>
          </a:xfrm>
          <a:prstGeom prst="rect">
            <a:avLst/>
          </a:prstGeom>
          <a:noFill/>
        </p:spPr>
      </p:pic>
      <p:sp>
        <p:nvSpPr>
          <p:cNvPr id="2060" name="AutoShape 12" descr="Анестезия | Средство анестезирующее локальное для десен Xylonor Gel (15 г)  | купить | цена | характеристики | фотографии | описание | достав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Протеолитические ферменты</a:t>
            </a:r>
            <a:endParaRPr lang="ru-RU" dirty="0"/>
          </a:p>
        </p:txBody>
      </p:sp>
      <p:pic>
        <p:nvPicPr>
          <p:cNvPr id="24578" name="Picture 2" descr="Трипсин лиофилизат для инъекций и местного применения 10 мг 10 фл - купить  в Москве: цена и отзывы, инструкция по применению, описание, соста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000504"/>
            <a:ext cx="2928958" cy="2302510"/>
          </a:xfrm>
          <a:prstGeom prst="rect">
            <a:avLst/>
          </a:prstGeom>
          <a:noFill/>
        </p:spPr>
      </p:pic>
      <p:pic>
        <p:nvPicPr>
          <p:cNvPr id="24580" name="Picture 4" descr="Химотрипсин лиофилизат для инъекций и местного применения 10 мг 10 фл -  купить в Москве: цена и отзывы, инструкция по применению, описание, состав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85926"/>
            <a:ext cx="2847993" cy="2165371"/>
          </a:xfrm>
          <a:prstGeom prst="rect">
            <a:avLst/>
          </a:prstGeom>
          <a:noFill/>
        </p:spPr>
      </p:pic>
      <p:pic>
        <p:nvPicPr>
          <p:cNvPr id="24582" name="Picture 6" descr="Купить Рибонуклеаза – Инструкция по применению, отзывы, цена, аналог  Рибонуклеаз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643050"/>
            <a:ext cx="2667000" cy="1905000"/>
          </a:xfrm>
          <a:prstGeom prst="rect">
            <a:avLst/>
          </a:prstGeom>
          <a:noFill/>
        </p:spPr>
      </p:pic>
      <p:pic>
        <p:nvPicPr>
          <p:cNvPr id="24584" name="Picture 8" descr="Лидаза, лиофилизат д/приг раствора для иньекций 1280 ме 10 шт - купить,  цена и отзывы, Лидаза, лиофилизат д/приг раствора для иньекций 1280 ме 10  шт инструкция по применению, дешевые аналоги, описание, заказа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000504"/>
            <a:ext cx="2190750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Антисептики</a:t>
            </a:r>
            <a:endParaRPr lang="ru-RU" dirty="0"/>
          </a:p>
        </p:txBody>
      </p:sp>
      <p:pic>
        <p:nvPicPr>
          <p:cNvPr id="25602" name="Picture 2" descr="Тантум Верде показания и где куп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57298"/>
            <a:ext cx="3969593" cy="2533293"/>
          </a:xfrm>
          <a:prstGeom prst="rect">
            <a:avLst/>
          </a:prstGeom>
          <a:noFill/>
        </p:spPr>
      </p:pic>
      <p:pic>
        <p:nvPicPr>
          <p:cNvPr id="25604" name="Picture 4" descr="Хлоргексидин(водный)раствор, Дезинфицирующее средство купить по цене 18 ₽ -  Галама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142984"/>
            <a:ext cx="2428892" cy="2428892"/>
          </a:xfrm>
          <a:prstGeom prst="rect">
            <a:avLst/>
          </a:prstGeom>
          <a:noFill/>
        </p:spPr>
      </p:pic>
      <p:pic>
        <p:nvPicPr>
          <p:cNvPr id="25606" name="Picture 6" descr="Перекиси водорода 3% раствор для наружнего применения, 100мл - инструкция,  состав, цена на официальном сайте Consum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9986" y="3571876"/>
            <a:ext cx="1854014" cy="2958446"/>
          </a:xfrm>
          <a:prstGeom prst="rect">
            <a:avLst/>
          </a:prstGeom>
          <a:noFill/>
        </p:spPr>
      </p:pic>
      <p:pic>
        <p:nvPicPr>
          <p:cNvPr id="25608" name="Picture 8" descr="Калия перманганат порошок для приготовления раствора для местного и  наружного применения флакон с лопаткой 3 г - купить в Москве и регионах по  цене от 67 руб., инструкция по применению, описание, аналог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357694"/>
            <a:ext cx="2695773" cy="2143140"/>
          </a:xfrm>
          <a:prstGeom prst="rect">
            <a:avLst/>
          </a:prstGeom>
          <a:noFill/>
        </p:spPr>
      </p:pic>
      <p:pic>
        <p:nvPicPr>
          <p:cNvPr id="25610" name="Picture 10" descr="Фурацилин 4мг/мл 200мл концентрат для приготовления раствора для  местного/наружного применения оао купить по цене от 114.00 руб в Москве,  заказать с доставкой, инструкция по применению, аналоги, отзыв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071942"/>
            <a:ext cx="1658881" cy="2186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err="1"/>
              <a:t>Эпителизирующие</a:t>
            </a:r>
            <a:r>
              <a:rPr lang="ru-RU" i="1" dirty="0"/>
              <a:t> средства</a:t>
            </a:r>
            <a:endParaRPr lang="ru-RU" dirty="0"/>
          </a:p>
        </p:txBody>
      </p:sp>
      <p:pic>
        <p:nvPicPr>
          <p:cNvPr id="26626" name="Picture 2" descr="Масло облепиховое 50мл в Калининграде 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00174"/>
            <a:ext cx="1928825" cy="2329562"/>
          </a:xfrm>
          <a:prstGeom prst="rect">
            <a:avLst/>
          </a:prstGeom>
          <a:noFill/>
        </p:spPr>
      </p:pic>
      <p:pic>
        <p:nvPicPr>
          <p:cNvPr id="26628" name="Picture 4" descr="Каротолин (Carotolinum): описание, рецепт, инструк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929066"/>
            <a:ext cx="1990725" cy="2133601"/>
          </a:xfrm>
          <a:prstGeom prst="rect">
            <a:avLst/>
          </a:prstGeom>
          <a:noFill/>
        </p:spPr>
      </p:pic>
      <p:sp>
        <p:nvSpPr>
          <p:cNvPr id="26630" name="AutoShape 6" descr="Аекол масляный раствор для наружного применения 100мл - купить в Москве,  цена в аптеках от 83 руб., инструкция по применению, отзывы - Аптека Диа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Аекол масляный раствор для наружного применения 100мл - купить в Москве,  цена в аптеках от 83 руб., инструкция по применению, отзывы - Аптека Диа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Аекол раствор 100 мл купить в Семеновском, цена 0,0 руб, доставка лекарств  в аптеку ряд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Аекол раствор 100 мл купить в Семеновском, цена 0,0 руб, доставка лекарств  в аптеку ряд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8" name="Picture 14" descr="АЕКОЛ р-р 100м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714488"/>
            <a:ext cx="2000263" cy="2000264"/>
          </a:xfrm>
          <a:prstGeom prst="rect">
            <a:avLst/>
          </a:prstGeom>
          <a:noFill/>
        </p:spPr>
      </p:pic>
      <p:pic>
        <p:nvPicPr>
          <p:cNvPr id="26640" name="Picture 16" descr="Стизамет, мазь для местного и наружного применения 3 % 10 г 1 шт - купить,  цена и отзывы, Стизамет, мазь для местного и наружного применения 3 % 10 г  1 шт инструкц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857628"/>
            <a:ext cx="2571744" cy="2571744"/>
          </a:xfrm>
          <a:prstGeom prst="rect">
            <a:avLst/>
          </a:prstGeom>
          <a:noFill/>
        </p:spPr>
      </p:pic>
      <p:pic>
        <p:nvPicPr>
          <p:cNvPr id="26642" name="Picture 18" descr="Винилин (Шостаковского бальзам) — купить в интернет-магазине по низкой цене  на Яндекс Маркет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000240"/>
            <a:ext cx="1847834" cy="1796742"/>
          </a:xfrm>
          <a:prstGeom prst="rect">
            <a:avLst/>
          </a:prstGeom>
          <a:noFill/>
        </p:spPr>
      </p:pic>
      <p:pic>
        <p:nvPicPr>
          <p:cNvPr id="26644" name="Picture 20" descr="Солкосерил дентал паста 5г (АйСиЭн) - купить в Ростове-на-Дону дешево, цена  и отзывы. Солкосерил дентал паста 5г (АйСиЭн) инструкция, применение,  дешевые аналоги, описание. Купить в интернет-аптеке social-apteka.r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4000504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Термические повреждения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/>
              <a:t>Диагностика </a:t>
            </a:r>
            <a:r>
              <a:rPr lang="ru-RU" sz="2400" dirty="0"/>
              <a:t>основана на сборе анамнеза и объективного обследования ребенка.</a:t>
            </a:r>
          </a:p>
          <a:p>
            <a:pPr>
              <a:buNone/>
            </a:pPr>
            <a:r>
              <a:rPr lang="ru-RU" sz="2400" b="1" dirty="0"/>
              <a:t>Лечение:</a:t>
            </a:r>
            <a:endParaRPr lang="ru-RU" sz="2400" dirty="0"/>
          </a:p>
          <a:p>
            <a:pPr lvl="0"/>
            <a:r>
              <a:rPr lang="ru-RU" sz="2400" dirty="0"/>
              <a:t>Применяются аппликации обезболивающих лекарственных средств.</a:t>
            </a:r>
          </a:p>
          <a:p>
            <a:pPr lvl="0"/>
            <a:r>
              <a:rPr lang="ru-RU" sz="2400" dirty="0"/>
              <a:t> При наличии очага некроза проводят аппликации ферментами.</a:t>
            </a:r>
          </a:p>
          <a:p>
            <a:pPr lvl="0"/>
            <a:r>
              <a:rPr lang="ru-RU" sz="2400" dirty="0"/>
              <a:t>Обработка антисептическими растворами низких концентраций.</a:t>
            </a:r>
          </a:p>
          <a:p>
            <a:r>
              <a:rPr lang="ru-RU" sz="2400" dirty="0"/>
              <a:t>Аппликации </a:t>
            </a:r>
            <a:r>
              <a:rPr lang="ru-RU" sz="2400" dirty="0" err="1"/>
              <a:t>кератопластических</a:t>
            </a:r>
            <a:r>
              <a:rPr lang="ru-RU" sz="2400" dirty="0"/>
              <a:t> средств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</a:rPr>
              <a:t>Острая термическая травма </a:t>
            </a:r>
            <a:br>
              <a:rPr lang="ru-RU" dirty="0">
                <a:latin typeface="Times New Roman" pitchFamily="18" charset="0"/>
              </a:rPr>
            </a:br>
            <a:r>
              <a:rPr lang="ru-RU" sz="3600" dirty="0">
                <a:latin typeface="Times New Roman" pitchFamily="18" charset="0"/>
              </a:rPr>
              <a:t>(ожог кипятком)</a:t>
            </a:r>
            <a:endParaRPr lang="ru-RU" dirty="0"/>
          </a:p>
        </p:txBody>
      </p:sp>
      <p:pic>
        <p:nvPicPr>
          <p:cNvPr id="4" name="Picture 3" descr="травма кипяткомDSC038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4357718" cy="4526280"/>
          </a:xfrm>
          <a:noFill/>
          <a:ln/>
        </p:spPr>
      </p:pic>
      <p:cxnSp>
        <p:nvCxnSpPr>
          <p:cNvPr id="19" name="Прямая со стрелкой 18"/>
          <p:cNvCxnSpPr/>
          <p:nvPr/>
        </p:nvCxnSpPr>
        <p:spPr>
          <a:xfrm rot="5400000">
            <a:off x="2393141" y="2607463"/>
            <a:ext cx="114300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3000364" y="2500306"/>
            <a:ext cx="107157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2536017" y="2893215"/>
            <a:ext cx="142876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194" name="Picture 2" descr="https://sun9-63.userapi.com/impg/Z4duVHe6EEEEVZByVxvxly1cXwNgBOJMhZVJWA/Xp3PgYHrw_k.jpg?size=348x755&amp;quality=96&amp;sign=bf76b7868551a61ba76279ee42499af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142984"/>
            <a:ext cx="2535423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Лучевые поражения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700" dirty="0"/>
              <a:t>У детей встречаются редко. Проявляются при проведении лучевой терапии у больных со злокачественными новообразованиями челюстно-лицевой области.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Химические травмы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700" b="1" dirty="0"/>
              <a:t>Диагностика и дифференциальный диагноз.</a:t>
            </a:r>
            <a:r>
              <a:rPr lang="ru-RU" sz="2700" dirty="0"/>
              <a:t> Для постановки диагноза обычно достаточно тщательно собранного анамнеза в сочетании с данными объективного осмотра. Необходимо дифференцировать химический ожог от аллергической реакции на пластмассу, амальгаму, химические вещества малых концентраций.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Химический ожог кислотой</a:t>
            </a:r>
          </a:p>
        </p:txBody>
      </p:sp>
      <p:pic>
        <p:nvPicPr>
          <p:cNvPr id="4" name="Picture 3" descr="img1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</a:blip>
          <a:srcRect l="37328" t="18402" r="38670" b="71205"/>
          <a:stretch>
            <a:fillRect/>
          </a:stretch>
        </p:blipFill>
        <p:spPr>
          <a:xfrm>
            <a:off x="1643042" y="1500174"/>
            <a:ext cx="6463485" cy="3667976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1643042" y="5429264"/>
            <a:ext cx="700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Некротические пленки на </a:t>
            </a:r>
            <a:r>
              <a:rPr lang="ru-RU" sz="2400" dirty="0" err="1"/>
              <a:t>гиперемированном</a:t>
            </a:r>
            <a:r>
              <a:rPr lang="ru-RU" sz="2400" dirty="0"/>
              <a:t> и </a:t>
            </a:r>
            <a:r>
              <a:rPr lang="ru-RU" sz="2400" dirty="0" err="1"/>
              <a:t>инфильтрированом</a:t>
            </a:r>
            <a:r>
              <a:rPr lang="ru-RU" sz="2400" dirty="0"/>
              <a:t> основании на спинке языка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2714644" cy="122553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1"/>
            <a:ext cx="7901014" cy="2043114"/>
          </a:xfrm>
        </p:spPr>
        <p:txBody>
          <a:bodyPr/>
          <a:lstStyle/>
          <a:p>
            <a:pPr>
              <a:buNone/>
            </a:pPr>
            <a:r>
              <a:rPr lang="ru-RU" dirty="0"/>
              <a:t>  Научиться диагностировать повреждения  слизистой оболочки полости рта разной этиологии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357562"/>
            <a:ext cx="2000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357694"/>
            <a:ext cx="75724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Научиться проводить комплекс лечебно-профилактических мероприятий при травматических поражениях СОПР у детей.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011222"/>
          </a:xfrm>
        </p:spPr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7829576" cy="4983179"/>
          </a:xfrm>
        </p:spPr>
        <p:txBody>
          <a:bodyPr>
            <a:noAutofit/>
          </a:bodyPr>
          <a:lstStyle/>
          <a:p>
            <a:pPr lvl="0"/>
            <a:r>
              <a:rPr lang="ru-RU" sz="1500" dirty="0"/>
              <a:t> При попадании химического агента на слизистую оболочку полости рта необходимо немедленно начать обильное промывание (полоскание, орошение) полости рта слабым раствором нейтрализующего вещества или антидотом. При их отсутствии проводят промывание водой, а затем готовят необходимый нейтрализующий раствор. </a:t>
            </a:r>
            <a:r>
              <a:rPr lang="ru-RU" sz="1500" b="1" dirty="0"/>
              <a:t>При ожоге кислотами</a:t>
            </a:r>
            <a:r>
              <a:rPr lang="ru-RU" sz="1500" dirty="0"/>
              <a:t> используют 1 -2% раствор бикарбоната натрия, мыльную воду, 0,1% раствора нашатырного спирта (1 5 капель 10% раствора на стакан воды). </a:t>
            </a:r>
            <a:r>
              <a:rPr lang="ru-RU" sz="1500" b="1" dirty="0"/>
              <a:t>При ожоге щелочами</a:t>
            </a:r>
            <a:r>
              <a:rPr lang="ru-RU" sz="1500" dirty="0"/>
              <a:t> в качестве нейтрализующих средств используют 0,5% раствор лимонной или уксусной кислот (1 /4 чайной ложки 70% кислоты на стакан воды). </a:t>
            </a:r>
            <a:r>
              <a:rPr lang="ru-RU" sz="1500" b="1" dirty="0"/>
              <a:t>При ожоге раствором нитрата серебра</a:t>
            </a:r>
            <a:r>
              <a:rPr lang="ru-RU" sz="1500" dirty="0"/>
              <a:t> полости рта орошают гипертоническим раствором (3% хлорид натрия) или раствором </a:t>
            </a:r>
            <a:r>
              <a:rPr lang="ru-RU" sz="1500" dirty="0" smtClean="0"/>
              <a:t> </a:t>
            </a:r>
            <a:r>
              <a:rPr lang="ru-RU" sz="1500" dirty="0" err="1" smtClean="0"/>
              <a:t>Люголя</a:t>
            </a:r>
            <a:r>
              <a:rPr lang="ru-RU" sz="1500" dirty="0"/>
              <a:t>. </a:t>
            </a:r>
            <a:r>
              <a:rPr lang="ru-RU" sz="1500" b="1" dirty="0"/>
              <a:t>При ожоге мышьяковистой пастой</a:t>
            </a:r>
            <a:r>
              <a:rPr lang="ru-RU" sz="1500" dirty="0"/>
              <a:t>, пораженный участок обрабатывают раствором </a:t>
            </a:r>
            <a:r>
              <a:rPr lang="ru-RU" sz="1500" dirty="0" err="1"/>
              <a:t>Люголя</a:t>
            </a:r>
            <a:r>
              <a:rPr lang="ru-RU" sz="1500" dirty="0"/>
              <a:t>, или 1 % раствором </a:t>
            </a:r>
            <a:r>
              <a:rPr lang="ru-RU" sz="1500" dirty="0" smtClean="0"/>
              <a:t> </a:t>
            </a:r>
            <a:r>
              <a:rPr lang="ru-RU" sz="1500" dirty="0" err="1" smtClean="0"/>
              <a:t>йодинола</a:t>
            </a:r>
            <a:r>
              <a:rPr lang="ru-RU" sz="1500" dirty="0"/>
              <a:t>, или припудривают йодоформом или магнезией.</a:t>
            </a:r>
          </a:p>
          <a:p>
            <a:pPr lvl="0"/>
            <a:r>
              <a:rPr lang="ru-RU" sz="1500" dirty="0"/>
              <a:t>После нейтрализации химического агента, пораженные участки слизистой оболочки обрабатываются обезболивающим веществом в виде аппликаций 10% взвеси анестезина в персиковом масле; аппликационными анестетиками.</a:t>
            </a:r>
          </a:p>
          <a:p>
            <a:pPr lvl="0"/>
            <a:r>
              <a:rPr lang="ru-RU" sz="1500" dirty="0"/>
              <a:t>Для отторжения толстой пленки фибрина проводят аппликации ферментными растворами.</a:t>
            </a:r>
          </a:p>
          <a:p>
            <a:pPr lvl="0"/>
            <a:r>
              <a:rPr lang="ru-RU" sz="1500" dirty="0"/>
              <a:t>Следует применять слабые растворы антисептиков или отвары трав. </a:t>
            </a:r>
          </a:p>
          <a:p>
            <a:pPr lvl="0"/>
            <a:r>
              <a:rPr lang="ru-RU" sz="1500" dirty="0"/>
              <a:t>Для ускорения </a:t>
            </a:r>
            <a:r>
              <a:rPr lang="ru-RU" sz="1500" dirty="0" err="1"/>
              <a:t>эпителизации</a:t>
            </a:r>
            <a:r>
              <a:rPr lang="ru-RU" sz="1500" dirty="0"/>
              <a:t> применяются кератопластики в виде аппликаций. </a:t>
            </a:r>
          </a:p>
          <a:p>
            <a:pPr lvl="0"/>
            <a:r>
              <a:rPr lang="ru-RU" sz="1500" dirty="0"/>
              <a:t>Для общего лечения назначается не раздражающая высококалорийная диета, поливитамины с микроэлементами, препараты кальция, антигистаминные препараты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Травмы слизистой оболочки полости рта у детей  происходят по различным причинам. Существует большое многообразии травматических поражений. Поэтому особое внимание  следует уделить диагностике, а именно тщательному сбору анамнеза. Опрос родителей, по возможности опрос ребенка. Правильная диагностика, ведет к правильному лечению.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литературы – остальная литература  старая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Clr>
                <a:srgbClr val="A5B592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</a:rPr>
              <a:t>Стоматология детского возраста / под ред. А.А.Колесова. – М.: Медицина, 1991. – С. 251 – 255.</a:t>
            </a:r>
          </a:p>
          <a:p>
            <a:pPr marL="514350" lvl="0" indent="-514350">
              <a:buClr>
                <a:srgbClr val="A5B592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</a:rPr>
              <a:t>Детская терапевтическая стоматология : учеб. пособие / под ред. Л. П. </a:t>
            </a:r>
            <a:r>
              <a:rPr lang="ru-RU" sz="1600" dirty="0" err="1" smtClean="0">
                <a:solidFill>
                  <a:prstClr val="black"/>
                </a:solidFill>
              </a:rPr>
              <a:t>Кисельниковой</a:t>
            </a:r>
            <a:r>
              <a:rPr lang="ru-RU" sz="1600" dirty="0" smtClean="0">
                <a:solidFill>
                  <a:prstClr val="black"/>
                </a:solidFill>
              </a:rPr>
              <a:t>. - СПб. : </a:t>
            </a:r>
            <a:r>
              <a:rPr lang="ru-RU" sz="1600" dirty="0" err="1" smtClean="0">
                <a:solidFill>
                  <a:prstClr val="black"/>
                </a:solidFill>
              </a:rPr>
              <a:t>Литтерра</a:t>
            </a:r>
            <a:r>
              <a:rPr lang="ru-RU" sz="1600" dirty="0" smtClean="0">
                <a:solidFill>
                  <a:prstClr val="black"/>
                </a:solidFill>
              </a:rPr>
              <a:t>, 2009. - 208 с.</a:t>
            </a:r>
          </a:p>
          <a:p>
            <a:pPr marL="514350" lvl="0" indent="-514350">
              <a:buClr>
                <a:srgbClr val="A5B592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</a:rPr>
              <a:t>Заболевания слизистой оболочки рта и губ / Л. А. Цветкова, Д. Арутюнов, Л. В. Петрова, Ю. Н. </a:t>
            </a:r>
            <a:r>
              <a:rPr lang="ru-RU" sz="1600" dirty="0" err="1" smtClean="0">
                <a:solidFill>
                  <a:prstClr val="black"/>
                </a:solidFill>
              </a:rPr>
              <a:t>Перламутрова</a:t>
            </a:r>
            <a:r>
              <a:rPr lang="ru-RU" sz="1600" dirty="0" smtClean="0">
                <a:solidFill>
                  <a:prstClr val="black"/>
                </a:solidFill>
              </a:rPr>
              <a:t>. - М.: </a:t>
            </a:r>
            <a:r>
              <a:rPr lang="ru-RU" sz="1600" dirty="0" err="1" smtClean="0">
                <a:solidFill>
                  <a:prstClr val="black"/>
                </a:solidFill>
              </a:rPr>
              <a:t>МЕДпресс-информ</a:t>
            </a:r>
            <a:r>
              <a:rPr lang="ru-RU" sz="1600" dirty="0" smtClean="0">
                <a:solidFill>
                  <a:prstClr val="black"/>
                </a:solidFill>
              </a:rPr>
              <a:t>, 2009. - 304 с.</a:t>
            </a:r>
          </a:p>
          <a:p>
            <a:pPr marL="514350" lvl="0" indent="-514350">
              <a:buClr>
                <a:srgbClr val="A5B592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</a:rPr>
              <a:t>Луцкая И. К. Заболевания слизистой оболочки полости рта / И. К. Луцкая. - М. : </a:t>
            </a:r>
            <a:r>
              <a:rPr lang="ru-RU" sz="1600" dirty="0" err="1" smtClean="0">
                <a:solidFill>
                  <a:prstClr val="black"/>
                </a:solidFill>
              </a:rPr>
              <a:t>Мед.лит-ра</a:t>
            </a:r>
            <a:r>
              <a:rPr lang="ru-RU" sz="1600" dirty="0" smtClean="0">
                <a:solidFill>
                  <a:prstClr val="black"/>
                </a:solidFill>
              </a:rPr>
              <a:t>, 2006. - 288 с.</a:t>
            </a:r>
          </a:p>
          <a:p>
            <a:pPr marL="514350" lvl="0" indent="-514350">
              <a:buClr>
                <a:srgbClr val="A5B592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</a:rPr>
              <a:t>Алгоритм ведения пациентов с заболеваниями слизистой оболочки полости рта в клинике детской стоматологии/ Г. И. Скрипкина, О. В. </a:t>
            </a:r>
            <a:r>
              <a:rPr lang="ru-RU" sz="1600" dirty="0" err="1" smtClean="0">
                <a:solidFill>
                  <a:prstClr val="black"/>
                </a:solidFill>
              </a:rPr>
              <a:t>Мацкиева</a:t>
            </a:r>
            <a:r>
              <a:rPr lang="ru-RU" sz="1600" dirty="0" smtClean="0">
                <a:solidFill>
                  <a:prstClr val="black"/>
                </a:solidFill>
              </a:rPr>
              <a:t>, Т. С. Митяева, Ю. Г. Романова, Е. В. Попова – Омск, 2015. - 87с.  </a:t>
            </a:r>
          </a:p>
          <a:p>
            <a:pPr marL="514350" lvl="0" indent="-514350">
              <a:buClr>
                <a:srgbClr val="A5B592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</a:rPr>
              <a:t>Елизарова В.М., Страхова С.Ю., </a:t>
            </a:r>
            <a:r>
              <a:rPr lang="ru-RU" sz="1600" dirty="0" err="1" smtClean="0">
                <a:solidFill>
                  <a:prstClr val="black"/>
                </a:solidFill>
              </a:rPr>
              <a:t>Дроботько</a:t>
            </a:r>
            <a:r>
              <a:rPr lang="ru-RU" sz="1600" dirty="0" smtClean="0">
                <a:solidFill>
                  <a:prstClr val="black"/>
                </a:solidFill>
              </a:rPr>
              <a:t> Л.Н. Основные заболевания слизистой оболочки полости рта у детей. Учебное пособие. – 2007. – 80 с.</a:t>
            </a:r>
          </a:p>
          <a:p>
            <a:pPr marL="514350" lvl="0" indent="-514350">
              <a:buClr>
                <a:srgbClr val="A5B592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</a:rPr>
              <a:t>Заболевания слизистой оболочки полости рта: учебник для вузов / Е.А. Волков, В.В. </a:t>
            </a:r>
            <a:r>
              <a:rPr lang="ru-RU" sz="1600" dirty="0" err="1" smtClean="0">
                <a:solidFill>
                  <a:prstClr val="black"/>
                </a:solidFill>
              </a:rPr>
              <a:t>Гемонов</a:t>
            </a:r>
            <a:r>
              <a:rPr lang="ru-RU" sz="1600" dirty="0" smtClean="0">
                <a:solidFill>
                  <a:prstClr val="black"/>
                </a:solidFill>
              </a:rPr>
              <a:t>, Т.И. </a:t>
            </a:r>
            <a:r>
              <a:rPr lang="ru-RU" sz="1600" dirty="0" err="1" smtClean="0">
                <a:solidFill>
                  <a:prstClr val="black"/>
                </a:solidFill>
              </a:rPr>
              <a:t>Лемецкая</a:t>
            </a:r>
            <a:r>
              <a:rPr lang="ru-RU" sz="1600" dirty="0" smtClean="0">
                <a:solidFill>
                  <a:prstClr val="black"/>
                </a:solidFill>
              </a:rPr>
              <a:t>, Н.Д. </a:t>
            </a:r>
            <a:r>
              <a:rPr lang="ru-RU" sz="1600" dirty="0" err="1" smtClean="0">
                <a:solidFill>
                  <a:prstClr val="black"/>
                </a:solidFill>
              </a:rPr>
              <a:t>Брусенина</a:t>
            </a:r>
            <a:r>
              <a:rPr lang="ru-RU" sz="1600" dirty="0" smtClean="0">
                <a:solidFill>
                  <a:prstClr val="black"/>
                </a:solidFill>
              </a:rPr>
              <a:t>, Л.В. Гришина; под ред. Г.М. </a:t>
            </a:r>
            <a:r>
              <a:rPr lang="ru-RU" sz="1600" dirty="0" err="1" smtClean="0">
                <a:solidFill>
                  <a:prstClr val="black"/>
                </a:solidFill>
              </a:rPr>
              <a:t>Барер</a:t>
            </a:r>
            <a:r>
              <a:rPr lang="ru-RU" sz="1600" dirty="0" smtClean="0">
                <a:solidFill>
                  <a:prstClr val="black"/>
                </a:solidFill>
              </a:rPr>
              <a:t>. - М.: </a:t>
            </a:r>
            <a:r>
              <a:rPr lang="ru-RU" sz="1600" dirty="0" err="1" smtClean="0">
                <a:solidFill>
                  <a:prstClr val="black"/>
                </a:solidFill>
              </a:rPr>
              <a:t>ГЭОТАР-Медиа</a:t>
            </a:r>
            <a:r>
              <a:rPr lang="ru-RU" sz="1600" dirty="0" smtClean="0">
                <a:solidFill>
                  <a:prstClr val="black"/>
                </a:solidFill>
              </a:rPr>
              <a:t>, 2005. - 288 с.</a:t>
            </a:r>
          </a:p>
          <a:p>
            <a:pPr marL="514350" lvl="0" indent="-514350">
              <a:buClr>
                <a:srgbClr val="A5B592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</a:rPr>
              <a:t>Детская терапевтическая стоматология. Национальное руководство / В. К. Леонтьев, Л. П. </a:t>
            </a:r>
            <a:r>
              <a:rPr lang="ru-RU" sz="1600" dirty="0" err="1" smtClean="0">
                <a:solidFill>
                  <a:prstClr val="black"/>
                </a:solidFill>
              </a:rPr>
              <a:t>Кисельникова</a:t>
            </a:r>
            <a:r>
              <a:rPr lang="ru-RU" sz="1600" dirty="0" smtClean="0">
                <a:solidFill>
                  <a:prstClr val="black"/>
                </a:solidFill>
              </a:rPr>
              <a:t>. – М.: «</a:t>
            </a:r>
            <a:r>
              <a:rPr lang="ru-RU" sz="1600" dirty="0" err="1" smtClean="0">
                <a:solidFill>
                  <a:prstClr val="black"/>
                </a:solidFill>
              </a:rPr>
              <a:t>ГЭ-ОТАР-Медиа</a:t>
            </a:r>
            <a:r>
              <a:rPr lang="ru-RU" sz="1600" dirty="0" smtClean="0">
                <a:solidFill>
                  <a:prstClr val="black"/>
                </a:solidFill>
              </a:rPr>
              <a:t>», 2017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&quot;Готов ли Ваш ребенок к школе?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14356"/>
            <a:ext cx="7615262" cy="54118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В зависимости от характера травмирующего агента различают травмы:</a:t>
            </a:r>
          </a:p>
          <a:p>
            <a:pPr lvl="0"/>
            <a:r>
              <a:rPr lang="ru-RU" dirty="0"/>
              <a:t>Механические.</a:t>
            </a:r>
          </a:p>
          <a:p>
            <a:pPr lvl="0"/>
            <a:r>
              <a:rPr lang="ru-RU" dirty="0"/>
              <a:t>Химические.</a:t>
            </a:r>
          </a:p>
          <a:p>
            <a:pPr lvl="0"/>
            <a:r>
              <a:rPr lang="ru-RU" dirty="0"/>
              <a:t>Термические.</a:t>
            </a:r>
          </a:p>
          <a:p>
            <a:pPr lvl="0"/>
            <a:r>
              <a:rPr lang="ru-RU" dirty="0"/>
              <a:t>Лучевые.</a:t>
            </a:r>
          </a:p>
          <a:p>
            <a:pPr algn="just">
              <a:buNone/>
            </a:pPr>
            <a:r>
              <a:rPr lang="ru-RU" dirty="0"/>
              <a:t>В детском возрасте чаще наблюдают механические и химические травмы. В зависимости от длительности травмы, ее интенсивности и реактивности организма возможно возникновение гиперемии поврежденного участка, его отек, десквамация эпителия, </a:t>
            </a:r>
            <a:r>
              <a:rPr lang="ru-RU" dirty="0" err="1"/>
              <a:t>эрозирование</a:t>
            </a:r>
            <a:r>
              <a:rPr lang="ru-RU" dirty="0"/>
              <a:t> или изъязвление слизистой оболочки.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глубине поражения различают:</a:t>
            </a:r>
          </a:p>
          <a:p>
            <a:pPr>
              <a:buFontTx/>
              <a:buChar char="-"/>
            </a:pPr>
            <a:r>
              <a:rPr lang="ru-RU" dirty="0"/>
              <a:t>внутритканевое кровоизлияние - гематома (без нарушения целостности эпителия)</a:t>
            </a:r>
          </a:p>
          <a:p>
            <a:pPr>
              <a:buFontTx/>
              <a:buChar char="-"/>
            </a:pPr>
            <a:r>
              <a:rPr lang="ru-RU" dirty="0"/>
              <a:t> травматическую эрозию</a:t>
            </a:r>
          </a:p>
          <a:p>
            <a:pPr>
              <a:buFontTx/>
              <a:buChar char="-"/>
            </a:pPr>
            <a:r>
              <a:rPr lang="ru-RU" dirty="0" err="1"/>
              <a:t>декубитальную</a:t>
            </a:r>
            <a:r>
              <a:rPr lang="ru-RU" dirty="0"/>
              <a:t> язву.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Механические поражения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Диагностика </a:t>
            </a:r>
            <a:r>
              <a:rPr lang="ru-RU" sz="2000" dirty="0"/>
              <a:t>основана на сборе анамнеза и объективного обследования ребенка.</a:t>
            </a:r>
            <a:endParaRPr lang="ru-RU" sz="2000" b="1" dirty="0"/>
          </a:p>
          <a:p>
            <a:r>
              <a:rPr lang="ru-RU" sz="2000" b="1" dirty="0"/>
              <a:t>Дифференциальную диагностику</a:t>
            </a:r>
            <a:r>
              <a:rPr lang="ru-RU" sz="2000" dirty="0"/>
              <a:t> проводят с туберкулезной язвой, твердым шанкром, с изъязвлениями и некрозом при заболеваниях крови, с пузырчаткой. При цитологическом исследовании травматических повреждений отсутствуют специфические изменения; в соскобах при заболеваниях крови обнаруживают </a:t>
            </a:r>
            <a:r>
              <a:rPr lang="ru-RU" sz="2000" dirty="0" err="1"/>
              <a:t>атипичные</a:t>
            </a:r>
            <a:r>
              <a:rPr lang="ru-RU" sz="2000" dirty="0"/>
              <a:t> клетки. Цитологическое исследование туберкулезной язвы выявляет гигантские клетки </a:t>
            </a:r>
            <a:r>
              <a:rPr lang="ru-RU" sz="2000" dirty="0" err="1"/>
              <a:t>Лангханса</a:t>
            </a:r>
            <a:r>
              <a:rPr lang="ru-RU" sz="2000" dirty="0"/>
              <a:t>. В соскобе с сифилитической язвы обнаруживаются бледные трепонемы. При пузырчатке, в мазках-отпечатках присутствуют </a:t>
            </a:r>
            <a:r>
              <a:rPr lang="ru-RU" sz="2000" dirty="0" err="1"/>
              <a:t>акантолитические</a:t>
            </a:r>
            <a:r>
              <a:rPr lang="ru-RU" sz="2000" dirty="0"/>
              <a:t> клетки </a:t>
            </a:r>
            <a:r>
              <a:rPr lang="ru-RU" sz="2000" dirty="0" err="1"/>
              <a:t>Тцанга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143512"/>
            <a:ext cx="7498080" cy="110488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Ребенок после постановки </a:t>
            </a:r>
            <a:r>
              <a:rPr lang="ru-RU" dirty="0" err="1"/>
              <a:t>мандибулярной</a:t>
            </a:r>
            <a:r>
              <a:rPr lang="ru-RU" dirty="0"/>
              <a:t> анестезии, зубами скусил слизистую нижней губы</a:t>
            </a:r>
          </a:p>
        </p:txBody>
      </p:sp>
      <p:pic>
        <p:nvPicPr>
          <p:cNvPr id="39938" name="Picture 2" descr="https://sun9-38.userapi.com/impg/7IWu1OFgg2eu9bakPNcSX603Ra2k9Yq3HBHnAg/h34zXb4qDGM.jpg?size=640x458&amp;quality=96&amp;sign=1c5761ba56a121ba99f061e33cda7eda&amp;type=album"/>
          <p:cNvPicPr>
            <a:picLocks noChangeAspect="1" noChangeArrowheads="1"/>
          </p:cNvPicPr>
          <p:nvPr/>
        </p:nvPicPr>
        <p:blipFill>
          <a:blip r:embed="rId2" cstate="print"/>
          <a:srcRect l="23438" t="4913" r="14453" b="31222"/>
          <a:stretch>
            <a:fillRect/>
          </a:stretch>
        </p:blipFill>
        <p:spPr bwMode="auto">
          <a:xfrm>
            <a:off x="2071670" y="500042"/>
            <a:ext cx="5568500" cy="409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sun9-38.userapi.com/impg/WVCk6N8eYx7oHbJhUalUHYvlKitc4Lidj0cmaQ/kfRV583tOGs.jpg?size=640x376&amp;quality=96&amp;sign=be7aa0ef24269f83d240a99b81bd2bd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14356"/>
            <a:ext cx="731196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</a:rPr>
              <a:t>Декубитальная</a:t>
            </a:r>
            <a:r>
              <a:rPr lang="ru-RU" dirty="0">
                <a:latin typeface="Times New Roman" pitchFamily="18" charset="0"/>
              </a:rPr>
              <a:t> язва</a:t>
            </a:r>
            <a:endParaRPr lang="ru-RU" dirty="0"/>
          </a:p>
        </p:txBody>
      </p:sp>
      <p:pic>
        <p:nvPicPr>
          <p:cNvPr id="4" name="Picture 3" descr="Травма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>
          <a:xfrm>
            <a:off x="1071538" y="1571612"/>
            <a:ext cx="4083464" cy="3143272"/>
          </a:xfrm>
          <a:noFill/>
          <a:ln/>
        </p:spPr>
      </p:pic>
      <p:pic>
        <p:nvPicPr>
          <p:cNvPr id="29698" name="Picture 2" descr="Лечение механических повреждений"/>
          <p:cNvPicPr>
            <a:picLocks noChangeAspect="1" noChangeArrowheads="1"/>
          </p:cNvPicPr>
          <p:nvPr/>
        </p:nvPicPr>
        <p:blipFill>
          <a:blip r:embed="rId3" cstate="print"/>
          <a:srcRect l="64033" t="31291" b="21773"/>
          <a:stretch>
            <a:fillRect/>
          </a:stretch>
        </p:blipFill>
        <p:spPr bwMode="auto">
          <a:xfrm>
            <a:off x="5214942" y="3214686"/>
            <a:ext cx="392905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Афта </a:t>
            </a:r>
            <a:r>
              <a:rPr lang="ru-RU" dirty="0" err="1"/>
              <a:t>Беднара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5114948"/>
          </a:xfrm>
        </p:spPr>
        <p:txBody>
          <a:bodyPr>
            <a:noAutofit/>
          </a:bodyPr>
          <a:lstStyle/>
          <a:p>
            <a:pPr algn="just"/>
            <a:r>
              <a:rPr lang="ru-RU" sz="1500" dirty="0"/>
              <a:t>Отдельную клиническую форму хронического механического повреждения слизистой оболочки полости рта у детей до года составляют так называемые афты новорожденных (афта </a:t>
            </a:r>
            <a:r>
              <a:rPr lang="ru-RU" sz="1500" dirty="0" err="1"/>
              <a:t>Беднара</a:t>
            </a:r>
            <a:r>
              <a:rPr lang="ru-RU" sz="1500" dirty="0"/>
              <a:t>). Возникают такие афты у детей первых месяцев жизни, ослабленного питания, которые находятся на искусственном вскармливании, и для этого используются длинные и жесткие резиновые соски. Дети со сниженной трофикой, особенно недоношенные, становятся подверженными быстрой травматической реакции эпителиального покрова. Возникают округлые или овальные с четкими краями язвы в местах перехода мягкого неба в твердое. </a:t>
            </a:r>
            <a:r>
              <a:rPr lang="ru-RU" sz="1500" dirty="0" err="1"/>
              <a:t>Эрозированная</a:t>
            </a:r>
            <a:r>
              <a:rPr lang="ru-RU" sz="1500" dirty="0"/>
              <a:t> поверхность покрыта желто-серым налетом с выраженным воспалительным валиком вокруг. Из-за болезненности язвы ребенок отказывается от  приема пищи.</a:t>
            </a:r>
          </a:p>
        </p:txBody>
      </p:sp>
      <p:sp>
        <p:nvSpPr>
          <p:cNvPr id="36866" name="AutoShape 2" descr="Афта Беднара • Childentists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Афта Беднара • Childentists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Афта Беднара • Childentists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4" name="Picture 10" descr="Афта Беднара - причины, симптомы, диагностика и леч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40"/>
            <a:ext cx="363530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3105</TotalTime>
  <Words>1154</Words>
  <Application>Microsoft Office PowerPoint</Application>
  <PresentationFormat>Экран (4:3)</PresentationFormat>
  <Paragraphs>73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Травматические поражения СОПР у детей.  Диагностика, лечение.</vt:lpstr>
      <vt:lpstr>Цель</vt:lpstr>
      <vt:lpstr>Слайд 3</vt:lpstr>
      <vt:lpstr>Слайд 4</vt:lpstr>
      <vt:lpstr>Механические поражения</vt:lpstr>
      <vt:lpstr>Слайд 6</vt:lpstr>
      <vt:lpstr>Слайд 7</vt:lpstr>
      <vt:lpstr>Декубитальная язва</vt:lpstr>
      <vt:lpstr>Афта Беднара</vt:lpstr>
      <vt:lpstr>Лечение</vt:lpstr>
      <vt:lpstr>Обезболивающие препараты</vt:lpstr>
      <vt:lpstr>Протеолитические ферменты</vt:lpstr>
      <vt:lpstr>Антисептики</vt:lpstr>
      <vt:lpstr>Эпителизирующие средства</vt:lpstr>
      <vt:lpstr>Термические повреждения</vt:lpstr>
      <vt:lpstr>Острая термическая травма  (ожог кипятком)</vt:lpstr>
      <vt:lpstr>Лучевые поражения</vt:lpstr>
      <vt:lpstr>Химические травмы</vt:lpstr>
      <vt:lpstr>Химический ожог кислотой</vt:lpstr>
      <vt:lpstr>Лечение</vt:lpstr>
      <vt:lpstr>Заключение</vt:lpstr>
      <vt:lpstr>Список литературы – остальная литература  старая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Травматические поражения СОПР у детей.  Диагностика, лечение.</dc:title>
  <dc:creator>Глеб</dc:creator>
  <cp:lastModifiedBy>Глеб</cp:lastModifiedBy>
  <cp:revision>46</cp:revision>
  <dcterms:created xsi:type="dcterms:W3CDTF">2022-10-28T10:29:00Z</dcterms:created>
  <dcterms:modified xsi:type="dcterms:W3CDTF">2022-11-21T10:42:23Z</dcterms:modified>
</cp:coreProperties>
</file>