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F705C-A56B-4294-88DC-13BCF7AAECE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2384E-E8C1-404C-B526-D97B162EE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6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017BA5-33A9-4D41-80F7-024659E7BE99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6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D7B76B-B454-42F5-8B7F-12D8F258CDCE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27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FCE84-359F-4C11-A99B-B6DD3EB62336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1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A04458-92E1-4824-8A81-E0FD83D3B74F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1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60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6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6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3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4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7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4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8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C4F5-23EE-4085-B1C4-EDDBF1A1A45F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0DD87-F37A-492E-B3DA-4822E5F19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079876" y="3284539"/>
            <a:ext cx="5072063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/>
              <a:t>Тепловое движение</a:t>
            </a:r>
            <a:endParaRPr lang="ru-RU" altLang="ru-RU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3064" y="5105400"/>
            <a:ext cx="5043487" cy="175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Бельтюкова Е.Е.</a:t>
            </a: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2018</a:t>
            </a: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66875" y="200025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4257676" y="2336800"/>
            <a:ext cx="471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351089" y="79375"/>
            <a:ext cx="7921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ФЕДЕРАЛЬНОЕ ГОСУДАРСТВЕННОЕ БЮДЖЕТНОЕ  ОБРАЗОВАТЕЛЬНОЕ УЧРЕЖДЕНИЕ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ПРОФЕССОРА В.Ф. ВОЙНО-ЯСЕНЕЦКОГО» 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ЗДРАВООХРАНЕНИЯ РОССИЙСКОЙ ФЕДЕРАЦИИ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64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ТЕПЛОВОЕ   РАВНОВЕСИЕ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Тепловое равновесие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/>
              <a:t>– </a:t>
            </a:r>
            <a:r>
              <a:rPr lang="ru-RU" sz="3600" i="1" dirty="0"/>
              <a:t>это такое состояние системы тел, находящихся в тепловом контакте, при котором не происходит теплопередачи от одного тела к другому, и все </a:t>
            </a:r>
            <a:r>
              <a:rPr lang="ru-RU" sz="3600" b="1" i="1" dirty="0">
                <a:solidFill>
                  <a:srgbClr val="7030A0"/>
                </a:solidFill>
              </a:rPr>
              <a:t>макроскопические</a:t>
            </a:r>
            <a:r>
              <a:rPr lang="ru-RU" sz="3600" b="1" i="1" dirty="0"/>
              <a:t> </a:t>
            </a:r>
            <a:r>
              <a:rPr lang="ru-RU" sz="3600" i="1" dirty="0"/>
              <a:t>параметры тел остаются </a:t>
            </a:r>
            <a:r>
              <a:rPr lang="ru-RU" sz="3600" b="1" i="1" dirty="0">
                <a:solidFill>
                  <a:srgbClr val="7030A0"/>
                </a:solidFill>
              </a:rPr>
              <a:t>неизменными</a:t>
            </a:r>
            <a:r>
              <a:rPr lang="ru-RU" sz="3600" i="1" dirty="0"/>
              <a:t>. 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9402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При тепловом равновесии в системе не меняются </a:t>
            </a:r>
            <a:r>
              <a:rPr lang="ru-RU" b="1" i="1" dirty="0" smtClean="0">
                <a:solidFill>
                  <a:srgbClr val="C00000"/>
                </a:solidFill>
              </a:rPr>
              <a:t>объем</a:t>
            </a:r>
            <a:r>
              <a:rPr lang="ru-RU" b="1" i="1" dirty="0" smtClean="0">
                <a:solidFill>
                  <a:srgbClr val="7030A0"/>
                </a:solidFill>
              </a:rPr>
              <a:t> и </a:t>
            </a:r>
            <a:r>
              <a:rPr lang="ru-RU" b="1" i="1" dirty="0" smtClean="0">
                <a:solidFill>
                  <a:srgbClr val="C00000"/>
                </a:solidFill>
              </a:rPr>
              <a:t>давление</a:t>
            </a:r>
            <a:r>
              <a:rPr lang="ru-RU" b="1" i="1" dirty="0" smtClean="0">
                <a:solidFill>
                  <a:srgbClr val="7030A0"/>
                </a:solidFill>
              </a:rPr>
              <a:t>, не изменяются </a:t>
            </a:r>
            <a:r>
              <a:rPr lang="ru-RU" b="1" i="1" dirty="0" smtClean="0">
                <a:solidFill>
                  <a:srgbClr val="C00000"/>
                </a:solidFill>
              </a:rPr>
              <a:t>агрегатные состояния </a:t>
            </a:r>
            <a:r>
              <a:rPr lang="ru-RU" b="1" i="1" dirty="0" smtClean="0">
                <a:solidFill>
                  <a:srgbClr val="7030A0"/>
                </a:solidFill>
              </a:rPr>
              <a:t>вещества, </a:t>
            </a:r>
            <a:r>
              <a:rPr lang="ru-RU" b="1" i="1" dirty="0" smtClean="0">
                <a:solidFill>
                  <a:srgbClr val="C00000"/>
                </a:solidFill>
              </a:rPr>
              <a:t>концентрации</a:t>
            </a:r>
            <a:r>
              <a:rPr lang="ru-RU" b="1" i="1" dirty="0" smtClean="0">
                <a:solidFill>
                  <a:srgbClr val="7030A0"/>
                </a:solidFill>
              </a:rPr>
              <a:t> веществ. Но микроскопические процессы внутри тела не прекращаются и при тепловом равновесии: меняются положения молекул, их скорости при столкновениях. В системе тел, находящейся в состоянии термодинамического равновесия, объемы и давления могут быть различными, а температуры обязательно одинаковы. Таким образом, </a:t>
            </a:r>
            <a:r>
              <a:rPr lang="ru-RU" b="1" i="1" dirty="0" smtClean="0">
                <a:solidFill>
                  <a:srgbClr val="C00000"/>
                </a:solidFill>
              </a:rPr>
              <a:t>температура характеризует состояние термодинамического равновесия изолированной системы тел. 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236825"/>
            <a:ext cx="10515600" cy="132556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ТЕМПЕРАТУРА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ИЗМЕРЕНИЕ   ТЕМПЕРАТУРЫ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измерения температуры служат специальные приборы -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термометры</a:t>
            </a:r>
            <a:r>
              <a:rPr lang="ru-RU" dirty="0" smtClean="0"/>
              <a:t>. Их действие основано на том факте, что при изменении температуры, изменяются и другие физические параметры тела, например, такие, как </a:t>
            </a:r>
            <a:r>
              <a:rPr lang="ru-RU" b="1" i="1" dirty="0" smtClean="0">
                <a:solidFill>
                  <a:srgbClr val="7030A0"/>
                </a:solidFill>
              </a:rPr>
              <a:t>давление и объем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6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ШКАЛА   ТЕРМОМЕТРА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Documents and Settings\1\Мои документы\VIII класс\Шкала Цельсия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070" y="2313708"/>
            <a:ext cx="1926676" cy="432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24562" y="2428868"/>
            <a:ext cx="435771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Шкала Цельсия: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0</a:t>
            </a:r>
            <a:r>
              <a:rPr lang="ru-RU" sz="2400" baseline="30000" dirty="0"/>
              <a:t> о</a:t>
            </a:r>
            <a:r>
              <a:rPr lang="ru-RU" sz="2400" dirty="0"/>
              <a:t>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  точка таяния льда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                                                                      100</a:t>
            </a:r>
            <a:r>
              <a:rPr lang="ru-RU" sz="2400" baseline="30000" dirty="0"/>
              <a:t> о</a:t>
            </a:r>
            <a:r>
              <a:rPr lang="ru-RU" sz="2400" dirty="0"/>
              <a:t>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 точка кипения воды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                                                                       - 273</a:t>
            </a:r>
            <a:r>
              <a:rPr lang="ru-RU" sz="2400" baseline="30000" dirty="0"/>
              <a:t> о</a:t>
            </a:r>
            <a:r>
              <a:rPr lang="ru-RU" sz="2400" dirty="0"/>
              <a:t>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- самая низкая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                                                   температура в природе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7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08214" y="5516564"/>
            <a:ext cx="2663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Шведский ученый 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Андерс  Цельсий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4" y="2276475"/>
            <a:ext cx="24145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1763" y="3500438"/>
            <a:ext cx="256381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453322" y="1989139"/>
            <a:ext cx="28908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Шведский естествоиспытатель 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Карл Линней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2166910" y="214291"/>
            <a:ext cx="7858180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создатели шкалы "Цельсия"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6501" y="3141664"/>
            <a:ext cx="243681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20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74611"/>
            <a:ext cx="10515600" cy="132556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ГАЗОВЫЙ   ТЕРМОМЕТР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52662" y="1500174"/>
            <a:ext cx="7429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Особое место в физике занимают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газовые термометры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/>
              <a:t>в которых термометрическим веществом является разреженный газ (гелий, воздух) в сосуде неизменного объема, а термометрической величиной – </a:t>
            </a:r>
            <a:r>
              <a:rPr lang="ru-RU" sz="2400" b="1" dirty="0">
                <a:solidFill>
                  <a:srgbClr val="00B050"/>
                </a:solidFill>
              </a:rPr>
              <a:t>давление газа </a:t>
            </a:r>
            <a:r>
              <a:rPr lang="ru-RU" sz="2400" b="1" i="1" dirty="0">
                <a:solidFill>
                  <a:srgbClr val="00B050"/>
                </a:solidFill>
              </a:rPr>
              <a:t>p</a:t>
            </a:r>
            <a:r>
              <a:rPr lang="ru-RU" sz="2400" dirty="0"/>
              <a:t>. Опыт показывает, что давление газа (при </a:t>
            </a:r>
            <a:r>
              <a:rPr lang="ru-RU" sz="2400" i="1" dirty="0"/>
              <a:t>V</a:t>
            </a:r>
            <a:r>
              <a:rPr lang="ru-RU" sz="2400" dirty="0"/>
              <a:t> = const) растет с ростом температуры, измеренной по шкале Цельсия.</a:t>
            </a:r>
          </a:p>
        </p:txBody>
      </p:sp>
      <p:pic>
        <p:nvPicPr>
          <p:cNvPr id="7" name="Рисунок 6" descr="http://www.college.ru/physics/courses/op25part1/content/chapter3/section/paragraph2/images/3-2-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60" y="4143380"/>
            <a:ext cx="3929090" cy="224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6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Зависимость давления газа от температуры при </a:t>
            </a:r>
            <a:r>
              <a:rPr lang="ru-RU" b="1" i="1" dirty="0" smtClean="0">
                <a:solidFill>
                  <a:srgbClr val="FF0000"/>
                </a:solidFill>
              </a:rPr>
              <a:t>V</a:t>
            </a:r>
            <a:r>
              <a:rPr lang="ru-RU" b="1" dirty="0" smtClean="0">
                <a:solidFill>
                  <a:srgbClr val="FF0000"/>
                </a:solidFill>
              </a:rPr>
              <a:t> = const.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college.ru/physics/courses/op25part1/content/chapter3/section/paragraph2/images/3-2-5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81399" y="1814945"/>
            <a:ext cx="3877547" cy="213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24034" y="2571744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Экстраполируя график</a:t>
            </a:r>
          </a:p>
          <a:p>
            <a:r>
              <a:rPr lang="ru-RU" sz="2400" dirty="0"/>
              <a:t> в область низких </a:t>
            </a:r>
          </a:p>
          <a:p>
            <a:r>
              <a:rPr lang="ru-RU" sz="2400" dirty="0"/>
              <a:t>давлений, можно</a:t>
            </a:r>
          </a:p>
          <a:p>
            <a:r>
              <a:rPr lang="ru-RU" sz="2400" dirty="0"/>
              <a:t> определить некоторую</a:t>
            </a:r>
          </a:p>
          <a:p>
            <a:r>
              <a:rPr lang="ru-RU" sz="2400" dirty="0"/>
              <a:t> «гипотетическую» температуру, при которой давление газа стало бы равным </a:t>
            </a:r>
            <a:r>
              <a:rPr lang="ru-RU" sz="2400" dirty="0">
                <a:solidFill>
                  <a:srgbClr val="C00000"/>
                </a:solidFill>
              </a:rPr>
              <a:t>нулю</a:t>
            </a:r>
            <a:r>
              <a:rPr lang="ru-RU" sz="2400" dirty="0"/>
              <a:t>. Опыт показывает, что эта температура равна </a:t>
            </a:r>
            <a:r>
              <a:rPr lang="ru-RU" sz="2400" dirty="0">
                <a:solidFill>
                  <a:srgbClr val="C00000"/>
                </a:solidFill>
              </a:rPr>
              <a:t>–273,15 °С </a:t>
            </a:r>
            <a:r>
              <a:rPr lang="ru-RU" sz="2400" dirty="0"/>
              <a:t>и </a:t>
            </a:r>
            <a:r>
              <a:rPr lang="ru-RU" sz="2400" b="1" i="1" dirty="0">
                <a:solidFill>
                  <a:srgbClr val="7030A0"/>
                </a:solidFill>
              </a:rPr>
              <a:t>не зависит от свойств газа</a:t>
            </a:r>
            <a:r>
              <a:rPr lang="ru-RU" sz="2400" dirty="0"/>
              <a:t>. Невозможно на опыте получить путем охлаждения газ в состоянии с нулевым давлением, так как при очень низких температурах все газы переходят в жидкие или твердые состояния.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89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ШКАЛА   КЕЛЬВИНА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Английский физик У. Кельвин в 1848 г. предложил использовать точку нулевого давления газа для построения новой температурной шкалы (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шкала Кельвина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В этой шкале единица измерения температуры такая же, как и в шкале Цельсия, но нулевая точка сдвинута: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= 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+ 273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системе СИ принято единицу измерения температуры по шкале Кельвина называть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кельвином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обозначать буквой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Например, комнатная температура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= 20 °С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шкале Кельвина равна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= 293 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Температурная шкала Кельвина называется </a:t>
            </a: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абсолютной шкалой температур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Она оказывается наиболее удобной при построении физических теорий.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5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СРАВНЕНИЕ   ШКАЛ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ЦЕЛЬСИЯ    И   КЕЛЬВИНА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1\Мои документы\идеальный газ 10\Сравнение шкал Цельсия и Кельвина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81326" y="1856509"/>
            <a:ext cx="6029347" cy="451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7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АБСОЛЮТНЫЙ   НОЛЬ  ТЕМПЕРАТУРЫ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i="1" dirty="0">
                <a:solidFill>
                  <a:srgbClr val="002060"/>
                </a:solidFill>
              </a:rPr>
              <a:t>– предельная температура, при которой давление идеального газа обращается в ноль при данном объеме или объём идеального газа стремится к нулю при неизменном давлении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Т.Д.</a:t>
            </a:r>
          </a:p>
          <a:p>
            <a:r>
              <a:rPr lang="ru-RU" dirty="0" smtClean="0"/>
              <a:t>Особенности Т.Д.</a:t>
            </a:r>
          </a:p>
          <a:p>
            <a:r>
              <a:rPr lang="ru-RU" dirty="0" smtClean="0"/>
              <a:t>Броуновское движение</a:t>
            </a:r>
          </a:p>
          <a:p>
            <a:r>
              <a:rPr lang="ru-RU" dirty="0" smtClean="0"/>
              <a:t>Диффузия</a:t>
            </a:r>
          </a:p>
          <a:p>
            <a:r>
              <a:rPr lang="ru-RU" dirty="0" smtClean="0"/>
              <a:t>Понятие температуры</a:t>
            </a:r>
          </a:p>
          <a:p>
            <a:r>
              <a:rPr lang="ru-RU" dirty="0" smtClean="0"/>
              <a:t>Понятие внутренней энергии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06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452926" y="2285992"/>
            <a:ext cx="2643206" cy="1357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29642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ТЕМПЕРАТУРА – МЕРА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КИНЕТИЧЕСКОЙ  ЭНЕРГИИ  МОЛЕКУЛ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Средняя кинетическая энергия движения молекул пропорциональна абсолютной температуре</a:t>
            </a:r>
            <a:endParaRPr lang="en-US" b="1" i="1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средняя кинетическая энергия поступательного движения молекулы </a:t>
            </a:r>
            <a:r>
              <a:rPr lang="ru-RU" i="1" dirty="0" smtClean="0">
                <a:solidFill>
                  <a:srgbClr val="002060"/>
                </a:solidFill>
              </a:rPr>
              <a:t>не зависит от ее массы</a:t>
            </a:r>
            <a:r>
              <a:rPr lang="ru-RU" i="1" dirty="0" smtClean="0"/>
              <a:t>. Броуновская частица, взвешенная в жидкости или газе, обладает такой же средней кинетической энергией, как и отдельная молекула, масса которой на много порядков меньше массы броуновской частицы.       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738678" y="2214554"/>
          <a:ext cx="2152358" cy="141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78" y="2214554"/>
                        <a:ext cx="2152358" cy="1419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3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95868" y="1571612"/>
            <a:ext cx="2286016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596" y="1571612"/>
            <a:ext cx="8229600" cy="4900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   р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= nkT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k = 1</a:t>
            </a:r>
            <a:r>
              <a:rPr lang="ru-RU" dirty="0" smtClean="0">
                <a:solidFill>
                  <a:srgbClr val="C00000"/>
                </a:solidFill>
              </a:rPr>
              <a:t>,38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cs typeface="Times New Roman"/>
              </a:rPr>
              <a:t>·10    Дж/К </a:t>
            </a:r>
            <a:r>
              <a:rPr lang="ru-RU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- постоянная Больцмана</a:t>
            </a:r>
          </a:p>
          <a:p>
            <a:pPr algn="ctr">
              <a:buNone/>
            </a:pPr>
            <a:r>
              <a:rPr lang="ru-RU" i="1" dirty="0" smtClean="0">
                <a:latin typeface="Times New Roman"/>
                <a:cs typeface="Times New Roman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Следствия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при одинаковых давлениях и температурах концентрация молекул у всех газов одинакова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для смеси двух газов давление равно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 = р</a:t>
            </a: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р</a:t>
            </a: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596" y="246049"/>
            <a:ext cx="10515600" cy="1325563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ТЕМПЕРАТУРА   И   ДАВЛЕНИЕ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60" y="2285992"/>
            <a:ext cx="69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– 23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теплового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2636" cy="93143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епловое движение – это беспорядочное, хаотичное движение мельчайших частиц под действием температуры</a:t>
            </a:r>
            <a:endParaRPr lang="ru-RU" dirty="0"/>
          </a:p>
        </p:txBody>
      </p:sp>
      <p:pic>
        <p:nvPicPr>
          <p:cNvPr id="1026" name="Picture 2" descr="Картинки по запросу тепловое движение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12" y="2891992"/>
            <a:ext cx="3030970" cy="370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766"/>
          </a:xfrm>
        </p:spPr>
        <p:txBody>
          <a:bodyPr/>
          <a:lstStyle/>
          <a:p>
            <a:pPr algn="ctr"/>
            <a:r>
              <a:rPr lang="ru-RU" dirty="0" smtClean="0"/>
              <a:t>Особенности теплового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38545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/>
              <a:t>Движение молекул в разных телах происходит по-разному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/>
              <a:t>Молекулы газов</a:t>
            </a:r>
            <a:r>
              <a:rPr lang="ru-RU" dirty="0"/>
              <a:t> беспорядочно движутся с большими скоростями (сотни м/с) по всему объему газа. Сталкиваясь, они отскакивают друг от друга, изменяя величину и направление скоростей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/>
              <a:t>Молекулы жидкости</a:t>
            </a:r>
            <a:r>
              <a:rPr lang="ru-RU" dirty="0"/>
              <a:t> колеблются около равновесных положений ( т.к. расположены почти вплотную друг к другу) и сравнительно редко перескакивают из одного равновесного положения в другое. Движение молекул в жидкостях является менее свободным, чем в газах, но более свободным, чем в твердых телах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br>
              <a:rPr lang="ru-RU" dirty="0"/>
            </a:br>
            <a:r>
              <a:rPr lang="ru-RU" b="1" i="1" dirty="0"/>
              <a:t>В твердых телах</a:t>
            </a:r>
            <a:r>
              <a:rPr lang="ru-RU" dirty="0"/>
              <a:t> частицы колеблются около положения равновесия.</a:t>
            </a:r>
          </a:p>
        </p:txBody>
      </p:sp>
    </p:spTree>
    <p:extLst>
      <p:ext uri="{BB962C8B-B14F-4D97-AF65-F5344CB8AC3E}">
        <p14:creationId xmlns:p14="http://schemas.microsoft.com/office/powerpoint/2010/main" val="285460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Броуновское движение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524000"/>
            <a:ext cx="624840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/>
              <a:t>В 1827 году английский ботаник </a:t>
            </a:r>
            <a:r>
              <a:rPr lang="ru-RU" altLang="ru-RU" sz="2000">
                <a:solidFill>
                  <a:srgbClr val="FF0000"/>
                </a:solidFill>
              </a:rPr>
              <a:t>Р. Броун</a:t>
            </a:r>
            <a:r>
              <a:rPr lang="ru-RU" altLang="ru-RU" sz="2000"/>
              <a:t> (1773 –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/>
              <a:t>1858) наблюдал в микроскоп взвешенные в воде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/>
              <a:t>споры плауна. Он заметил, что частицы движутся,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/>
              <a:t>но объяснить это явление не смог. </a:t>
            </a:r>
          </a:p>
        </p:txBody>
      </p:sp>
      <p:pic>
        <p:nvPicPr>
          <p:cNvPr id="56324" name="Picture 4" descr="Безымян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524000"/>
            <a:ext cx="1328738" cy="1524000"/>
          </a:xfrm>
          <a:prstGeom prst="rect">
            <a:avLst/>
          </a:prstGeom>
          <a:noFill/>
          <a:ln w="76200" cmpd="tri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800600" y="31242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Объяснил движение спор </a:t>
            </a: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папоротника </a:t>
            </a:r>
            <a:r>
              <a:rPr lang="ru-RU" altLang="ru-RU" sz="2000">
                <a:solidFill>
                  <a:srgbClr val="FF0000"/>
                </a:solidFill>
              </a:rPr>
              <a:t>А. Эйнштейн </a:t>
            </a: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(1879 – 1955). В 1905 году он </a:t>
            </a: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создал МКТ броуновского </a:t>
            </a: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движения. </a:t>
            </a:r>
          </a:p>
        </p:txBody>
      </p:sp>
      <p:pic>
        <p:nvPicPr>
          <p:cNvPr id="56326" name="Picture 6" descr="Безымянный1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8" y="3124200"/>
            <a:ext cx="1293812" cy="1828800"/>
          </a:xfrm>
          <a:prstGeom prst="rect">
            <a:avLst/>
          </a:prstGeom>
          <a:noFill/>
          <a:ln w="76200" cmpd="tri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810000" y="5029200"/>
            <a:ext cx="609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Экспериментально подтвердил теорию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/>
              <a:t>броуновского движения французский физик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>
                <a:solidFill>
                  <a:srgbClr val="FF0000"/>
                </a:solidFill>
              </a:rPr>
              <a:t>Ж. Перрен</a:t>
            </a:r>
            <a:r>
              <a:rPr lang="ru-RU" altLang="ru-RU" sz="2000"/>
              <a:t> (1870 – 1942).</a:t>
            </a:r>
          </a:p>
        </p:txBody>
      </p:sp>
      <p:pic>
        <p:nvPicPr>
          <p:cNvPr id="56328" name="Picture 8" descr="Безымянный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1519238" cy="2190750"/>
          </a:xfrm>
          <a:prstGeom prst="rect">
            <a:avLst/>
          </a:prstGeom>
          <a:noFill/>
          <a:ln w="76200" cmpd="tri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0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Броуновское движение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7924800" cy="121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0033CC"/>
                </a:solidFill>
              </a:rPr>
              <a:t>   Броуновское движение это </a:t>
            </a:r>
            <a:r>
              <a:rPr lang="ru-RU" altLang="ru-RU" b="1">
                <a:solidFill>
                  <a:srgbClr val="FF0000"/>
                </a:solidFill>
              </a:rPr>
              <a:t>тепловое движение</a:t>
            </a:r>
            <a:r>
              <a:rPr lang="ru-RU" altLang="ru-RU" b="1">
                <a:solidFill>
                  <a:srgbClr val="0033CC"/>
                </a:solidFill>
              </a:rPr>
              <a:t> взвешенных в жидкости (или газе) </a:t>
            </a:r>
            <a:r>
              <a:rPr lang="ru-RU" altLang="ru-RU" b="1">
                <a:solidFill>
                  <a:srgbClr val="FF0000"/>
                </a:solidFill>
              </a:rPr>
              <a:t>частиц</a:t>
            </a:r>
            <a:r>
              <a:rPr lang="ru-RU" altLang="ru-RU" b="1">
                <a:solidFill>
                  <a:srgbClr val="0033CC"/>
                </a:solidFill>
              </a:rPr>
              <a:t>.</a:t>
            </a:r>
            <a:endParaRPr lang="ru-RU" altLang="ru-RU">
              <a:solidFill>
                <a:srgbClr val="0033CC"/>
              </a:solidFill>
            </a:endParaRPr>
          </a:p>
        </p:txBody>
      </p:sp>
      <p:pic>
        <p:nvPicPr>
          <p:cNvPr id="58372" name="Picture 4" descr="Brownian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2209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876800" y="2667000"/>
            <a:ext cx="50180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u="sng"/>
              <a:t>Свойства теплового движения: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0033CC"/>
                </a:solidFill>
              </a:rPr>
              <a:t>Хаотичность.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0033CC"/>
                </a:solidFill>
              </a:rPr>
              <a:t>Непрерывность.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0033CC"/>
                </a:solidFill>
              </a:rPr>
              <a:t>Универсальность.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951038" y="4267201"/>
            <a:ext cx="75739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u="sng"/>
              <a:t>Причины броуновского движения: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>
                <a:solidFill>
                  <a:srgbClr val="0033CC"/>
                </a:solidFill>
              </a:rPr>
              <a:t>Непрерывное беспорядочное движение частиц</a:t>
            </a:r>
          </a:p>
          <a:p>
            <a:pPr eaLnBrk="1" hangingPunct="1"/>
            <a:r>
              <a:rPr lang="ru-RU" altLang="ru-RU" sz="2000" b="1">
                <a:solidFill>
                  <a:srgbClr val="0033CC"/>
                </a:solidFill>
              </a:rPr>
              <a:t>среды.</a:t>
            </a:r>
          </a:p>
          <a:p>
            <a:pPr eaLnBrk="1" hangingPunct="1"/>
            <a:r>
              <a:rPr lang="ru-RU" altLang="ru-RU" sz="2000" b="1">
                <a:solidFill>
                  <a:srgbClr val="0033CC"/>
                </a:solidFill>
              </a:rPr>
              <a:t>2. Отсутствие компенсации ударов, испытываемых</a:t>
            </a:r>
          </a:p>
          <a:p>
            <a:pPr eaLnBrk="1" hangingPunct="1"/>
            <a:r>
              <a:rPr lang="ru-RU" altLang="ru-RU" sz="2000" b="1">
                <a:solidFill>
                  <a:srgbClr val="0033CC"/>
                </a:solidFill>
              </a:rPr>
              <a:t>броуновской частицей со стороны молекул. </a:t>
            </a:r>
          </a:p>
        </p:txBody>
      </p:sp>
    </p:spTree>
    <p:extLst>
      <p:ext uri="{BB962C8B-B14F-4D97-AF65-F5344CB8AC3E}">
        <p14:creationId xmlns:p14="http://schemas.microsoft.com/office/powerpoint/2010/main" val="159441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Диффузия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33600" y="1600200"/>
            <a:ext cx="7924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i="1">
                <a:solidFill>
                  <a:srgbClr val="9900CC"/>
                </a:solidFill>
              </a:rPr>
              <a:t>Диффузия</a:t>
            </a:r>
            <a:r>
              <a:rPr lang="ru-RU" altLang="ru-RU" b="1">
                <a:solidFill>
                  <a:srgbClr val="660066"/>
                </a:solidFill>
              </a:rPr>
              <a:t> – это процесс взаимного проникновения различных веществ обусловленный тепловым движением молекул.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09800" y="3657601"/>
            <a:ext cx="3810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Диффузия возникает</a:t>
            </a:r>
            <a:r>
              <a:rPr lang="en-US" altLang="ru-RU" sz="2000">
                <a:latin typeface="Tahoma" panose="020B0604030504040204" pitchFamily="34" charset="0"/>
              </a:rPr>
              <a:t> </a:t>
            </a:r>
            <a:r>
              <a:rPr lang="ru-RU" altLang="ru-RU" sz="2000">
                <a:latin typeface="Tahoma" panose="020B0604030504040204" pitchFamily="34" charset="0"/>
              </a:rPr>
              <a:t>в: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         газах</a:t>
            </a:r>
            <a:endParaRPr lang="en-US" altLang="ru-RU" sz="2000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Tahoma" panose="020B0604030504040204" pitchFamily="34" charset="0"/>
              </a:rPr>
              <a:t>        </a:t>
            </a:r>
            <a:r>
              <a:rPr lang="ru-RU" altLang="ru-RU" sz="2000">
                <a:latin typeface="Tahoma" panose="020B0604030504040204" pitchFamily="34" charset="0"/>
              </a:rPr>
              <a:t> жидкостях,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         твердых телах.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5410200" y="3733801"/>
            <a:ext cx="4648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Скорость движения молекул: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ru-RU" sz="2800">
                <a:latin typeface="Tahoma" panose="020B0604030504040204" pitchFamily="34" charset="0"/>
              </a:rPr>
              <a:t>V</a:t>
            </a:r>
            <a:r>
              <a:rPr lang="ru-RU" altLang="ru-RU" sz="2000">
                <a:latin typeface="Tahoma" panose="020B0604030504040204" pitchFamily="34" charset="0"/>
              </a:rPr>
              <a:t>газ</a:t>
            </a:r>
            <a:r>
              <a:rPr lang="en-US" altLang="ru-RU" sz="2000">
                <a:latin typeface="Tahoma" panose="020B0604030504040204" pitchFamily="34" charset="0"/>
              </a:rPr>
              <a:t> &gt; </a:t>
            </a:r>
            <a:r>
              <a:rPr lang="en-US" altLang="ru-RU" sz="2800">
                <a:latin typeface="Tahoma" panose="020B0604030504040204" pitchFamily="34" charset="0"/>
              </a:rPr>
              <a:t>V</a:t>
            </a:r>
            <a:r>
              <a:rPr lang="ru-RU" altLang="ru-RU" sz="2000">
                <a:latin typeface="Tahoma" panose="020B0604030504040204" pitchFamily="34" charset="0"/>
              </a:rPr>
              <a:t>жидкость</a:t>
            </a:r>
            <a:r>
              <a:rPr lang="en-US" altLang="ru-RU" sz="2000">
                <a:latin typeface="Tahoma" panose="020B0604030504040204" pitchFamily="34" charset="0"/>
              </a:rPr>
              <a:t> &gt; </a:t>
            </a:r>
            <a:r>
              <a:rPr lang="en-US" altLang="ru-RU" sz="2800">
                <a:latin typeface="Tahoma" panose="020B0604030504040204" pitchFamily="34" charset="0"/>
              </a:rPr>
              <a:t>V</a:t>
            </a:r>
            <a:r>
              <a:rPr lang="ru-RU" altLang="ru-RU" sz="2000">
                <a:latin typeface="Tahoma" panose="020B0604030504040204" pitchFamily="34" charset="0"/>
              </a:rPr>
              <a:t>твердое тело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21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/>
              <a:t>Силы взаимодействия молекул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051609" y="1447801"/>
            <a:ext cx="41178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u="sng"/>
              <a:t>При </a:t>
            </a:r>
            <a:r>
              <a:rPr lang="en-US" altLang="ru-RU" sz="2400" b="1" u="sng">
                <a:solidFill>
                  <a:srgbClr val="FF0000"/>
                </a:solidFill>
              </a:rPr>
              <a:t>L </a:t>
            </a:r>
            <a:r>
              <a:rPr lang="en-US" altLang="ru-RU" sz="2400" b="1" u="sng">
                <a:solidFill>
                  <a:srgbClr val="FF0000"/>
                </a:solidFill>
                <a:cs typeface="Arial" panose="020B0604020202020204" pitchFamily="34" charset="0"/>
              </a:rPr>
              <a:t>&gt;&gt; R</a:t>
            </a:r>
            <a:r>
              <a:rPr lang="ru-RU" altLang="ru-RU" sz="2000" b="1" u="sng">
                <a:solidFill>
                  <a:srgbClr val="FF0000"/>
                </a:solidFill>
                <a:cs typeface="Arial" panose="020B0604020202020204" pitchFamily="34" charset="0"/>
              </a:rPr>
              <a:t>частиц</a:t>
            </a:r>
          </a:p>
          <a:p>
            <a:pPr algn="ctr" eaLnBrk="1" hangingPunct="1"/>
            <a:r>
              <a:rPr lang="ru-RU" altLang="ru-RU" sz="2400">
                <a:cs typeface="Arial" panose="020B0604020202020204" pitchFamily="34" charset="0"/>
              </a:rPr>
              <a:t>силы взаимодействия</a:t>
            </a:r>
            <a:r>
              <a:rPr lang="en-US" altLang="ru-RU" sz="2400">
                <a:cs typeface="Arial" panose="020B0604020202020204" pitchFamily="34" charset="0"/>
              </a:rPr>
              <a:t> </a:t>
            </a:r>
            <a:r>
              <a:rPr lang="en-US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F ≈ 0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905000" y="1325564"/>
            <a:ext cx="4114800" cy="884237"/>
            <a:chOff x="240" y="835"/>
            <a:chExt cx="2592" cy="557"/>
          </a:xfrm>
        </p:grpSpPr>
        <p:sp>
          <p:nvSpPr>
            <p:cNvPr id="7187" name="Oval 4"/>
            <p:cNvSpPr>
              <a:spLocks noChangeArrowheads="1"/>
            </p:cNvSpPr>
            <p:nvPr/>
          </p:nvSpPr>
          <p:spPr bwMode="auto">
            <a:xfrm>
              <a:off x="576" y="1056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8" name="Oval 5"/>
            <p:cNvSpPr>
              <a:spLocks noChangeArrowheads="1"/>
            </p:cNvSpPr>
            <p:nvPr/>
          </p:nvSpPr>
          <p:spPr bwMode="auto">
            <a:xfrm>
              <a:off x="2496" y="1056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240" y="835"/>
              <a:ext cx="3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/>
                <a:t>1.</a:t>
              </a:r>
            </a:p>
          </p:txBody>
        </p:sp>
        <p:sp>
          <p:nvSpPr>
            <p:cNvPr id="7190" name="Line 8"/>
            <p:cNvSpPr>
              <a:spLocks noChangeShapeType="1"/>
            </p:cNvSpPr>
            <p:nvPr/>
          </p:nvSpPr>
          <p:spPr bwMode="auto">
            <a:xfrm>
              <a:off x="720" y="120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Text Box 9"/>
            <p:cNvSpPr txBox="1">
              <a:spLocks noChangeArrowheads="1"/>
            </p:cNvSpPr>
            <p:nvPr/>
          </p:nvSpPr>
          <p:spPr bwMode="auto">
            <a:xfrm>
              <a:off x="1574" y="91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FF0000"/>
                  </a:solidFill>
                </a:rPr>
                <a:t>L</a:t>
              </a:r>
              <a:endParaRPr lang="ru-RU" altLang="ru-RU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916114" y="2620964"/>
            <a:ext cx="3341687" cy="1036637"/>
            <a:chOff x="247" y="1651"/>
            <a:chExt cx="2105" cy="653"/>
          </a:xfrm>
        </p:grpSpPr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247" y="1651"/>
              <a:ext cx="3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/>
                <a:t>2.</a:t>
              </a:r>
            </a:p>
          </p:txBody>
        </p:sp>
        <p:sp>
          <p:nvSpPr>
            <p:cNvPr id="7183" name="Oval 11"/>
            <p:cNvSpPr>
              <a:spLocks noChangeArrowheads="1"/>
            </p:cNvSpPr>
            <p:nvPr/>
          </p:nvSpPr>
          <p:spPr bwMode="auto">
            <a:xfrm>
              <a:off x="672" y="196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4" name="Oval 12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5" name="Line 13"/>
            <p:cNvSpPr>
              <a:spLocks noChangeShapeType="1"/>
            </p:cNvSpPr>
            <p:nvPr/>
          </p:nvSpPr>
          <p:spPr bwMode="auto">
            <a:xfrm>
              <a:off x="816" y="211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Text Box 14"/>
            <p:cNvSpPr txBox="1">
              <a:spLocks noChangeArrowheads="1"/>
            </p:cNvSpPr>
            <p:nvPr/>
          </p:nvSpPr>
          <p:spPr bwMode="auto">
            <a:xfrm>
              <a:off x="1392" y="18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FF0000"/>
                  </a:solidFill>
                </a:rPr>
                <a:t>L</a:t>
              </a:r>
              <a:endParaRPr lang="ru-RU" altLang="ru-RU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5833297" y="2486025"/>
            <a:ext cx="43147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u="sng"/>
              <a:t>При </a:t>
            </a:r>
            <a:r>
              <a:rPr lang="en-US" altLang="ru-RU" sz="2400" b="1" u="sng">
                <a:solidFill>
                  <a:srgbClr val="FF0000"/>
                </a:solidFill>
              </a:rPr>
              <a:t>L </a:t>
            </a:r>
            <a:r>
              <a:rPr lang="en-US" altLang="ru-RU" sz="2400" b="1" u="sng">
                <a:solidFill>
                  <a:srgbClr val="FF0000"/>
                </a:solidFill>
                <a:cs typeface="Arial" panose="020B0604020202020204" pitchFamily="34" charset="0"/>
              </a:rPr>
              <a:t>&gt; R</a:t>
            </a:r>
            <a:r>
              <a:rPr lang="ru-RU" altLang="ru-RU" sz="2000" b="1" u="sng">
                <a:solidFill>
                  <a:srgbClr val="FF0000"/>
                </a:solidFill>
                <a:cs typeface="Arial" panose="020B0604020202020204" pitchFamily="34" charset="0"/>
              </a:rPr>
              <a:t>частиц</a:t>
            </a:r>
          </a:p>
          <a:p>
            <a:pPr algn="ctr" eaLnBrk="1" hangingPunct="1"/>
            <a:r>
              <a:rPr lang="ru-RU" altLang="ru-RU" sz="2400">
                <a:cs typeface="Arial" panose="020B0604020202020204" pitchFamily="34" charset="0"/>
              </a:rPr>
              <a:t>силы взаимного притяжения</a:t>
            </a:r>
          </a:p>
          <a:p>
            <a:pPr algn="ctr" eaLnBrk="1" hangingPunct="1"/>
            <a:r>
              <a:rPr lang="en-US" altLang="ru-RU" sz="2400">
                <a:cs typeface="Arial" panose="020B0604020202020204" pitchFamily="34" charset="0"/>
              </a:rPr>
              <a:t> </a:t>
            </a:r>
            <a:r>
              <a:rPr lang="en-US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  <a:r>
              <a:rPr lang="ru-RU" altLang="ru-RU" sz="2000" b="1">
                <a:solidFill>
                  <a:srgbClr val="FF0000"/>
                </a:solidFill>
                <a:cs typeface="Arial" panose="020B0604020202020204" pitchFamily="34" charset="0"/>
              </a:rPr>
              <a:t>пр</a:t>
            </a:r>
            <a:r>
              <a:rPr lang="ru-RU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 → </a:t>
            </a:r>
            <a:r>
              <a:rPr lang="en-US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max</a:t>
            </a:r>
            <a:r>
              <a:rPr lang="ru-RU" altLang="ru-RU" sz="2400">
                <a:cs typeface="Arial" panose="020B0604020202020204" pitchFamily="34" charset="0"/>
              </a:rPr>
              <a:t>, </a:t>
            </a:r>
          </a:p>
          <a:p>
            <a:pPr algn="ctr" eaLnBrk="1" hangingPunct="1"/>
            <a:r>
              <a:rPr lang="ru-RU" altLang="ru-RU" sz="2400">
                <a:cs typeface="Arial" panose="020B0604020202020204" pitchFamily="34" charset="0"/>
              </a:rPr>
              <a:t>а силы отталкивания </a:t>
            </a:r>
            <a:r>
              <a:rPr lang="en-US" altLang="ru-RU" sz="2400" b="1">
                <a:solidFill>
                  <a:srgbClr val="FF0000"/>
                </a:solidFill>
              </a:rPr>
              <a:t>F</a:t>
            </a:r>
            <a:r>
              <a:rPr lang="ru-RU" altLang="ru-RU" sz="2000" b="1">
                <a:solidFill>
                  <a:srgbClr val="FF0000"/>
                </a:solidFill>
              </a:rPr>
              <a:t>от</a:t>
            </a:r>
            <a:r>
              <a:rPr lang="ru-RU" altLang="ru-RU" b="1">
                <a:solidFill>
                  <a:srgbClr val="FF0000"/>
                </a:solidFill>
              </a:rPr>
              <a:t> </a:t>
            </a:r>
            <a:r>
              <a:rPr lang="ru-RU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≈ 0</a:t>
            </a:r>
            <a:r>
              <a:rPr lang="en-US" altLang="ru-RU" sz="2400">
                <a:cs typeface="Arial" panose="020B0604020202020204" pitchFamily="34" charset="0"/>
              </a:rPr>
              <a:t> </a:t>
            </a:r>
            <a:endParaRPr lang="ru-RU" altLang="ru-RU" sz="2400">
              <a:cs typeface="Arial" panose="020B0604020202020204" pitchFamily="34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916114" y="3916364"/>
            <a:ext cx="2579687" cy="1265237"/>
            <a:chOff x="247" y="2467"/>
            <a:chExt cx="1625" cy="797"/>
          </a:xfrm>
        </p:grpSpPr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247" y="2467"/>
              <a:ext cx="3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3200" b="1"/>
                <a:t>3.</a:t>
              </a:r>
            </a:p>
          </p:txBody>
        </p:sp>
        <p:sp>
          <p:nvSpPr>
            <p:cNvPr id="7178" name="Oval 17"/>
            <p:cNvSpPr>
              <a:spLocks noChangeArrowheads="1"/>
            </p:cNvSpPr>
            <p:nvPr/>
          </p:nvSpPr>
          <p:spPr bwMode="auto">
            <a:xfrm>
              <a:off x="816" y="292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79" name="Oval 18"/>
            <p:cNvSpPr>
              <a:spLocks noChangeArrowheads="1"/>
            </p:cNvSpPr>
            <p:nvPr/>
          </p:nvSpPr>
          <p:spPr bwMode="auto">
            <a:xfrm>
              <a:off x="1536" y="292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33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>
              <a:off x="100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1200" y="283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FF0000"/>
                  </a:solidFill>
                </a:rPr>
                <a:t>L</a:t>
              </a:r>
              <a:endParaRPr lang="ru-RU" altLang="ru-RU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5244648" y="4314825"/>
            <a:ext cx="49062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u="sng"/>
              <a:t>При </a:t>
            </a:r>
            <a:r>
              <a:rPr lang="en-US" altLang="ru-RU" sz="2400" b="1" u="sng">
                <a:solidFill>
                  <a:srgbClr val="FF0000"/>
                </a:solidFill>
              </a:rPr>
              <a:t>L </a:t>
            </a:r>
            <a:r>
              <a:rPr lang="en-US" altLang="ru-RU" sz="2400" b="1" u="sng">
                <a:solidFill>
                  <a:srgbClr val="FF0000"/>
                </a:solidFill>
                <a:cs typeface="Arial" panose="020B0604020202020204" pitchFamily="34" charset="0"/>
              </a:rPr>
              <a:t>&lt; </a:t>
            </a:r>
            <a:r>
              <a:rPr lang="ru-RU" altLang="ru-RU" sz="2400" b="1" u="sng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altLang="ru-RU" sz="2400" b="1" u="sng">
                <a:solidFill>
                  <a:srgbClr val="FF0000"/>
                </a:solidFill>
                <a:cs typeface="Arial" panose="020B0604020202020204" pitchFamily="34" charset="0"/>
              </a:rPr>
              <a:t>R</a:t>
            </a:r>
            <a:r>
              <a:rPr lang="ru-RU" altLang="ru-RU" sz="2000" b="1" u="sng">
                <a:solidFill>
                  <a:srgbClr val="FF0000"/>
                </a:solidFill>
                <a:cs typeface="Arial" panose="020B0604020202020204" pitchFamily="34" charset="0"/>
              </a:rPr>
              <a:t>частиц</a:t>
            </a:r>
          </a:p>
          <a:p>
            <a:pPr algn="ctr" eaLnBrk="1" hangingPunct="1"/>
            <a:r>
              <a:rPr lang="ru-RU" altLang="ru-RU" sz="2400">
                <a:cs typeface="Arial" panose="020B0604020202020204" pitchFamily="34" charset="0"/>
              </a:rPr>
              <a:t>силы взаимного притяжения</a:t>
            </a:r>
          </a:p>
          <a:p>
            <a:pPr algn="ctr" eaLnBrk="1" hangingPunct="1"/>
            <a:r>
              <a:rPr lang="en-US" altLang="ru-RU" sz="2400">
                <a:cs typeface="Arial" panose="020B0604020202020204" pitchFamily="34" charset="0"/>
              </a:rPr>
              <a:t> </a:t>
            </a:r>
            <a:r>
              <a:rPr lang="en-US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  <a:r>
              <a:rPr lang="ru-RU" altLang="ru-RU" sz="2000" b="1">
                <a:solidFill>
                  <a:srgbClr val="FF0000"/>
                </a:solidFill>
                <a:cs typeface="Arial" panose="020B0604020202020204" pitchFamily="34" charset="0"/>
              </a:rPr>
              <a:t>пр</a:t>
            </a:r>
            <a:r>
              <a:rPr lang="ru-RU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 → 0</a:t>
            </a:r>
            <a:r>
              <a:rPr lang="ru-RU" altLang="ru-RU" sz="2400">
                <a:cs typeface="Arial" panose="020B0604020202020204" pitchFamily="34" charset="0"/>
              </a:rPr>
              <a:t>, </a:t>
            </a:r>
          </a:p>
          <a:p>
            <a:pPr algn="ctr" eaLnBrk="1" hangingPunct="1"/>
            <a:r>
              <a:rPr lang="ru-RU" altLang="ru-RU" sz="2400">
                <a:cs typeface="Arial" panose="020B0604020202020204" pitchFamily="34" charset="0"/>
              </a:rPr>
              <a:t>а силы отталкивания </a:t>
            </a:r>
            <a:r>
              <a:rPr lang="en-US" altLang="ru-RU" sz="2400" b="1">
                <a:solidFill>
                  <a:srgbClr val="FF0000"/>
                </a:solidFill>
              </a:rPr>
              <a:t>F</a:t>
            </a:r>
            <a:r>
              <a:rPr lang="ru-RU" altLang="ru-RU" sz="2000" b="1">
                <a:solidFill>
                  <a:srgbClr val="FF0000"/>
                </a:solidFill>
              </a:rPr>
              <a:t>от </a:t>
            </a:r>
            <a:r>
              <a:rPr lang="ru-RU" altLang="ru-RU" sz="2400" b="1">
                <a:solidFill>
                  <a:srgbClr val="FF0000"/>
                </a:solidFill>
              </a:rPr>
              <a:t>→</a:t>
            </a:r>
            <a:r>
              <a:rPr lang="ru-RU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2400" b="1">
                <a:solidFill>
                  <a:srgbClr val="FF0000"/>
                </a:solidFill>
                <a:cs typeface="Arial" panose="020B0604020202020204" pitchFamily="34" charset="0"/>
              </a:rPr>
              <a:t>max</a:t>
            </a:r>
            <a:r>
              <a:rPr lang="en-US" altLang="ru-RU" sz="2400">
                <a:cs typeface="Arial" panose="020B0604020202020204" pitchFamily="34" charset="0"/>
              </a:rPr>
              <a:t> </a:t>
            </a:r>
            <a:endParaRPr lang="ru-RU" altLang="ru-RU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8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0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0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0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/>
              <a:t>Силы взаимодействия молекул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1524000"/>
            <a:ext cx="38862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mtClean="0"/>
              <a:t>r</a:t>
            </a:r>
            <a:r>
              <a:rPr lang="ru-RU" altLang="ru-RU" smtClean="0"/>
              <a:t> – </a:t>
            </a:r>
            <a:r>
              <a:rPr lang="ru-RU" altLang="ru-RU" sz="2000">
                <a:solidFill>
                  <a:srgbClr val="0033CC"/>
                </a:solidFill>
              </a:rPr>
              <a:t>расстояние между частицами</a:t>
            </a:r>
            <a:r>
              <a:rPr lang="ru-RU" altLang="ru-RU" sz="2000"/>
              <a:t>;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mtClean="0"/>
              <a:t>Fr</a:t>
            </a:r>
            <a:r>
              <a:rPr lang="ru-RU" altLang="ru-RU" smtClean="0"/>
              <a:t> – </a:t>
            </a:r>
            <a:r>
              <a:rPr lang="ru-RU" altLang="ru-RU" sz="2000">
                <a:solidFill>
                  <a:srgbClr val="0033CC"/>
                </a:solidFill>
              </a:rPr>
              <a:t>сила взаимодействия частиц, зависящая от расстояния между ними</a:t>
            </a:r>
            <a:r>
              <a:rPr lang="ru-RU" altLang="ru-RU" sz="2000"/>
              <a:t>;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   - </a:t>
            </a:r>
            <a:r>
              <a:rPr lang="ru-RU" altLang="ru-RU" sz="2000">
                <a:solidFill>
                  <a:srgbClr val="0033CC"/>
                </a:solidFill>
              </a:rPr>
              <a:t>сила взаимодействия частиц (сила отталкивания и сила притяжения)</a:t>
            </a:r>
            <a:r>
              <a:rPr lang="ru-RU" altLang="ru-RU" sz="2000"/>
              <a:t>;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  - </a:t>
            </a:r>
            <a:r>
              <a:rPr lang="ru-RU" altLang="ru-RU" sz="2000">
                <a:solidFill>
                  <a:srgbClr val="0033CC"/>
                </a:solidFill>
              </a:rPr>
              <a:t>сила отталкивания</a:t>
            </a:r>
            <a:r>
              <a:rPr lang="ru-RU" altLang="ru-RU" sz="2000"/>
              <a:t>;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- </a:t>
            </a:r>
            <a:r>
              <a:rPr lang="ru-RU" altLang="ru-RU" sz="2000">
                <a:solidFill>
                  <a:srgbClr val="0033CC"/>
                </a:solidFill>
              </a:rPr>
              <a:t>сила притяжения</a:t>
            </a:r>
            <a:r>
              <a:rPr lang="ru-RU" altLang="ru-RU" sz="2000"/>
              <a:t>.</a:t>
            </a:r>
            <a:endParaRPr lang="ru-RU" altLang="ru-RU" smtClean="0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1981200" y="335280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2895600" y="335280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35280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>
            <a:off x="3429000" y="1905000"/>
            <a:ext cx="2514600" cy="1828800"/>
          </a:xfrm>
          <a:custGeom>
            <a:avLst/>
            <a:gdLst>
              <a:gd name="T0" fmla="*/ 0 w 1584"/>
              <a:gd name="T1" fmla="*/ 0 h 1152"/>
              <a:gd name="T2" fmla="*/ 152400 w 1584"/>
              <a:gd name="T3" fmla="*/ 990600 h 1152"/>
              <a:gd name="T4" fmla="*/ 381000 w 1584"/>
              <a:gd name="T5" fmla="*/ 1600200 h 1152"/>
              <a:gd name="T6" fmla="*/ 914400 w 1584"/>
              <a:gd name="T7" fmla="*/ 1752600 h 1152"/>
              <a:gd name="T8" fmla="*/ 2514600 w 1584"/>
              <a:gd name="T9" fmla="*/ 1828800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4"/>
              <a:gd name="T16" fmla="*/ 0 h 1152"/>
              <a:gd name="T17" fmla="*/ 1584 w 1584"/>
              <a:gd name="T18" fmla="*/ 1152 h 11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4" h="1152">
                <a:moveTo>
                  <a:pt x="0" y="0"/>
                </a:moveTo>
                <a:cubicBezTo>
                  <a:pt x="28" y="228"/>
                  <a:pt x="56" y="456"/>
                  <a:pt x="96" y="624"/>
                </a:cubicBezTo>
                <a:cubicBezTo>
                  <a:pt x="136" y="792"/>
                  <a:pt x="160" y="928"/>
                  <a:pt x="240" y="1008"/>
                </a:cubicBezTo>
                <a:cubicBezTo>
                  <a:pt x="320" y="1088"/>
                  <a:pt x="352" y="1080"/>
                  <a:pt x="576" y="1104"/>
                </a:cubicBezTo>
                <a:cubicBezTo>
                  <a:pt x="800" y="1128"/>
                  <a:pt x="1416" y="1144"/>
                  <a:pt x="1584" y="115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2474" name="Freeform 10"/>
          <p:cNvSpPr>
            <a:spLocks/>
          </p:cNvSpPr>
          <p:nvPr/>
        </p:nvSpPr>
        <p:spPr bwMode="auto">
          <a:xfrm>
            <a:off x="3276600" y="3886200"/>
            <a:ext cx="2667000" cy="2209800"/>
          </a:xfrm>
          <a:custGeom>
            <a:avLst/>
            <a:gdLst>
              <a:gd name="T0" fmla="*/ 2667000 w 1680"/>
              <a:gd name="T1" fmla="*/ 0 h 1392"/>
              <a:gd name="T2" fmla="*/ 1676400 w 1680"/>
              <a:gd name="T3" fmla="*/ 228600 h 1392"/>
              <a:gd name="T4" fmla="*/ 1066800 w 1680"/>
              <a:gd name="T5" fmla="*/ 609600 h 1392"/>
              <a:gd name="T6" fmla="*/ 457200 w 1680"/>
              <a:gd name="T7" fmla="*/ 1295400 h 1392"/>
              <a:gd name="T8" fmla="*/ 152400 w 1680"/>
              <a:gd name="T9" fmla="*/ 1828800 h 1392"/>
              <a:gd name="T10" fmla="*/ 0 w 1680"/>
              <a:gd name="T11" fmla="*/ 2209800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1392"/>
              <a:gd name="T20" fmla="*/ 1680 w 1680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1392">
                <a:moveTo>
                  <a:pt x="1680" y="0"/>
                </a:moveTo>
                <a:cubicBezTo>
                  <a:pt x="1452" y="40"/>
                  <a:pt x="1224" y="80"/>
                  <a:pt x="1056" y="144"/>
                </a:cubicBezTo>
                <a:cubicBezTo>
                  <a:pt x="888" y="208"/>
                  <a:pt x="800" y="272"/>
                  <a:pt x="672" y="384"/>
                </a:cubicBezTo>
                <a:cubicBezTo>
                  <a:pt x="544" y="496"/>
                  <a:pt x="384" y="688"/>
                  <a:pt x="288" y="816"/>
                </a:cubicBezTo>
                <a:cubicBezTo>
                  <a:pt x="192" y="944"/>
                  <a:pt x="144" y="1056"/>
                  <a:pt x="96" y="1152"/>
                </a:cubicBezTo>
                <a:cubicBezTo>
                  <a:pt x="48" y="1248"/>
                  <a:pt x="16" y="1352"/>
                  <a:pt x="0" y="1392"/>
                </a:cubicBezTo>
              </a:path>
            </a:pathLst>
          </a:cu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2476" name="Freeform 12"/>
          <p:cNvSpPr>
            <a:spLocks/>
          </p:cNvSpPr>
          <p:nvPr/>
        </p:nvSpPr>
        <p:spPr bwMode="auto">
          <a:xfrm>
            <a:off x="2971800" y="1828800"/>
            <a:ext cx="2971800" cy="2565400"/>
          </a:xfrm>
          <a:custGeom>
            <a:avLst/>
            <a:gdLst>
              <a:gd name="T0" fmla="*/ 0 w 1872"/>
              <a:gd name="T1" fmla="*/ 0 h 1616"/>
              <a:gd name="T2" fmla="*/ 76200 w 1872"/>
              <a:gd name="T3" fmla="*/ 1295400 h 1616"/>
              <a:gd name="T4" fmla="*/ 457200 w 1872"/>
              <a:gd name="T5" fmla="*/ 2057400 h 1616"/>
              <a:gd name="T6" fmla="*/ 914400 w 1872"/>
              <a:gd name="T7" fmla="*/ 2514600 h 1616"/>
              <a:gd name="T8" fmla="*/ 1371600 w 1872"/>
              <a:gd name="T9" fmla="*/ 2362200 h 1616"/>
              <a:gd name="T10" fmla="*/ 1981200 w 1872"/>
              <a:gd name="T11" fmla="*/ 2133600 h 1616"/>
              <a:gd name="T12" fmla="*/ 2971800 w 1872"/>
              <a:gd name="T13" fmla="*/ 1981200 h 16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72"/>
              <a:gd name="T22" fmla="*/ 0 h 1616"/>
              <a:gd name="T23" fmla="*/ 1872 w 1872"/>
              <a:gd name="T24" fmla="*/ 1616 h 16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72" h="1616">
                <a:moveTo>
                  <a:pt x="0" y="0"/>
                </a:moveTo>
                <a:cubicBezTo>
                  <a:pt x="0" y="300"/>
                  <a:pt x="0" y="600"/>
                  <a:pt x="48" y="816"/>
                </a:cubicBezTo>
                <a:cubicBezTo>
                  <a:pt x="96" y="1032"/>
                  <a:pt x="200" y="1168"/>
                  <a:pt x="288" y="1296"/>
                </a:cubicBezTo>
                <a:cubicBezTo>
                  <a:pt x="376" y="1424"/>
                  <a:pt x="480" y="1552"/>
                  <a:pt x="576" y="1584"/>
                </a:cubicBezTo>
                <a:cubicBezTo>
                  <a:pt x="672" y="1616"/>
                  <a:pt x="752" y="1528"/>
                  <a:pt x="864" y="1488"/>
                </a:cubicBezTo>
                <a:cubicBezTo>
                  <a:pt x="976" y="1448"/>
                  <a:pt x="1080" y="1384"/>
                  <a:pt x="1248" y="1344"/>
                </a:cubicBezTo>
                <a:cubicBezTo>
                  <a:pt x="1416" y="1304"/>
                  <a:pt x="1768" y="1264"/>
                  <a:pt x="1872" y="12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476626" y="2170113"/>
            <a:ext cx="2390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solidFill>
                  <a:srgbClr val="FF0000"/>
                </a:solidFill>
              </a:rPr>
              <a:t>- </a:t>
            </a:r>
            <a:r>
              <a:rPr lang="ru-RU" altLang="ru-RU">
                <a:solidFill>
                  <a:srgbClr val="FF0000"/>
                </a:solidFill>
              </a:rPr>
              <a:t>Сила отталкивания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870325" y="4837113"/>
            <a:ext cx="220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033CC"/>
                </a:solidFill>
              </a:rPr>
              <a:t>- Сила притяжения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2895601" y="1560513"/>
            <a:ext cx="2544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Сила взаимодействия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290888" y="3429001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/>
              <a:t>r</a:t>
            </a:r>
            <a:r>
              <a:rPr lang="en-US" altLang="ru-RU" sz="1400"/>
              <a:t>0</a:t>
            </a:r>
            <a:endParaRPr lang="ru-RU" altLang="ru-RU" sz="140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41525" y="1458914"/>
            <a:ext cx="4184650" cy="4408487"/>
            <a:chOff x="326" y="919"/>
            <a:chExt cx="2636" cy="2777"/>
          </a:xfrm>
        </p:grpSpPr>
        <p:sp>
          <p:nvSpPr>
            <p:cNvPr id="8210" name="Line 4"/>
            <p:cNvSpPr>
              <a:spLocks noChangeShapeType="1"/>
            </p:cNvSpPr>
            <p:nvPr/>
          </p:nvSpPr>
          <p:spPr bwMode="auto">
            <a:xfrm flipV="1">
              <a:off x="576" y="1056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5"/>
            <p:cNvSpPr>
              <a:spLocks noChangeShapeType="1"/>
            </p:cNvSpPr>
            <p:nvPr/>
          </p:nvSpPr>
          <p:spPr bwMode="auto">
            <a:xfrm>
              <a:off x="336" y="2400"/>
              <a:ext cx="25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Text Box 18"/>
            <p:cNvSpPr txBox="1">
              <a:spLocks noChangeArrowheads="1"/>
            </p:cNvSpPr>
            <p:nvPr/>
          </p:nvSpPr>
          <p:spPr bwMode="auto">
            <a:xfrm>
              <a:off x="384" y="216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/>
                <a:t>0</a:t>
              </a:r>
              <a:endParaRPr lang="ru-RU" altLang="ru-RU" sz="2000"/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793" y="2160"/>
              <a:ext cx="1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/>
                <a:t>r</a:t>
              </a:r>
              <a:endParaRPr lang="ru-RU" altLang="ru-RU" sz="1400"/>
            </a:p>
          </p:txBody>
        </p:sp>
        <p:sp>
          <p:nvSpPr>
            <p:cNvPr id="8214" name="Text Box 20"/>
            <p:cNvSpPr txBox="1">
              <a:spLocks noChangeArrowheads="1"/>
            </p:cNvSpPr>
            <p:nvPr/>
          </p:nvSpPr>
          <p:spPr bwMode="auto">
            <a:xfrm>
              <a:off x="326" y="919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/>
                <a:t>F</a:t>
              </a:r>
              <a:r>
                <a:rPr lang="en-US" altLang="ru-RU" sz="1600"/>
                <a:t>r</a:t>
              </a:r>
              <a:endParaRPr lang="ru-RU" altLang="ru-RU" sz="1600"/>
            </a:p>
          </p:txBody>
        </p:sp>
      </p:grp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6629400" y="35052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6781800" y="46482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6858000" y="5257800"/>
            <a:ext cx="2286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65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62471" grpId="0" animBg="1"/>
      <p:bldP spid="62473" grpId="0" animBg="1"/>
      <p:bldP spid="62474" grpId="0" animBg="1"/>
      <p:bldP spid="62476" grpId="0" animBg="1"/>
      <p:bldP spid="6248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780</Words>
  <Application>Microsoft Office PowerPoint</Application>
  <PresentationFormat>Широкоэкранный</PresentationFormat>
  <Paragraphs>141</Paragraphs>
  <Slides>21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Equation</vt:lpstr>
      <vt:lpstr>Тепловое движение</vt:lpstr>
      <vt:lpstr>План</vt:lpstr>
      <vt:lpstr>Понятие теплового движения</vt:lpstr>
      <vt:lpstr>Особенности теплового движения</vt:lpstr>
      <vt:lpstr>Броуновское движение</vt:lpstr>
      <vt:lpstr>Броуновское движение</vt:lpstr>
      <vt:lpstr>Диффузия </vt:lpstr>
      <vt:lpstr>Силы взаимодействия молекул</vt:lpstr>
      <vt:lpstr>Силы взаимодействия молекул</vt:lpstr>
      <vt:lpstr>ТЕПЛОВОЕ   РАВНОВЕСИЕ</vt:lpstr>
      <vt:lpstr> ТЕМПЕРАТУРА</vt:lpstr>
      <vt:lpstr>ИЗМЕРЕНИЕ   ТЕМПЕРАТУРЫ</vt:lpstr>
      <vt:lpstr>ШКАЛА   ТЕРМОМЕТРА</vt:lpstr>
      <vt:lpstr>Презентация PowerPoint</vt:lpstr>
      <vt:lpstr>ГАЗОВЫЙ   ТЕРМОМЕТР</vt:lpstr>
      <vt:lpstr>Зависимость давления газа от температуры при V = const. </vt:lpstr>
      <vt:lpstr>ШКАЛА   КЕЛЬВИНА</vt:lpstr>
      <vt:lpstr>СРАВНЕНИЕ   ШКАЛ  ЦЕЛЬСИЯ    И   КЕЛЬВИНА</vt:lpstr>
      <vt:lpstr>АБСОЛЮТНЫЙ   НОЛЬ  ТЕМПЕРАТУРЫ</vt:lpstr>
      <vt:lpstr>   ТЕМПЕРАТУРА – МЕРА  КИНЕТИЧЕСКОЙ  ЭНЕРГИИ  МОЛЕКУЛ</vt:lpstr>
      <vt:lpstr>ТЕМПЕРАТУРА   И   ДАВЛЕНИЕ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Тепловое движение</dc:title>
  <dc:creator>Бельтюкова Екатрина Евгеньевна</dc:creator>
  <cp:lastModifiedBy>Бельтюкова Екатрина Евгеньевна</cp:lastModifiedBy>
  <cp:revision>2</cp:revision>
  <dcterms:created xsi:type="dcterms:W3CDTF">2018-02-19T08:25:53Z</dcterms:created>
  <dcterms:modified xsi:type="dcterms:W3CDTF">2018-02-19T08:43:57Z</dcterms:modified>
</cp:coreProperties>
</file>