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9"/>
  </p:notesMasterIdLst>
  <p:sldIdLst>
    <p:sldId id="304" r:id="rId2"/>
    <p:sldId id="359" r:id="rId3"/>
    <p:sldId id="280" r:id="rId4"/>
    <p:sldId id="284" r:id="rId5"/>
    <p:sldId id="348" r:id="rId6"/>
    <p:sldId id="340" r:id="rId7"/>
    <p:sldId id="349" r:id="rId8"/>
    <p:sldId id="341" r:id="rId9"/>
    <p:sldId id="350" r:id="rId10"/>
    <p:sldId id="331" r:id="rId11"/>
    <p:sldId id="306" r:id="rId12"/>
    <p:sldId id="290" r:id="rId13"/>
    <p:sldId id="291" r:id="rId14"/>
    <p:sldId id="336" r:id="rId15"/>
    <p:sldId id="343" r:id="rId16"/>
    <p:sldId id="342" r:id="rId17"/>
    <p:sldId id="344" r:id="rId18"/>
    <p:sldId id="318" r:id="rId19"/>
    <p:sldId id="345" r:id="rId20"/>
    <p:sldId id="351" r:id="rId21"/>
    <p:sldId id="330" r:id="rId22"/>
    <p:sldId id="354" r:id="rId23"/>
    <p:sldId id="355" r:id="rId24"/>
    <p:sldId id="356" r:id="rId25"/>
    <p:sldId id="357" r:id="rId26"/>
    <p:sldId id="358" r:id="rId27"/>
    <p:sldId id="30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73" autoAdjust="0"/>
    <p:restoredTop sz="94660"/>
  </p:normalViewPr>
  <p:slideViewPr>
    <p:cSldViewPr>
      <p:cViewPr varScale="1">
        <p:scale>
          <a:sx n="64" d="100"/>
          <a:sy n="64" d="100"/>
        </p:scale>
        <p:origin x="-102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7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338</c:v>
                </c:pt>
                <c:pt idx="1">
                  <c:v>313</c:v>
                </c:pt>
                <c:pt idx="2">
                  <c:v>268</c:v>
                </c:pt>
                <c:pt idx="3">
                  <c:v>389</c:v>
                </c:pt>
                <c:pt idx="4">
                  <c:v>415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337</c:v>
                </c:pt>
                <c:pt idx="1">
                  <c:v>302</c:v>
                </c:pt>
                <c:pt idx="2">
                  <c:v>305</c:v>
                </c:pt>
                <c:pt idx="3">
                  <c:v>259</c:v>
                </c:pt>
                <c:pt idx="4">
                  <c:v>382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курс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312</c:v>
                </c:pt>
                <c:pt idx="1">
                  <c:v>337</c:v>
                </c:pt>
                <c:pt idx="2">
                  <c:v>305</c:v>
                </c:pt>
                <c:pt idx="3">
                  <c:v>311</c:v>
                </c:pt>
                <c:pt idx="4">
                  <c:v>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050816"/>
        <c:axId val="186515456"/>
        <c:axId val="0"/>
      </c:bar3DChart>
      <c:catAx>
        <c:axId val="186050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6515456"/>
        <c:crosses val="autoZero"/>
        <c:auto val="1"/>
        <c:lblAlgn val="ctr"/>
        <c:lblOffset val="100"/>
        <c:noMultiLvlLbl val="0"/>
      </c:catAx>
      <c:valAx>
        <c:axId val="186515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86050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психиат.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4.6296296296296294E-3"/>
                  <c:y val="-4.209048991341732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93.52</c:v>
                </c:pt>
                <c:pt idx="1">
                  <c:v>88.22</c:v>
                </c:pt>
                <c:pt idx="2">
                  <c:v>85.1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психиат. и психол.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5432098765432098E-3"/>
                  <c:y val="-5.331462055699527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84.5</c:v>
                </c:pt>
                <c:pt idx="4">
                  <c:v>74.38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456320"/>
        <c:axId val="80470400"/>
        <c:axId val="0"/>
      </c:bar3DChart>
      <c:catAx>
        <c:axId val="8045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0470400"/>
        <c:crosses val="autoZero"/>
        <c:auto val="1"/>
        <c:lblAlgn val="ctr"/>
        <c:lblOffset val="100"/>
        <c:noMultiLvlLbl val="0"/>
      </c:catAx>
      <c:valAx>
        <c:axId val="8047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0456320"/>
        <c:crosses val="autoZero"/>
        <c:crossBetween val="between"/>
      </c:valAx>
      <c:spPr>
        <a:noFill/>
        <a:ln w="2534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Трав., орт.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3333333333333627E-3"/>
                  <c:y val="0.2055126957444926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Госп. Хир.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2884615384615388E-3"/>
                  <c:y val="0.1748947182164027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4.0999999999999996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Фтизиатрия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9230769230769232E-3"/>
                  <c:y val="0.192380783862691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998592"/>
        <c:axId val="84000128"/>
        <c:axId val="0"/>
      </c:bar3DChart>
      <c:catAx>
        <c:axId val="83998592"/>
        <c:scaling>
          <c:orientation val="minMax"/>
        </c:scaling>
        <c:delete val="1"/>
        <c:axPos val="b"/>
        <c:majorTickMark val="out"/>
        <c:minorTickMark val="none"/>
        <c:tickLblPos val="nextTo"/>
        <c:crossAx val="84000128"/>
        <c:crosses val="autoZero"/>
        <c:auto val="1"/>
        <c:lblAlgn val="ctr"/>
        <c:lblOffset val="100"/>
        <c:noMultiLvlLbl val="0"/>
      </c:catAx>
      <c:valAx>
        <c:axId val="84000128"/>
        <c:scaling>
          <c:orientation val="minMax"/>
          <c:max val="5"/>
          <c:min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83998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Трав., орт.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3333333333333627E-3"/>
                  <c:y val="0.2055126957444926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Госп. Хир.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2884615384615388E-3"/>
                  <c:y val="0.1748947182164027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92.8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Фтизиатрия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01407778573133E-2"/>
                  <c:y val="0.248560559143590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913728"/>
        <c:axId val="83927808"/>
        <c:axId val="0"/>
      </c:bar3DChart>
      <c:catAx>
        <c:axId val="83913728"/>
        <c:scaling>
          <c:orientation val="minMax"/>
        </c:scaling>
        <c:delete val="1"/>
        <c:axPos val="b"/>
        <c:majorTickMark val="out"/>
        <c:minorTickMark val="none"/>
        <c:tickLblPos val="nextTo"/>
        <c:crossAx val="83927808"/>
        <c:crosses val="autoZero"/>
        <c:auto val="1"/>
        <c:lblAlgn val="ctr"/>
        <c:lblOffset val="100"/>
        <c:noMultiLvlLbl val="0"/>
      </c:catAx>
      <c:valAx>
        <c:axId val="83927808"/>
        <c:scaling>
          <c:orientation val="minMax"/>
          <c:max val="95"/>
          <c:min val="80"/>
        </c:scaling>
        <c:delete val="1"/>
        <c:axPos val="l"/>
        <c:numFmt formatCode="General" sourceLinked="1"/>
        <c:majorTickMark val="out"/>
        <c:minorTickMark val="none"/>
        <c:tickLblPos val="nextTo"/>
        <c:crossAx val="839137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Трав., орт.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8.3333333333333627E-3"/>
                  <c:y val="0.2055126957444926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Госп. Хир.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5.2884615384615388E-3"/>
                  <c:y val="0.17489471821640273"/>
                </c:manualLayout>
              </c:layout>
              <c:spPr/>
              <c:txPr>
                <a:bodyPr/>
                <a:lstStyle/>
                <a:p>
                  <a:pPr>
                    <a:defRPr sz="1600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76.400000000000006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Фтизиатрия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1.101407778573133E-2"/>
                  <c:y val="0.17552685127842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115264"/>
        <c:axId val="85116800"/>
        <c:axId val="0"/>
      </c:bar3DChart>
      <c:catAx>
        <c:axId val="85115264"/>
        <c:scaling>
          <c:orientation val="minMax"/>
        </c:scaling>
        <c:delete val="1"/>
        <c:axPos val="b"/>
        <c:majorTickMark val="out"/>
        <c:minorTickMark val="none"/>
        <c:tickLblPos val="nextTo"/>
        <c:crossAx val="85116800"/>
        <c:crosses val="autoZero"/>
        <c:auto val="1"/>
        <c:lblAlgn val="ctr"/>
        <c:lblOffset val="100"/>
        <c:noMultiLvlLbl val="0"/>
      </c:catAx>
      <c:valAx>
        <c:axId val="85116800"/>
        <c:scaling>
          <c:orientation val="minMax"/>
          <c:max val="95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851152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5847860538827259E-3"/>
                  <c:y val="-3.0418254262202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695721077654518E-3"/>
                  <c:y val="-3.594884594623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47860538827259E-3"/>
                  <c:y val="-2.488766257816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695721077654518E-3"/>
                  <c:y val="-3.0418254262202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847860538827259E-3"/>
                  <c:y val="-2.488766257816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4.2</c:v>
                </c:pt>
                <c:pt idx="1">
                  <c:v>4.0999999999999996</c:v>
                </c:pt>
                <c:pt idx="2">
                  <c:v>4</c:v>
                </c:pt>
                <c:pt idx="3">
                  <c:v>4.2</c:v>
                </c:pt>
                <c:pt idx="4">
                  <c:v>4.3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150336"/>
        <c:axId val="85188992"/>
        <c:axId val="0"/>
      </c:bar3DChart>
      <c:catAx>
        <c:axId val="851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188992"/>
        <c:crosses val="autoZero"/>
        <c:auto val="1"/>
        <c:lblAlgn val="ctr"/>
        <c:lblOffset val="100"/>
        <c:noMultiLvlLbl val="0"/>
      </c:catAx>
      <c:valAx>
        <c:axId val="85188992"/>
        <c:scaling>
          <c:orientation val="minMax"/>
          <c:max val="5"/>
          <c:min val="3"/>
        </c:scaling>
        <c:delete val="0"/>
        <c:axPos val="l"/>
        <c:numFmt formatCode="General" sourceLinked="1"/>
        <c:majorTickMark val="out"/>
        <c:minorTickMark val="none"/>
        <c:tickLblPos val="nextTo"/>
        <c:crossAx val="85150336"/>
        <c:crosses val="autoZero"/>
        <c:crossBetween val="between"/>
      </c:valAx>
      <c:spPr>
        <a:noFill/>
        <a:ln w="2534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5847860538827259E-3"/>
                  <c:y val="-3.0418254262202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695721077654518E-3"/>
                  <c:y val="-3.594884594623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47860538827259E-3"/>
                  <c:y val="-2.488766257816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695721077654518E-3"/>
                  <c:y val="-3.0418254262202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847860538827259E-3"/>
                  <c:y val="-2.488766257816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85.5</c:v>
                </c:pt>
                <c:pt idx="1">
                  <c:v>91</c:v>
                </c:pt>
                <c:pt idx="2">
                  <c:v>89.5</c:v>
                </c:pt>
                <c:pt idx="3">
                  <c:v>87.8</c:v>
                </c:pt>
                <c:pt idx="4">
                  <c:v>85.6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243392"/>
        <c:axId val="85244928"/>
        <c:axId val="0"/>
      </c:bar3DChart>
      <c:catAx>
        <c:axId val="8524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244928"/>
        <c:crosses val="autoZero"/>
        <c:auto val="1"/>
        <c:lblAlgn val="ctr"/>
        <c:lblOffset val="100"/>
        <c:noMultiLvlLbl val="0"/>
      </c:catAx>
      <c:valAx>
        <c:axId val="85244928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85243392"/>
        <c:crosses val="autoZero"/>
        <c:crossBetween val="between"/>
      </c:valAx>
      <c:spPr>
        <a:noFill/>
        <a:ln w="2534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4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1.5847860538827259E-3"/>
                  <c:y val="-3.0418254262202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1695721077654518E-3"/>
                  <c:y val="-3.5948845946239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847860538827259E-3"/>
                  <c:y val="-2.48876625781658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695721077654518E-3"/>
                  <c:y val="-3.0418254262202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847860538827259E-3"/>
                  <c:y val="-2.48876625781658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87.5</c:v>
                </c:pt>
                <c:pt idx="1">
                  <c:v>78</c:v>
                </c:pt>
                <c:pt idx="2">
                  <c:v>76.900000000000006</c:v>
                </c:pt>
                <c:pt idx="3">
                  <c:v>76.400000000000006</c:v>
                </c:pt>
                <c:pt idx="4">
                  <c:v>72.7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5287296"/>
        <c:axId val="85288832"/>
        <c:axId val="0"/>
      </c:bar3DChart>
      <c:catAx>
        <c:axId val="85287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288832"/>
        <c:crosses val="autoZero"/>
        <c:auto val="1"/>
        <c:lblAlgn val="ctr"/>
        <c:lblOffset val="100"/>
        <c:noMultiLvlLbl val="0"/>
      </c:catAx>
      <c:valAx>
        <c:axId val="85288832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85287296"/>
        <c:crosses val="autoZero"/>
        <c:crossBetween val="between"/>
      </c:valAx>
      <c:spPr>
        <a:noFill/>
        <a:ln w="2534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4 курс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11.5</c:v>
                </c:pt>
                <c:pt idx="1">
                  <c:v>12.1</c:v>
                </c:pt>
                <c:pt idx="2">
                  <c:v>10.4</c:v>
                </c:pt>
                <c:pt idx="3">
                  <c:v>10.8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5 курс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8.3000000000000007</c:v>
                </c:pt>
                <c:pt idx="1">
                  <c:v>9.9</c:v>
                </c:pt>
                <c:pt idx="2">
                  <c:v>5.6</c:v>
                </c:pt>
                <c:pt idx="3">
                  <c:v>5.8</c:v>
                </c:pt>
                <c:pt idx="4">
                  <c:v>7.3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6 курс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4.0999999999999996</c:v>
                </c:pt>
                <c:pt idx="1">
                  <c:v>5.6</c:v>
                </c:pt>
                <c:pt idx="2">
                  <c:v>8.9</c:v>
                </c:pt>
                <c:pt idx="3">
                  <c:v>14.7</c:v>
                </c:pt>
                <c:pt idx="4">
                  <c:v>5.0999999999999996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6492288"/>
        <c:axId val="86493824"/>
        <c:axId val="0"/>
      </c:bar3DChart>
      <c:catAx>
        <c:axId val="8649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493824"/>
        <c:crosses val="autoZero"/>
        <c:auto val="1"/>
        <c:lblAlgn val="ctr"/>
        <c:lblOffset val="100"/>
        <c:noMultiLvlLbl val="0"/>
      </c:catAx>
      <c:valAx>
        <c:axId val="86493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64922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71428571428311E-3"/>
                  <c:y val="-2.486187845303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69146932364177E-3"/>
                  <c:y val="-3.06415606929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76134284218309E-2"/>
                  <c:y val="-2.5534633910757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15244887273633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7030A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4.0199999999999996</c:v>
                </c:pt>
                <c:pt idx="1">
                  <c:v>3.46</c:v>
                </c:pt>
                <c:pt idx="2">
                  <c:v>3.99</c:v>
                </c:pt>
                <c:pt idx="3">
                  <c:v>3.59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69790346063334E-3"/>
                  <c:y val="-2.486188678425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23048977454726E-3"/>
                  <c:y val="-3.3195024083985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02138535643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4823048977454726E-3"/>
                  <c:y val="-1.02138535643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F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4.3600000000000003</c:v>
                </c:pt>
                <c:pt idx="1">
                  <c:v>3.41</c:v>
                </c:pt>
                <c:pt idx="2">
                  <c:v>4.3600000000000003</c:v>
                </c:pt>
                <c:pt idx="3">
                  <c:v>4.05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142857142857144E-2"/>
                  <c:y val="-3.314917127071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115244887273087E-3"/>
                  <c:y val="-1.276731695537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469146932364177E-3"/>
                  <c:y val="-2.042770712860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58439181963781E-2"/>
                  <c:y val="-2.298117051968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5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4.37</c:v>
                </c:pt>
                <c:pt idx="1">
                  <c:v>3.54</c:v>
                </c:pt>
                <c:pt idx="2">
                  <c:v>4.29</c:v>
                </c:pt>
                <c:pt idx="3">
                  <c:v>3.98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340224"/>
        <c:axId val="7197824"/>
        <c:axId val="0"/>
      </c:bar3DChart>
      <c:catAx>
        <c:axId val="7634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7197824"/>
        <c:crosses val="autoZero"/>
        <c:auto val="1"/>
        <c:lblAlgn val="ctr"/>
        <c:lblOffset val="100"/>
        <c:noMultiLvlLbl val="0"/>
      </c:catAx>
      <c:valAx>
        <c:axId val="7197824"/>
        <c:scaling>
          <c:orientation val="minMax"/>
          <c:max val="5"/>
        </c:scaling>
        <c:delete val="0"/>
        <c:axPos val="l"/>
        <c:numFmt formatCode="General" sourceLinked="1"/>
        <c:majorTickMark val="out"/>
        <c:minorTickMark val="none"/>
        <c:tickLblPos val="nextTo"/>
        <c:crossAx val="76340224"/>
        <c:crosses val="autoZero"/>
        <c:crossBetween val="between"/>
      </c:valAx>
      <c:spPr>
        <a:noFill/>
        <a:ln w="2807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825143384854678E-2"/>
          <c:y val="2.8214768879020885E-2"/>
          <c:w val="0.91048349859045397"/>
          <c:h val="0.852603523272284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rgbClr val="0070C0"/>
              </a:solidFill>
            </a:ln>
          </c:spPr>
          <c:marker>
            <c:symbol val="diamond"/>
            <c:size val="1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5493827160493797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320987654320986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209876543209874E-2"/>
                  <c:y val="-6.453875120057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9320987654320986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4012345679012343E-2"/>
                  <c:y val="-5.3314620556995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4.1399999999999997</c:v>
                </c:pt>
                <c:pt idx="1">
                  <c:v>3.9</c:v>
                </c:pt>
                <c:pt idx="2">
                  <c:v>3.8</c:v>
                </c:pt>
                <c:pt idx="3">
                  <c:v>4</c:v>
                </c:pt>
                <c:pt idx="4">
                  <c:v>4.05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3019776"/>
        <c:axId val="33021312"/>
      </c:lineChart>
      <c:catAx>
        <c:axId val="33019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021312"/>
        <c:crosses val="autoZero"/>
        <c:auto val="1"/>
        <c:lblAlgn val="ctr"/>
        <c:lblOffset val="100"/>
        <c:noMultiLvlLbl val="0"/>
      </c:catAx>
      <c:valAx>
        <c:axId val="33021312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3019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71428571428311E-3"/>
                  <c:y val="-2.486187845303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4469146932364177E-3"/>
                  <c:y val="-3.06415606929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376134284218309E-2"/>
                  <c:y val="-2.55346339107578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15244887273633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7030A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90.2</c:v>
                </c:pt>
                <c:pt idx="1">
                  <c:v>64.400000000000006</c:v>
                </c:pt>
                <c:pt idx="2">
                  <c:v>91.1</c:v>
                </c:pt>
                <c:pt idx="3">
                  <c:v>89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69790346063334E-3"/>
                  <c:y val="-2.486188678425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3408877648288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5353875200199E-2"/>
                  <c:y val="-2.553463391075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292195909818905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F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92.6</c:v>
                </c:pt>
                <c:pt idx="1">
                  <c:v>59.7</c:v>
                </c:pt>
                <c:pt idx="2">
                  <c:v>88.8</c:v>
                </c:pt>
                <c:pt idx="3">
                  <c:v>87.1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142857142857144E-2"/>
                  <c:y val="-3.314917127071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7.4115244887273087E-3"/>
                  <c:y val="-1.276731695537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4469146932364177E-3"/>
                  <c:y val="-2.042770712860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1858439181963781E-2"/>
                  <c:y val="-2.298117051968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5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87.2</c:v>
                </c:pt>
                <c:pt idx="1">
                  <c:v>67.14</c:v>
                </c:pt>
                <c:pt idx="2">
                  <c:v>83.4</c:v>
                </c:pt>
                <c:pt idx="3">
                  <c:v>83.63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278592"/>
        <c:axId val="33288576"/>
        <c:axId val="0"/>
      </c:bar3DChart>
      <c:catAx>
        <c:axId val="33278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3288576"/>
        <c:crosses val="autoZero"/>
        <c:auto val="1"/>
        <c:lblAlgn val="ctr"/>
        <c:lblOffset val="100"/>
        <c:noMultiLvlLbl val="0"/>
      </c:catAx>
      <c:valAx>
        <c:axId val="33288576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3278592"/>
        <c:crosses val="autoZero"/>
        <c:crossBetween val="between"/>
      </c:valAx>
      <c:spPr>
        <a:noFill/>
        <a:ln w="2807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7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15884125595414E-2"/>
          <c:y val="2.8214768879020885E-2"/>
          <c:w val="0.90275201710897246"/>
          <c:h val="0.852603523272284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rgbClr val="00B050"/>
              </a:solidFill>
            </a:ln>
          </c:spPr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5493827160493797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320987654320986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728395061728392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604938271604937E-2"/>
                  <c:y val="-6.17327185396787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80.62</c:v>
                </c:pt>
                <c:pt idx="1">
                  <c:v>88.11</c:v>
                </c:pt>
                <c:pt idx="2">
                  <c:v>83.65</c:v>
                </c:pt>
                <c:pt idx="3">
                  <c:v>82.1</c:v>
                </c:pt>
                <c:pt idx="4">
                  <c:v>80.099999999999994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6960"/>
        <c:axId val="5076864"/>
      </c:lineChart>
      <c:catAx>
        <c:axId val="5016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76864"/>
        <c:crosses val="autoZero"/>
        <c:auto val="1"/>
        <c:lblAlgn val="ctr"/>
        <c:lblOffset val="100"/>
        <c:noMultiLvlLbl val="0"/>
      </c:catAx>
      <c:valAx>
        <c:axId val="5076864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5016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8571428571428311E-3"/>
                  <c:y val="-2.48618784530386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23048977454726E-3"/>
                  <c:y val="-2.0427908188715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716878363927562E-2"/>
                  <c:y val="-1.0213853564303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4115244887273633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7030A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81.099999999999994</c:v>
                </c:pt>
                <c:pt idx="1">
                  <c:v>46.8</c:v>
                </c:pt>
                <c:pt idx="2">
                  <c:v>80.599999999999994</c:v>
                </c:pt>
                <c:pt idx="3">
                  <c:v>65.900000000000006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769790346063334E-3"/>
                  <c:y val="-2.48618867842586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787658772945671E-2"/>
                  <c:y val="-2.5534633910757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305353875200199E-2"/>
                  <c:y val="-2.553463391075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9292195909818905E-3"/>
                  <c:y val="-2.2981170519682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F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85</c:v>
                </c:pt>
                <c:pt idx="1">
                  <c:v>44</c:v>
                </c:pt>
                <c:pt idx="2">
                  <c:v>77.599999999999994</c:v>
                </c:pt>
                <c:pt idx="3">
                  <c:v>66.599999999999994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1.7142857142857144E-2"/>
                  <c:y val="-3.31491712707182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340744079709253E-2"/>
                  <c:y val="-1.276731695537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752268568436618E-2"/>
                  <c:y val="-2.04277071286062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752268568436618E-2"/>
                  <c:y val="-3.064156069290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27" b="1">
                    <a:solidFill>
                      <a:srgbClr val="00B050"/>
                    </a:solidFill>
                    <a:effectLst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Неврология</c:v>
                </c:pt>
                <c:pt idx="1">
                  <c:v>ТАиОХ</c:v>
                </c:pt>
                <c:pt idx="2">
                  <c:v>Фак.тер.</c:v>
                </c:pt>
                <c:pt idx="3">
                  <c:v>ОЗиЗ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75.400000000000006</c:v>
                </c:pt>
                <c:pt idx="1">
                  <c:v>39.299999999999997</c:v>
                </c:pt>
                <c:pt idx="2">
                  <c:v>71.400000000000006</c:v>
                </c:pt>
                <c:pt idx="3">
                  <c:v>57.4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4099584"/>
        <c:axId val="34101120"/>
        <c:axId val="0"/>
      </c:bar3DChart>
      <c:catAx>
        <c:axId val="34099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34101120"/>
        <c:crosses val="autoZero"/>
        <c:auto val="1"/>
        <c:lblAlgn val="ctr"/>
        <c:lblOffset val="100"/>
        <c:noMultiLvlLbl val="0"/>
      </c:catAx>
      <c:valAx>
        <c:axId val="3410112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34099584"/>
        <c:crosses val="autoZero"/>
        <c:crossBetween val="between"/>
      </c:valAx>
      <c:spPr>
        <a:noFill/>
        <a:ln w="28078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087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099834742879359E-2"/>
          <c:y val="2.8214768879020885E-2"/>
          <c:w val="0.90275201710897246"/>
          <c:h val="0.8526035232722848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50800">
              <a:solidFill>
                <a:srgbClr val="7030A0"/>
              </a:solidFill>
            </a:ln>
          </c:spPr>
          <c:marker>
            <c:symbol val="diamond"/>
            <c:size val="10"/>
            <c:spPr>
              <a:solidFill>
                <a:srgbClr val="7030A0"/>
              </a:solidFill>
              <a:ln>
                <a:solidFill>
                  <a:srgbClr val="0070C0"/>
                </a:solidFill>
              </a:ln>
            </c:spPr>
          </c:marker>
          <c:dLbls>
            <c:dLbl>
              <c:idx val="0"/>
              <c:layout>
                <c:manualLayout>
                  <c:x val="-3.5493827160493797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9320987654320986E-2"/>
                  <c:y val="-7.01508165223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91358024691357E-2"/>
                  <c:y val="-5.0508587896100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88888888888888E-2"/>
                  <c:y val="-4.48965225743118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80.81</c:v>
                </c:pt>
                <c:pt idx="1">
                  <c:v>70.680000000000007</c:v>
                </c:pt>
                <c:pt idx="2">
                  <c:v>68.849999999999994</c:v>
                </c:pt>
                <c:pt idx="3">
                  <c:v>68.3</c:v>
                </c:pt>
                <c:pt idx="4">
                  <c:v>60.8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240064"/>
        <c:axId val="41241600"/>
      </c:lineChart>
      <c:catAx>
        <c:axId val="4124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241600"/>
        <c:crosses val="autoZero"/>
        <c:auto val="1"/>
        <c:lblAlgn val="ctr"/>
        <c:lblOffset val="100"/>
        <c:noMultiLvlLbl val="0"/>
      </c:catAx>
      <c:valAx>
        <c:axId val="41241600"/>
        <c:scaling>
          <c:orientation val="minMax"/>
          <c:max val="100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4124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психиат.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915294001584612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4.649411626881730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943998316191979E-3"/>
                  <c:y val="-5.143140492930335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689265928802863E-3"/>
                  <c:y val="-2.691764626089420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4.32</c:v>
                </c:pt>
                <c:pt idx="1">
                  <c:v>4.2</c:v>
                </c:pt>
                <c:pt idx="2">
                  <c:v>4.1500000000000004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психиат и психол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2.9378555694198768E-3"/>
                  <c:y val="-2.93955556259546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794110828312066E-16"/>
                  <c:y val="-1.7172648086080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4.32</c:v>
                </c:pt>
                <c:pt idx="4">
                  <c:v>4.38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396096"/>
        <c:axId val="41397632"/>
        <c:axId val="0"/>
      </c:bar3DChart>
      <c:catAx>
        <c:axId val="41396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397632"/>
        <c:crosses val="autoZero"/>
        <c:auto val="1"/>
        <c:lblAlgn val="ctr"/>
        <c:lblOffset val="100"/>
        <c:noMultiLvlLbl val="0"/>
      </c:catAx>
      <c:valAx>
        <c:axId val="41397632"/>
        <c:scaling>
          <c:orientation val="minMax"/>
          <c:max val="5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crossAx val="41396096"/>
        <c:crosses val="autoZero"/>
        <c:crossBetween val="between"/>
      </c:valAx>
      <c:spPr>
        <a:noFill/>
        <a:ln w="25358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психиат.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95.85</c:v>
                </c:pt>
                <c:pt idx="1">
                  <c:v>98.34</c:v>
                </c:pt>
                <c:pt idx="2">
                  <c:v>97.7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психиат. и психол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Лист1!$C$2:$C$6</c:f>
              <c:numCache>
                <c:formatCode>General</c:formatCode>
                <c:ptCount val="5"/>
                <c:pt idx="3">
                  <c:v>93.4</c:v>
                </c:pt>
                <c:pt idx="4">
                  <c:v>86.5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8735232"/>
        <c:axId val="78736768"/>
        <c:axId val="0"/>
      </c:bar3DChart>
      <c:catAx>
        <c:axId val="7873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8736768"/>
        <c:crosses val="autoZero"/>
        <c:auto val="1"/>
        <c:lblAlgn val="ctr"/>
        <c:lblOffset val="100"/>
        <c:noMultiLvlLbl val="0"/>
      </c:catAx>
      <c:valAx>
        <c:axId val="78736768"/>
        <c:scaling>
          <c:orientation val="minMax"/>
          <c:min val="50"/>
        </c:scaling>
        <c:delete val="0"/>
        <c:axPos val="l"/>
        <c:numFmt formatCode="General" sourceLinked="1"/>
        <c:majorTickMark val="out"/>
        <c:minorTickMark val="none"/>
        <c:tickLblPos val="nextTo"/>
        <c:crossAx val="78735232"/>
        <c:crosses val="autoZero"/>
        <c:crossBetween val="between"/>
      </c:valAx>
      <c:spPr>
        <a:noFill/>
        <a:ln w="25340">
          <a:noFill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796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0.17155</cdr:x>
      <cdr:y>0.0833</cdr:y>
    </cdr:from>
    <cdr:to>
      <cdr:x>0.26663</cdr:x>
      <cdr:y>0.16749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4775" y="382587"/>
          <a:ext cx="761942" cy="3866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987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0.3332</cdr:x>
      <cdr:y>0.0833</cdr:y>
    </cdr:from>
    <cdr:to>
      <cdr:x>0.41878</cdr:x>
      <cdr:y>0.16626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670175" y="382587"/>
          <a:ext cx="685813" cy="3810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/>
            <a:t>952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0.49485</cdr:x>
      <cdr:y>0.0833</cdr:y>
    </cdr:from>
    <cdr:to>
      <cdr:x>0.58994</cdr:x>
      <cdr:y>0.16724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5575" y="382587"/>
          <a:ext cx="762016" cy="3854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923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0.6565</cdr:x>
      <cdr:y>0.0833</cdr:y>
    </cdr:from>
    <cdr:to>
      <cdr:x>0.75159</cdr:x>
      <cdr:y>0.15064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260975" y="382587"/>
          <a:ext cx="762023" cy="309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959</a:t>
          </a:r>
          <a:endParaRPr lang="ru-RU" sz="2000" b="1" dirty="0"/>
        </a:p>
      </cdr:txBody>
    </cdr:sp>
  </cdr:relSizeAnchor>
  <cdr:relSizeAnchor xmlns:cdr="http://schemas.openxmlformats.org/drawingml/2006/chartDrawing">
    <cdr:from>
      <cdr:x>0.80864</cdr:x>
      <cdr:y>0.0833</cdr:y>
    </cdr:from>
    <cdr:to>
      <cdr:x>0.90372</cdr:x>
      <cdr:y>0.15064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80175" y="382587"/>
          <a:ext cx="761991" cy="30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b="1" dirty="0" smtClean="0"/>
            <a:t>1051</a:t>
          </a:r>
          <a:endParaRPr lang="ru-RU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0.14303</cdr:x>
      <cdr:y>0.19945</cdr:y>
    </cdr:from>
    <cdr:to>
      <cdr:x>0.23811</cdr:x>
      <cdr:y>0.28364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6175" y="915987"/>
          <a:ext cx="762000" cy="3866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23,9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0.31418</cdr:x>
      <cdr:y>0.13308</cdr:y>
    </cdr:from>
    <cdr:to>
      <cdr:x>0.39976</cdr:x>
      <cdr:y>0.21604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517775" y="611187"/>
          <a:ext cx="6858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27,6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0.47583</cdr:x>
      <cdr:y>0.18286</cdr:y>
    </cdr:from>
    <cdr:to>
      <cdr:x>0.56141</cdr:x>
      <cdr:y>0.2502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3175" y="839787"/>
          <a:ext cx="685816" cy="3092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24,9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0.62797</cdr:x>
      <cdr:y>0.06671</cdr:y>
    </cdr:from>
    <cdr:to>
      <cdr:x>0.72306</cdr:x>
      <cdr:y>0.13405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032375" y="306387"/>
          <a:ext cx="761991" cy="30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31,3</a:t>
          </a:r>
          <a:endParaRPr lang="ru-RU" sz="1800" dirty="0"/>
        </a:p>
      </cdr:txBody>
    </cdr:sp>
  </cdr:relSizeAnchor>
  <cdr:relSizeAnchor xmlns:cdr="http://schemas.openxmlformats.org/drawingml/2006/chartDrawing">
    <cdr:from>
      <cdr:x>0.80864</cdr:x>
      <cdr:y>0.0833</cdr:y>
    </cdr:from>
    <cdr:to>
      <cdr:x>0.90372</cdr:x>
      <cdr:y>0.15064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480175" y="382587"/>
          <a:ext cx="761991" cy="3092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800" dirty="0" smtClean="0"/>
            <a:t>30,4</a:t>
          </a:r>
          <a:endParaRPr lang="ru-RU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74AFFA3-637F-45DE-B4CE-106B5F1CCA0F}" type="datetimeFigureOut">
              <a:rPr lang="ru-RU"/>
              <a:pPr>
                <a:defRPr/>
              </a:pPr>
              <a:t>16.02.2017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2B57B0-2D10-4A15-B4A7-880F072FB0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487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8B35C42-2E38-463A-9C3C-29B0E9961DD8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ru-RU" alt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77A77-654E-4008-B586-D2D04251C2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293086"/>
      </p:ext>
    </p:extLst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C947-20F6-483D-BE42-A4912801E8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34314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26E9-CE61-433C-A930-AA892887C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340538"/>
      </p:ext>
    </p:extLst>
  </p:cSld>
  <p:clrMapOvr>
    <a:masterClrMapping/>
  </p:clrMapOvr>
  <p:transition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7C42C-D2A7-409E-AF05-9E7236AD58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044877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4F486-6095-45A4-8B0F-E964A2D68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090921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869A1-5C49-4621-9237-5F3A1DD7E9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902326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00E6F-91BE-4097-A0F5-AD4EE1AFF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776248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E810F-8719-46DA-A9B8-DBE8E7F71E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776672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C4CB-CEB5-4793-B9C2-2B489BCD6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93834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CCC7B-E916-4BC1-A49D-23B7C6E1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759426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DF022-BFDE-4093-A9F6-45E252324D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603959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366B1-F5B8-4CD2-8D9A-731F298A8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805956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67DA91F-23A8-41A2-9CF8-7AF32A19F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923" y="2286000"/>
            <a:ext cx="8382000" cy="1600200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ИТОГИ ЗИМНЕЙ СЕССИИ</a:t>
            </a:r>
            <a:br>
              <a:rPr lang="ru-RU" alt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alt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2017г.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16523" y="152400"/>
            <a:ext cx="838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dirty="0" smtClean="0">
                <a:solidFill>
                  <a:srgbClr val="002060"/>
                </a:solidFill>
              </a:rPr>
              <a:t>ФЕДЕРАЛЬНОЕ </a:t>
            </a:r>
            <a:r>
              <a:rPr lang="ru-RU" sz="1200" dirty="0">
                <a:solidFill>
                  <a:srgbClr val="002060"/>
                </a:solidFill>
              </a:rPr>
              <a:t>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МИНИСТЕРСТВА ЗДРАВООХРАНЕНИЯ РОССИЙСКОЙ ФЕДЕРАЦИИ</a:t>
            </a:r>
          </a:p>
          <a:p>
            <a:r>
              <a:rPr lang="ru-RU" sz="1200" dirty="0">
                <a:solidFill>
                  <a:srgbClr val="002060"/>
                </a:solidFill>
              </a:rPr>
              <a:t> </a:t>
            </a:r>
          </a:p>
          <a:p>
            <a:r>
              <a:rPr lang="ru-RU" sz="1200" dirty="0">
                <a:solidFill>
                  <a:srgbClr val="002060"/>
                </a:solidFill>
              </a:rPr>
              <a:t>ЛЕЧЕБНЫЙ </a:t>
            </a:r>
            <a:r>
              <a:rPr lang="ru-RU" sz="1200" dirty="0" smtClean="0">
                <a:solidFill>
                  <a:srgbClr val="002060"/>
                </a:solidFill>
              </a:rPr>
              <a:t>ФАКУЛЬТЕТ</a:t>
            </a:r>
            <a:endParaRPr lang="ru-RU" altLang="ru-RU" sz="1200" i="1" kern="0" dirty="0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507523" y="5231423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1800" dirty="0" smtClean="0">
                <a:solidFill>
                  <a:srgbClr val="002060"/>
                </a:solidFill>
              </a:rPr>
              <a:t>Декан Газенкампф А.А.</a:t>
            </a:r>
            <a:endParaRPr lang="ru-RU" altLang="ru-RU" sz="1800" i="1" kern="0" dirty="0" smtClean="0">
              <a:solidFill>
                <a:srgbClr val="002060"/>
              </a:solidFill>
              <a:cs typeface="Tahoma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35823" y="6172200"/>
            <a:ext cx="434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200" dirty="0" smtClean="0">
                <a:solidFill>
                  <a:srgbClr val="002060"/>
                </a:solidFill>
              </a:rPr>
              <a:t>16 февраля 2017г.</a:t>
            </a:r>
            <a:endParaRPr lang="ru-RU" altLang="ru-RU" sz="1200" i="1" kern="0" dirty="0" smtClean="0">
              <a:solidFill>
                <a:srgbClr val="002060"/>
              </a:solidFill>
              <a:cs typeface="Tahoma" pitchFamily="34" charset="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0" y="5862"/>
            <a:ext cx="4953000" cy="603738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Черный список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453472"/>
              </p:ext>
            </p:extLst>
          </p:nvPr>
        </p:nvGraphicFramePr>
        <p:xfrm>
          <a:off x="533400" y="609600"/>
          <a:ext cx="4419600" cy="592477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563941"/>
                <a:gridCol w="569659"/>
                <a:gridCol w="2286000"/>
              </a:tblGrid>
              <a:tr h="3164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ФИО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Группа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Дисциплины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64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Веоняев</a:t>
                      </a:r>
                      <a:r>
                        <a:rPr lang="ru-RU" sz="1600" dirty="0">
                          <a:effectLst/>
                        </a:rPr>
                        <a:t> Н.М.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ТАиОХ</a:t>
                      </a:r>
                      <a:r>
                        <a:rPr lang="ru-RU" sz="1000" dirty="0">
                          <a:effectLst/>
                        </a:rPr>
                        <a:t> – 2 пропуска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ОЗИЗ – н/я на экзамен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Фак.тер</a:t>
                      </a:r>
                      <a:r>
                        <a:rPr lang="ru-RU" sz="1000" dirty="0">
                          <a:effectLst/>
                        </a:rPr>
                        <a:t>. – пропущен весь цикл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Неврология, мед. – 5 пропусков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64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Мирзоев Г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412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ТАиОХ – 11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ОЗИЗ – 19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Фак.тер. – 9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Неврология, м.г., н/х – 9 пропусков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64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Джураев</a:t>
                      </a:r>
                      <a:r>
                        <a:rPr lang="ru-RU" sz="1600" dirty="0">
                          <a:effectLst/>
                        </a:rPr>
                        <a:t> С.М.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416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ТАиОХ – 11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ОЗИЗ – 19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Фак.тер. – 9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Неврология, м.г., н/х – 9 пропусков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64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Селиванова С.С.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419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ТАиОХ</a:t>
                      </a:r>
                      <a:r>
                        <a:rPr lang="ru-RU" sz="1000" dirty="0">
                          <a:effectLst/>
                        </a:rPr>
                        <a:t> – 11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ОЗИЗ – н/я на экзамен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Фак.тер</a:t>
                      </a:r>
                      <a:r>
                        <a:rPr lang="ru-RU" sz="1000" dirty="0">
                          <a:effectLst/>
                        </a:rPr>
                        <a:t>. – 18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Неврология, </a:t>
                      </a:r>
                      <a:r>
                        <a:rPr lang="ru-RU" sz="1000" dirty="0" err="1">
                          <a:effectLst/>
                        </a:rPr>
                        <a:t>м.г</a:t>
                      </a:r>
                      <a:r>
                        <a:rPr lang="ru-RU" sz="1000" dirty="0">
                          <a:effectLst/>
                        </a:rPr>
                        <a:t>., н/х – 4 пропуска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64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Оюн</a:t>
                      </a:r>
                      <a:r>
                        <a:rPr lang="ru-RU" sz="1600" dirty="0">
                          <a:effectLst/>
                        </a:rPr>
                        <a:t> 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ТАиОХ – 13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ОЗИЗ – 6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Фак.тер. – 25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Неврология, м.г., н/х – 3 пропуска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64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Гамзатов М.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430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ТАиОХ – 2 пропуска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ОЗИЗ – 2 пропуска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Фак.тер. – 25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Неврология, м.г., н/х – 5 пропусков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64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Шамова Л.С.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431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ТАиОХ – 13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ОЗИЗ – 13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Фак.тер. – 10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Неврология, м.г., н/х – 3 пропуска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  <a:tr h="643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Горсков</a:t>
                      </a:r>
                      <a:r>
                        <a:rPr lang="ru-RU" sz="1600" dirty="0">
                          <a:effectLst/>
                        </a:rPr>
                        <a:t> Б.В.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429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ТАиОХ</a:t>
                      </a:r>
                      <a:r>
                        <a:rPr lang="ru-RU" sz="1000" dirty="0">
                          <a:effectLst/>
                        </a:rPr>
                        <a:t> – 2 пропуска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ОЗИЗ – 6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Фак.тер</a:t>
                      </a:r>
                      <a:r>
                        <a:rPr lang="ru-RU" sz="1000" dirty="0">
                          <a:effectLst/>
                        </a:rPr>
                        <a:t>. – 12 пропусков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Неврология, </a:t>
                      </a:r>
                      <a:r>
                        <a:rPr lang="ru-RU" sz="1000" dirty="0" err="1">
                          <a:effectLst/>
                        </a:rPr>
                        <a:t>м.г</a:t>
                      </a:r>
                      <a:r>
                        <a:rPr lang="ru-RU" sz="1000" dirty="0">
                          <a:effectLst/>
                        </a:rPr>
                        <a:t>., н/х – 3 пропуска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06" marR="37206" marT="0" marB="0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5029200" y="914400"/>
            <a:ext cx="4038600" cy="22098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400" kern="0" dirty="0" smtClean="0">
                <a:solidFill>
                  <a:srgbClr val="002060"/>
                </a:solidFill>
              </a:rPr>
              <a:t>Количество задолжников</a:t>
            </a:r>
            <a:br>
              <a:rPr lang="ru-RU" altLang="ru-RU" sz="2400" kern="0" dirty="0" smtClean="0">
                <a:solidFill>
                  <a:srgbClr val="002060"/>
                </a:solidFill>
              </a:rPr>
            </a:br>
            <a:r>
              <a:rPr lang="ru-RU" altLang="ru-RU" sz="2400" kern="0" dirty="0" smtClean="0">
                <a:solidFill>
                  <a:srgbClr val="002060"/>
                </a:solidFill>
              </a:rPr>
              <a:t>на 4-ом курсе:</a:t>
            </a:r>
          </a:p>
          <a:p>
            <a:pPr algn="l"/>
            <a:r>
              <a:rPr lang="ru-RU" altLang="ru-RU" sz="2000" kern="0" dirty="0" smtClean="0">
                <a:solidFill>
                  <a:srgbClr val="0070C0"/>
                </a:solidFill>
              </a:rPr>
              <a:t>2016г. – 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42 (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10,8%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) </a:t>
            </a:r>
            <a:r>
              <a:rPr lang="ru-RU" altLang="ru-RU" sz="2000" kern="0" dirty="0" smtClean="0">
                <a:solidFill>
                  <a:srgbClr val="0070C0"/>
                </a:solidFill>
              </a:rPr>
              <a:t>студента</a:t>
            </a:r>
          </a:p>
          <a:p>
            <a:pPr algn="l"/>
            <a:r>
              <a:rPr lang="ru-RU" altLang="ru-RU" sz="2000" kern="0" dirty="0" smtClean="0">
                <a:solidFill>
                  <a:srgbClr val="0070C0"/>
                </a:solidFill>
              </a:rPr>
              <a:t>2017г. – 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75 (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19,8%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) </a:t>
            </a:r>
            <a:r>
              <a:rPr lang="ru-RU" altLang="ru-RU" sz="2000" kern="0" dirty="0" smtClean="0">
                <a:solidFill>
                  <a:srgbClr val="0070C0"/>
                </a:solidFill>
              </a:rPr>
              <a:t>студентов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229600" cy="7921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среднего балла в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5 курсе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154918983"/>
              </p:ext>
            </p:extLst>
          </p:nvPr>
        </p:nvGraphicFramePr>
        <p:xfrm>
          <a:off x="147638" y="1147763"/>
          <a:ext cx="8628062" cy="5176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в зимней сессии</a:t>
            </a:r>
            <a:br>
              <a:rPr lang="ru-RU" alt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5 курсе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030587146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качественного показателя в зимней сессии на 5 курсе за 4 года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905856776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28600" y="6197807"/>
            <a:ext cx="8686800" cy="58399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/>
            <a:r>
              <a:rPr lang="ru-RU" altLang="ru-RU" sz="2000" kern="0" dirty="0" smtClean="0">
                <a:solidFill>
                  <a:srgbClr val="0070C0"/>
                </a:solidFill>
              </a:rPr>
              <a:t>2016г. – 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15 (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5,8%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) </a:t>
            </a:r>
            <a:r>
              <a:rPr lang="ru-RU" altLang="ru-RU" sz="2000" kern="0" dirty="0" smtClean="0">
                <a:solidFill>
                  <a:srgbClr val="0070C0"/>
                </a:solidFill>
              </a:rPr>
              <a:t>студента</a:t>
            </a:r>
          </a:p>
          <a:p>
            <a:pPr algn="l"/>
            <a:r>
              <a:rPr lang="ru-RU" altLang="ru-RU" sz="2000" kern="0" dirty="0" smtClean="0">
                <a:solidFill>
                  <a:srgbClr val="0070C0"/>
                </a:solidFill>
              </a:rPr>
              <a:t>2017г. – 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27 (</a:t>
            </a:r>
            <a:r>
              <a:rPr lang="ru-RU" altLang="ru-RU" sz="2000" b="1" kern="0" dirty="0" smtClean="0">
                <a:solidFill>
                  <a:srgbClr val="FF0000"/>
                </a:solidFill>
              </a:rPr>
              <a:t>7,0%</a:t>
            </a:r>
            <a:r>
              <a:rPr lang="ru-RU" altLang="ru-RU" sz="2000" b="1" kern="0" dirty="0" smtClean="0">
                <a:solidFill>
                  <a:srgbClr val="0070C0"/>
                </a:solidFill>
              </a:rPr>
              <a:t>) </a:t>
            </a:r>
            <a:r>
              <a:rPr lang="ru-RU" altLang="ru-RU" sz="2000" kern="0" dirty="0" smtClean="0">
                <a:solidFill>
                  <a:srgbClr val="0070C0"/>
                </a:solidFill>
              </a:rPr>
              <a:t>студентов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36075"/>
              </p:ext>
            </p:extLst>
          </p:nvPr>
        </p:nvGraphicFramePr>
        <p:xfrm>
          <a:off x="228600" y="457200"/>
          <a:ext cx="8686800" cy="5632129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81200"/>
                <a:gridCol w="609600"/>
                <a:gridCol w="6096000"/>
              </a:tblGrid>
              <a:tr h="290339">
                <a:tc>
                  <a:txBody>
                    <a:bodyPr/>
                    <a:lstStyle/>
                    <a:p>
                      <a:pPr indent="2032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ФИО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Гр.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+mn-lt"/>
                          <a:ea typeface="Times New Roman"/>
                        </a:rPr>
                        <a:t>Дисциплины</a:t>
                      </a:r>
                      <a:endParaRPr lang="ru-R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Токарев Д.А.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503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хирургия (</a:t>
                      </a:r>
                      <a:r>
                        <a:rPr lang="ru-RU" sz="1000" dirty="0" err="1">
                          <a:effectLst/>
                        </a:rPr>
                        <a:t>диф.каф</a:t>
                      </a:r>
                      <a:r>
                        <a:rPr lang="ru-RU" sz="1000" dirty="0">
                          <a:effectLst/>
                        </a:rPr>
                        <a:t>.), ЛПП(4 курс), стоматология, психиатрия(экз.).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Лалетин И.С.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пропущен весь семестр, долг за 4 курс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Савельев А.К.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506</a:t>
                      </a:r>
                      <a:endParaRPr lang="ru-R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хирургия (</a:t>
                      </a:r>
                      <a:r>
                        <a:rPr lang="ru-RU" sz="1000" dirty="0" err="1">
                          <a:effectLst/>
                        </a:rPr>
                        <a:t>диф.каф</a:t>
                      </a:r>
                      <a:r>
                        <a:rPr lang="ru-RU" sz="1000" dirty="0">
                          <a:effectLst/>
                        </a:rPr>
                        <a:t>.), ЛПП(4 курс), стоматология 507 гр.</a:t>
                      </a:r>
                      <a:endParaRPr lang="ru-RU" sz="1000" dirty="0">
                        <a:effectLst/>
                        <a:latin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Сидоров А.К.</a:t>
                      </a:r>
                      <a:endParaRPr lang="ru-RU" sz="1600" dirty="0">
                        <a:effectLst/>
                        <a:latin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506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хирургия (</a:t>
                      </a:r>
                      <a:r>
                        <a:rPr lang="ru-RU" sz="1000" dirty="0" err="1">
                          <a:effectLst/>
                        </a:rPr>
                        <a:t>диф.каф</a:t>
                      </a:r>
                      <a:r>
                        <a:rPr lang="ru-RU" sz="1000" dirty="0">
                          <a:effectLst/>
                        </a:rPr>
                        <a:t>.), ЛПП(4 курс), стоматология, </a:t>
                      </a:r>
                      <a:r>
                        <a:rPr lang="ru-RU" sz="1000" dirty="0" err="1">
                          <a:effectLst/>
                        </a:rPr>
                        <a:t>дерматов</a:t>
                      </a:r>
                      <a:r>
                        <a:rPr lang="ru-RU" sz="1000" dirty="0">
                          <a:effectLst/>
                        </a:rPr>
                        <a:t>., психиатрия(экз.), поликл.9нб.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Кайль</a:t>
                      </a:r>
                      <a:r>
                        <a:rPr lang="ru-RU" sz="1600" dirty="0">
                          <a:effectLst/>
                        </a:rPr>
                        <a:t> К.Е.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хирургия (</a:t>
                      </a:r>
                      <a:r>
                        <a:rPr lang="ru-RU" sz="1000" dirty="0" err="1">
                          <a:effectLst/>
                        </a:rPr>
                        <a:t>диф.каф</a:t>
                      </a:r>
                      <a:r>
                        <a:rPr lang="ru-RU" sz="1000" dirty="0">
                          <a:effectLst/>
                        </a:rPr>
                        <a:t>.), ЛПП(4 курс), стоматология, психиатрия(экз.),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., </a:t>
                      </a:r>
                      <a:r>
                        <a:rPr lang="ru-RU" sz="1000" dirty="0" err="1">
                          <a:effectLst/>
                        </a:rPr>
                        <a:t>иммун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.),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тер.,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Корнева Я.С.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хирургия (</a:t>
                      </a:r>
                      <a:r>
                        <a:rPr lang="ru-RU" sz="1000" dirty="0" err="1">
                          <a:effectLst/>
                        </a:rPr>
                        <a:t>диф.каф</a:t>
                      </a:r>
                      <a:r>
                        <a:rPr lang="ru-RU" sz="1000" dirty="0">
                          <a:effectLst/>
                        </a:rPr>
                        <a:t>.), ЛПП(4 курс), стоматология, психиатрия(экз.),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., </a:t>
                      </a:r>
                      <a:r>
                        <a:rPr lang="ru-RU" sz="1000" dirty="0" err="1">
                          <a:effectLst/>
                        </a:rPr>
                        <a:t>иммун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.),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тер.,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Ловягина Н.С.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513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- </a:t>
                      </a: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хирургия (</a:t>
                      </a:r>
                      <a:r>
                        <a:rPr lang="ru-RU" sz="1000" dirty="0" err="1">
                          <a:effectLst/>
                        </a:rPr>
                        <a:t>диф.каф</a:t>
                      </a:r>
                      <a:r>
                        <a:rPr lang="ru-RU" sz="1000" dirty="0">
                          <a:effectLst/>
                        </a:rPr>
                        <a:t>.), ЛПП(4 курс –«2»,»2»), стоматология, психиатрия(экз.),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., </a:t>
                      </a:r>
                      <a:r>
                        <a:rPr lang="ru-RU" sz="1000" dirty="0" err="1">
                          <a:effectLst/>
                        </a:rPr>
                        <a:t>иммун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.),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тер.,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Булычев А.А.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хирургия (</a:t>
                      </a:r>
                      <a:r>
                        <a:rPr lang="ru-RU" sz="1000" dirty="0" err="1">
                          <a:effectLst/>
                        </a:rPr>
                        <a:t>диф.каф</a:t>
                      </a:r>
                      <a:r>
                        <a:rPr lang="ru-RU" sz="1000" dirty="0">
                          <a:effectLst/>
                        </a:rPr>
                        <a:t>.), ЛПП(4 курс), дерм.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Тихоненко Р.М.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516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пропущен весь семестр, долг за 4 курс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Муротов</a:t>
                      </a:r>
                      <a:r>
                        <a:rPr lang="ru-RU" sz="1600" dirty="0">
                          <a:effectLst/>
                        </a:rPr>
                        <a:t> М.Н.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520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хирургия (</a:t>
                      </a:r>
                      <a:r>
                        <a:rPr lang="ru-RU" sz="1000" dirty="0" err="1">
                          <a:effectLst/>
                        </a:rPr>
                        <a:t>диф.каф</a:t>
                      </a:r>
                      <a:r>
                        <a:rPr lang="ru-RU" sz="1000" dirty="0">
                          <a:effectLst/>
                        </a:rPr>
                        <a:t>.), ЛПП(4 курс), психиатрия(экз.), </a:t>
                      </a:r>
                      <a:r>
                        <a:rPr lang="ru-RU" sz="1000" dirty="0" err="1">
                          <a:effectLst/>
                        </a:rPr>
                        <a:t>иммун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.),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тер.,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Назаренко Е.А.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стоматология, психиатрия(экз.),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., </a:t>
                      </a:r>
                      <a:r>
                        <a:rPr lang="ru-RU" sz="1000" dirty="0" err="1">
                          <a:effectLst/>
                        </a:rPr>
                        <a:t>иммун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.),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тер.,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Симаков А.И.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стоматология,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, ЛПП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Сиротенко К.Е.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психиатрия (7нб.3л), ЛПП(4 курс «2»,»2»), стоматология,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.(6л, 4 </a:t>
                      </a:r>
                      <a:r>
                        <a:rPr lang="ru-RU" sz="1000" dirty="0" err="1">
                          <a:effectLst/>
                        </a:rPr>
                        <a:t>нб</a:t>
                      </a:r>
                      <a:r>
                        <a:rPr lang="ru-RU" sz="1000" dirty="0">
                          <a:effectLst/>
                        </a:rPr>
                        <a:t>), </a:t>
                      </a:r>
                      <a:r>
                        <a:rPr lang="ru-RU" sz="1000" dirty="0" err="1">
                          <a:effectLst/>
                        </a:rPr>
                        <a:t>иммун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 – 6л, 3 </a:t>
                      </a:r>
                      <a:r>
                        <a:rPr lang="ru-RU" sz="1000" dirty="0" err="1">
                          <a:effectLst/>
                        </a:rPr>
                        <a:t>нб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 (9нб., 2 л),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Хороших К.С.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525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психиатрия (9нб.2л), ЛПП(4 курс),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.(4л, 6 </a:t>
                      </a:r>
                      <a:r>
                        <a:rPr lang="ru-RU" sz="1000" dirty="0" err="1">
                          <a:effectLst/>
                        </a:rPr>
                        <a:t>нб</a:t>
                      </a:r>
                      <a:r>
                        <a:rPr lang="ru-RU" sz="1000" dirty="0">
                          <a:effectLst/>
                        </a:rPr>
                        <a:t>), </a:t>
                      </a:r>
                      <a:r>
                        <a:rPr lang="ru-RU" sz="1000" dirty="0" err="1">
                          <a:effectLst/>
                        </a:rPr>
                        <a:t>иммун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 – 6л, 6 </a:t>
                      </a:r>
                      <a:r>
                        <a:rPr lang="ru-RU" sz="1000" dirty="0" err="1">
                          <a:effectLst/>
                        </a:rPr>
                        <a:t>нб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тер.,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Боярская Е.Д.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528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психиатрия (7нб.), </a:t>
                      </a:r>
                      <a:r>
                        <a:rPr lang="ru-RU" sz="1000" dirty="0" err="1">
                          <a:effectLst/>
                        </a:rPr>
                        <a:t>иммунол</a:t>
                      </a:r>
                      <a:r>
                        <a:rPr lang="ru-RU" sz="1000" dirty="0">
                          <a:effectLst/>
                        </a:rPr>
                        <a:t>., </a:t>
                      </a: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  <a:r>
                        <a:rPr lang="ru-RU" sz="1000" dirty="0" err="1">
                          <a:effectLst/>
                        </a:rPr>
                        <a:t>терап</a:t>
                      </a:r>
                      <a:r>
                        <a:rPr lang="ru-RU" sz="1000" dirty="0">
                          <a:effectLst/>
                        </a:rPr>
                        <a:t>., </a:t>
                      </a: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 (</a:t>
                      </a:r>
                      <a:r>
                        <a:rPr lang="ru-RU" sz="1000" dirty="0" err="1">
                          <a:effectLst/>
                        </a:rPr>
                        <a:t>диф.зач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 indent="2032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Рахимов Ш.Ш.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психиатрия (экз.), </a:t>
                      </a:r>
                      <a:r>
                        <a:rPr lang="ru-RU" sz="1000" dirty="0" err="1">
                          <a:effectLst/>
                        </a:rPr>
                        <a:t>госп.хир</a:t>
                      </a:r>
                      <a:r>
                        <a:rPr lang="ru-RU" sz="1000" dirty="0">
                          <a:effectLst/>
                        </a:rPr>
                        <a:t>.(</a:t>
                      </a:r>
                      <a:r>
                        <a:rPr lang="ru-RU" sz="1000" dirty="0" err="1">
                          <a:effectLst/>
                        </a:rPr>
                        <a:t>диф.зач</a:t>
                      </a:r>
                      <a:r>
                        <a:rPr lang="ru-RU" sz="1000" dirty="0">
                          <a:effectLst/>
                        </a:rPr>
                        <a:t>), стоматология,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  <a:r>
                        <a:rPr lang="ru-RU" sz="1000" dirty="0" err="1">
                          <a:effectLst/>
                        </a:rPr>
                        <a:t>иммун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 indent="2032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Хананов</a:t>
                      </a:r>
                      <a:r>
                        <a:rPr lang="ru-RU" sz="1600" dirty="0">
                          <a:effectLst/>
                        </a:rPr>
                        <a:t> В.А.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госп</a:t>
                      </a:r>
                      <a:r>
                        <a:rPr lang="ru-RU" sz="1000" dirty="0">
                          <a:effectLst/>
                        </a:rPr>
                        <a:t>. хирургия (</a:t>
                      </a:r>
                      <a:r>
                        <a:rPr lang="ru-RU" sz="1000" dirty="0" err="1">
                          <a:effectLst/>
                        </a:rPr>
                        <a:t>диф.каф</a:t>
                      </a:r>
                      <a:r>
                        <a:rPr lang="ru-RU" sz="1000" dirty="0">
                          <a:effectLst/>
                        </a:rPr>
                        <a:t>.), стоматология, психиатрия(экз.),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., </a:t>
                      </a:r>
                      <a:r>
                        <a:rPr lang="ru-RU" sz="1000" dirty="0" err="1">
                          <a:effectLst/>
                        </a:rPr>
                        <a:t>иммун</a:t>
                      </a:r>
                      <a:r>
                        <a:rPr lang="ru-RU" sz="1000" dirty="0">
                          <a:effectLst/>
                        </a:rPr>
                        <a:t>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.),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тер.,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  <a:tr h="290339">
                <a:tc>
                  <a:txBody>
                    <a:bodyPr/>
                    <a:lstStyle/>
                    <a:p>
                      <a:pPr indent="20320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Ховалыг</a:t>
                      </a:r>
                      <a:r>
                        <a:rPr lang="ru-RU" sz="1600" dirty="0">
                          <a:effectLst/>
                        </a:rPr>
                        <a:t> А.К.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529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психиатрия (экз.), </a:t>
                      </a:r>
                      <a:r>
                        <a:rPr lang="ru-RU" sz="1000" dirty="0" err="1">
                          <a:effectLst/>
                        </a:rPr>
                        <a:t>госп.хир</a:t>
                      </a:r>
                      <a:r>
                        <a:rPr lang="ru-RU" sz="1000" dirty="0">
                          <a:effectLst/>
                        </a:rPr>
                        <a:t>.(</a:t>
                      </a:r>
                      <a:r>
                        <a:rPr lang="ru-RU" sz="1000" dirty="0" err="1">
                          <a:effectLst/>
                        </a:rPr>
                        <a:t>диф.зач</a:t>
                      </a:r>
                      <a:r>
                        <a:rPr lang="ru-RU" sz="1000" dirty="0">
                          <a:effectLst/>
                        </a:rPr>
                        <a:t>), </a:t>
                      </a:r>
                      <a:r>
                        <a:rPr lang="ru-RU" sz="1000" dirty="0" err="1">
                          <a:effectLst/>
                        </a:rPr>
                        <a:t>дермат</a:t>
                      </a:r>
                      <a:r>
                        <a:rPr lang="ru-RU" sz="1000" dirty="0">
                          <a:effectLst/>
                        </a:rPr>
                        <a:t>., </a:t>
                      </a:r>
                      <a:r>
                        <a:rPr lang="ru-RU" sz="1000" dirty="0" err="1">
                          <a:effectLst/>
                        </a:rPr>
                        <a:t>госп.терапия</a:t>
                      </a: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эндокр</a:t>
                      </a:r>
                      <a:r>
                        <a:rPr lang="ru-RU" sz="1000" dirty="0">
                          <a:effectLst/>
                        </a:rPr>
                        <a:t>.) </a:t>
                      </a:r>
                      <a:r>
                        <a:rPr lang="ru-RU" sz="1000" dirty="0" err="1">
                          <a:effectLst/>
                        </a:rPr>
                        <a:t>поликл</a:t>
                      </a:r>
                      <a:r>
                        <a:rPr lang="ru-RU" sz="1000" dirty="0">
                          <a:effectLst/>
                        </a:rPr>
                        <a:t>. тер.,  </a:t>
                      </a:r>
                      <a:r>
                        <a:rPr lang="ru-RU" sz="1000" dirty="0" err="1">
                          <a:effectLst/>
                        </a:rPr>
                        <a:t>инфекц</a:t>
                      </a:r>
                      <a:r>
                        <a:rPr lang="ru-RU" sz="1000" dirty="0">
                          <a:effectLst/>
                        </a:rPr>
                        <a:t>.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439" marR="54439" marT="0" marB="0"/>
                </a:tc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209800" y="5862"/>
            <a:ext cx="4953000" cy="4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 kern="0" dirty="0" smtClean="0">
                <a:solidFill>
                  <a:srgbClr val="C00000"/>
                </a:solidFill>
              </a:rPr>
              <a:t>Черный список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57200" y="0"/>
            <a:ext cx="8382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kern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Итоги зимней сессии на 6-ом курсе</a:t>
            </a:r>
            <a:br>
              <a:rPr lang="ru-RU" altLang="ru-RU" sz="2800" kern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kern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в 2016-2017 учебном году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86978026"/>
              </p:ext>
            </p:extLst>
          </p:nvPr>
        </p:nvGraphicFramePr>
        <p:xfrm>
          <a:off x="228600" y="1003177"/>
          <a:ext cx="4191000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749312057"/>
              </p:ext>
            </p:extLst>
          </p:nvPr>
        </p:nvGraphicFramePr>
        <p:xfrm>
          <a:off x="2552700" y="2667000"/>
          <a:ext cx="4191000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693961536"/>
              </p:ext>
            </p:extLst>
          </p:nvPr>
        </p:nvGraphicFramePr>
        <p:xfrm>
          <a:off x="4923692" y="4495800"/>
          <a:ext cx="4191000" cy="226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7200" y="1143000"/>
            <a:ext cx="3810000" cy="4337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800" i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Средний балл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781300" y="2661139"/>
            <a:ext cx="3733800" cy="4337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800" i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Общая успеваемость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410200" y="4495800"/>
            <a:ext cx="3657600" cy="43375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ru-RU" altLang="ru-RU" sz="1800" i="1" kern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Качественный показатель</a:t>
            </a:r>
          </a:p>
        </p:txBody>
      </p:sp>
    </p:spTree>
    <p:extLst>
      <p:ext uri="{BB962C8B-B14F-4D97-AF65-F5344CB8AC3E}">
        <p14:creationId xmlns:p14="http://schemas.microsoft.com/office/powerpoint/2010/main" val="115989441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82000" cy="1020762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Итоги зимней сессии на 6-ом курсе</a:t>
            </a:r>
            <a:br>
              <a:rPr lang="ru-RU" altLang="ru-RU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32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в 2016-2017 учебном году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4328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ru-RU" altLang="ru-RU" sz="2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Средний балл – </a:t>
            </a:r>
            <a:r>
              <a:rPr lang="ru-RU" altLang="ru-RU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4,16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Общая успеваемость – </a:t>
            </a:r>
            <a:r>
              <a:rPr lang="ru-RU" altLang="ru-RU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87,7%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Качественный показатель – </a:t>
            </a:r>
            <a:r>
              <a:rPr lang="ru-RU" altLang="ru-RU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76,4%</a:t>
            </a:r>
          </a:p>
          <a:p>
            <a:pPr eaLnBrk="1" hangingPunct="1">
              <a:lnSpc>
                <a:spcPct val="80000"/>
              </a:lnSpc>
            </a:pPr>
            <a:endParaRPr lang="ru-RU" altLang="ru-RU" sz="2800" dirty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Задолжники – </a:t>
            </a:r>
            <a:r>
              <a:rPr lang="ru-RU" altLang="ru-RU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13 (5,1%)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28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4521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2057400" y="152400"/>
            <a:ext cx="4953000" cy="4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3200" kern="0" dirty="0" smtClean="0">
                <a:solidFill>
                  <a:srgbClr val="C00000"/>
                </a:solidFill>
              </a:rPr>
              <a:t>Черный список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86427"/>
              </p:ext>
            </p:extLst>
          </p:nvPr>
        </p:nvGraphicFramePr>
        <p:xfrm>
          <a:off x="952500" y="838200"/>
          <a:ext cx="7162800" cy="496288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295770"/>
                <a:gridCol w="826477"/>
                <a:gridCol w="4040553"/>
              </a:tblGrid>
              <a:tr h="2528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ФИО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гр.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Дисциплины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96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Попов М.И.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Госп</a:t>
                      </a:r>
                      <a:r>
                        <a:rPr lang="ru-RU" sz="1200" dirty="0">
                          <a:effectLst/>
                        </a:rPr>
                        <a:t>. хир</a:t>
                      </a:r>
                      <a:r>
                        <a:rPr lang="ru-RU" sz="1200" dirty="0" smtClean="0">
                          <a:effectLst/>
                        </a:rPr>
                        <a:t>., ССХ </a:t>
                      </a:r>
                      <a:r>
                        <a:rPr lang="ru-RU" sz="1200" dirty="0">
                          <a:effectLst/>
                        </a:rPr>
                        <a:t>(5 </a:t>
                      </a:r>
                      <a:r>
                        <a:rPr lang="ru-RU" sz="1200" dirty="0" smtClean="0">
                          <a:effectLst/>
                        </a:rPr>
                        <a:t>курс), Онкология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748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j-lt"/>
                        </a:rPr>
                        <a:t>Березицкий</a:t>
                      </a:r>
                      <a:r>
                        <a:rPr lang="ru-RU" sz="1600" dirty="0">
                          <a:effectLst/>
                          <a:latin typeface="+mj-lt"/>
                        </a:rPr>
                        <a:t> Р.Е.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603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Госп</a:t>
                      </a:r>
                      <a:r>
                        <a:rPr lang="ru-RU" sz="1200" dirty="0">
                          <a:effectLst/>
                        </a:rPr>
                        <a:t>. хир</a:t>
                      </a:r>
                      <a:r>
                        <a:rPr lang="ru-RU" sz="1200" dirty="0" smtClean="0">
                          <a:effectLst/>
                        </a:rPr>
                        <a:t>., ССХ </a:t>
                      </a:r>
                      <a:r>
                        <a:rPr lang="ru-RU" sz="1200" dirty="0">
                          <a:effectLst/>
                        </a:rPr>
                        <a:t>(5 курс</a:t>
                      </a:r>
                      <a:r>
                        <a:rPr lang="ru-RU" sz="1200" dirty="0" smtClean="0">
                          <a:effectLst/>
                        </a:rPr>
                        <a:t>), Онкология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7488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Черепанова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Е.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603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Госп</a:t>
                      </a:r>
                      <a:r>
                        <a:rPr lang="ru-RU" sz="1200" dirty="0" smtClean="0">
                          <a:effectLst/>
                        </a:rPr>
                        <a:t>. хир., ССХ (5 курс), Онкология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23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Бондаренко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Я. (б/л)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605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Госп</a:t>
                      </a:r>
                      <a:r>
                        <a:rPr lang="ru-RU" sz="1200" dirty="0" smtClean="0">
                          <a:effectLst/>
                        </a:rPr>
                        <a:t>. хир. (н/я, н/я), Травматология, </a:t>
                      </a:r>
                      <a:r>
                        <a:rPr lang="ru-RU" sz="1200" dirty="0" err="1" smtClean="0">
                          <a:effectLst/>
                        </a:rPr>
                        <a:t>ортоп</a:t>
                      </a:r>
                      <a:r>
                        <a:rPr lang="ru-RU" sz="1200" dirty="0" smtClean="0">
                          <a:effectLst/>
                        </a:rPr>
                        <a:t>. (н/я, н/я), Фтизиатрия (н/я, н/я)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2327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Абулфатзаде</a:t>
                      </a: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Р.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609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Травматология, </a:t>
                      </a:r>
                      <a:r>
                        <a:rPr lang="ru-RU" sz="1200" dirty="0" err="1" smtClean="0">
                          <a:effectLst/>
                        </a:rPr>
                        <a:t>ортоп</a:t>
                      </a:r>
                      <a:r>
                        <a:rPr lang="ru-RU" sz="1200" dirty="0" smtClean="0">
                          <a:effectLst/>
                        </a:rPr>
                        <a:t>. (н/я, н/я),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Непомнящий В.В.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610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Госп</a:t>
                      </a:r>
                      <a:r>
                        <a:rPr lang="ru-RU" sz="1200" dirty="0">
                          <a:effectLst/>
                        </a:rPr>
                        <a:t>. хир. (н/я, 2</a:t>
                      </a:r>
                      <a:r>
                        <a:rPr lang="ru-RU" sz="1200" dirty="0" smtClean="0">
                          <a:effectLst/>
                        </a:rPr>
                        <a:t>), Травматология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ортоп</a:t>
                      </a:r>
                      <a:r>
                        <a:rPr lang="ru-RU" sz="1200" dirty="0">
                          <a:effectLst/>
                        </a:rPr>
                        <a:t>. (н/я, н/я</a:t>
                      </a:r>
                      <a:r>
                        <a:rPr lang="ru-RU" sz="1200" dirty="0" smtClean="0">
                          <a:effectLst/>
                        </a:rPr>
                        <a:t>), Клин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фармак</a:t>
                      </a:r>
                      <a:r>
                        <a:rPr lang="ru-RU" sz="12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412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Шишкова Д.А.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610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Госп</a:t>
                      </a:r>
                      <a:r>
                        <a:rPr lang="ru-RU" sz="1200" dirty="0">
                          <a:effectLst/>
                        </a:rPr>
                        <a:t>. хир. (н/я, н/я</a:t>
                      </a:r>
                      <a:r>
                        <a:rPr lang="ru-RU" sz="1200" dirty="0" smtClean="0">
                          <a:effectLst/>
                        </a:rPr>
                        <a:t>), Травматология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ортоп</a:t>
                      </a:r>
                      <a:r>
                        <a:rPr lang="ru-RU" sz="1200" dirty="0">
                          <a:effectLst/>
                        </a:rPr>
                        <a:t>. (н/я, н/я</a:t>
                      </a:r>
                      <a:r>
                        <a:rPr lang="ru-RU" sz="1200" dirty="0" smtClean="0">
                          <a:effectLst/>
                        </a:rPr>
                        <a:t>), Клин</a:t>
                      </a:r>
                      <a:r>
                        <a:rPr lang="ru-RU" sz="1200" dirty="0">
                          <a:effectLst/>
                        </a:rPr>
                        <a:t>. </a:t>
                      </a:r>
                      <a:r>
                        <a:rPr lang="ru-RU" sz="1200" dirty="0" err="1">
                          <a:effectLst/>
                        </a:rPr>
                        <a:t>фармак</a:t>
                      </a:r>
                      <a:r>
                        <a:rPr lang="ru-RU" sz="1200" dirty="0" smtClean="0">
                          <a:effectLst/>
                        </a:rPr>
                        <a:t>., Онкология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3436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Руднов</a:t>
                      </a: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Д.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Госп</a:t>
                      </a:r>
                      <a:r>
                        <a:rPr lang="ru-RU" sz="1200" dirty="0" smtClean="0">
                          <a:effectLst/>
                        </a:rPr>
                        <a:t>. хир. (н/я, н/я),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343605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Рукомасова</a:t>
                      </a: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К. (б/л)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err="1" smtClean="0">
                          <a:effectLst/>
                        </a:rPr>
                        <a:t>Госп</a:t>
                      </a:r>
                      <a:r>
                        <a:rPr lang="ru-RU" sz="1200" dirty="0" smtClean="0">
                          <a:effectLst/>
                        </a:rPr>
                        <a:t>. хир. (н/я, н/я), </a:t>
                      </a:r>
                      <a:endParaRPr lang="ru-RU" sz="12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3866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Маркелов Д.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Госп</a:t>
                      </a:r>
                      <a:r>
                        <a:rPr lang="ru-RU" sz="1200" dirty="0">
                          <a:effectLst/>
                        </a:rPr>
                        <a:t>. хир. (н/я, н/я</a:t>
                      </a:r>
                      <a:r>
                        <a:rPr lang="ru-RU" sz="1200" dirty="0" smtClean="0">
                          <a:effectLst/>
                        </a:rPr>
                        <a:t>), Травматология</a:t>
                      </a:r>
                      <a:r>
                        <a:rPr lang="ru-RU" sz="1200" dirty="0">
                          <a:effectLst/>
                        </a:rPr>
                        <a:t>, </a:t>
                      </a:r>
                      <a:r>
                        <a:rPr lang="ru-RU" sz="1200" dirty="0" err="1">
                          <a:effectLst/>
                        </a:rPr>
                        <a:t>ортоп</a:t>
                      </a:r>
                      <a:r>
                        <a:rPr lang="ru-RU" sz="1200" dirty="0">
                          <a:effectLst/>
                        </a:rPr>
                        <a:t>. (н/я, н/я</a:t>
                      </a:r>
                      <a:r>
                        <a:rPr lang="ru-RU" sz="1200" dirty="0" smtClean="0">
                          <a:effectLst/>
                        </a:rPr>
                        <a:t>),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</a:rPr>
                        <a:t>ЛПП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4 курс (н/я, н/я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</a:rPr>
                        <a:t>), </a:t>
                      </a:r>
                      <a:r>
                        <a:rPr lang="ru-RU" sz="1200" dirty="0" smtClean="0">
                          <a:effectLst/>
                        </a:rPr>
                        <a:t>ЛПП </a:t>
                      </a:r>
                      <a:r>
                        <a:rPr lang="ru-RU" sz="1200" dirty="0">
                          <a:effectLst/>
                        </a:rPr>
                        <a:t>5 курс (н/я, н/я)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388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Самойлова Д.Д.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624</a:t>
                      </a:r>
                      <a:endParaRPr lang="ru-RU" sz="105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</a:rPr>
                        <a:t>Госп</a:t>
                      </a:r>
                      <a:r>
                        <a:rPr lang="ru-RU" sz="1200" dirty="0">
                          <a:effectLst/>
                        </a:rPr>
                        <a:t>. хир. (н/я, н/я</a:t>
                      </a:r>
                      <a:r>
                        <a:rPr lang="ru-RU" sz="1200" dirty="0" smtClean="0">
                          <a:effectLst/>
                        </a:rPr>
                        <a:t>), Суд</a:t>
                      </a:r>
                      <a:r>
                        <a:rPr lang="ru-RU" sz="1200" dirty="0">
                          <a:effectLst/>
                        </a:rPr>
                        <a:t>. мед</a:t>
                      </a:r>
                      <a:r>
                        <a:rPr lang="ru-RU" sz="1200" dirty="0" smtClean="0">
                          <a:effectLst/>
                        </a:rPr>
                        <a:t>., 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</a:rPr>
                        <a:t>ЛПП </a:t>
                      </a:r>
                      <a:r>
                        <a:rPr lang="ru-RU" sz="1200" dirty="0">
                          <a:solidFill>
                            <a:srgbClr val="C00000"/>
                          </a:solidFill>
                          <a:effectLst/>
                        </a:rPr>
                        <a:t>4 курс (н/я, н/я</a:t>
                      </a:r>
                      <a:r>
                        <a:rPr lang="ru-RU" sz="1200" dirty="0" smtClean="0">
                          <a:solidFill>
                            <a:srgbClr val="C00000"/>
                          </a:solidFill>
                          <a:effectLst/>
                        </a:rPr>
                        <a:t>), </a:t>
                      </a:r>
                      <a:r>
                        <a:rPr lang="ru-RU" sz="1200" dirty="0" smtClean="0">
                          <a:effectLst/>
                        </a:rPr>
                        <a:t>ЛПП </a:t>
                      </a:r>
                      <a:r>
                        <a:rPr lang="ru-RU" sz="1200" dirty="0">
                          <a:effectLst/>
                        </a:rPr>
                        <a:t>5 курс (н/я, н/я)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275430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Григорьева </a:t>
                      </a:r>
                      <a:r>
                        <a:rPr lang="ru-RU" sz="16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К. </a:t>
                      </a:r>
                      <a:r>
                        <a:rPr lang="ru-RU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(б/л)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624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Госп</a:t>
                      </a:r>
                      <a:r>
                        <a:rPr lang="ru-RU" sz="1200" dirty="0" smtClean="0">
                          <a:effectLst/>
                        </a:rPr>
                        <a:t>. хир. (н/я, н/я), Травматология, </a:t>
                      </a:r>
                      <a:r>
                        <a:rPr lang="ru-RU" sz="1200" dirty="0" err="1" smtClean="0">
                          <a:effectLst/>
                        </a:rPr>
                        <a:t>ортоп</a:t>
                      </a:r>
                      <a:r>
                        <a:rPr lang="ru-RU" sz="1200" dirty="0" smtClean="0">
                          <a:effectLst/>
                        </a:rPr>
                        <a:t>. (н/я, н/я),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  <a:tr h="341688"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Мишина К. (б/л)</a:t>
                      </a:r>
                      <a:endParaRPr lang="ru-RU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</a:rPr>
                        <a:t>624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effectLst/>
                        </a:rPr>
                        <a:t>Госп</a:t>
                      </a:r>
                      <a:r>
                        <a:rPr lang="ru-RU" sz="1200" dirty="0" smtClean="0">
                          <a:effectLst/>
                        </a:rPr>
                        <a:t>. хир. (н/я, н/я), Травматология, </a:t>
                      </a:r>
                      <a:r>
                        <a:rPr lang="ru-RU" sz="1200" dirty="0" err="1" smtClean="0">
                          <a:effectLst/>
                        </a:rPr>
                        <a:t>ортоп</a:t>
                      </a:r>
                      <a:r>
                        <a:rPr lang="ru-RU" sz="1200" dirty="0" smtClean="0">
                          <a:effectLst/>
                        </a:rPr>
                        <a:t>. (н/я, н/я),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501" marR="575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74851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среднего балла в зимней сессии 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лечебном факультете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318523913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в зимней сессии 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лечебном факультете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1199194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490604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30892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Динамика количества задолжников</a:t>
            </a:r>
            <a:br>
              <a:rPr lang="ru-RU" altLang="ru-RU" sz="3200" dirty="0" smtClean="0">
                <a:solidFill>
                  <a:srgbClr val="C00000"/>
                </a:solidFill>
              </a:rPr>
            </a:br>
            <a:r>
              <a:rPr lang="ru-RU" altLang="ru-RU" sz="3200" dirty="0" smtClean="0">
                <a:solidFill>
                  <a:srgbClr val="C00000"/>
                </a:solidFill>
              </a:rPr>
              <a:t>на лечебном факультете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3909907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424100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качественного показателя в зимней сессии на лечебном факультете</a:t>
            </a:r>
          </a:p>
        </p:txBody>
      </p:sp>
      <p:graphicFrame>
        <p:nvGraphicFramePr>
          <p:cNvPr id="2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707314309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266115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30892"/>
            <a:ext cx="8229600" cy="1143000"/>
          </a:xfrm>
        </p:spPr>
        <p:txBody>
          <a:bodyPr/>
          <a:lstStyle/>
          <a:p>
            <a:r>
              <a:rPr lang="ru-RU" altLang="ru-RU" sz="3200" dirty="0" smtClean="0">
                <a:solidFill>
                  <a:srgbClr val="C00000"/>
                </a:solidFill>
              </a:rPr>
              <a:t>Динамика количества задолжников</a:t>
            </a:r>
            <a:br>
              <a:rPr lang="ru-RU" altLang="ru-RU" sz="3200" dirty="0" smtClean="0">
                <a:solidFill>
                  <a:srgbClr val="C00000"/>
                </a:solidFill>
              </a:rPr>
            </a:br>
            <a:r>
              <a:rPr lang="ru-RU" altLang="ru-RU" sz="3200" dirty="0" smtClean="0">
                <a:solidFill>
                  <a:srgbClr val="C00000"/>
                </a:solidFill>
              </a:rPr>
              <a:t>на лечебном факультете</a:t>
            </a:r>
          </a:p>
        </p:txBody>
      </p:sp>
      <p:graphicFrame>
        <p:nvGraphicFramePr>
          <p:cNvPr id="2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980533"/>
              </p:ext>
            </p:extLst>
          </p:nvPr>
        </p:nvGraphicFramePr>
        <p:xfrm>
          <a:off x="454025" y="1598613"/>
          <a:ext cx="8013700" cy="459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gazenkampfaa\Documents\Деканат\Деканат_новая_эра\Ученый_совет_факультета\Ученый совет_2017\Февраль_2017\20170130_120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85800"/>
            <a:ext cx="7343776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5400" y="3733800"/>
            <a:ext cx="990600" cy="304800"/>
          </a:xfrm>
          <a:solidFill>
            <a:schemeClr val="accent5"/>
          </a:solidFill>
        </p:spPr>
        <p:txBody>
          <a:bodyPr/>
          <a:lstStyle/>
          <a:p>
            <a:r>
              <a:rPr lang="ru-RU" sz="1800" i="1" dirty="0" err="1" smtClean="0">
                <a:solidFill>
                  <a:srgbClr val="C00000"/>
                </a:solidFill>
              </a:rPr>
              <a:t>Отр</a:t>
            </a:r>
            <a:r>
              <a:rPr lang="ru-RU" sz="1800" i="1" dirty="0" smtClean="0">
                <a:solidFill>
                  <a:srgbClr val="C00000"/>
                </a:solidFill>
              </a:rPr>
              <a:t>.</a:t>
            </a: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105400" y="36576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6292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gazenkampfaa\Documents\Деканат\Деканат_новая_эра\Ученый_совет_факультета\Ученый совет_2017\Февраль_2017\20170214_171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066800"/>
            <a:ext cx="7300241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724400" y="3657600"/>
            <a:ext cx="990600" cy="304800"/>
          </a:xfrm>
          <a:solidFill>
            <a:schemeClr val="accent5"/>
          </a:solidFill>
        </p:spPr>
        <p:txBody>
          <a:bodyPr/>
          <a:lstStyle/>
          <a:p>
            <a:r>
              <a:rPr lang="ru-RU" sz="1800" i="1" dirty="0" err="1" smtClean="0">
                <a:solidFill>
                  <a:srgbClr val="C00000"/>
                </a:solidFill>
              </a:rPr>
              <a:t>Отр</a:t>
            </a:r>
            <a:r>
              <a:rPr lang="ru-RU" sz="1800" i="1" dirty="0" smtClean="0">
                <a:solidFill>
                  <a:srgbClr val="C00000"/>
                </a:solidFill>
              </a:rPr>
              <a:t>.</a:t>
            </a:r>
            <a:endParaRPr lang="ru-RU" sz="1800" i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24400" y="3581400"/>
            <a:ext cx="9144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2513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gazenkampfaa\Documents\Деканат\Деканат_новая_эра\Ученый_совет_факультета\Ученый совет_2017\Февраль_2017\20170130_123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7620000" cy="529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562600" y="2971800"/>
            <a:ext cx="1905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562600" y="2990334"/>
            <a:ext cx="1752600" cy="304800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i="1" kern="0" dirty="0">
                <a:solidFill>
                  <a:srgbClr val="C00000"/>
                </a:solidFill>
              </a:rPr>
              <a:t>Х</a:t>
            </a:r>
            <a:r>
              <a:rPr lang="ru-RU" sz="1800" i="1" kern="0" dirty="0" smtClean="0">
                <a:solidFill>
                  <a:srgbClr val="C00000"/>
                </a:solidFill>
              </a:rPr>
              <a:t>ор. 30.01.17.</a:t>
            </a:r>
            <a:endParaRPr lang="ru-RU" sz="1800" i="1" kern="0" dirty="0">
              <a:solidFill>
                <a:srgbClr val="C0000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5562600" y="2961500"/>
            <a:ext cx="1752600" cy="675376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i="1" kern="0" dirty="0">
                <a:solidFill>
                  <a:srgbClr val="C00000"/>
                </a:solidFill>
              </a:rPr>
              <a:t>Х</a:t>
            </a:r>
            <a:r>
              <a:rPr lang="ru-RU" sz="1800" i="1" kern="0" dirty="0" smtClean="0">
                <a:solidFill>
                  <a:srgbClr val="C00000"/>
                </a:solidFill>
              </a:rPr>
              <a:t>ор. 30.01.17.</a:t>
            </a:r>
          </a:p>
          <a:p>
            <a:endParaRPr lang="ru-RU" sz="1800" i="1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3084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C:\Users\gazenkampfaa\Documents\Деканат\Деканат_новая_эра\Ученый_совет_факультета\Ученый совет_2017\Февраль_2017\20170131_113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79966"/>
            <a:ext cx="7600950" cy="5420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вал 4"/>
          <p:cNvSpPr/>
          <p:nvPr/>
        </p:nvSpPr>
        <p:spPr>
          <a:xfrm>
            <a:off x="5410200" y="2628900"/>
            <a:ext cx="19050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5334000" y="2669606"/>
            <a:ext cx="1981200" cy="337688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800" i="1" kern="0" dirty="0" err="1" smtClean="0">
                <a:solidFill>
                  <a:srgbClr val="C00000"/>
                </a:solidFill>
              </a:rPr>
              <a:t>Удовл</a:t>
            </a:r>
            <a:r>
              <a:rPr lang="ru-RU" sz="1800" i="1" kern="0" dirty="0" smtClean="0">
                <a:solidFill>
                  <a:srgbClr val="C00000"/>
                </a:solidFill>
              </a:rPr>
              <a:t>. 31.01.17.</a:t>
            </a:r>
          </a:p>
        </p:txBody>
      </p:sp>
      <p:sp>
        <p:nvSpPr>
          <p:cNvPr id="7" name="Овал 6"/>
          <p:cNvSpPr/>
          <p:nvPr/>
        </p:nvSpPr>
        <p:spPr>
          <a:xfrm>
            <a:off x="5486400" y="3543300"/>
            <a:ext cx="1905000" cy="4191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19200" y="3657600"/>
            <a:ext cx="7143750" cy="337688"/>
          </a:xfrm>
          <a:prstGeom prst="rect">
            <a:avLst/>
          </a:pr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endParaRPr lang="ru-RU" sz="1800" i="1" kern="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30134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gazenkampfaa\Documents\Деканат\Деканат_новая_эра\Ученый_совет_факультета\Ученый совет_2017\Февраль_2017\zwesQ3XiRz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48" y="914400"/>
            <a:ext cx="7814452" cy="506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3886200" y="2362200"/>
            <a:ext cx="18288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823609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pPr eaLnBrk="1" hangingPunct="1"/>
            <a:r>
              <a:rPr lang="ru-RU" altLang="ru-RU" sz="32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План реализации замечаний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067800" cy="4876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1. При отработке навыков по чек-листам на практических занятиях, расширять круг обсуждаемых вопросов, касающихся навыка, моделировать клинические ситуации.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70C0"/>
                </a:solidFill>
              </a:rPr>
              <a:t>2. Своевременно и регулярно подавать в деканат / размещать на стендах кафедр и на сайте </a:t>
            </a:r>
            <a:r>
              <a:rPr lang="ru-RU" altLang="ru-RU" sz="2000" dirty="0" err="1" smtClean="0">
                <a:solidFill>
                  <a:srgbClr val="0070C0"/>
                </a:solidFill>
              </a:rPr>
              <a:t>КрасГМУ</a:t>
            </a:r>
            <a:r>
              <a:rPr lang="ru-RU" altLang="ru-RU" sz="2000" dirty="0" smtClean="0">
                <a:solidFill>
                  <a:srgbClr val="0070C0"/>
                </a:solidFill>
              </a:rPr>
              <a:t> графики приема отработок.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3. Отработки принимать не только преподавателю, проводившему цикл, но и «дежурному доценту».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70C0"/>
                </a:solidFill>
              </a:rPr>
              <a:t>4. После окончания цикла в течение 3х рабочих дней подавать ведомость.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5. При появлении «сложных / пропавших» студентов незамедлительно сообщать о них в деканат.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70C0"/>
                </a:solidFill>
              </a:rPr>
              <a:t>6. 28-го числа каждого месяца – подавать в деканат экран неуспеваемости по установленной форме</a:t>
            </a:r>
            <a:r>
              <a:rPr lang="ru-RU" altLang="ru-RU" sz="2000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</a:rPr>
              <a:t>7. Донести до сотрудников кафедр информацию по заполнению зачетных книжек.</a:t>
            </a:r>
            <a:endParaRPr lang="ru-RU" altLang="ru-RU" sz="2000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endParaRPr lang="ru-RU" altLang="ru-RU" sz="2000" dirty="0" smtClean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/>
          <a:lstStyle/>
          <a:p>
            <a:pPr eaLnBrk="1" hangingPunct="1"/>
            <a:r>
              <a:rPr lang="ru-RU" alt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Количество студентов отчисленных и ушедших в академический отпуск за осенний семестр</a:t>
            </a:r>
            <a:br>
              <a:rPr lang="ru-RU" alt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4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 2016-2017 учебного года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144000" cy="83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Отчислено  - 8 студентов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2000" dirty="0" err="1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Академ</a:t>
            </a:r>
            <a:r>
              <a:rPr lang="ru-RU" altLang="ru-RU" sz="20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. отпуск – 4 студентов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000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0215263"/>
              </p:ext>
            </p:extLst>
          </p:nvPr>
        </p:nvGraphicFramePr>
        <p:xfrm>
          <a:off x="685800" y="2590800"/>
          <a:ext cx="7696200" cy="353845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48100"/>
                <a:gridCol w="3848100"/>
              </a:tblGrid>
              <a:tr h="332489"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Отчислены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chemeClr val="tx1"/>
                          </a:solidFill>
                        </a:rPr>
                        <a:t>Академический отпуск</a:t>
                      </a:r>
                      <a:endParaRPr lang="ru-RU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271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курс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Абдунабиева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З.А.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курс 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Фельдман С.В.;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Казаков А.В.;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Прокопова А.Д.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курс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Саблина А.А. 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Бодня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Л.А.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Колесников Ф.В.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Димитренко Т.И.</a:t>
                      </a:r>
                      <a:endParaRPr lang="ru-RU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курс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Ананьев М.С.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курс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Садовский И.И.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курс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Ананьева М.С. </a:t>
                      </a:r>
                    </a:p>
                    <a:p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Глушнев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Ф.В.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среднего балла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126642"/>
              </p:ext>
            </p:extLst>
          </p:nvPr>
        </p:nvGraphicFramePr>
        <p:xfrm>
          <a:off x="508000" y="1528763"/>
          <a:ext cx="8567738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7635454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0"/>
            <a:ext cx="7848600" cy="944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800" kern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среднего балла зимней сессии</a:t>
            </a:r>
            <a:br>
              <a:rPr lang="ru-RU" altLang="ru-RU" sz="2800" kern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kern="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</p:spTree>
    <p:extLst>
      <p:ext uri="{BB962C8B-B14F-4D97-AF65-F5344CB8AC3E}">
        <p14:creationId xmlns:p14="http://schemas.microsoft.com/office/powerpoint/2010/main" val="1042351971"/>
      </p:ext>
    </p:extLst>
  </p:cSld>
  <p:clrMapOvr>
    <a:masterClrMapping/>
  </p:clrMapOvr>
  <p:transition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9213986"/>
              </p:ext>
            </p:extLst>
          </p:nvPr>
        </p:nvGraphicFramePr>
        <p:xfrm>
          <a:off x="508000" y="1528763"/>
          <a:ext cx="8567738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83748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0665221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</p:spTree>
    <p:extLst>
      <p:ext uri="{BB962C8B-B14F-4D97-AF65-F5344CB8AC3E}">
        <p14:creationId xmlns:p14="http://schemas.microsoft.com/office/powerpoint/2010/main" val="2888000042"/>
      </p:ext>
    </p:extLst>
  </p:cSld>
  <p:clrMapOvr>
    <a:masterClrMapping/>
  </p:clrMapOvr>
  <p:transition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качественного показателя зимней сессии на 4 курсе</a:t>
            </a:r>
          </a:p>
        </p:txBody>
      </p:sp>
      <p:graphicFrame>
        <p:nvGraphicFramePr>
          <p:cNvPr id="3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22529"/>
              </p:ext>
            </p:extLst>
          </p:nvPr>
        </p:nvGraphicFramePr>
        <p:xfrm>
          <a:off x="508000" y="1528763"/>
          <a:ext cx="8567738" cy="49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99620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3093453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848600" cy="944563"/>
          </a:xfrm>
        </p:spPr>
        <p:txBody>
          <a:bodyPr/>
          <a:lstStyle/>
          <a:p>
            <a:pPr eaLnBrk="1" hangingPunct="1"/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Динамика общей успеваемости зимней сессии</a:t>
            </a:r>
            <a:b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ru-RU" altLang="ru-RU" sz="2800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на 4 курсе</a:t>
            </a:r>
          </a:p>
        </p:txBody>
      </p:sp>
    </p:spTree>
    <p:extLst>
      <p:ext uri="{BB962C8B-B14F-4D97-AF65-F5344CB8AC3E}">
        <p14:creationId xmlns:p14="http://schemas.microsoft.com/office/powerpoint/2010/main" val="3001955682"/>
      </p:ext>
    </p:extLst>
  </p:cSld>
  <p:clrMapOvr>
    <a:masterClrMapping/>
  </p:clrMapOvr>
  <p:transition>
    <p:push dir="u"/>
  </p:transition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4184</TotalTime>
  <Words>1394</Words>
  <Application>Microsoft Office PowerPoint</Application>
  <PresentationFormat>Экран (4:3)</PresentationFormat>
  <Paragraphs>320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Оформление по умолчанию</vt:lpstr>
      <vt:lpstr>ИТОГИ ЗИМНЕЙ СЕССИИ 2017г.</vt:lpstr>
      <vt:lpstr>Динамика количества задолжников на лечебном факультете</vt:lpstr>
      <vt:lpstr>Количество студентов отчисленных и ушедших в академический отпуск за осенний семестр  2016-2017 учебного года</vt:lpstr>
      <vt:lpstr>Динамика среднего балла зимней сессии на 4 курсе</vt:lpstr>
      <vt:lpstr>Презентация PowerPoint</vt:lpstr>
      <vt:lpstr>Динамика общей успеваемости зимней сессии на 4 курсе</vt:lpstr>
      <vt:lpstr>Динамика общей успеваемости зимней сессии на 4 курсе</vt:lpstr>
      <vt:lpstr>Динамика качественного показателя зимней сессии на 4 курсе</vt:lpstr>
      <vt:lpstr>Динамика общей успеваемости зимней сессии на 4 курсе</vt:lpstr>
      <vt:lpstr>Черный список</vt:lpstr>
      <vt:lpstr>Динамика среднего балла в зимней сессии на 5 курсе</vt:lpstr>
      <vt:lpstr>Динамика общей успеваемости в зимней сессии на 5 курсе</vt:lpstr>
      <vt:lpstr>Динамика качественного показателя в зимней сессии на 5 курсе за 4 года</vt:lpstr>
      <vt:lpstr>Презентация PowerPoint</vt:lpstr>
      <vt:lpstr>Презентация PowerPoint</vt:lpstr>
      <vt:lpstr>Итоги зимней сессии на 6-ом курсе  в 2016-2017 учебном году</vt:lpstr>
      <vt:lpstr>Презентация PowerPoint</vt:lpstr>
      <vt:lpstr>Динамика среднего балла в зимней сессии  на лечебном факультете</vt:lpstr>
      <vt:lpstr>Динамика общей успеваемости в зимней сессии  на лечебном факультете</vt:lpstr>
      <vt:lpstr>Динамика качественного показателя в зимней сессии на лечебном факультете</vt:lpstr>
      <vt:lpstr>Динамика количества задолжников на лечебном факультете</vt:lpstr>
      <vt:lpstr>Отр.</vt:lpstr>
      <vt:lpstr>Отр.</vt:lpstr>
      <vt:lpstr>Презентация PowerPoint</vt:lpstr>
      <vt:lpstr>Презентация PowerPoint</vt:lpstr>
      <vt:lpstr>Презентация PowerPoint</vt:lpstr>
      <vt:lpstr>План реализации замечаний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эльдорадо</dc:creator>
  <cp:lastModifiedBy>Газенкампф Андрей Александрович</cp:lastModifiedBy>
  <cp:revision>307</cp:revision>
  <cp:lastPrinted>1601-01-01T00:00:00Z</cp:lastPrinted>
  <dcterms:created xsi:type="dcterms:W3CDTF">2008-11-22T09:52:34Z</dcterms:created>
  <dcterms:modified xsi:type="dcterms:W3CDTF">2017-02-16T03:55:05Z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